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572" r:id="rId3"/>
    <p:sldId id="573" r:id="rId4"/>
    <p:sldId id="487" r:id="rId5"/>
    <p:sldId id="513" r:id="rId6"/>
    <p:sldId id="514" r:id="rId7"/>
    <p:sldId id="515" r:id="rId8"/>
    <p:sldId id="570" r:id="rId9"/>
    <p:sldId id="517" r:id="rId10"/>
    <p:sldId id="528" r:id="rId11"/>
    <p:sldId id="529" r:id="rId12"/>
    <p:sldId id="530" r:id="rId13"/>
    <p:sldId id="524" r:id="rId14"/>
    <p:sldId id="525" r:id="rId15"/>
    <p:sldId id="531" r:id="rId16"/>
    <p:sldId id="533" r:id="rId17"/>
    <p:sldId id="534" r:id="rId18"/>
    <p:sldId id="537" r:id="rId19"/>
    <p:sldId id="532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6" r:id="rId28"/>
    <p:sldId id="547" r:id="rId29"/>
    <p:sldId id="535" r:id="rId30"/>
    <p:sldId id="548" r:id="rId31"/>
    <p:sldId id="536" r:id="rId32"/>
    <p:sldId id="550" r:id="rId33"/>
    <p:sldId id="551" r:id="rId34"/>
    <p:sldId id="502" r:id="rId35"/>
    <p:sldId id="571" r:id="rId36"/>
    <p:sldId id="569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67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1"/>
    <p:restoredTop sz="94663"/>
  </p:normalViewPr>
  <p:slideViewPr>
    <p:cSldViewPr>
      <p:cViewPr varScale="1">
        <p:scale>
          <a:sx n="112" d="100"/>
          <a:sy n="112" d="100"/>
        </p:scale>
        <p:origin x="5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baseline="0" dirty="0"/>
              <a:t> </a:t>
            </a:r>
            <a:r>
              <a:rPr lang="en-US" baseline="0" dirty="0" err="1"/>
              <a:t>incast</a:t>
            </a:r>
            <a:r>
              <a:rPr lang="en-US" baseline="0" dirty="0"/>
              <a:t>? </a:t>
            </a:r>
          </a:p>
          <a:p>
            <a:r>
              <a:rPr lang="en-US" baseline="0" dirty="0"/>
              <a:t>-- one big switch abstraction…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25,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designs: e.g., avoid flooding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212-E36A-6C44-B33E-31147482829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8560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9FE1-A717-EE46-8503-66467BA7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7510-D4BE-1E4F-8048-1B6BE0DA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909D-1635-4246-87B6-DDF2FA1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1374-1067-DA4B-AF88-FFA1AA3A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reeform 80">
            <a:extLst>
              <a:ext uri="{FF2B5EF4-FFF2-40B4-BE49-F238E27FC236}">
                <a16:creationId xmlns:a16="http://schemas.microsoft.com/office/drawing/2014/main" id="{24FC6443-2933-044A-8B75-A1EBF5F12E50}"/>
              </a:ext>
            </a:extLst>
          </p:cNvPr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FFCB05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2294FC3-86F0-2849-8DEB-F6D021850652}"/>
              </a:ext>
            </a:extLst>
          </p:cNvPr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A24ED4A-0CF7-5444-AA73-00649D4FA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A38E9F-9523-BB40-81C9-60EA9A521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9C94B46-02C4-5D4A-B107-77E9060EC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C5EA779-8D82-A343-B9AD-DE9DC871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D43830B-AEF6-7D4E-B1F8-C595CD63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5A93900-3325-964B-95E9-9412CE58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11D58D2-9B6C-3547-B154-63B415FB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D582FC9-05E6-E844-9D70-3517202D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4C786196-807A-DA47-BA73-93F064BC9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7CEB553A-99F4-6C44-ABE6-9B30B095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B028D83-D3E8-2B45-B90C-BFA22001F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79">
            <a:extLst>
              <a:ext uri="{FF2B5EF4-FFF2-40B4-BE49-F238E27FC236}">
                <a16:creationId xmlns:a16="http://schemas.microsoft.com/office/drawing/2014/main" id="{D60281AC-6B19-8149-A441-58291AE0A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81">
            <a:extLst>
              <a:ext uri="{FF2B5EF4-FFF2-40B4-BE49-F238E27FC236}">
                <a16:creationId xmlns:a16="http://schemas.microsoft.com/office/drawing/2014/main" id="{5335D8D1-D9FA-4948-805B-B3FC3610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local network</a:t>
            </a:r>
          </a:p>
          <a:p>
            <a:pPr algn="ctr"/>
            <a:r>
              <a:rPr lang="en-US" altLang="en-US" sz="1800" dirty="0"/>
              <a:t>(e.g., home network)</a:t>
            </a:r>
          </a:p>
          <a:p>
            <a:pPr algn="ctr"/>
            <a:r>
              <a:rPr lang="en-US" altLang="en-US" sz="1800" dirty="0"/>
              <a:t>10.0.0/24</a:t>
            </a:r>
          </a:p>
        </p:txBody>
      </p:sp>
      <p:sp>
        <p:nvSpPr>
          <p:cNvPr id="22" name="Line 82">
            <a:extLst>
              <a:ext uri="{FF2B5EF4-FFF2-40B4-BE49-F238E27FC236}">
                <a16:creationId xmlns:a16="http://schemas.microsoft.com/office/drawing/2014/main" id="{8AD4C68B-60FC-B344-8236-0FFA293FC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83">
            <a:extLst>
              <a:ext uri="{FF2B5EF4-FFF2-40B4-BE49-F238E27FC236}">
                <a16:creationId xmlns:a16="http://schemas.microsoft.com/office/drawing/2014/main" id="{2542CA56-2AA3-674F-838A-33E26BD63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84">
            <a:extLst>
              <a:ext uri="{FF2B5EF4-FFF2-40B4-BE49-F238E27FC236}">
                <a16:creationId xmlns:a16="http://schemas.microsoft.com/office/drawing/2014/main" id="{39E5E53F-E25B-B14A-8465-51B78084E1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86">
            <a:extLst>
              <a:ext uri="{FF2B5EF4-FFF2-40B4-BE49-F238E27FC236}">
                <a16:creationId xmlns:a16="http://schemas.microsoft.com/office/drawing/2014/main" id="{147D78EA-7B1E-F34B-893A-46EC5C58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87">
            <a:extLst>
              <a:ext uri="{FF2B5EF4-FFF2-40B4-BE49-F238E27FC236}">
                <a16:creationId xmlns:a16="http://schemas.microsoft.com/office/drawing/2014/main" id="{78A0BE2F-8156-8C48-948D-548A5A6798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88">
            <a:extLst>
              <a:ext uri="{FF2B5EF4-FFF2-40B4-BE49-F238E27FC236}">
                <a16:creationId xmlns:a16="http://schemas.microsoft.com/office/drawing/2014/main" id="{9057C80B-D88F-4744-AAC6-549EC8E7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rest of</a:t>
            </a:r>
          </a:p>
          <a:p>
            <a:pPr algn="ctr"/>
            <a:r>
              <a:rPr lang="en-US" altLang="en-US" sz="1800" dirty="0"/>
              <a:t>Internet</a:t>
            </a:r>
          </a:p>
        </p:txBody>
      </p:sp>
      <p:sp>
        <p:nvSpPr>
          <p:cNvPr id="28" name="Text Box 90">
            <a:extLst>
              <a:ext uri="{FF2B5EF4-FFF2-40B4-BE49-F238E27FC236}">
                <a16:creationId xmlns:a16="http://schemas.microsoft.com/office/drawing/2014/main" id="{573FE924-429D-994F-902F-378448226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4741863"/>
            <a:ext cx="353173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source, destination (as usual)</a:t>
            </a:r>
          </a:p>
        </p:txBody>
      </p:sp>
      <p:sp>
        <p:nvSpPr>
          <p:cNvPr id="29" name="Text Box 92">
            <a:extLst>
              <a:ext uri="{FF2B5EF4-FFF2-40B4-BE49-F238E27FC236}">
                <a16:creationId xmlns:a16="http://schemas.microsoft.com/office/drawing/2014/main" id="{1A2092D4-6BBB-7D4E-9A3E-EB9A7EE8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746625"/>
            <a:ext cx="3684588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sz="2000" b="0" i="1" dirty="0">
                <a:solidFill>
                  <a:srgbClr val="0000FF"/>
                </a:solidFill>
                <a:cs typeface="Arial" panose="020B0604020202020204" pitchFamily="34" charset="0"/>
              </a:rPr>
              <a:t>all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datagrams </a:t>
            </a:r>
            <a:r>
              <a:rPr lang="en-US" altLang="en-US" sz="2000" b="0" i="1" dirty="0">
                <a:solidFill>
                  <a:srgbClr val="0000FF"/>
                </a:solidFill>
                <a:cs typeface="Arial" panose="020B0604020202020204" pitchFamily="34" charset="0"/>
              </a:rPr>
              <a:t>leaving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network have </a:t>
            </a:r>
            <a:r>
              <a:rPr lang="en-US" altLang="en-US" sz="2000" b="0" i="1" dirty="0">
                <a:solidFill>
                  <a:schemeClr val="accent2"/>
                </a:solidFill>
                <a:cs typeface="Arial" panose="020B0604020202020204" pitchFamily="34" charset="0"/>
              </a:rPr>
              <a:t>same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single source NAT IP address: 138.76.29.7,</a:t>
            </a:r>
            <a:r>
              <a:rPr lang="en-US" altLang="en-US" sz="2000" b="0" i="1" dirty="0">
                <a:solidFill>
                  <a:srgbClr val="0000FF"/>
                </a:solidFill>
                <a:cs typeface="Arial" panose="020B0604020202020204" pitchFamily="34" charset="0"/>
              </a:rPr>
              <a:t>different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source port numbers</a:t>
            </a:r>
          </a:p>
        </p:txBody>
      </p:sp>
      <p:sp>
        <p:nvSpPr>
          <p:cNvPr id="30" name="Line 96">
            <a:extLst>
              <a:ext uri="{FF2B5EF4-FFF2-40B4-BE49-F238E27FC236}">
                <a16:creationId xmlns:a16="http://schemas.microsoft.com/office/drawing/2014/main" id="{21266BBF-607B-994B-A1D3-842BE539B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97">
            <a:extLst>
              <a:ext uri="{FF2B5EF4-FFF2-40B4-BE49-F238E27FC236}">
                <a16:creationId xmlns:a16="http://schemas.microsoft.com/office/drawing/2014/main" id="{8DA389C8-4EF0-4A49-A61B-0A7220195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" name="Group 98">
            <a:extLst>
              <a:ext uri="{FF2B5EF4-FFF2-40B4-BE49-F238E27FC236}">
                <a16:creationId xmlns:a16="http://schemas.microsoft.com/office/drawing/2014/main" id="{F656E344-AFCA-F147-8818-BD3A92D69624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33" name="Oval 407">
              <a:extLst>
                <a:ext uri="{FF2B5EF4-FFF2-40B4-BE49-F238E27FC236}">
                  <a16:creationId xmlns:a16="http://schemas.microsoft.com/office/drawing/2014/main" id="{E7F35E4C-E761-3443-AB94-3E6D38E4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410">
              <a:extLst>
                <a:ext uri="{FF2B5EF4-FFF2-40B4-BE49-F238E27FC236}">
                  <a16:creationId xmlns:a16="http://schemas.microsoft.com/office/drawing/2014/main" id="{33F1BB3A-EF78-CF46-A105-8AA750C3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Oval 411">
              <a:extLst>
                <a:ext uri="{FF2B5EF4-FFF2-40B4-BE49-F238E27FC236}">
                  <a16:creationId xmlns:a16="http://schemas.microsoft.com/office/drawing/2014/main" id="{6CD2F540-25A7-B142-AEE2-C89B67ED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102">
              <a:extLst>
                <a:ext uri="{FF2B5EF4-FFF2-40B4-BE49-F238E27FC236}">
                  <a16:creationId xmlns:a16="http://schemas.microsoft.com/office/drawing/2014/main" id="{6067B3F3-56F7-D742-A586-6BF7336F4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9" name="Freeform 103">
                <a:extLst>
                  <a:ext uri="{FF2B5EF4-FFF2-40B4-BE49-F238E27FC236}">
                    <a16:creationId xmlns:a16="http://schemas.microsoft.com/office/drawing/2014/main" id="{ED4334B2-7B56-9947-84BA-0084C46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4">
                <a:extLst>
                  <a:ext uri="{FF2B5EF4-FFF2-40B4-BE49-F238E27FC236}">
                    <a16:creationId xmlns:a16="http://schemas.microsoft.com/office/drawing/2014/main" id="{06647A71-16E2-DD42-AB63-FC55653E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105">
              <a:extLst>
                <a:ext uri="{FF2B5EF4-FFF2-40B4-BE49-F238E27FC236}">
                  <a16:creationId xmlns:a16="http://schemas.microsoft.com/office/drawing/2014/main" id="{714CA624-E0DF-394C-9E53-F19A1559C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6">
              <a:extLst>
                <a:ext uri="{FF2B5EF4-FFF2-40B4-BE49-F238E27FC236}">
                  <a16:creationId xmlns:a16="http://schemas.microsoft.com/office/drawing/2014/main" id="{BECF10EF-2633-8B4E-9AD5-C40423DE6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07">
            <a:extLst>
              <a:ext uri="{FF2B5EF4-FFF2-40B4-BE49-F238E27FC236}">
                <a16:creationId xmlns:a16="http://schemas.microsoft.com/office/drawing/2014/main" id="{08E1BBD1-9B3D-5C47-A049-F7A04CF6829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42" name="Picture 108" descr="desktop_computer_stylized_medium">
              <a:extLst>
                <a:ext uri="{FF2B5EF4-FFF2-40B4-BE49-F238E27FC236}">
                  <a16:creationId xmlns:a16="http://schemas.microsoft.com/office/drawing/2014/main" id="{06217CA9-3939-D24C-9BE3-65337A598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109">
              <a:extLst>
                <a:ext uri="{FF2B5EF4-FFF2-40B4-BE49-F238E27FC236}">
                  <a16:creationId xmlns:a16="http://schemas.microsoft.com/office/drawing/2014/main" id="{5AE51AAA-7640-3E47-BF44-CFE029C42D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" name="Group 110">
            <a:extLst>
              <a:ext uri="{FF2B5EF4-FFF2-40B4-BE49-F238E27FC236}">
                <a16:creationId xmlns:a16="http://schemas.microsoft.com/office/drawing/2014/main" id="{235A20DC-F090-4D40-A06F-80C263E405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45" name="Picture 111" descr="desktop_computer_stylized_medium">
              <a:extLst>
                <a:ext uri="{FF2B5EF4-FFF2-40B4-BE49-F238E27FC236}">
                  <a16:creationId xmlns:a16="http://schemas.microsoft.com/office/drawing/2014/main" id="{E3D5922C-EF4D-0B49-B10A-341A23F28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4CD4DA90-9C6C-7847-9567-A3C9D2DC65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" name="Group 113">
            <a:extLst>
              <a:ext uri="{FF2B5EF4-FFF2-40B4-BE49-F238E27FC236}">
                <a16:creationId xmlns:a16="http://schemas.microsoft.com/office/drawing/2014/main" id="{2B3E9826-C5D4-8B4F-8B52-C552F9D60B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48" name="Picture 114" descr="desktop_computer_stylized_medium">
              <a:extLst>
                <a:ext uri="{FF2B5EF4-FFF2-40B4-BE49-F238E27FC236}">
                  <a16:creationId xmlns:a16="http://schemas.microsoft.com/office/drawing/2014/main" id="{CD08601D-58E2-4944-A946-B926693F0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15">
              <a:extLst>
                <a:ext uri="{FF2B5EF4-FFF2-40B4-BE49-F238E27FC236}">
                  <a16:creationId xmlns:a16="http://schemas.microsoft.com/office/drawing/2014/main" id="{31CF552C-D6D8-C940-976B-84290B4DE0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2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20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2770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 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400" y="2725073"/>
            <a:ext cx="3886200" cy="21698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9607" y="5365750"/>
            <a:ext cx="7824787" cy="8120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9098-83B6-1C45-B0B9-EE9B1888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router must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1877-E643-6D45-B49E-1AF53BE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Outgoing: </a:t>
            </a:r>
            <a:r>
              <a:rPr lang="en-US" sz="2400" dirty="0">
                <a:solidFill>
                  <a:srgbClr val="0000FF"/>
                </a:solidFill>
              </a:rPr>
              <a:t>replace</a:t>
            </a:r>
            <a:r>
              <a:rPr lang="en-US" sz="2400" dirty="0"/>
              <a:t> (source IP address, port #) of every outgoing datagram to (NAT IP address, new port #)</a:t>
            </a:r>
          </a:p>
          <a:p>
            <a:pPr lvl="1"/>
            <a:r>
              <a:rPr lang="en-US" sz="2000" dirty="0"/>
              <a:t>remote clients/servers will respond using (NAT IP address, new port #) as destination </a:t>
            </a:r>
            <a:r>
              <a:rPr lang="en-US" sz="2000" dirty="0" err="1"/>
              <a:t>addr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>
                <a:solidFill>
                  <a:srgbClr val="0000FF"/>
                </a:solidFill>
              </a:rPr>
              <a:t>Remember</a:t>
            </a:r>
            <a:r>
              <a:rPr lang="en-US" sz="2400" dirty="0"/>
              <a:t> (in NAT translation table) every (source IP address, port #)  to (NAT IP address, new port #) translation pair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Incoming: </a:t>
            </a:r>
            <a:r>
              <a:rPr lang="en-US" sz="2400" dirty="0">
                <a:solidFill>
                  <a:srgbClr val="0000FF"/>
                </a:solidFill>
              </a:rPr>
              <a:t>replace</a:t>
            </a:r>
            <a:r>
              <a:rPr lang="en-US" sz="2400" dirty="0"/>
              <a:t> (NAT IP address, new port #) in </a:t>
            </a:r>
            <a:r>
              <a:rPr lang="en-US" sz="2400" dirty="0" err="1"/>
              <a:t>dest</a:t>
            </a:r>
            <a:r>
              <a:rPr lang="en-US" sz="2400" dirty="0"/>
              <a:t> fields of every incoming datagram with corresponding (source IP address, port #) stored in NAT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9BE2-359B-FF49-AF4F-8F3E71EB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25,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29AC-F012-9749-9627-2A5E29CF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379F-D972-F948-8EA1-AF55945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6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0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116268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scale-out designs?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AB4A0-DF49-5642-B776-85FED05B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A925C1-36D2-0443-8387-207FC14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Will be out on </a:t>
            </a:r>
            <a:r>
              <a:rPr lang="en-US" dirty="0">
                <a:solidFill>
                  <a:srgbClr val="0000FF"/>
                </a:solidFill>
              </a:rPr>
              <a:t>Nov 26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5669-356E-0A43-BD60-3E609D5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8495-D094-AF42-8C61-5C2094CA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35BD1-AB11-CE49-99E0-D0C9784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/>
              <a:t>High bandwidth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9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low RTTs within the 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Implications of O(1) </a:t>
            </a:r>
            <a:r>
              <a:rPr lang="en-US" dirty="0" err="1"/>
              <a:t>μsec</a:t>
            </a:r>
            <a:r>
              <a:rPr lang="en-US" dirty="0"/>
              <a:t> latency</a:t>
            </a:r>
          </a:p>
          <a:p>
            <a:pPr lvl="1"/>
            <a:r>
              <a:rPr lang="en-US" dirty="0"/>
              <a:t>BW x delay</a:t>
            </a:r>
          </a:p>
          <a:p>
            <a:pPr lvl="2"/>
            <a:r>
              <a:rPr lang="en-US" dirty="0"/>
              <a:t>10Gbps x 1μsec = 10000 bits = 2.5 500-Byte packets</a:t>
            </a:r>
          </a:p>
          <a:p>
            <a:pPr lvl="1"/>
            <a:r>
              <a:rPr lang="en-US" dirty="0"/>
              <a:t>Consider TX 500B @ 10Gbps = 0.4μs per hop = 2μs if a packet traverses 5 hops and waits behind one packet at every hop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 does this mean for buffering and switch design?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 does this mean for congestion control?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Application-level latency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want low latency</a:t>
            </a:r>
          </a:p>
          <a:p>
            <a:pPr lvl="1"/>
            <a:r>
              <a:rPr lang="en-US" dirty="0"/>
              <a:t>Predictable / guaranteed bounds on flow completion time, including the worst-case!</a:t>
            </a:r>
          </a:p>
          <a:p>
            <a:pPr lvl="1"/>
            <a:r>
              <a:rPr lang="en-US" dirty="0"/>
              <a:t>How is still an open question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7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Huge scale </a:t>
            </a:r>
          </a:p>
          <a:p>
            <a:pPr lvl="2"/>
            <a:r>
              <a:rPr lang="en-US" dirty="0"/>
              <a:t>O(10,000) switches/routers</a:t>
            </a:r>
          </a:p>
          <a:p>
            <a:pPr lvl="2"/>
            <a:r>
              <a:rPr lang="en-US" dirty="0"/>
              <a:t>Contrast: AT&amp;T O(100) routers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  <a:p>
            <a:r>
              <a:rPr lang="en-US" dirty="0"/>
              <a:t>Datacenter topologies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Huge scale</a:t>
            </a:r>
          </a:p>
          <a:p>
            <a:pPr lvl="1"/>
            <a:r>
              <a:rPr lang="en-US" dirty="0"/>
              <a:t>Limited geographic scope</a:t>
            </a:r>
          </a:p>
          <a:p>
            <a:pPr lvl="2"/>
            <a:r>
              <a:rPr lang="en-US" dirty="0"/>
              <a:t>High bandwidth: 10/40/100G  (Contrast: DSL/WiFi)</a:t>
            </a:r>
          </a:p>
          <a:p>
            <a:pPr lvl="2"/>
            <a:r>
              <a:rPr lang="en-US" dirty="0"/>
              <a:t>Very low RTT: 1-10s </a:t>
            </a:r>
            <a:r>
              <a:rPr lang="en-US" dirty="0" err="1"/>
              <a:t>μsecs</a:t>
            </a:r>
            <a:r>
              <a:rPr lang="en-US" dirty="0"/>
              <a:t> (Contrast: 100s </a:t>
            </a:r>
            <a:r>
              <a:rPr lang="en-US" dirty="0" err="1"/>
              <a:t>msecs</a:t>
            </a:r>
            <a:r>
              <a:rPr lang="en-US" dirty="0"/>
              <a:t>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Huge scale</a:t>
            </a:r>
          </a:p>
          <a:p>
            <a:pPr lvl="1"/>
            <a:r>
              <a:rPr lang="en-US" dirty="0"/>
              <a:t>Limited geographic scope</a:t>
            </a:r>
          </a:p>
          <a:p>
            <a:pPr lvl="1"/>
            <a:r>
              <a:rPr lang="en-US" dirty="0"/>
              <a:t>Limited heterogeneity</a:t>
            </a:r>
          </a:p>
          <a:p>
            <a:pPr lvl="2"/>
            <a:r>
              <a:rPr lang="en-US" dirty="0"/>
              <a:t>Link speeds, technologies, latencies, 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Huge scale</a:t>
            </a:r>
          </a:p>
          <a:p>
            <a:pPr lvl="1"/>
            <a:r>
              <a:rPr lang="en-US" dirty="0"/>
              <a:t>Limited geographic scope</a:t>
            </a:r>
          </a:p>
          <a:p>
            <a:pPr lvl="1"/>
            <a:r>
              <a:rPr lang="en-US" dirty="0"/>
              <a:t>Limited heterogeneity</a:t>
            </a:r>
          </a:p>
          <a:p>
            <a:pPr lvl="1"/>
            <a:r>
              <a:rPr lang="en-US" dirty="0"/>
              <a:t>Regular/planned topologies (e.g., trees)</a:t>
            </a:r>
          </a:p>
          <a:p>
            <a:pPr lvl="2"/>
            <a:r>
              <a:rPr lang="en-US" dirty="0"/>
              <a:t>Contrast: ad-hoc evolution of wide-area topologies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8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Extreme bisection bandwidth requirements </a:t>
            </a:r>
          </a:p>
          <a:p>
            <a:pPr lvl="2"/>
            <a:r>
              <a:rPr lang="en-US" dirty="0"/>
              <a:t>Recall that all east-west traffic use it</a:t>
            </a:r>
          </a:p>
          <a:p>
            <a:pPr lvl="2"/>
            <a:r>
              <a:rPr lang="en-US" dirty="0"/>
              <a:t>Target: any server can communicate at its full link speed</a:t>
            </a:r>
          </a:p>
          <a:p>
            <a:pPr lvl="2"/>
            <a:r>
              <a:rPr lang="en-US" dirty="0"/>
              <a:t>Target: making impactful use of this bandwidth by leveraging application-level knowledge</a:t>
            </a:r>
          </a:p>
          <a:p>
            <a:pPr lvl="2"/>
            <a:r>
              <a:rPr lang="en-US" dirty="0"/>
              <a:t>How: Next lecture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Extreme bisection bandwidth requirements </a:t>
            </a:r>
          </a:p>
          <a:p>
            <a:pPr lvl="1"/>
            <a:r>
              <a:rPr lang="en-US" dirty="0"/>
              <a:t>Extreme latency requirements </a:t>
            </a:r>
          </a:p>
          <a:p>
            <a:pPr lvl="2"/>
            <a:r>
              <a:rPr lang="en-US" dirty="0"/>
              <a:t>Affects user-facing applications</a:t>
            </a:r>
          </a:p>
          <a:p>
            <a:pPr lvl="2"/>
            <a:r>
              <a:rPr lang="en-US" dirty="0"/>
              <a:t>Target: 1μs RTTs</a:t>
            </a:r>
          </a:p>
          <a:p>
            <a:pPr lvl="2"/>
            <a:r>
              <a:rPr lang="en-US" dirty="0"/>
              <a:t>Target: Minimize flow completion time</a:t>
            </a:r>
          </a:p>
          <a:p>
            <a:pPr lvl="2"/>
            <a:r>
              <a:rPr lang="en-US" dirty="0"/>
              <a:t>How: Next lecture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8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Extreme bisection bandwidth requirements </a:t>
            </a:r>
          </a:p>
          <a:p>
            <a:pPr lvl="1"/>
            <a:r>
              <a:rPr lang="en-US" dirty="0"/>
              <a:t>Extreme latency requirements </a:t>
            </a:r>
          </a:p>
          <a:p>
            <a:pPr lvl="1"/>
            <a:r>
              <a:rPr lang="en-US" dirty="0"/>
              <a:t>Predictable, deterministic performance</a:t>
            </a:r>
          </a:p>
          <a:p>
            <a:pPr lvl="2"/>
            <a:r>
              <a:rPr lang="en-US" dirty="0"/>
              <a:t>“Your packet will reach in </a:t>
            </a:r>
            <a:r>
              <a:rPr lang="en-US" dirty="0" err="1"/>
              <a:t>Xms</a:t>
            </a:r>
            <a:r>
              <a:rPr lang="en-US" dirty="0"/>
              <a:t>, or not at all”</a:t>
            </a:r>
          </a:p>
          <a:p>
            <a:pPr lvl="2"/>
            <a:r>
              <a:rPr lang="en-US" dirty="0"/>
              <a:t>“Your VM will always see at least </a:t>
            </a:r>
            <a:r>
              <a:rPr lang="en-US" dirty="0" err="1"/>
              <a:t>YGbps</a:t>
            </a:r>
            <a:r>
              <a:rPr lang="en-US" dirty="0"/>
              <a:t> throughput”</a:t>
            </a:r>
          </a:p>
          <a:p>
            <a:pPr lvl="2"/>
            <a:r>
              <a:rPr lang="en-US" dirty="0"/>
              <a:t>How: Still an open question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Extreme bisection bandwidth requirements </a:t>
            </a:r>
          </a:p>
          <a:p>
            <a:pPr lvl="1"/>
            <a:r>
              <a:rPr lang="en-US" dirty="0"/>
              <a:t>Extreme latency requirements </a:t>
            </a:r>
          </a:p>
          <a:p>
            <a:pPr lvl="1"/>
            <a:r>
              <a:rPr lang="en-US" dirty="0"/>
              <a:t>Predictable, deterministic performance</a:t>
            </a:r>
          </a:p>
          <a:p>
            <a:pPr lvl="1"/>
            <a:r>
              <a:rPr lang="en-US" dirty="0"/>
              <a:t>Differentiating between tenants is key</a:t>
            </a:r>
          </a:p>
          <a:p>
            <a:pPr lvl="1"/>
            <a:r>
              <a:rPr lang="en-US" dirty="0"/>
              <a:t>“No traffic between VMs of tenant A and tenant B”</a:t>
            </a:r>
          </a:p>
          <a:p>
            <a:pPr lvl="1"/>
            <a:r>
              <a:rPr lang="en-US" dirty="0"/>
              <a:t>“Tenant X cannot consume more than </a:t>
            </a:r>
            <a:r>
              <a:rPr lang="en-US" dirty="0" err="1"/>
              <a:t>XGbps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“Tenant Y’s traffic is low priority”</a:t>
            </a:r>
          </a:p>
          <a:p>
            <a:pPr lvl="1"/>
            <a:r>
              <a:rPr lang="en-US" dirty="0"/>
              <a:t>How: Mechanism can be SDN, but there are many policies without any consensus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3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Extreme bisection bandwidth requirements </a:t>
            </a:r>
          </a:p>
          <a:p>
            <a:pPr lvl="1"/>
            <a:r>
              <a:rPr lang="en-US" dirty="0"/>
              <a:t>Extreme latency requirements </a:t>
            </a:r>
          </a:p>
          <a:p>
            <a:pPr lvl="1"/>
            <a:r>
              <a:rPr lang="en-US" dirty="0"/>
              <a:t>Predictable, deterministic performance</a:t>
            </a:r>
          </a:p>
          <a:p>
            <a:pPr lvl="1"/>
            <a:r>
              <a:rPr lang="en-US" dirty="0"/>
              <a:t>Differentiating between tenants is key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9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Extreme bisection bandwidth requirements </a:t>
            </a:r>
          </a:p>
          <a:p>
            <a:pPr lvl="1"/>
            <a:r>
              <a:rPr lang="en-US" dirty="0"/>
              <a:t>Extreme latency requirements </a:t>
            </a:r>
          </a:p>
          <a:p>
            <a:pPr lvl="1"/>
            <a:r>
              <a:rPr lang="en-US" dirty="0"/>
              <a:t>Predictable, deterministic performance</a:t>
            </a:r>
          </a:p>
          <a:p>
            <a:pPr lvl="1"/>
            <a:r>
              <a:rPr lang="en-US" dirty="0"/>
              <a:t>Differentiating between tenants is key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Cost/efficiency </a:t>
            </a:r>
          </a:p>
          <a:p>
            <a:pPr lvl="2"/>
            <a:r>
              <a:rPr lang="en-US" dirty="0"/>
              <a:t>Focus on commodity solutions, ease of management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4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degrees of (design) freedom</a:t>
            </a:r>
          </a:p>
          <a:p>
            <a:pPr lvl="1"/>
            <a:r>
              <a:rPr lang="en-US" dirty="0"/>
              <a:t>Single administrative domain</a:t>
            </a:r>
          </a:p>
          <a:p>
            <a:pPr lvl="2"/>
            <a:r>
              <a:rPr lang="en-US" dirty="0"/>
              <a:t>Can deviate from standards, invent your own, etc.</a:t>
            </a:r>
          </a:p>
          <a:p>
            <a:pPr lvl="2"/>
            <a:r>
              <a:rPr lang="en-US"/>
              <a:t>Clean-slate </a:t>
            </a:r>
            <a:r>
              <a:rPr lang="en-US" dirty="0"/>
              <a:t>deployment is still feasible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 run the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885040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degrees of (design) freedom</a:t>
            </a:r>
          </a:p>
          <a:p>
            <a:pPr lvl="1"/>
            <a:r>
              <a:rPr lang="en-US" dirty="0"/>
              <a:t>Single administrative domain</a:t>
            </a:r>
          </a:p>
          <a:p>
            <a:pPr lvl="1"/>
            <a:r>
              <a:rPr lang="en-US" dirty="0"/>
              <a:t>Control over network and endpoint(s)</a:t>
            </a:r>
          </a:p>
          <a:p>
            <a:pPr lvl="2"/>
            <a:r>
              <a:rPr lang="en-US" dirty="0"/>
              <a:t>Can change (say) addressing, congestion control, etc.</a:t>
            </a:r>
          </a:p>
          <a:p>
            <a:pPr lvl="2"/>
            <a:r>
              <a:rPr lang="en-US" dirty="0"/>
              <a:t>Can add mechanisms for security/policy/etc. at the endpoints (typically in the hypervisor)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8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different about DC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degrees of (design) freedom</a:t>
            </a:r>
          </a:p>
          <a:p>
            <a:pPr lvl="1"/>
            <a:r>
              <a:rPr lang="en-US" dirty="0"/>
              <a:t>Single administrative domain</a:t>
            </a:r>
          </a:p>
          <a:p>
            <a:pPr lvl="1"/>
            <a:r>
              <a:rPr lang="en-US" dirty="0"/>
              <a:t>Control over network and endpoint(s)</a:t>
            </a:r>
          </a:p>
          <a:p>
            <a:pPr lvl="1"/>
            <a:r>
              <a:rPr lang="en-US" dirty="0"/>
              <a:t>Control over the placement of traffic source/sink</a:t>
            </a:r>
          </a:p>
          <a:p>
            <a:pPr lvl="2"/>
            <a:r>
              <a:rPr lang="en-US" dirty="0"/>
              <a:t>Map-Reduce scheduler chooses where tasks run</a:t>
            </a:r>
          </a:p>
          <a:p>
            <a:pPr lvl="2"/>
            <a:r>
              <a:rPr lang="en-US" dirty="0"/>
              <a:t>Distributed file system dictates where data blocks are replicated</a:t>
            </a:r>
          </a:p>
          <a:p>
            <a:pPr lvl="2"/>
            <a:r>
              <a:rPr lang="en-US" dirty="0"/>
              <a:t>Can control what traffic crosses which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0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Datacenters </a:t>
            </a:r>
          </a:p>
          <a:p>
            <a:pPr lvl="1"/>
            <a:r>
              <a:rPr lang="en-US" dirty="0"/>
              <a:t>New characteristics and goals ⇒ new opportunities</a:t>
            </a:r>
          </a:p>
          <a:p>
            <a:pPr lvl="1"/>
            <a:r>
              <a:rPr lang="en-US" dirty="0"/>
              <a:t>Scalability is the baseline requirement</a:t>
            </a:r>
          </a:p>
          <a:p>
            <a:pPr lvl="1"/>
            <a:r>
              <a:rPr lang="en-US" dirty="0"/>
              <a:t>More emphasis on performance, both on bandwidth and latency</a:t>
            </a:r>
          </a:p>
          <a:p>
            <a:pPr lvl="1"/>
            <a:r>
              <a:rPr lang="en-US" dirty="0"/>
              <a:t>Less emphasis on heterogeneity</a:t>
            </a:r>
          </a:p>
          <a:p>
            <a:pPr lvl="1"/>
            <a:r>
              <a:rPr lang="en-US" dirty="0"/>
              <a:t>Less emphasis on interoperability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networking in datacenters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0117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4659" y="577357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</a:t>
            </a:r>
            <a:r>
              <a:rPr lang="en-US" sz="1000">
                <a:solidFill>
                  <a:srgbClr val="D3A600"/>
                </a:solidFill>
              </a:rPr>
              <a:t>: Facebook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/>
              </a:rPr>
              <a:t>How much power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0.0003 kWh to answer a typical Google search</a:t>
            </a:r>
          </a:p>
          <a:p>
            <a:pPr lvl="1"/>
            <a:r>
              <a:rPr lang="en-US" dirty="0"/>
              <a:t>0.05 kW to use a laptop for an hour</a:t>
            </a:r>
          </a:p>
          <a:p>
            <a:pPr lvl="1"/>
            <a:r>
              <a:rPr lang="en-US" dirty="0"/>
              <a:t>0.1 kW to run a ceiling fan for an hour</a:t>
            </a:r>
          </a:p>
          <a:p>
            <a:pPr lvl="1"/>
            <a:r>
              <a:rPr lang="en-US" dirty="0"/>
              <a:t>1.1 kW to use a coffee maker for an hour</a:t>
            </a:r>
          </a:p>
          <a:p>
            <a:r>
              <a:rPr lang="en-US" dirty="0"/>
              <a:t>How much power is 30 MW?</a:t>
            </a:r>
          </a:p>
          <a:p>
            <a:pPr lvl="1"/>
            <a:r>
              <a:rPr lang="en-US" dirty="0"/>
              <a:t>6,000 average homes with central air (~5 kW/home) </a:t>
            </a:r>
          </a:p>
          <a:p>
            <a:pPr lvl="1"/>
            <a:r>
              <a:rPr lang="en-US" dirty="0"/>
              <a:t>300 fast food restaurants </a:t>
            </a:r>
          </a:p>
          <a:p>
            <a:pPr lvl="1"/>
            <a:r>
              <a:rPr lang="en-US" dirty="0"/>
              <a:t>45 large retail stores </a:t>
            </a:r>
          </a:p>
          <a:p>
            <a:pPr lvl="1"/>
            <a:r>
              <a:rPr lang="en-US" dirty="0"/>
              <a:t>1.5 Sears Towers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 datacenter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1490455345</TotalTime>
  <Pages>7</Pages>
  <Words>2191</Words>
  <Application>Microsoft Macintosh PowerPoint</Application>
  <PresentationFormat>On-screen Show (4:3)</PresentationFormat>
  <Paragraphs>488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Fall 2019</vt:lpstr>
      <vt:lpstr>Network Address Translation (NAT)</vt:lpstr>
      <vt:lpstr>NAT router must</vt:lpstr>
      <vt:lpstr>Agenda</vt:lpstr>
      <vt:lpstr>Datacenters run the world</vt:lpstr>
      <vt:lpstr>Datacenters run the world</vt:lpstr>
      <vt:lpstr>Datacenters run the world</vt:lpstr>
      <vt:lpstr>How much power is needed?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in scale-out designs?</vt:lpstr>
      <vt:lpstr>5-minute break!</vt:lpstr>
      <vt:lpstr>Announcements</vt:lpstr>
      <vt:lpstr>Datacenter traffic characteristics</vt:lpstr>
      <vt:lpstr>Very low RTTs within the DC</vt:lpstr>
      <vt:lpstr>Application-level latency requirements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What’s different about DC networks?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1276</cp:revision>
  <cp:lastPrinted>1999-09-08T17:25:07Z</cp:lastPrinted>
  <dcterms:created xsi:type="dcterms:W3CDTF">2014-01-14T18:15:50Z</dcterms:created>
  <dcterms:modified xsi:type="dcterms:W3CDTF">2019-11-22T22:09:06Z</dcterms:modified>
  <cp:category/>
</cp:coreProperties>
</file>