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9" r:id="rId8"/>
    <p:sldId id="518" r:id="rId9"/>
    <p:sldId id="520" r:id="rId10"/>
    <p:sldId id="521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39" r:id="rId26"/>
    <p:sldId id="540" r:id="rId27"/>
    <p:sldId id="542" r:id="rId28"/>
    <p:sldId id="543" r:id="rId29"/>
    <p:sldId id="546" r:id="rId30"/>
    <p:sldId id="547" r:id="rId31"/>
    <p:sldId id="548" r:id="rId32"/>
    <p:sldId id="549" r:id="rId33"/>
    <p:sldId id="502" r:id="rId34"/>
    <p:sldId id="575" r:id="rId35"/>
    <p:sldId id="550" r:id="rId36"/>
    <p:sldId id="551" r:id="rId37"/>
    <p:sldId id="552" r:id="rId38"/>
    <p:sldId id="554" r:id="rId39"/>
    <p:sldId id="555" r:id="rId40"/>
    <p:sldId id="556" r:id="rId41"/>
    <p:sldId id="557" r:id="rId42"/>
    <p:sldId id="558" r:id="rId43"/>
    <p:sldId id="567" r:id="rId44"/>
    <p:sldId id="560" r:id="rId45"/>
    <p:sldId id="561" r:id="rId46"/>
    <p:sldId id="562" r:id="rId47"/>
    <p:sldId id="563" r:id="rId48"/>
    <p:sldId id="568" r:id="rId49"/>
    <p:sldId id="565" r:id="rId50"/>
    <p:sldId id="576" r:id="rId51"/>
    <p:sldId id="569" r:id="rId52"/>
    <p:sldId id="570" r:id="rId53"/>
    <p:sldId id="572" r:id="rId54"/>
    <p:sldId id="571" r:id="rId55"/>
    <p:sldId id="573" r:id="rId56"/>
    <p:sldId id="512" r:id="rId5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D3A600"/>
    <a:srgbClr val="333399"/>
    <a:srgbClr val="FFCB05"/>
    <a:srgbClr val="FF9900"/>
    <a:srgbClr val="00274C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72"/>
    <p:restoredTop sz="89789"/>
  </p:normalViewPr>
  <p:slideViewPr>
    <p:cSldViewPr>
      <p:cViewPr varScale="1">
        <p:scale>
          <a:sx n="106" d="100"/>
          <a:sy n="106" d="100"/>
        </p:scale>
        <p:origin x="17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83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059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9DC31C9-6D3B-3544-8EE9-1427378FF53B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756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29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48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CFB8DC4-C973-3B4E-8B9B-213E31135BEF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F151C3C-F8E8-0C49-AD22-28CFC2BDC263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3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973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77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54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5C712B4-5F53-514A-866E-4225DEFD290D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405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445EAA-09DF-C04F-97F6-8B62BFF3DAD6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76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775ECBE-1740-AB43-9AD4-D1859A822463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389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2275F76-7687-EA4B-81F4-114680FBF97A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DBF99E3-00B1-094E-B8B8-E0A30FEF6BFF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68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F5D3642-BD8E-2A45-962D-A5D80BB9D716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57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72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99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F9E32AA-7538-D44B-BB17-65E8A8E1DE8A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sz="24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51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79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43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6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7E223B3-ED0D-0B48-B88B-1C353A074062}" type="slidenum">
              <a:rPr lang="en-US" sz="1300" b="0">
                <a:latin typeface="Times New Roman" charset="0"/>
              </a:rPr>
              <a:pPr eaLnBrk="1" hangingPunct="1"/>
              <a:t>11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634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BB7AE1D-933C-6F4B-A519-23E62013EB2E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19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35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60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February 14,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IP layer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2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54"/>
          <p:cNvSpPr>
            <a:spLocks noChangeArrowheads="1"/>
          </p:cNvSpPr>
          <p:nvPr/>
        </p:nvSpPr>
        <p:spPr bwMode="auto">
          <a:xfrm>
            <a:off x="4765675" y="4267200"/>
            <a:ext cx="2522538" cy="2162175"/>
          </a:xfrm>
          <a:prstGeom prst="rect">
            <a:avLst/>
          </a:prstGeom>
          <a:solidFill>
            <a:srgbClr val="E6E6E6"/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9436" name="Rectangle 53"/>
          <p:cNvSpPr>
            <a:spLocks noChangeArrowheads="1"/>
          </p:cNvSpPr>
          <p:nvPr/>
        </p:nvSpPr>
        <p:spPr bwMode="auto">
          <a:xfrm>
            <a:off x="2133600" y="4267200"/>
            <a:ext cx="2522538" cy="216217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>
            <a:solidFill>
              <a:srgbClr val="FF0000"/>
            </a:solidFill>
            <a:prstDash val="sysDot"/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pPr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2: </a:t>
            </a:r>
            <a:br>
              <a:rPr lang="en-US" dirty="0"/>
            </a:br>
            <a:r>
              <a:rPr lang="en-US" dirty="0"/>
              <a:t>Layer encapsulation</a:t>
            </a:r>
          </a:p>
        </p:txBody>
      </p:sp>
      <p:sp>
        <p:nvSpPr>
          <p:cNvPr id="46084" name="Rectangle 3"/>
          <p:cNvSpPr>
            <a:spLocks noChangeArrowheads="1"/>
          </p:cNvSpPr>
          <p:nvPr/>
        </p:nvSpPr>
        <p:spPr bwMode="auto">
          <a:xfrm>
            <a:off x="682625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5" name="Rectangle 4"/>
          <p:cNvSpPr>
            <a:spLocks noChangeArrowheads="1"/>
          </p:cNvSpPr>
          <p:nvPr/>
        </p:nvSpPr>
        <p:spPr bwMode="auto">
          <a:xfrm>
            <a:off x="692150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86" name="Text Box 5"/>
          <p:cNvSpPr txBox="1">
            <a:spLocks noChangeArrowheads="1"/>
          </p:cNvSpPr>
          <p:nvPr/>
        </p:nvSpPr>
        <p:spPr bwMode="auto">
          <a:xfrm>
            <a:off x="795338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879475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grpSp>
        <p:nvGrpSpPr>
          <p:cNvPr id="46088" name="Group 7"/>
          <p:cNvGrpSpPr>
            <a:grpSpLocks/>
          </p:cNvGrpSpPr>
          <p:nvPr/>
        </p:nvGrpSpPr>
        <p:grpSpPr bwMode="auto">
          <a:xfrm>
            <a:off x="677863" y="4438650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9" name="Rectangle 8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50" name="Text Box 9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091" name="Line 12"/>
          <p:cNvSpPr>
            <a:spLocks noChangeShapeType="1"/>
          </p:cNvSpPr>
          <p:nvPr/>
        </p:nvSpPr>
        <p:spPr bwMode="auto">
          <a:xfrm>
            <a:off x="1136650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2" name="Line 13"/>
          <p:cNvSpPr>
            <a:spLocks noChangeShapeType="1"/>
          </p:cNvSpPr>
          <p:nvPr/>
        </p:nvSpPr>
        <p:spPr bwMode="auto">
          <a:xfrm>
            <a:off x="1136650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4" name="Rectangle 15"/>
          <p:cNvSpPr>
            <a:spLocks noChangeArrowheads="1"/>
          </p:cNvSpPr>
          <p:nvPr/>
        </p:nvSpPr>
        <p:spPr bwMode="auto">
          <a:xfrm>
            <a:off x="527050" y="1857375"/>
            <a:ext cx="1303338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5" name="Rectangle 16"/>
          <p:cNvSpPr>
            <a:spLocks noChangeArrowheads="1"/>
          </p:cNvSpPr>
          <p:nvPr/>
        </p:nvSpPr>
        <p:spPr bwMode="auto">
          <a:xfrm>
            <a:off x="7637463" y="2058988"/>
            <a:ext cx="914400" cy="582612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6" name="Rectangle 17"/>
          <p:cNvSpPr>
            <a:spLocks noChangeArrowheads="1"/>
          </p:cNvSpPr>
          <p:nvPr/>
        </p:nvSpPr>
        <p:spPr bwMode="auto">
          <a:xfrm>
            <a:off x="7646988" y="3251200"/>
            <a:ext cx="914400" cy="582613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7" name="Rectangle 18"/>
          <p:cNvSpPr>
            <a:spLocks noChangeArrowheads="1"/>
          </p:cNvSpPr>
          <p:nvPr/>
        </p:nvSpPr>
        <p:spPr bwMode="auto">
          <a:xfrm>
            <a:off x="7632700" y="4438650"/>
            <a:ext cx="914400" cy="582613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099" name="Text Box 20"/>
          <p:cNvSpPr txBox="1">
            <a:spLocks noChangeArrowheads="1"/>
          </p:cNvSpPr>
          <p:nvPr/>
        </p:nvSpPr>
        <p:spPr bwMode="auto">
          <a:xfrm>
            <a:off x="7750175" y="2159000"/>
            <a:ext cx="787375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46100" name="Text Box 21"/>
          <p:cNvSpPr txBox="1">
            <a:spLocks noChangeArrowheads="1"/>
          </p:cNvSpPr>
          <p:nvPr/>
        </p:nvSpPr>
        <p:spPr bwMode="auto">
          <a:xfrm>
            <a:off x="7834313" y="3349625"/>
            <a:ext cx="646311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46101" name="Text Box 22"/>
          <p:cNvSpPr txBox="1">
            <a:spLocks noChangeArrowheads="1"/>
          </p:cNvSpPr>
          <p:nvPr/>
        </p:nvSpPr>
        <p:spPr bwMode="auto">
          <a:xfrm>
            <a:off x="7929563" y="4554538"/>
            <a:ext cx="402654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  <a:cs typeface="Arial" charset="0"/>
              </a:rPr>
              <a:t>IP</a:t>
            </a:r>
          </a:p>
        </p:txBody>
      </p:sp>
      <p:sp>
        <p:nvSpPr>
          <p:cNvPr id="46103" name="Line 24"/>
          <p:cNvSpPr>
            <a:spLocks noChangeShapeType="1"/>
          </p:cNvSpPr>
          <p:nvPr/>
        </p:nvSpPr>
        <p:spPr bwMode="auto">
          <a:xfrm>
            <a:off x="8091488" y="26336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4" name="Line 25"/>
          <p:cNvSpPr>
            <a:spLocks noChangeShapeType="1"/>
          </p:cNvSpPr>
          <p:nvPr/>
        </p:nvSpPr>
        <p:spPr bwMode="auto">
          <a:xfrm>
            <a:off x="8091488" y="3840163"/>
            <a:ext cx="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06" name="Rectangle 27"/>
          <p:cNvSpPr>
            <a:spLocks noChangeArrowheads="1"/>
          </p:cNvSpPr>
          <p:nvPr/>
        </p:nvSpPr>
        <p:spPr bwMode="auto">
          <a:xfrm>
            <a:off x="7481888" y="1857375"/>
            <a:ext cx="1303337" cy="4848225"/>
          </a:xfrm>
          <a:prstGeom prst="rect">
            <a:avLst/>
          </a:prstGeom>
          <a:noFill/>
          <a:ln w="19050">
            <a:solidFill>
              <a:srgbClr val="3333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6" rIns="91430" bIns="45716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grpSp>
        <p:nvGrpSpPr>
          <p:cNvPr id="46109" name="Group 30"/>
          <p:cNvGrpSpPr>
            <a:grpSpLocks/>
          </p:cNvGrpSpPr>
          <p:nvPr/>
        </p:nvGrpSpPr>
        <p:grpSpPr bwMode="auto">
          <a:xfrm>
            <a:off x="2894013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7" name="Rectangle 31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8" name="Text Box 32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grpSp>
        <p:nvGrpSpPr>
          <p:cNvPr id="46110" name="Group 33"/>
          <p:cNvGrpSpPr>
            <a:grpSpLocks/>
          </p:cNvGrpSpPr>
          <p:nvPr/>
        </p:nvGrpSpPr>
        <p:grpSpPr bwMode="auto">
          <a:xfrm>
            <a:off x="5538788" y="4467225"/>
            <a:ext cx="914400" cy="582613"/>
            <a:chOff x="323" y="2664"/>
            <a:chExt cx="576" cy="367"/>
          </a:xfrm>
          <a:solidFill>
            <a:schemeClr val="accent2">
              <a:lumMod val="50000"/>
              <a:lumOff val="50000"/>
            </a:schemeClr>
          </a:solidFill>
        </p:grpSpPr>
        <p:sp>
          <p:nvSpPr>
            <p:cNvPr id="46145" name="Rectangle 34"/>
            <p:cNvSpPr>
              <a:spLocks noChangeArrowheads="1"/>
            </p:cNvSpPr>
            <p:nvPr/>
          </p:nvSpPr>
          <p:spPr bwMode="auto">
            <a:xfrm>
              <a:off x="323" y="2664"/>
              <a:ext cx="576" cy="36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6146" name="Text Box 35"/>
            <p:cNvSpPr txBox="1">
              <a:spLocks noChangeArrowheads="1"/>
            </p:cNvSpPr>
            <p:nvPr/>
          </p:nvSpPr>
          <p:spPr bwMode="auto">
            <a:xfrm>
              <a:off x="500" y="2729"/>
              <a:ext cx="254" cy="2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IP</a:t>
              </a:r>
            </a:p>
          </p:txBody>
        </p:sp>
      </p:grpSp>
      <p:sp>
        <p:nvSpPr>
          <p:cNvPr id="46129" name="Text Box 58"/>
          <p:cNvSpPr txBox="1">
            <a:spLocks noChangeArrowheads="1"/>
          </p:cNvSpPr>
          <p:nvPr/>
        </p:nvSpPr>
        <p:spPr bwMode="auto">
          <a:xfrm>
            <a:off x="849313" y="1481138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0" name="Text Box 59"/>
          <p:cNvSpPr txBox="1">
            <a:spLocks noChangeArrowheads="1"/>
          </p:cNvSpPr>
          <p:nvPr/>
        </p:nvSpPr>
        <p:spPr bwMode="auto">
          <a:xfrm>
            <a:off x="7804150" y="1466850"/>
            <a:ext cx="726461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host</a:t>
            </a:r>
          </a:p>
        </p:txBody>
      </p:sp>
      <p:sp>
        <p:nvSpPr>
          <p:cNvPr id="46131" name="Text Box 60"/>
          <p:cNvSpPr txBox="1">
            <a:spLocks noChangeArrowheads="1"/>
          </p:cNvSpPr>
          <p:nvPr/>
        </p:nvSpPr>
        <p:spPr bwMode="auto">
          <a:xfrm>
            <a:off x="2970213" y="3863975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2" name="Text Box 61"/>
          <p:cNvSpPr txBox="1">
            <a:spLocks noChangeArrowheads="1"/>
          </p:cNvSpPr>
          <p:nvPr/>
        </p:nvSpPr>
        <p:spPr bwMode="auto">
          <a:xfrm>
            <a:off x="5600700" y="3878263"/>
            <a:ext cx="925233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router</a:t>
            </a:r>
          </a:p>
        </p:txBody>
      </p:sp>
      <p:sp>
        <p:nvSpPr>
          <p:cNvPr id="46133" name="Line 62"/>
          <p:cNvSpPr>
            <a:spLocks noChangeShapeType="1"/>
          </p:cNvSpPr>
          <p:nvPr/>
        </p:nvSpPr>
        <p:spPr bwMode="auto">
          <a:xfrm>
            <a:off x="1608138" y="2355850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4" name="Line 63"/>
          <p:cNvSpPr>
            <a:spLocks noChangeShapeType="1"/>
          </p:cNvSpPr>
          <p:nvPr/>
        </p:nvSpPr>
        <p:spPr bwMode="auto">
          <a:xfrm>
            <a:off x="1636713" y="3546475"/>
            <a:ext cx="6040437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5" name="Text Box 64"/>
          <p:cNvSpPr txBox="1">
            <a:spLocks noChangeArrowheads="1"/>
          </p:cNvSpPr>
          <p:nvPr/>
        </p:nvSpPr>
        <p:spPr bwMode="auto">
          <a:xfrm>
            <a:off x="3994150" y="1987550"/>
            <a:ext cx="1649277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HTTP message</a:t>
            </a:r>
          </a:p>
        </p:txBody>
      </p:sp>
      <p:sp>
        <p:nvSpPr>
          <p:cNvPr id="46136" name="Text Box 65"/>
          <p:cNvSpPr txBox="1">
            <a:spLocks noChangeArrowheads="1"/>
          </p:cNvSpPr>
          <p:nvPr/>
        </p:nvSpPr>
        <p:spPr bwMode="auto">
          <a:xfrm>
            <a:off x="4092575" y="3192463"/>
            <a:ext cx="1490581" cy="338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TCP segment</a:t>
            </a:r>
          </a:p>
        </p:txBody>
      </p:sp>
      <p:sp>
        <p:nvSpPr>
          <p:cNvPr id="46137" name="Line 66"/>
          <p:cNvSpPr>
            <a:spLocks noChangeShapeType="1"/>
          </p:cNvSpPr>
          <p:nvPr/>
        </p:nvSpPr>
        <p:spPr bwMode="auto">
          <a:xfrm flipV="1">
            <a:off x="1609725" y="4751388"/>
            <a:ext cx="13017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8" name="Line 67"/>
          <p:cNvSpPr>
            <a:spLocks noChangeShapeType="1"/>
          </p:cNvSpPr>
          <p:nvPr/>
        </p:nvSpPr>
        <p:spPr bwMode="auto">
          <a:xfrm flipV="1">
            <a:off x="3840163" y="4751388"/>
            <a:ext cx="1693863" cy="14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39" name="Line 68"/>
          <p:cNvSpPr>
            <a:spLocks noChangeShapeType="1"/>
          </p:cNvSpPr>
          <p:nvPr/>
        </p:nvSpPr>
        <p:spPr bwMode="auto">
          <a:xfrm flipV="1">
            <a:off x="6457950" y="4751388"/>
            <a:ext cx="11763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1430" tIns="45716" rIns="91430" bIns="45716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140" name="Text Box 69"/>
          <p:cNvSpPr txBox="1">
            <a:spLocks noChangeArrowheads="1"/>
          </p:cNvSpPr>
          <p:nvPr/>
        </p:nvSpPr>
        <p:spPr bwMode="auto">
          <a:xfrm>
            <a:off x="1765300" y="4343400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1" name="Text Box 70"/>
          <p:cNvSpPr txBox="1">
            <a:spLocks noChangeArrowheads="1"/>
          </p:cNvSpPr>
          <p:nvPr/>
        </p:nvSpPr>
        <p:spPr bwMode="auto">
          <a:xfrm>
            <a:off x="6553200" y="4371975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46142" name="Text Box 71"/>
          <p:cNvSpPr txBox="1">
            <a:spLocks noChangeArrowheads="1"/>
          </p:cNvSpPr>
          <p:nvPr/>
        </p:nvSpPr>
        <p:spPr bwMode="auto">
          <a:xfrm>
            <a:off x="4189413" y="4357687"/>
            <a:ext cx="1005840" cy="338546"/>
          </a:xfrm>
          <a:prstGeom prst="rect">
            <a:avLst/>
          </a:prstGeom>
          <a:solidFill>
            <a:srgbClr val="D3A600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EB104-35E6-E843-A76A-8EBED40E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7F7DE-E569-5F45-80F4-EFEA1B7C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F213D-38F7-B545-8167-35D3C78C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77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 animBg="1"/>
      <p:bldP spid="59436" grpId="0" animBg="1"/>
      <p:bldP spid="46084" grpId="0" animBg="1"/>
      <p:bldP spid="46085" grpId="0" animBg="1"/>
      <p:bldP spid="46086" grpId="0"/>
      <p:bldP spid="46087" grpId="0"/>
      <p:bldP spid="46091" grpId="0" animBg="1"/>
      <p:bldP spid="46092" grpId="0" animBg="1"/>
      <p:bldP spid="46094" grpId="0" animBg="1"/>
      <p:bldP spid="46095" grpId="0" animBg="1"/>
      <p:bldP spid="46096" grpId="0" animBg="1"/>
      <p:bldP spid="46097" grpId="0" animBg="1"/>
      <p:bldP spid="46099" grpId="0"/>
      <p:bldP spid="46100" grpId="0"/>
      <p:bldP spid="46101" grpId="0"/>
      <p:bldP spid="46103" grpId="0" animBg="1"/>
      <p:bldP spid="46104" grpId="0" animBg="1"/>
      <p:bldP spid="46106" grpId="0" animBg="1"/>
      <p:bldP spid="46129" grpId="0"/>
      <p:bldP spid="46130" grpId="0"/>
      <p:bldP spid="46131" grpId="0"/>
      <p:bldP spid="46132" grpId="0"/>
      <p:bldP spid="46133" grpId="0" animBg="1"/>
      <p:bldP spid="46134" grpId="0" animBg="1"/>
      <p:bldP spid="46135" grpId="0"/>
      <p:bldP spid="46136" grpId="0"/>
      <p:bldP spid="46137" grpId="0" animBg="1"/>
      <p:bldP spid="46138" grpId="0" animBg="1"/>
      <p:bldP spid="46139" grpId="0" animBg="1"/>
      <p:bldP spid="46139" grpId="1" animBg="1"/>
      <p:bldP spid="46140" grpId="0" animBg="1"/>
      <p:bldP spid="46141" grpId="0" animBg="1"/>
      <p:bldP spid="461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Recall: IP packet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047054"/>
            <a:ext cx="7924800" cy="1972746"/>
          </a:xfrm>
        </p:spPr>
        <p:txBody>
          <a:bodyPr/>
          <a:lstStyle/>
          <a:p>
            <a:r>
              <a:rPr lang="en-US" dirty="0"/>
              <a:t>IP packet contains a header and payload</a:t>
            </a:r>
          </a:p>
          <a:p>
            <a:pPr lvl="1"/>
            <a:r>
              <a:rPr lang="en-US" dirty="0"/>
              <a:t>Payload is opaque to the network</a:t>
            </a:r>
          </a:p>
          <a:p>
            <a:pPr lvl="1"/>
            <a:r>
              <a:rPr lang="en-US" dirty="0"/>
              <a:t>Header is what we care about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First end-to-end layer (going bottom-up)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946690" y="2448580"/>
            <a:ext cx="5901910" cy="838200"/>
            <a:chOff x="1828800" y="1898664"/>
            <a:chExt cx="5901910" cy="2162025"/>
          </a:xfrm>
        </p:grpSpPr>
        <p:sp>
          <p:nvSpPr>
            <p:cNvPr id="11" name="Rectangle 10"/>
            <p:cNvSpPr/>
            <p:nvPr/>
          </p:nvSpPr>
          <p:spPr>
            <a:xfrm>
              <a:off x="1898771" y="1898664"/>
              <a:ext cx="1615188" cy="215757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3959" y="1898664"/>
              <a:ext cx="4216751" cy="215757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2857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2265502"/>
              <a:ext cx="1752600" cy="1190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rgbClr val="0000FF"/>
                  </a:solidFill>
                  <a:ea typeface="Arial" charset="0"/>
                  <a:cs typeface="Arial" charset="0"/>
                </a:rPr>
                <a:t>IP header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638476" y="2265502"/>
              <a:ext cx="3711234" cy="119080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IP payload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3304357" y="1898664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062197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783058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503919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224780" y="1903116"/>
              <a:ext cx="0" cy="2157573"/>
            </a:xfrm>
            <a:prstGeom prst="line">
              <a:avLst/>
            </a:prstGeom>
            <a:ln w="3175" cmpd="sng">
              <a:solidFill>
                <a:schemeClr val="tx1"/>
              </a:solidFill>
              <a:prstDash val="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70690" y="321058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ea typeface="Arial" charset="0"/>
                <a:cs typeface="Arial" charset="0"/>
              </a:rPr>
              <a:t>IP packet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these tasks? (in network)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r>
              <a:rPr lang="en-US" dirty="0"/>
              <a:t>Carry packet to the destination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</a:t>
            </a:r>
          </a:p>
          <a:p>
            <a:pPr lvl="1"/>
            <a:r>
              <a:rPr lang="en-US" dirty="0"/>
              <a:t>Corruption</a:t>
            </a:r>
          </a:p>
          <a:p>
            <a:pPr lvl="1"/>
            <a:r>
              <a:rPr lang="en-US" dirty="0"/>
              <a:t>Packet too large</a:t>
            </a:r>
          </a:p>
          <a:p>
            <a:r>
              <a:rPr lang="en-US" dirty="0"/>
              <a:t>Accommodate evolution</a:t>
            </a:r>
          </a:p>
          <a:p>
            <a:r>
              <a:rPr lang="en-US" dirty="0"/>
              <a:t>Specify any special handling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</a:t>
            </a:r>
          </a:p>
          <a:p>
            <a:pPr lvl="1"/>
            <a:r>
              <a:rPr lang="en-US" dirty="0"/>
              <a:t>Corruption:</a:t>
            </a:r>
          </a:p>
          <a:p>
            <a:pPr lvl="1"/>
            <a:r>
              <a:rPr lang="en-US" dirty="0"/>
              <a:t>Packet too large: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0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loops (TTL)</a:t>
            </a:r>
          </a:p>
        </p:txBody>
      </p:sp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 loops cause packets to cycle for a long time</a:t>
            </a:r>
          </a:p>
          <a:p>
            <a:pPr lvl="1"/>
            <a:r>
              <a:rPr lang="en-US" dirty="0"/>
              <a:t>Left unchecked would accumulate to consume all capacity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Time-to-Live (TTL) Field  (8 bits)</a:t>
            </a:r>
          </a:p>
          <a:p>
            <a:pPr lvl="1"/>
            <a:r>
              <a:rPr lang="en-US" dirty="0"/>
              <a:t>Decremented at each hop; packet discarded if 0</a:t>
            </a:r>
          </a:p>
          <a:p>
            <a:pPr lvl="2"/>
            <a:r>
              <a:rPr lang="ja-JP" altLang="en-US" dirty="0"/>
              <a:t>“</a:t>
            </a:r>
            <a:r>
              <a:rPr lang="en-US" altLang="ja-JP" dirty="0"/>
              <a:t>Time exceeded</a:t>
            </a:r>
            <a:r>
              <a:rPr lang="ja-JP" altLang="en-US" dirty="0"/>
              <a:t>”</a:t>
            </a:r>
            <a:r>
              <a:rPr lang="en-US" altLang="ja-JP" dirty="0"/>
              <a:t> message is sent to the source</a:t>
            </a:r>
          </a:p>
        </p:txBody>
      </p:sp>
      <p:pic>
        <p:nvPicPr>
          <p:cNvPr id="965636" name="Picture 4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7" name="Picture 5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5638" name="Picture 6"/>
          <p:cNvPicPr>
            <a:picLocks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075" y="3689350"/>
            <a:ext cx="6096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5639" name="Line 7"/>
          <p:cNvSpPr>
            <a:spLocks noChangeShapeType="1"/>
          </p:cNvSpPr>
          <p:nvPr/>
        </p:nvSpPr>
        <p:spPr bwMode="auto">
          <a:xfrm>
            <a:off x="885825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0" name="Line 8"/>
          <p:cNvSpPr>
            <a:spLocks noChangeShapeType="1"/>
          </p:cNvSpPr>
          <p:nvPr/>
        </p:nvSpPr>
        <p:spPr bwMode="auto">
          <a:xfrm>
            <a:off x="2574925" y="3843337"/>
            <a:ext cx="1882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1" name="Line 9"/>
          <p:cNvSpPr>
            <a:spLocks noChangeShapeType="1"/>
          </p:cNvSpPr>
          <p:nvPr/>
        </p:nvSpPr>
        <p:spPr bwMode="auto">
          <a:xfrm flipV="1">
            <a:off x="4840288" y="3843337"/>
            <a:ext cx="17684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2" name="Line 10"/>
          <p:cNvSpPr>
            <a:spLocks noChangeShapeType="1"/>
          </p:cNvSpPr>
          <p:nvPr/>
        </p:nvSpPr>
        <p:spPr bwMode="auto">
          <a:xfrm>
            <a:off x="7069138" y="3843337"/>
            <a:ext cx="12287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3" name="Freeform 11"/>
          <p:cNvSpPr>
            <a:spLocks/>
          </p:cNvSpPr>
          <p:nvPr/>
        </p:nvSpPr>
        <p:spPr bwMode="auto">
          <a:xfrm>
            <a:off x="923925" y="4179887"/>
            <a:ext cx="3973513" cy="620713"/>
          </a:xfrm>
          <a:custGeom>
            <a:avLst/>
            <a:gdLst>
              <a:gd name="T0" fmla="*/ 0 w 2503"/>
              <a:gd name="T1" fmla="*/ 60483799 h 391"/>
              <a:gd name="T2" fmla="*/ 2147483647 w 2503"/>
              <a:gd name="T3" fmla="*/ 120967597 h 391"/>
              <a:gd name="T4" fmla="*/ 2147483647 w 2503"/>
              <a:gd name="T5" fmla="*/ 791329700 h 391"/>
              <a:gd name="T6" fmla="*/ 2147483647 w 2503"/>
              <a:gd name="T7" fmla="*/ 914818249 h 391"/>
              <a:gd name="T8" fmla="*/ 2147483647 w 2503"/>
              <a:gd name="T9" fmla="*/ 365423744 h 391"/>
              <a:gd name="T10" fmla="*/ 2147483647 w 2503"/>
              <a:gd name="T11" fmla="*/ 365423744 h 39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03"/>
              <a:gd name="T19" fmla="*/ 0 h 391"/>
              <a:gd name="T20" fmla="*/ 2503 w 2503"/>
              <a:gd name="T21" fmla="*/ 391 h 39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03" h="391">
                <a:moveTo>
                  <a:pt x="0" y="24"/>
                </a:moveTo>
                <a:cubicBezTo>
                  <a:pt x="925" y="12"/>
                  <a:pt x="1851" y="0"/>
                  <a:pt x="2177" y="48"/>
                </a:cubicBezTo>
                <a:cubicBezTo>
                  <a:pt x="2503" y="96"/>
                  <a:pt x="2132" y="262"/>
                  <a:pt x="1959" y="314"/>
                </a:cubicBezTo>
                <a:cubicBezTo>
                  <a:pt x="1786" y="366"/>
                  <a:pt x="1274" y="391"/>
                  <a:pt x="1137" y="363"/>
                </a:cubicBezTo>
                <a:cubicBezTo>
                  <a:pt x="1000" y="335"/>
                  <a:pt x="1056" y="181"/>
                  <a:pt x="1137" y="145"/>
                </a:cubicBezTo>
                <a:cubicBezTo>
                  <a:pt x="1218" y="109"/>
                  <a:pt x="1419" y="127"/>
                  <a:pt x="1621" y="145"/>
                </a:cubicBezTo>
              </a:path>
            </a:pathLst>
          </a:custGeom>
          <a:noFill/>
          <a:ln w="63500">
            <a:solidFill>
              <a:srgbClr val="FF3300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4" name="Line 12"/>
          <p:cNvSpPr>
            <a:spLocks noChangeShapeType="1"/>
          </p:cNvSpPr>
          <p:nvPr/>
        </p:nvSpPr>
        <p:spPr bwMode="auto">
          <a:xfrm>
            <a:off x="2228850" y="3505200"/>
            <a:ext cx="1036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5645" name="Line 13"/>
          <p:cNvSpPr>
            <a:spLocks noChangeShapeType="1"/>
          </p:cNvSpPr>
          <p:nvPr/>
        </p:nvSpPr>
        <p:spPr bwMode="auto">
          <a:xfrm flipH="1">
            <a:off x="3611563" y="3505200"/>
            <a:ext cx="1036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2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5635" grpId="0" build="p"/>
      <p:bldP spid="965639" grpId="0" animBg="1"/>
      <p:bldP spid="965640" grpId="0" animBg="1"/>
      <p:bldP spid="965641" grpId="0" animBg="1"/>
      <p:bldP spid="965642" grpId="0" animBg="1"/>
      <p:bldP spid="965643" grpId="0" animBg="1"/>
      <p:bldP spid="965644" grpId="0" animBg="1"/>
      <p:bldP spid="9656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corruption (Checksum)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(16 bits)</a:t>
            </a:r>
          </a:p>
          <a:p>
            <a:pPr lvl="1"/>
            <a:r>
              <a:rPr lang="en-US" dirty="0"/>
              <a:t>Particular form of checksum over packet header</a:t>
            </a:r>
          </a:p>
          <a:p>
            <a:r>
              <a:rPr lang="en-US" dirty="0"/>
              <a:t>If not correct, router discards packets</a:t>
            </a:r>
          </a:p>
          <a:p>
            <a:pPr lvl="1"/>
            <a:r>
              <a:rPr lang="en-US" dirty="0"/>
              <a:t>So it doesn’t act on bogus information</a:t>
            </a:r>
          </a:p>
          <a:p>
            <a:r>
              <a:rPr lang="en-US" dirty="0"/>
              <a:t>Checksum recalculated at every router</a:t>
            </a:r>
          </a:p>
          <a:p>
            <a:pPr lvl="1"/>
            <a:r>
              <a:rPr lang="en-US" dirty="0"/>
              <a:t>Why?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8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</a:t>
            </a:r>
          </a:p>
          <a:p>
            <a:r>
              <a:rPr lang="en-US" dirty="0"/>
              <a:t>The Internet Protocol (IP)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Fragmentation </a:t>
            </a:r>
            <a:endParaRPr lang="en-US" dirty="0"/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r>
              <a:rPr lang="en-US" dirty="0"/>
              <a:t>Will return to fragmentation later today…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6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3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handling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“Type of Service” (8 bits) </a:t>
            </a:r>
          </a:p>
          <a:p>
            <a:pPr lvl="1"/>
            <a:r>
              <a:rPr lang="en-US" dirty="0"/>
              <a:t>Allow packets to be treated differently based on needs</a:t>
            </a:r>
          </a:p>
          <a:p>
            <a:pPr lvl="2"/>
            <a:r>
              <a:rPr lang="en-US" dirty="0"/>
              <a:t>e.g., indicate priority, congestion notification</a:t>
            </a:r>
          </a:p>
          <a:p>
            <a:pPr lvl="1"/>
            <a:r>
              <a:rPr lang="en-US" dirty="0"/>
              <a:t>Has been redefined several times</a:t>
            </a:r>
          </a:p>
          <a:p>
            <a:pPr lvl="1"/>
            <a:r>
              <a:rPr lang="en-US" dirty="0"/>
              <a:t>Now called “Differentiated Services Code Point (DSCP)”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2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directives to the network</a:t>
            </a:r>
          </a:p>
          <a:p>
            <a:pPr lvl="1"/>
            <a:r>
              <a:rPr lang="en-US" dirty="0"/>
              <a:t>Not used very often</a:t>
            </a:r>
          </a:p>
          <a:p>
            <a:pPr lvl="1"/>
            <a:r>
              <a:rPr lang="en-US" dirty="0"/>
              <a:t>16 bits of metadata + option-specific data</a:t>
            </a:r>
          </a:p>
          <a:p>
            <a:r>
              <a:rPr lang="en-US" dirty="0"/>
              <a:t>Examples of options</a:t>
            </a:r>
          </a:p>
          <a:p>
            <a:pPr lvl="1"/>
            <a:r>
              <a:rPr lang="en-US" dirty="0"/>
              <a:t>Record Route</a:t>
            </a:r>
          </a:p>
          <a:p>
            <a:pPr lvl="1"/>
            <a:r>
              <a:rPr lang="en-US" dirty="0"/>
              <a:t>Strict Source Route</a:t>
            </a:r>
          </a:p>
          <a:p>
            <a:pPr lvl="1"/>
            <a:r>
              <a:rPr lang="en-US" dirty="0"/>
              <a:t>Loose Source Route</a:t>
            </a:r>
          </a:p>
          <a:p>
            <a:pPr lvl="1"/>
            <a:r>
              <a:rPr lang="en-US" dirty="0"/>
              <a:t>Timestamp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0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TTL (8 bits), checksum (16 bits), frag. (32 bits)</a:t>
            </a:r>
          </a:p>
          <a:p>
            <a:r>
              <a:rPr lang="en-US" dirty="0"/>
              <a:t>Accommodate evolution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Version number (4 bits) (+ fields for special handling) </a:t>
            </a:r>
          </a:p>
          <a:p>
            <a:r>
              <a:rPr lang="en-US" dirty="0"/>
              <a:t>Specify any special handling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ToS (8 bits), Options (variable length)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21FC-E34B-F545-AFFB-C65A4877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7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5" grpId="0" animBg="1"/>
      <p:bldP spid="17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packet</a:t>
            </a:r>
            <a:endParaRPr lang="en-US" dirty="0"/>
          </a:p>
        </p:txBody>
      </p:sp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Header length (4 bits)</a:t>
            </a:r>
          </a:p>
          <a:p>
            <a:pPr lvl="1"/>
            <a:r>
              <a:rPr lang="en-US"/>
              <a:t>Number of 32-bit words in the header</a:t>
            </a:r>
          </a:p>
          <a:p>
            <a:pPr lvl="1"/>
            <a:r>
              <a:rPr lang="en-US"/>
              <a:t>Typically </a:t>
            </a:r>
            <a:r>
              <a:rPr lang="ja-JP" altLang="en-US"/>
              <a:t>“</a:t>
            </a:r>
            <a:r>
              <a:rPr lang="en-US" altLang="ja-JP"/>
              <a:t>5</a:t>
            </a:r>
            <a:r>
              <a:rPr lang="ja-JP" altLang="en-US"/>
              <a:t>”</a:t>
            </a:r>
            <a:r>
              <a:rPr lang="en-US" altLang="ja-JP"/>
              <a:t> (for a 20-byte IPv4 header)</a:t>
            </a:r>
          </a:p>
          <a:p>
            <a:pPr lvl="1"/>
            <a:r>
              <a:rPr lang="en-US"/>
              <a:t>Can be more when IP options are used</a:t>
            </a:r>
            <a:br>
              <a:rPr lang="en-US"/>
            </a:br>
            <a:endParaRPr lang="en-US"/>
          </a:p>
          <a:p>
            <a:endParaRPr lang="en-US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7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93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r>
              <a:rPr lang="en-US" dirty="0"/>
              <a:t>Get responses to the packet back to the source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9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066800" y="3500374"/>
            <a:ext cx="0" cy="243840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9" name="Group 88"/>
          <p:cNvGrpSpPr>
            <a:grpSpLocks noChangeAspect="1"/>
          </p:cNvGrpSpPr>
          <p:nvPr/>
        </p:nvGrpSpPr>
        <p:grpSpPr>
          <a:xfrm>
            <a:off x="1447800" y="3200400"/>
            <a:ext cx="6400800" cy="3038348"/>
            <a:chOff x="860745" y="1905000"/>
            <a:chExt cx="8283261" cy="3931920"/>
          </a:xfrm>
        </p:grpSpPr>
        <p:sp>
          <p:nvSpPr>
            <p:cNvPr id="90" name="Rectangle 29"/>
            <p:cNvSpPr>
              <a:spLocks noChangeArrowheads="1"/>
            </p:cNvSpPr>
            <p:nvPr/>
          </p:nvSpPr>
          <p:spPr bwMode="auto">
            <a:xfrm>
              <a:off x="3505200" y="3502343"/>
              <a:ext cx="5638806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1" name="Rectangle 25"/>
            <p:cNvSpPr>
              <a:spLocks noChangeArrowheads="1"/>
            </p:cNvSpPr>
            <p:nvPr/>
          </p:nvSpPr>
          <p:spPr bwMode="auto">
            <a:xfrm>
              <a:off x="3505200" y="2703671"/>
              <a:ext cx="563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2" name="Rectangle 1"/>
            <p:cNvSpPr>
              <a:spLocks noChangeArrowheads="1"/>
            </p:cNvSpPr>
            <p:nvPr/>
          </p:nvSpPr>
          <p:spPr bwMode="auto">
            <a:xfrm>
              <a:off x="3505200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3" name="Rectangle 29"/>
            <p:cNvSpPr>
              <a:spLocks noChangeArrowheads="1"/>
            </p:cNvSpPr>
            <p:nvPr/>
          </p:nvSpPr>
          <p:spPr bwMode="auto">
            <a:xfrm>
              <a:off x="3504807" y="4301014"/>
              <a:ext cx="5638806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sp>
          <p:nvSpPr>
            <p:cNvPr id="94" name="Rectangle 29"/>
            <p:cNvSpPr>
              <a:spLocks noChangeArrowheads="1"/>
            </p:cNvSpPr>
            <p:nvPr/>
          </p:nvSpPr>
          <p:spPr bwMode="auto">
            <a:xfrm>
              <a:off x="3504956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 sz="1200"/>
            </a:p>
          </p:txBody>
        </p:sp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1371600" y="2125425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7" name="Rectangle 126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8" name="Rectangle 127"/>
              <p:cNvSpPr>
                <a:spLocks/>
              </p:cNvSpPr>
              <p:nvPr/>
            </p:nvSpPr>
            <p:spPr bwMode="auto">
              <a:xfrm>
                <a:off x="58" y="16"/>
                <a:ext cx="825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Application</a:t>
                </a:r>
              </a:p>
            </p:txBody>
          </p:sp>
        </p:grpSp>
        <p:grpSp>
          <p:nvGrpSpPr>
            <p:cNvPr id="96" name="Group 95"/>
            <p:cNvGrpSpPr>
              <a:grpSpLocks/>
            </p:cNvGrpSpPr>
            <p:nvPr/>
          </p:nvGrpSpPr>
          <p:grpSpPr bwMode="auto">
            <a:xfrm>
              <a:off x="1371600" y="2819400"/>
              <a:ext cx="1649412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5" name="Rectangle 124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6" name="Rectangle 125"/>
              <p:cNvSpPr>
                <a:spLocks/>
              </p:cNvSpPr>
              <p:nvPr/>
            </p:nvSpPr>
            <p:spPr bwMode="auto">
              <a:xfrm>
                <a:off x="110" y="16"/>
                <a:ext cx="71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2699" algn="ctr">
                  <a:defRPr/>
                </a:pPr>
                <a:r>
                  <a:rPr lang="en-US" sz="1400" dirty="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Transport</a:t>
                </a:r>
              </a:p>
            </p:txBody>
          </p:sp>
        </p:grpSp>
        <p:grpSp>
          <p:nvGrpSpPr>
            <p:cNvPr id="97" name="Group 96"/>
            <p:cNvGrpSpPr>
              <a:grpSpLocks/>
            </p:cNvGrpSpPr>
            <p:nvPr/>
          </p:nvGrpSpPr>
          <p:grpSpPr bwMode="auto">
            <a:xfrm>
              <a:off x="1371600" y="3657600"/>
              <a:ext cx="1649413" cy="428625"/>
              <a:chOff x="0" y="0"/>
              <a:chExt cx="943" cy="270"/>
            </a:xfrm>
            <a:solidFill>
              <a:srgbClr val="0000FF"/>
            </a:solidFill>
            <a:effectLst/>
          </p:grpSpPr>
          <p:sp>
            <p:nvSpPr>
              <p:cNvPr id="123" name="Rectangle 122"/>
              <p:cNvSpPr>
                <a:spLocks/>
              </p:cNvSpPr>
              <p:nvPr/>
            </p:nvSpPr>
            <p:spPr bwMode="auto">
              <a:xfrm>
                <a:off x="0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4" name="Rectangle 123"/>
              <p:cNvSpPr>
                <a:spLocks/>
              </p:cNvSpPr>
              <p:nvPr/>
            </p:nvSpPr>
            <p:spPr bwMode="auto">
              <a:xfrm>
                <a:off x="158" y="15"/>
                <a:ext cx="628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71600" y="4419600"/>
              <a:ext cx="1649413" cy="431800"/>
              <a:chOff x="0" y="0"/>
              <a:chExt cx="943" cy="272"/>
            </a:xfrm>
            <a:solidFill>
              <a:srgbClr val="0000FF"/>
            </a:solidFill>
            <a:effectLst/>
          </p:grpSpPr>
          <p:sp>
            <p:nvSpPr>
              <p:cNvPr id="121" name="Rectangle 120"/>
              <p:cNvSpPr>
                <a:spLocks/>
              </p:cNvSpPr>
              <p:nvPr/>
            </p:nvSpPr>
            <p:spPr bwMode="auto">
              <a:xfrm>
                <a:off x="0" y="0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2" name="Rectangle 121"/>
              <p:cNvSpPr>
                <a:spLocks/>
              </p:cNvSpPr>
              <p:nvPr/>
            </p:nvSpPr>
            <p:spPr bwMode="auto">
              <a:xfrm>
                <a:off x="146" y="16"/>
                <a:ext cx="656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1371600" y="5208588"/>
              <a:ext cx="1649413" cy="430212"/>
              <a:chOff x="0" y="0"/>
              <a:chExt cx="943" cy="271"/>
            </a:xfrm>
            <a:solidFill>
              <a:srgbClr val="0000FF"/>
            </a:solidFill>
            <a:effectLst/>
          </p:grpSpPr>
          <p:sp>
            <p:nvSpPr>
              <p:cNvPr id="119" name="Rectangle 118"/>
              <p:cNvSpPr>
                <a:spLocks/>
              </p:cNvSpPr>
              <p:nvPr/>
            </p:nvSpPr>
            <p:spPr bwMode="auto">
              <a:xfrm>
                <a:off x="0" y="0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0" name="Rectangle 119"/>
              <p:cNvSpPr>
                <a:spLocks/>
              </p:cNvSpPr>
              <p:nvPr/>
            </p:nvSpPr>
            <p:spPr bwMode="auto">
              <a:xfrm>
                <a:off x="152" y="15"/>
                <a:ext cx="642" cy="238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8100" tIns="38100" rIns="90479" bIns="38100" anchor="ctr">
                <a:spAutoFit/>
              </a:bodyPr>
              <a:lstStyle/>
              <a:p>
                <a:pPr marL="11113" algn="ctr"/>
                <a:r>
                  <a:rPr lang="en-US" sz="1400">
                    <a:solidFill>
                      <a:schemeClr val="bg1"/>
                    </a:solidFill>
                    <a:latin typeface="Arial" charset="0"/>
                    <a:cs typeface="Arial" charset="0"/>
                    <a:sym typeface="Arial" charset="0"/>
                  </a:rPr>
                  <a:t>Physical</a:t>
                </a:r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860745" y="2130981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L7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60745" y="28506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L4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860745" y="3687246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L3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60745" y="4450834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L2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860745" y="5239029"/>
              <a:ext cx="508653" cy="398294"/>
            </a:xfrm>
            <a:prstGeom prst="rect">
              <a:avLst/>
            </a:prstGeom>
            <a:solidFill>
              <a:schemeClr val="bg1"/>
            </a:solidFill>
            <a:effectLst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2"/>
                  </a:solidFill>
                </a:rPr>
                <a:t>L1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4180051" y="2157991"/>
              <a:ext cx="884128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459052" y="2129139"/>
              <a:ext cx="84471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953000" y="2858889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329021" y="2857388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6302926" y="3687246"/>
              <a:ext cx="458866" cy="398294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278470" y="4484965"/>
              <a:ext cx="70572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134725" y="4488601"/>
              <a:ext cx="780406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4724399" y="4492570"/>
              <a:ext cx="117869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70804" y="5283636"/>
              <a:ext cx="85923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610076" y="5304528"/>
              <a:ext cx="882053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382636" y="5304528"/>
              <a:ext cx="1050084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180843" y="5304528"/>
              <a:ext cx="1023115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24691" y="2141634"/>
              <a:ext cx="703651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699580" y="2135052"/>
              <a:ext cx="730619" cy="39829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DNS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8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86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end-host how to handle packet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(8 bits)</a:t>
            </a:r>
          </a:p>
          <a:p>
            <a:pPr lvl="1"/>
            <a:r>
              <a:rPr lang="en-US" dirty="0"/>
              <a:t>Identifies the higher-level protocol</a:t>
            </a:r>
          </a:p>
          <a:p>
            <a:pPr lvl="1"/>
            <a:r>
              <a:rPr lang="en-US" dirty="0"/>
              <a:t>Important for de-multiplexing at receiving host</a:t>
            </a:r>
          </a:p>
          <a:p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Most common examples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Transmission Control Protocol (TCP)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E.g.,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17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 for the User Datagram Protocol (UDP)</a:t>
            </a:r>
          </a:p>
          <a:p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1768475" y="4202112"/>
            <a:ext cx="5607050" cy="2198688"/>
            <a:chOff x="1806575" y="4343400"/>
            <a:chExt cx="5607050" cy="2427288"/>
          </a:xfrm>
        </p:grpSpPr>
        <p:sp>
          <p:nvSpPr>
            <p:cNvPr id="46" name="Text Box 4"/>
            <p:cNvSpPr txBox="1">
              <a:spLocks noChangeArrowheads="1"/>
            </p:cNvSpPr>
            <p:nvPr/>
          </p:nvSpPr>
          <p:spPr bwMode="auto">
            <a:xfrm>
              <a:off x="1806575" y="4811713"/>
              <a:ext cx="19589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7" name="Text Box 5"/>
            <p:cNvSpPr txBox="1">
              <a:spLocks noChangeArrowheads="1"/>
            </p:cNvSpPr>
            <p:nvPr/>
          </p:nvSpPr>
          <p:spPr bwMode="auto">
            <a:xfrm>
              <a:off x="5378450" y="4811713"/>
              <a:ext cx="2035175" cy="3968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IP header</a:t>
              </a:r>
            </a:p>
          </p:txBody>
        </p:sp>
        <p:sp>
          <p:nvSpPr>
            <p:cNvPr id="48" name="Text Box 6"/>
            <p:cNvSpPr txBox="1">
              <a:spLocks noChangeArrowheads="1"/>
            </p:cNvSpPr>
            <p:nvPr/>
          </p:nvSpPr>
          <p:spPr bwMode="auto">
            <a:xfrm>
              <a:off x="1806575" y="5195888"/>
              <a:ext cx="1957388" cy="44171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solidFill>
                    <a:schemeClr val="bg1"/>
                  </a:solidFill>
                </a:rPr>
                <a:t>TCP header</a:t>
              </a:r>
            </a:p>
          </p:txBody>
        </p: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378450" y="5195888"/>
              <a:ext cx="2033588" cy="39687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/>
                <a:t>UDP header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806575" y="5580063"/>
              <a:ext cx="19589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9"/>
            <p:cNvSpPr>
              <a:spLocks noChangeArrowheads="1"/>
            </p:cNvSpPr>
            <p:nvPr/>
          </p:nvSpPr>
          <p:spPr bwMode="auto">
            <a:xfrm>
              <a:off x="5378450" y="5580063"/>
              <a:ext cx="2035175" cy="11906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949450" y="4343400"/>
              <a:ext cx="17081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protocol=6</a:t>
              </a:r>
            </a:p>
          </p:txBody>
        </p:sp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5410200" y="4343400"/>
              <a:ext cx="18605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dirty="0"/>
                <a:t>protocol=17</a:t>
              </a: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8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at the destination end-system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 destination what to do with the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Transport layer protocol (8 bits)</a:t>
            </a:r>
          </a:p>
          <a:p>
            <a:r>
              <a:rPr lang="en-US" dirty="0"/>
              <a:t>Get responses to the packet back to the source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Source IP address (32 bits)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fragmentation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4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fragmentation </a:t>
            </a:r>
          </a:p>
        </p:txBody>
      </p:sp>
      <p:sp>
        <p:nvSpPr>
          <p:cNvPr id="947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link has a “Maximum Transmission Unit” (MTU)</a:t>
            </a:r>
          </a:p>
          <a:p>
            <a:pPr lvl="1"/>
            <a:r>
              <a:rPr lang="en-US" dirty="0"/>
              <a:t>Largest number of bits it can carry as one unit</a:t>
            </a:r>
          </a:p>
          <a:p>
            <a:r>
              <a:rPr lang="en-US" dirty="0"/>
              <a:t>A router can split a packet into multiple “</a:t>
            </a:r>
            <a:r>
              <a:rPr lang="en-US" altLang="ja-JP" dirty="0"/>
              <a:t>fragments</a:t>
            </a:r>
            <a:r>
              <a:rPr lang="ja-JP" altLang="en-US" dirty="0"/>
              <a:t>”</a:t>
            </a:r>
            <a:r>
              <a:rPr lang="en-US" altLang="ja-JP" dirty="0"/>
              <a:t> if the packet size exceeds the link’s MTU</a:t>
            </a:r>
          </a:p>
          <a:p>
            <a:r>
              <a:rPr lang="en-US" dirty="0"/>
              <a:t>Must reassemble to recover original packet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0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20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709057" y="2723991"/>
            <a:ext cx="5682343" cy="781209"/>
            <a:chOff x="1676400" y="3582895"/>
            <a:chExt cx="5029200" cy="455705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3048000" y="3733800"/>
              <a:ext cx="457200" cy="304800"/>
            </a:xfrm>
            <a:prstGeom prst="round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sp>
          <p:nvSpPr>
            <p:cNvPr id="43" name="Rounded Rectangle 42"/>
            <p:cNvSpPr/>
            <p:nvPr/>
          </p:nvSpPr>
          <p:spPr bwMode="auto">
            <a:xfrm>
              <a:off x="4876800" y="3733800"/>
              <a:ext cx="457200" cy="304800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endParaRPr>
            </a:p>
          </p:txBody>
        </p:sp>
        <p:cxnSp>
          <p:nvCxnSpPr>
            <p:cNvPr id="9" name="Straight Connector 8"/>
            <p:cNvCxnSpPr>
              <a:endCxn id="43" idx="1"/>
            </p:cNvCxnSpPr>
            <p:nvPr/>
          </p:nvCxnSpPr>
          <p:spPr bwMode="auto">
            <a:xfrm>
              <a:off x="35052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16764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5334000" y="3886200"/>
              <a:ext cx="13716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1812461" y="3582895"/>
              <a:ext cx="686959" cy="197490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latin typeface="Arial" charset="0"/>
                  <a:ea typeface="Arial" charset="0"/>
                  <a:cs typeface="Arial" charset="0"/>
                </a:rPr>
                <a:t>4000B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95801" y="3671850"/>
              <a:ext cx="686959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0" dirty="0">
                  <a:ea typeface="Arial" charset="0"/>
                  <a:cs typeface="Arial" charset="0"/>
                </a:rPr>
                <a:t>1500B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26538" y="3638492"/>
              <a:ext cx="345040" cy="1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ea typeface="Arial" charset="0"/>
                  <a:cs typeface="Arial" charset="0"/>
                </a:rPr>
                <a:t>…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>
              <a:off x="2591676" y="3771842"/>
              <a:ext cx="381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3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4000 byte packet crosses a link w/ MTU=1500B</a:t>
            </a:r>
          </a:p>
          <a:p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40386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8862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810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35194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40386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44196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44196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44196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3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32004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35814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reassemble?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22860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21336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20574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17668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22860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26670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26670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26670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447800"/>
            <a:ext cx="1104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Arial" charset="0"/>
                <a:cs typeface="Arial" charset="0"/>
              </a:rPr>
              <a:t>IP header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990600" y="1828800"/>
            <a:ext cx="0" cy="533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3"/>
          <p:cNvSpPr>
            <a:spLocks noChangeArrowheads="1"/>
          </p:cNvSpPr>
          <p:nvPr/>
        </p:nvSpPr>
        <p:spPr bwMode="auto">
          <a:xfrm>
            <a:off x="914400" y="5257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5" name="Line 4"/>
          <p:cNvSpPr>
            <a:spLocks noChangeShapeType="1"/>
          </p:cNvSpPr>
          <p:nvPr/>
        </p:nvSpPr>
        <p:spPr bwMode="auto">
          <a:xfrm>
            <a:off x="9144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6" name="Line 5"/>
          <p:cNvSpPr>
            <a:spLocks noChangeShapeType="1"/>
          </p:cNvSpPr>
          <p:nvPr/>
        </p:nvSpPr>
        <p:spPr bwMode="auto">
          <a:xfrm>
            <a:off x="914400" y="5014912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7" name="Line 6"/>
          <p:cNvSpPr>
            <a:spLocks noChangeShapeType="1"/>
          </p:cNvSpPr>
          <p:nvPr/>
        </p:nvSpPr>
        <p:spPr bwMode="auto">
          <a:xfrm>
            <a:off x="7848600" y="5029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1524000" y="5257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dirty="0">
              <a:ea typeface="Arial" charset="0"/>
              <a:cs typeface="Arial" charset="0"/>
            </a:endParaRPr>
          </a:p>
        </p:txBody>
      </p:sp>
      <p:sp>
        <p:nvSpPr>
          <p:cNvPr id="50" name="Line 36"/>
          <p:cNvSpPr>
            <a:spLocks noChangeShapeType="1"/>
          </p:cNvSpPr>
          <p:nvPr/>
        </p:nvSpPr>
        <p:spPr bwMode="auto">
          <a:xfrm>
            <a:off x="37338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1" name="Line 37"/>
          <p:cNvSpPr>
            <a:spLocks noChangeShapeType="1"/>
          </p:cNvSpPr>
          <p:nvPr/>
        </p:nvSpPr>
        <p:spPr bwMode="auto">
          <a:xfrm>
            <a:off x="5791200" y="525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1447800" y="22860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914400" y="36576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6" name="Rectangle 3"/>
          <p:cNvSpPr>
            <a:spLocks noChangeArrowheads="1"/>
          </p:cNvSpPr>
          <p:nvPr/>
        </p:nvSpPr>
        <p:spPr bwMode="auto">
          <a:xfrm>
            <a:off x="1524000" y="5257800"/>
            <a:ext cx="609600" cy="381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TCP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2057400" y="22860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8" name="Rectangle 3"/>
          <p:cNvSpPr>
            <a:spLocks noChangeArrowheads="1"/>
          </p:cNvSpPr>
          <p:nvPr/>
        </p:nvSpPr>
        <p:spPr bwMode="auto">
          <a:xfrm>
            <a:off x="1524000" y="36576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59" name="Rectangle 3"/>
          <p:cNvSpPr>
            <a:spLocks noChangeArrowheads="1"/>
          </p:cNvSpPr>
          <p:nvPr/>
        </p:nvSpPr>
        <p:spPr bwMode="auto">
          <a:xfrm>
            <a:off x="2133600" y="5257800"/>
            <a:ext cx="762000" cy="381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HTTP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2095" y="5881687"/>
            <a:ext cx="881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ea typeface="Arial" charset="0"/>
                <a:cs typeface="Arial" charset="0"/>
              </a:rPr>
              <a:t>Must reassemble before sending packet to higher layers!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060C4-1240-9148-AA3F-EDFCE03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571" grpId="0" animBg="1"/>
      <p:bldP spid="68612" grpId="0" animBg="1"/>
      <p:bldP spid="68613" grpId="0" animBg="1"/>
      <p:bldP spid="68614" grpId="0" animBg="1"/>
      <p:bldP spid="68615" grpId="0"/>
      <p:bldP spid="1517576" grpId="0" animBg="1"/>
      <p:bldP spid="1517604" grpId="0" animBg="1"/>
      <p:bldP spid="1517605" grpId="0" animBg="1"/>
      <p:bldP spid="5" grpId="0"/>
      <p:bldP spid="44" grpId="0" animBg="1"/>
      <p:bldP spid="45" grpId="0" animBg="1"/>
      <p:bldP spid="46" grpId="0" animBg="1"/>
      <p:bldP spid="47" grpId="0" animBg="1"/>
      <p:bldP spid="49" grpId="0" animBg="1"/>
      <p:bldP spid="50" grpId="0" animBg="1"/>
      <p:bldP spid="51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to reassemble?</a:t>
            </a:r>
          </a:p>
          <a:p>
            <a:r>
              <a:rPr lang="en-US" dirty="0"/>
              <a:t>Fragments can get lost</a:t>
            </a:r>
          </a:p>
          <a:p>
            <a:r>
              <a:rPr lang="en-US" dirty="0"/>
              <a:t>Fragments can follow different paths </a:t>
            </a:r>
          </a:p>
          <a:p>
            <a:r>
              <a:rPr lang="en-US" dirty="0"/>
              <a:t>Fragments can get fragmented again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4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853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should reassembly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Classic case of E2E principle</a:t>
            </a:r>
          </a:p>
          <a:p>
            <a:r>
              <a:rPr lang="en-US" dirty="0"/>
              <a:t>At next-hop router imposes burden on network</a:t>
            </a:r>
          </a:p>
          <a:p>
            <a:pPr lvl="1"/>
            <a:r>
              <a:rPr lang="en-US" dirty="0"/>
              <a:t>Complicated reassembly algorithm</a:t>
            </a:r>
          </a:p>
          <a:p>
            <a:pPr lvl="1"/>
            <a:r>
              <a:rPr lang="en-US" dirty="0"/>
              <a:t>Must hold onto fragments/state</a:t>
            </a:r>
          </a:p>
          <a:p>
            <a:r>
              <a:rPr lang="en-US" dirty="0"/>
              <a:t>Any other router may not work</a:t>
            </a:r>
          </a:p>
          <a:p>
            <a:pPr lvl="1"/>
            <a:r>
              <a:rPr lang="en-US" dirty="0"/>
              <a:t>Fragments may take different paths</a:t>
            </a:r>
          </a:p>
          <a:p>
            <a:r>
              <a:rPr lang="en-US" dirty="0"/>
              <a:t>Little benefit, large cost for network reassembly</a:t>
            </a:r>
          </a:p>
          <a:p>
            <a:r>
              <a:rPr lang="en-US" dirty="0"/>
              <a:t>Hence, reassembly is done at the destination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Reassembly: What fields?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 way to identify fragments of the packet</a:t>
            </a:r>
            <a:endParaRPr lang="en-US" dirty="0">
              <a:sym typeface="Wingdings"/>
            </a:endParaRPr>
          </a:p>
          <a:p>
            <a:pPr lvl="1"/>
            <a:r>
              <a:rPr lang="en-US" dirty="0">
                <a:sym typeface="Wingdings"/>
              </a:rPr>
              <a:t>Introduce an identifier</a:t>
            </a:r>
            <a:endParaRPr lang="en-US" dirty="0"/>
          </a:p>
          <a:p>
            <a:r>
              <a:rPr lang="en-US" dirty="0"/>
              <a:t>Fragments can get lost</a:t>
            </a:r>
          </a:p>
          <a:p>
            <a:pPr lvl="1"/>
            <a:r>
              <a:rPr lang="en-US" dirty="0">
                <a:sym typeface="Wingdings"/>
              </a:rPr>
              <a:t>N</a:t>
            </a:r>
            <a:r>
              <a:rPr lang="en-US" sz="2400" dirty="0">
                <a:sym typeface="Wingdings"/>
              </a:rPr>
              <a:t>eed some form of sequence number or offset</a:t>
            </a:r>
          </a:p>
          <a:p>
            <a:r>
              <a:rPr lang="en-US" dirty="0">
                <a:sym typeface="Wingdings"/>
              </a:rPr>
              <a:t>Sequence numbers / offset</a:t>
            </a:r>
          </a:p>
          <a:p>
            <a:pPr lvl="1"/>
            <a:r>
              <a:rPr lang="en-US" dirty="0">
                <a:sym typeface="Wingdings"/>
              </a:rPr>
              <a:t>How do I know when I have them all? (need max </a:t>
            </a:r>
            <a:r>
              <a:rPr lang="en-US" dirty="0" err="1">
                <a:sym typeface="Wingdings"/>
              </a:rPr>
              <a:t>seq</a:t>
            </a:r>
            <a:r>
              <a:rPr lang="en-US" dirty="0">
                <a:sym typeface="Wingdings"/>
              </a:rPr>
              <a:t># / flag)</a:t>
            </a:r>
          </a:p>
          <a:p>
            <a:pPr lvl="1"/>
            <a:r>
              <a:rPr lang="en-US" dirty="0">
                <a:sym typeface="Wingdings"/>
              </a:rPr>
              <a:t>What if a fragment gets re-fragmented?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0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IPv4’s fragmentation fields</a:t>
            </a:r>
            <a:endParaRPr lang="en-US" dirty="0"/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Identifier</a:t>
            </a:r>
            <a:r>
              <a:rPr lang="en-US" dirty="0"/>
              <a:t>: which fragments belong together</a:t>
            </a:r>
          </a:p>
          <a:p>
            <a:r>
              <a:rPr lang="en-US" dirty="0">
                <a:solidFill>
                  <a:srgbClr val="0000FF"/>
                </a:solidFill>
              </a:rPr>
              <a:t>Flags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Reserved: ignore</a:t>
            </a:r>
          </a:p>
          <a:p>
            <a:pPr lvl="1"/>
            <a:r>
              <a:rPr lang="en-US" dirty="0"/>
              <a:t>DF: don’t fragment </a:t>
            </a:r>
          </a:p>
          <a:p>
            <a:pPr lvl="2"/>
            <a:r>
              <a:rPr lang="en-US" dirty="0"/>
              <a:t>May trigger error message back to sender</a:t>
            </a:r>
          </a:p>
          <a:p>
            <a:pPr lvl="1"/>
            <a:r>
              <a:rPr lang="en-US" dirty="0"/>
              <a:t>MF: more fragments coming</a:t>
            </a:r>
          </a:p>
          <a:p>
            <a:r>
              <a:rPr lang="en-US" dirty="0">
                <a:solidFill>
                  <a:srgbClr val="0000FF"/>
                </a:solidFill>
              </a:rPr>
              <a:t>Offset</a:t>
            </a:r>
            <a:r>
              <a:rPr lang="en-US" dirty="0"/>
              <a:t>: portion of original payload this fragment contains</a:t>
            </a:r>
          </a:p>
          <a:p>
            <a:pPr lvl="1"/>
            <a:r>
              <a:rPr lang="en-US" dirty="0"/>
              <a:t> In 8-byte units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packet structure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828800" y="2209800"/>
            <a:ext cx="5482682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FF"/>
                </a:solidFill>
              </a:rPr>
              <a:t>For Fragmentation</a:t>
            </a:r>
            <a:endParaRPr kumimoji="0" lang="en-US" sz="160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7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Fragment without MF set (last fragment)</a:t>
            </a:r>
          </a:p>
          <a:p>
            <a:pPr lvl="1"/>
            <a:r>
              <a:rPr lang="en-US" dirty="0"/>
              <a:t>Tells host which are the last bits in original payload</a:t>
            </a:r>
          </a:p>
          <a:p>
            <a:r>
              <a:rPr lang="en-US" dirty="0"/>
              <a:t>All other fragments fill in holes</a:t>
            </a:r>
          </a:p>
          <a:p>
            <a:r>
              <a:rPr lang="en-US" dirty="0"/>
              <a:t>Can tell when holes are filled, regardless of order</a:t>
            </a:r>
          </a:p>
          <a:p>
            <a:pPr lvl="1"/>
            <a:r>
              <a:rPr lang="en-US" dirty="0"/>
              <a:t>Use offset field</a:t>
            </a:r>
          </a:p>
          <a:p>
            <a:r>
              <a:rPr lang="en-US" dirty="0"/>
              <a:t>Q: why use a byte-offset for fragments rather than numbering each fragment?</a:t>
            </a:r>
          </a:p>
          <a:p>
            <a:pPr lvl="1"/>
            <a:r>
              <a:rPr lang="en-US" dirty="0"/>
              <a:t>Allows further fragmentation of fragments 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45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 (contd.</a:t>
            </a:r>
            <a:r>
              <a:rPr lang="en-US" altLang="ja-JP"/>
              <a:t>)</a:t>
            </a:r>
            <a:endParaRPr lang="en-US" dirty="0"/>
          </a:p>
        </p:txBody>
      </p:sp>
      <p:sp>
        <p:nvSpPr>
          <p:cNvPr id="68622" name="Rectangle 3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Packet split into 3 pieces</a:t>
            </a:r>
          </a:p>
          <a:p>
            <a:r>
              <a:rPr lang="en-US"/>
              <a:t>Example:</a:t>
            </a:r>
            <a:endParaRPr lang="en-US" dirty="0"/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838200" y="3352800"/>
            <a:ext cx="609600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68612" name="Line 4"/>
          <p:cNvSpPr>
            <a:spLocks noChangeShapeType="1"/>
          </p:cNvSpPr>
          <p:nvPr/>
        </p:nvSpPr>
        <p:spPr bwMode="auto">
          <a:xfrm>
            <a:off x="8382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838200" y="320040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772400" y="3124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4337050" y="2833688"/>
            <a:ext cx="7553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Arial" charset="0"/>
                <a:ea typeface="Arial" charset="0"/>
                <a:cs typeface="Arial" charset="0"/>
              </a:rPr>
              <a:t>4000</a:t>
            </a:r>
          </a:p>
        </p:txBody>
      </p:sp>
      <p:sp>
        <p:nvSpPr>
          <p:cNvPr id="1517576" name="Rectangle 8"/>
          <p:cNvSpPr>
            <a:spLocks noChangeArrowheads="1"/>
          </p:cNvSpPr>
          <p:nvPr/>
        </p:nvSpPr>
        <p:spPr bwMode="auto">
          <a:xfrm>
            <a:off x="1447800" y="3352800"/>
            <a:ext cx="6324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ea typeface="Arial" charset="0"/>
                <a:cs typeface="Arial" charset="0"/>
              </a:rPr>
              <a:t>3980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04800" y="3733801"/>
            <a:ext cx="3352800" cy="2014538"/>
            <a:chOff x="192" y="2352"/>
            <a:chExt cx="2112" cy="1269"/>
          </a:xfrm>
        </p:grpSpPr>
        <p:sp>
          <p:nvSpPr>
            <p:cNvPr id="1517578" name="Rectangle 10"/>
            <p:cNvSpPr>
              <a:spLocks noChangeArrowheads="1"/>
            </p:cNvSpPr>
            <p:nvPr/>
          </p:nvSpPr>
          <p:spPr bwMode="auto">
            <a:xfrm>
              <a:off x="192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79" name="Rectangle 11"/>
            <p:cNvSpPr>
              <a:spLocks noChangeArrowheads="1"/>
            </p:cNvSpPr>
            <p:nvPr/>
          </p:nvSpPr>
          <p:spPr bwMode="auto">
            <a:xfrm>
              <a:off x="576" y="2976"/>
              <a:ext cx="1392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1480</a:t>
              </a:r>
            </a:p>
          </p:txBody>
        </p:sp>
        <p:sp>
          <p:nvSpPr>
            <p:cNvPr id="68641" name="Line 12"/>
            <p:cNvSpPr>
              <a:spLocks noChangeShapeType="1"/>
            </p:cNvSpPr>
            <p:nvPr/>
          </p:nvSpPr>
          <p:spPr bwMode="auto">
            <a:xfrm>
              <a:off x="192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2" name="Line 13"/>
            <p:cNvSpPr>
              <a:spLocks noChangeShapeType="1"/>
            </p:cNvSpPr>
            <p:nvPr/>
          </p:nvSpPr>
          <p:spPr bwMode="auto">
            <a:xfrm>
              <a:off x="192" y="3360"/>
              <a:ext cx="17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3" name="Line 14"/>
            <p:cNvSpPr>
              <a:spLocks noChangeShapeType="1"/>
            </p:cNvSpPr>
            <p:nvPr/>
          </p:nvSpPr>
          <p:spPr bwMode="auto">
            <a:xfrm>
              <a:off x="1968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4" name="Text Box 15"/>
            <p:cNvSpPr txBox="1">
              <a:spLocks noChangeArrowheads="1"/>
            </p:cNvSpPr>
            <p:nvPr/>
          </p:nvSpPr>
          <p:spPr bwMode="auto">
            <a:xfrm>
              <a:off x="912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1500</a:t>
              </a:r>
            </a:p>
          </p:txBody>
        </p:sp>
        <p:sp>
          <p:nvSpPr>
            <p:cNvPr id="68645" name="Line 16"/>
            <p:cNvSpPr>
              <a:spLocks noChangeShapeType="1"/>
            </p:cNvSpPr>
            <p:nvPr/>
          </p:nvSpPr>
          <p:spPr bwMode="auto">
            <a:xfrm flipV="1">
              <a:off x="576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46" name="Line 17"/>
            <p:cNvSpPr>
              <a:spLocks noChangeShapeType="1"/>
            </p:cNvSpPr>
            <p:nvPr/>
          </p:nvSpPr>
          <p:spPr bwMode="auto">
            <a:xfrm flipV="1">
              <a:off x="1968" y="2352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3276600" y="3733801"/>
            <a:ext cx="2667000" cy="2014538"/>
            <a:chOff x="2064" y="2352"/>
            <a:chExt cx="1680" cy="1269"/>
          </a:xfrm>
        </p:grpSpPr>
        <p:sp>
          <p:nvSpPr>
            <p:cNvPr id="1517587" name="Rectangle 19"/>
            <p:cNvSpPr>
              <a:spLocks noChangeArrowheads="1"/>
            </p:cNvSpPr>
            <p:nvPr/>
          </p:nvSpPr>
          <p:spPr bwMode="auto">
            <a:xfrm>
              <a:off x="2064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88" name="Rectangle 20"/>
            <p:cNvSpPr>
              <a:spLocks noChangeArrowheads="1"/>
            </p:cNvSpPr>
            <p:nvPr/>
          </p:nvSpPr>
          <p:spPr bwMode="auto">
            <a:xfrm>
              <a:off x="2448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1200</a:t>
              </a:r>
            </a:p>
          </p:txBody>
        </p:sp>
        <p:sp>
          <p:nvSpPr>
            <p:cNvPr id="68633" name="Line 21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4" name="Line 22"/>
            <p:cNvSpPr>
              <a:spLocks noChangeShapeType="1"/>
            </p:cNvSpPr>
            <p:nvPr/>
          </p:nvSpPr>
          <p:spPr bwMode="auto">
            <a:xfrm>
              <a:off x="2064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5" name="Line 23"/>
            <p:cNvSpPr>
              <a:spLocks noChangeShapeType="1"/>
            </p:cNvSpPr>
            <p:nvPr/>
          </p:nvSpPr>
          <p:spPr bwMode="auto">
            <a:xfrm>
              <a:off x="374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6" name="Text Box 24"/>
            <p:cNvSpPr txBox="1">
              <a:spLocks noChangeArrowheads="1"/>
            </p:cNvSpPr>
            <p:nvPr/>
          </p:nvSpPr>
          <p:spPr bwMode="auto">
            <a:xfrm>
              <a:off x="2784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1220</a:t>
              </a:r>
            </a:p>
          </p:txBody>
        </p:sp>
        <p:sp>
          <p:nvSpPr>
            <p:cNvPr id="68637" name="Line 25"/>
            <p:cNvSpPr>
              <a:spLocks noChangeShapeType="1"/>
            </p:cNvSpPr>
            <p:nvPr/>
          </p:nvSpPr>
          <p:spPr bwMode="auto">
            <a:xfrm flipH="1" flipV="1">
              <a:off x="2304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8" name="Line 26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15000" y="3733801"/>
            <a:ext cx="3048000" cy="2014538"/>
            <a:chOff x="3600" y="2352"/>
            <a:chExt cx="1920" cy="1269"/>
          </a:xfrm>
        </p:grpSpPr>
        <p:sp>
          <p:nvSpPr>
            <p:cNvPr id="1517596" name="Rectangle 28"/>
            <p:cNvSpPr>
              <a:spLocks noChangeArrowheads="1"/>
            </p:cNvSpPr>
            <p:nvPr/>
          </p:nvSpPr>
          <p:spPr bwMode="auto">
            <a:xfrm>
              <a:off x="3840" y="2976"/>
              <a:ext cx="384" cy="240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ea typeface="Arial" charset="0"/>
                  <a:cs typeface="Arial" charset="0"/>
                </a:rPr>
                <a:t>20</a:t>
              </a:r>
            </a:p>
          </p:txBody>
        </p:sp>
        <p:sp>
          <p:nvSpPr>
            <p:cNvPr id="1517597" name="Rectangle 29"/>
            <p:cNvSpPr>
              <a:spLocks noChangeArrowheads="1"/>
            </p:cNvSpPr>
            <p:nvPr/>
          </p:nvSpPr>
          <p:spPr bwMode="auto">
            <a:xfrm>
              <a:off x="4224" y="2976"/>
              <a:ext cx="129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ea typeface="Arial" charset="0"/>
                  <a:cs typeface="Arial" charset="0"/>
                </a:rPr>
                <a:t>1300</a:t>
              </a:r>
            </a:p>
          </p:txBody>
        </p:sp>
        <p:sp>
          <p:nvSpPr>
            <p:cNvPr id="68625" name="Line 30"/>
            <p:cNvSpPr>
              <a:spLocks noChangeShapeType="1"/>
            </p:cNvSpPr>
            <p:nvPr/>
          </p:nvSpPr>
          <p:spPr bwMode="auto">
            <a:xfrm>
              <a:off x="384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6" name="Line 31"/>
            <p:cNvSpPr>
              <a:spLocks noChangeShapeType="1"/>
            </p:cNvSpPr>
            <p:nvPr/>
          </p:nvSpPr>
          <p:spPr bwMode="auto">
            <a:xfrm>
              <a:off x="3840" y="336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7" name="Line 32"/>
            <p:cNvSpPr>
              <a:spLocks noChangeShapeType="1"/>
            </p:cNvSpPr>
            <p:nvPr/>
          </p:nvSpPr>
          <p:spPr bwMode="auto">
            <a:xfrm>
              <a:off x="5520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28" name="Text Box 33"/>
            <p:cNvSpPr txBox="1">
              <a:spLocks noChangeArrowheads="1"/>
            </p:cNvSpPr>
            <p:nvPr/>
          </p:nvSpPr>
          <p:spPr bwMode="auto">
            <a:xfrm>
              <a:off x="4560" y="3369"/>
              <a:ext cx="47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Arial" charset="0"/>
                  <a:ea typeface="Arial" charset="0"/>
                  <a:cs typeface="Arial" charset="0"/>
                </a:rPr>
                <a:t>1320</a:t>
              </a:r>
            </a:p>
          </p:txBody>
        </p:sp>
        <p:sp>
          <p:nvSpPr>
            <p:cNvPr id="68629" name="Line 34"/>
            <p:cNvSpPr>
              <a:spLocks noChangeShapeType="1"/>
            </p:cNvSpPr>
            <p:nvPr/>
          </p:nvSpPr>
          <p:spPr bwMode="auto">
            <a:xfrm flipH="1" flipV="1">
              <a:off x="3600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68630" name="Line 35"/>
            <p:cNvSpPr>
              <a:spLocks noChangeShapeType="1"/>
            </p:cNvSpPr>
            <p:nvPr/>
          </p:nvSpPr>
          <p:spPr bwMode="auto">
            <a:xfrm flipH="1" flipV="1">
              <a:off x="4896" y="2352"/>
              <a:ext cx="62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1517604" name="Line 36"/>
          <p:cNvSpPr>
            <a:spLocks noChangeShapeType="1"/>
          </p:cNvSpPr>
          <p:nvPr/>
        </p:nvSpPr>
        <p:spPr bwMode="auto">
          <a:xfrm>
            <a:off x="36576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17605" name="Line 37"/>
          <p:cNvSpPr>
            <a:spLocks noChangeShapeType="1"/>
          </p:cNvSpPr>
          <p:nvPr/>
        </p:nvSpPr>
        <p:spPr bwMode="auto">
          <a:xfrm>
            <a:off x="5715000" y="3352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7604" grpId="0" animBg="1"/>
      <p:bldP spid="151760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4000 byte packet from host 1.2.3.4 to 5.6.7.8 traverses a link with MTU 1,500 bytes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3128128" y="6282158"/>
            <a:ext cx="3501060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eaLnBrk="0" hangingPunct="0"/>
            <a:r>
              <a:rPr lang="en-US" sz="1600" dirty="0">
                <a:solidFill>
                  <a:srgbClr val="0000FF"/>
                </a:solidFill>
                <a:latin typeface="Arial" charset="0"/>
              </a:rPr>
              <a:t>(3980 more bytes of payload here)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4000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44019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FEC447-6B37-7F91-3FDC-FDD1A4C2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544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Datagram split into 3 pieces. Possible first piece: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1500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0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xxx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72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 second piece: Frag#1 covered 1480bytes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30" name="Rectangle 29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1220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185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(185 * 8 = 1480)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1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 err="1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yyy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19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fragmentation, contd.</a:t>
            </a:r>
            <a:endParaRPr lang="en-US" dirty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Possible third piece: 1480+1200 = 2680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10512" y="2747418"/>
            <a:ext cx="5522976" cy="3447288"/>
            <a:chOff x="1806794" y="1505712"/>
            <a:chExt cx="5522976" cy="3447288"/>
          </a:xfrm>
        </p:grpSpPr>
        <p:sp>
          <p:nvSpPr>
            <p:cNvPr id="29" name="Rectangle 28"/>
            <p:cNvSpPr/>
            <p:nvPr/>
          </p:nvSpPr>
          <p:spPr bwMode="auto">
            <a:xfrm>
              <a:off x="18288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V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ersion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2514600" y="1524000"/>
              <a:ext cx="6858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Len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3200400" y="15240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572000" y="15240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Total Length (Bytes)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0000"/>
                  </a:solidFill>
                </a:rPr>
                <a:t>1320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828800" y="22098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Identification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56273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177881" y="2209800"/>
              <a:ext cx="213360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Fragment Offset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335 </a:t>
              </a: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(335 * 8 = 2680)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4572000" y="2209800"/>
              <a:ext cx="605881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R/D/M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0000FF"/>
                  </a:solidFill>
                </a:rPr>
                <a:t>0</a:t>
              </a:r>
              <a:r>
                <a:rPr lang="en-US" dirty="0"/>
                <a:t>/</a:t>
              </a:r>
              <a:r>
                <a:rPr lang="en-US" dirty="0">
                  <a:solidFill>
                    <a:srgbClr val="FF0000"/>
                  </a:solidFill>
                </a:rPr>
                <a:t>0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4572000" y="2895600"/>
              <a:ext cx="27432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Header Checksum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err="1">
                  <a:solidFill>
                    <a:srgbClr val="FF0000"/>
                  </a:solidFill>
                </a:rPr>
                <a:t>zzz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1966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Protocol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6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825082" y="2895600"/>
              <a:ext cx="13716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TTL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charset="0"/>
                </a:rPr>
                <a:t>127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825082" y="35814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Source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1.2.3.4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8800" y="4267200"/>
              <a:ext cx="5486400" cy="685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0" dirty="0"/>
                <a:t>Destination IP Address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0000FF"/>
                  </a:solidFill>
                </a:rPr>
                <a:t>5.6.7.8</a:t>
              </a:r>
              <a:endParaRPr kumimoji="0" lang="en-US" sz="16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806794" y="1505712"/>
              <a:ext cx="5522976" cy="3447288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3" name="Group 37"/>
          <p:cNvGrpSpPr>
            <a:grpSpLocks noChangeAspect="1"/>
          </p:cNvGrpSpPr>
          <p:nvPr/>
        </p:nvGrpSpPr>
        <p:grpSpPr bwMode="auto">
          <a:xfrm>
            <a:off x="254868" y="2438832"/>
            <a:ext cx="914400" cy="240632"/>
            <a:chOff x="885372" y="3276600"/>
            <a:chExt cx="1172028" cy="228600"/>
          </a:xfrm>
        </p:grpSpPr>
        <p:sp>
          <p:nvSpPr>
            <p:cNvPr id="104" name="Rectangle 103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108" name="Cube 107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0" name="Cube 109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" name="Cube 111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3" name="Cube 112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4" name="Cube 113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5" name="Cube 114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7" name="Cube 116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bg2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8" name="Cube 117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9" name="Cube 11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0" name="Cube 119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121" name="Straight Connector 120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endCxn id="132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6" name="Straight Connector 125"/>
          <p:cNvCxnSpPr>
            <a:stCxn id="132" idx="5"/>
            <a:endCxn id="131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31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/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endCxn id="137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0" name="Straight Connector 129"/>
          <p:cNvCxnSpPr>
            <a:stCxn id="135" idx="2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1" name="Straight Connector 130"/>
          <p:cNvCxnSpPr>
            <a:stCxn id="136" idx="4"/>
            <a:endCxn id="137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2" name="Straight Connector 131"/>
          <p:cNvCxnSpPr>
            <a:stCxn id="136" idx="0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Straight Connector 132"/>
          <p:cNvCxnSpPr>
            <a:stCxn id="138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8" idx="3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5" name="Straight Connector 134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36" name="Picture 13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40" name="Straight Connector 139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224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85185E-6 L 0.10538 0.00162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538 0.00162 L 0.28143 0.0921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02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43 0.09213 L 0.36372 0.21551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look into IPv6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7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Motivated (prematurely) by address exhaustion</a:t>
            </a:r>
          </a:p>
          <a:p>
            <a:pPr lvl="1"/>
            <a:r>
              <a:rPr lang="en-US" dirty="0"/>
              <a:t>Addresses four times as big (128-bit)</a:t>
            </a:r>
          </a:p>
          <a:p>
            <a:r>
              <a:rPr lang="en-US" dirty="0"/>
              <a:t>Focused on simplifying IP</a:t>
            </a:r>
          </a:p>
          <a:p>
            <a:pPr lvl="1"/>
            <a:r>
              <a:rPr lang="en-US" dirty="0"/>
              <a:t>Got rid of all fields that were not absolutely necessary</a:t>
            </a:r>
          </a:p>
          <a:p>
            <a:r>
              <a:rPr lang="en-US" dirty="0"/>
              <a:t>Result is an elegant, if unambitious, protocol</a:t>
            </a:r>
          </a:p>
          <a:p>
            <a:pPr lvl="1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“clean up” would you do?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18288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V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ersion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514600" y="1524000"/>
            <a:ext cx="6858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4-bit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Len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3200400" y="15240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4572000" y="15240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Total Length (Bytes)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1828800" y="22098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Identification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5177881" y="2209800"/>
            <a:ext cx="213360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Fragment Offset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4572000" y="2209800"/>
            <a:ext cx="605881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4572000" y="2895600"/>
            <a:ext cx="2743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16-bit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Header Checksum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31966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Protocol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1825082" y="2895600"/>
            <a:ext cx="13716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8-bit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TTL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825082" y="35814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Source IP Address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1828800" y="42672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32-bit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 dirty="0"/>
              <a:t>Destination IP Address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828800" y="4953000"/>
            <a:ext cx="54864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Options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(if any)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1806794" y="1505712"/>
            <a:ext cx="5522976" cy="4151376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825082" y="5638800"/>
            <a:ext cx="5486400" cy="1371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dirty="0">
                <a:solidFill>
                  <a:schemeClr val="bg1"/>
                </a:solidFill>
              </a:rPr>
              <a:t>Payload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D89A9-7866-9F49-99CF-25AD7F6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92308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30286"/>
              </p:ext>
            </p:extLst>
          </p:nvPr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393888"/>
              </p:ext>
            </p:extLst>
          </p:nvPr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855F8D-938E-E50A-C46C-FCC79C4B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41E18-4F14-6163-90CF-5A04FB91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DFA4D-BF37-C7C8-7895-29299051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564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9" grpId="0"/>
      <p:bldP spid="34870" grpId="0"/>
      <p:bldP spid="34871" grpId="0" animBg="1"/>
      <p:bldP spid="34872" grpId="0" animBg="1"/>
      <p:bldP spid="34873" grpId="0" animBg="1"/>
      <p:bldP spid="34874" grpId="0" animBg="1"/>
      <p:bldP spid="922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Eliminated fragmentation (why?)</a:t>
            </a:r>
          </a:p>
          <a:p>
            <a:r>
              <a:rPr lang="en-US" dirty="0"/>
              <a:t>Eliminated checksum (why?)</a:t>
            </a:r>
          </a:p>
          <a:p>
            <a:r>
              <a:rPr lang="en-US" dirty="0"/>
              <a:t>New options mechanism (why?)</a:t>
            </a:r>
          </a:p>
          <a:p>
            <a:r>
              <a:rPr lang="en-US" dirty="0"/>
              <a:t>Eliminated header length (why?)</a:t>
            </a:r>
          </a:p>
          <a:p>
            <a:r>
              <a:rPr lang="en-US" dirty="0"/>
              <a:t>Expanded addresses </a:t>
            </a:r>
          </a:p>
          <a:p>
            <a:r>
              <a:rPr lang="en-US" dirty="0"/>
              <a:t>Added Flow Label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can be divided into data plane and control plane</a:t>
            </a:r>
          </a:p>
          <a:p>
            <a:pPr lvl="1"/>
            <a:r>
              <a:rPr lang="en-US" dirty="0"/>
              <a:t>Data plane deals with “how?”</a:t>
            </a:r>
          </a:p>
          <a:p>
            <a:pPr lvl="1"/>
            <a:r>
              <a:rPr lang="en-US" dirty="0"/>
              <a:t>Control plane deals with “what?”</a:t>
            </a:r>
          </a:p>
          <a:p>
            <a:r>
              <a:rPr lang="en-US" dirty="0"/>
              <a:t>IP is simple yet nuanced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0317"/>
              </p:ext>
            </p:extLst>
          </p:nvPr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Directing a packet to the correct interface so that it progresses to its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Local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Read address from packet header</a:t>
            </a:r>
          </a:p>
          <a:p>
            <a:pPr lvl="1"/>
            <a:r>
              <a:rPr lang="en-US" dirty="0"/>
              <a:t>Search forwarding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network-wide </a:t>
            </a:r>
            <a:r>
              <a:rPr lang="en-US" i="1" dirty="0"/>
              <a:t>forwarding tables</a:t>
            </a:r>
            <a:r>
              <a:rPr lang="en-US" dirty="0"/>
              <a:t> to enable end-to-end communication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Global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Using different routing protocols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Very different timescales!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February 14,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1490453240</TotalTime>
  <Pages>7</Pages>
  <Words>2774</Words>
  <Application>Microsoft Macintosh PowerPoint</Application>
  <PresentationFormat>On-screen Show (4:3)</PresentationFormat>
  <Paragraphs>848</Paragraphs>
  <Slides>56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ＭＳ Ｐゴシック</vt:lpstr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EECS 489 Computer Networks  Winter 2024</vt:lpstr>
      <vt:lpstr>Agenda</vt:lpstr>
      <vt:lpstr>Network layer</vt:lpstr>
      <vt:lpstr>Context and terminology</vt:lpstr>
      <vt:lpstr>Forwarding</vt:lpstr>
      <vt:lpstr>Forwarding</vt:lpstr>
      <vt:lpstr>Forwarding</vt:lpstr>
      <vt:lpstr>Routing</vt:lpstr>
      <vt:lpstr>Forwarding vs. routing</vt:lpstr>
      <vt:lpstr>The IP layer</vt:lpstr>
      <vt:lpstr>Lecture 2:  Layer encapsulation</vt:lpstr>
      <vt:lpstr>Recall: IP packet</vt:lpstr>
      <vt:lpstr>Designing the IP header</vt:lpstr>
      <vt:lpstr>What are these tasks? (in network)</vt:lpstr>
      <vt:lpstr>What information do we need?</vt:lpstr>
      <vt:lpstr>What information do we need?</vt:lpstr>
      <vt:lpstr>What information do we need?</vt:lpstr>
      <vt:lpstr>Preventing loops (TTL)</vt:lpstr>
      <vt:lpstr>Header corruption (Checksum)</vt:lpstr>
      <vt:lpstr>Fragmentation </vt:lpstr>
      <vt:lpstr>What information do we need?</vt:lpstr>
      <vt:lpstr>Special handling</vt:lpstr>
      <vt:lpstr>Options</vt:lpstr>
      <vt:lpstr>What information do we need?</vt:lpstr>
      <vt:lpstr>IP packet structure</vt:lpstr>
      <vt:lpstr>Parse packet</vt:lpstr>
      <vt:lpstr>IP packet structure</vt:lpstr>
      <vt:lpstr>Tasks at the destination end-system</vt:lpstr>
      <vt:lpstr>Telling end-host how to handle packet</vt:lpstr>
      <vt:lpstr>Telling end-host how to handle packet</vt:lpstr>
      <vt:lpstr>Tasks at the destination end-system</vt:lpstr>
      <vt:lpstr>IP packet structure</vt:lpstr>
      <vt:lpstr>5-minute break!</vt:lpstr>
      <vt:lpstr>Dealing with fragmentation</vt:lpstr>
      <vt:lpstr>A closer look at fragmentation </vt:lpstr>
      <vt:lpstr>Example of fragmentation</vt:lpstr>
      <vt:lpstr>Example of fragmentation</vt:lpstr>
      <vt:lpstr>Why reassemble?</vt:lpstr>
      <vt:lpstr>A few considerations</vt:lpstr>
      <vt:lpstr>Where should reassembly occur?</vt:lpstr>
      <vt:lpstr>Reassembly: What fields?</vt:lpstr>
      <vt:lpstr>IPv4’s fragmentation fields</vt:lpstr>
      <vt:lpstr>IP packet structure</vt:lpstr>
      <vt:lpstr>Why this works</vt:lpstr>
      <vt:lpstr>Example of fragmentation (contd.)</vt:lpstr>
      <vt:lpstr>Example of fragmentation, contd.</vt:lpstr>
      <vt:lpstr>Example of fragmentation, contd.</vt:lpstr>
      <vt:lpstr>Example of fragmentation, contd.</vt:lpstr>
      <vt:lpstr>Example of fragmentation, contd.</vt:lpstr>
      <vt:lpstr>A quick look into IPv6</vt:lpstr>
      <vt:lpstr>IPv6</vt:lpstr>
      <vt:lpstr>What “clean up” would you do?</vt:lpstr>
      <vt:lpstr>IPv4 and IPv6 header comparison</vt:lpstr>
      <vt:lpstr>Summary of changes</vt:lpstr>
      <vt:lpstr>Philosophy of changes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1236</cp:revision>
  <cp:lastPrinted>1999-09-08T17:25:07Z</cp:lastPrinted>
  <dcterms:created xsi:type="dcterms:W3CDTF">2014-01-14T18:15:50Z</dcterms:created>
  <dcterms:modified xsi:type="dcterms:W3CDTF">2024-02-10T15:20:02Z</dcterms:modified>
  <cp:category/>
</cp:coreProperties>
</file>