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9"/>
  </p:notesMasterIdLst>
  <p:handoutMasterIdLst>
    <p:handoutMasterId r:id="rId50"/>
  </p:handoutMasterIdLst>
  <p:sldIdLst>
    <p:sldId id="258" r:id="rId2"/>
    <p:sldId id="638" r:id="rId3"/>
    <p:sldId id="487" r:id="rId4"/>
    <p:sldId id="514" r:id="rId5"/>
    <p:sldId id="515" r:id="rId6"/>
    <p:sldId id="547" r:id="rId7"/>
    <p:sldId id="582" r:id="rId8"/>
    <p:sldId id="581" r:id="rId9"/>
    <p:sldId id="517" r:id="rId10"/>
    <p:sldId id="580" r:id="rId11"/>
    <p:sldId id="635" r:id="rId12"/>
    <p:sldId id="637" r:id="rId13"/>
    <p:sldId id="518" r:id="rId14"/>
    <p:sldId id="549" r:id="rId15"/>
    <p:sldId id="522" r:id="rId16"/>
    <p:sldId id="523" r:id="rId17"/>
    <p:sldId id="551" r:id="rId18"/>
    <p:sldId id="524" r:id="rId19"/>
    <p:sldId id="550" r:id="rId20"/>
    <p:sldId id="525" r:id="rId21"/>
    <p:sldId id="526" r:id="rId22"/>
    <p:sldId id="527" r:id="rId23"/>
    <p:sldId id="528" r:id="rId24"/>
    <p:sldId id="552" r:id="rId25"/>
    <p:sldId id="502" r:id="rId26"/>
    <p:sldId id="503" r:id="rId27"/>
    <p:sldId id="554" r:id="rId28"/>
    <p:sldId id="571" r:id="rId29"/>
    <p:sldId id="572" r:id="rId30"/>
    <p:sldId id="573" r:id="rId31"/>
    <p:sldId id="558" r:id="rId32"/>
    <p:sldId id="574" r:id="rId33"/>
    <p:sldId id="575" r:id="rId34"/>
    <p:sldId id="559" r:id="rId35"/>
    <p:sldId id="560" r:id="rId36"/>
    <p:sldId id="561" r:id="rId37"/>
    <p:sldId id="562" r:id="rId38"/>
    <p:sldId id="563" r:id="rId39"/>
    <p:sldId id="564" r:id="rId40"/>
    <p:sldId id="565" r:id="rId41"/>
    <p:sldId id="577" r:id="rId42"/>
    <p:sldId id="566" r:id="rId43"/>
    <p:sldId id="567" r:id="rId44"/>
    <p:sldId id="568" r:id="rId45"/>
    <p:sldId id="578" r:id="rId46"/>
    <p:sldId id="579" r:id="rId47"/>
    <p:sldId id="512" r:id="rId48"/>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4"/>
    <p:restoredTop sz="95467"/>
  </p:normalViewPr>
  <p:slideViewPr>
    <p:cSldViewPr>
      <p:cViewPr varScale="1">
        <p:scale>
          <a:sx n="119" d="100"/>
          <a:sy n="119" d="100"/>
        </p:scale>
        <p:origin x="14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24</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3</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24176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17</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January 22, 2024</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January 22, 2024</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January 22, 2024</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he_Mother_of_All_Demo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Winter 2024</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924E-C6B4-5048-8634-D39FF32A05E1}"/>
              </a:ext>
            </a:extLst>
          </p:cNvPr>
          <p:cNvSpPr>
            <a:spLocks noGrp="1"/>
          </p:cNvSpPr>
          <p:nvPr>
            <p:ph type="title"/>
          </p:nvPr>
        </p:nvSpPr>
        <p:spPr/>
        <p:txBody>
          <a:bodyPr/>
          <a:lstStyle/>
          <a:p>
            <a:r>
              <a:rPr lang="en-US" dirty="0"/>
              <a:t>Why is there nothing about the network?</a:t>
            </a:r>
          </a:p>
        </p:txBody>
      </p:sp>
      <p:sp>
        <p:nvSpPr>
          <p:cNvPr id="4" name="Date Placeholder 3">
            <a:extLst>
              <a:ext uri="{FF2B5EF4-FFF2-40B4-BE49-F238E27FC236}">
                <a16:creationId xmlns:a16="http://schemas.microsoft.com/office/drawing/2014/main" id="{A810A6F7-78F6-7E4A-881C-CACA8E81C440}"/>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EF6CF32F-268E-4940-B654-73B268083CCC}"/>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5" name="Group 44">
            <a:extLst>
              <a:ext uri="{FF2B5EF4-FFF2-40B4-BE49-F238E27FC236}">
                <a16:creationId xmlns:a16="http://schemas.microsoft.com/office/drawing/2014/main" id="{6BCD461C-E90C-8942-8A8D-00E5F0D28493}"/>
              </a:ext>
            </a:extLst>
          </p:cNvPr>
          <p:cNvGrpSpPr/>
          <p:nvPr/>
        </p:nvGrpSpPr>
        <p:grpSpPr>
          <a:xfrm>
            <a:off x="1066800" y="2438400"/>
            <a:ext cx="7113588" cy="2577900"/>
            <a:chOff x="1066800" y="2438400"/>
            <a:chExt cx="7113588" cy="2577900"/>
          </a:xfrm>
        </p:grpSpPr>
        <p:sp>
          <p:nvSpPr>
            <p:cNvPr id="7" name="Rectangle 4">
              <a:extLst>
                <a:ext uri="{FF2B5EF4-FFF2-40B4-BE49-F238E27FC236}">
                  <a16:creationId xmlns:a16="http://schemas.microsoft.com/office/drawing/2014/main" id="{6084CC52-5591-D849-8400-98C5A049ED17}"/>
                </a:ext>
              </a:extLst>
            </p:cNvPr>
            <p:cNvSpPr>
              <a:spLocks noChangeArrowheads="1"/>
            </p:cNvSpPr>
            <p:nvPr/>
          </p:nvSpPr>
          <p:spPr bwMode="auto">
            <a:xfrm>
              <a:off x="10668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8" name="Text Box 5">
              <a:extLst>
                <a:ext uri="{FF2B5EF4-FFF2-40B4-BE49-F238E27FC236}">
                  <a16:creationId xmlns:a16="http://schemas.microsoft.com/office/drawing/2014/main" id="{A5AB6CDF-AF84-2D45-8858-4A22E484A588}"/>
                </a:ext>
              </a:extLst>
            </p:cNvPr>
            <p:cNvSpPr txBox="1">
              <a:spLocks noChangeArrowheads="1"/>
            </p:cNvSpPr>
            <p:nvPr/>
          </p:nvSpPr>
          <p:spPr bwMode="auto">
            <a:xfrm>
              <a:off x="12334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dirty="0">
                  <a:solidFill>
                    <a:schemeClr val="bg1"/>
                  </a:solidFill>
                  <a:latin typeface="Arial" charset="0"/>
                  <a:ea typeface="Arial" charset="0"/>
                  <a:cs typeface="Arial" charset="0"/>
                </a:rPr>
                <a:t>Transport</a:t>
              </a:r>
            </a:p>
          </p:txBody>
        </p:sp>
        <p:sp>
          <p:nvSpPr>
            <p:cNvPr id="9" name="Rectangle 6">
              <a:extLst>
                <a:ext uri="{FF2B5EF4-FFF2-40B4-BE49-F238E27FC236}">
                  <a16:creationId xmlns:a16="http://schemas.microsoft.com/office/drawing/2014/main" id="{4D8F8F19-2BE4-B145-B8BA-D405A989A345}"/>
                </a:ext>
              </a:extLst>
            </p:cNvPr>
            <p:cNvSpPr>
              <a:spLocks noChangeArrowheads="1"/>
            </p:cNvSpPr>
            <p:nvPr/>
          </p:nvSpPr>
          <p:spPr bwMode="auto">
            <a:xfrm>
              <a:off x="10668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0" name="Text Box 7">
              <a:extLst>
                <a:ext uri="{FF2B5EF4-FFF2-40B4-BE49-F238E27FC236}">
                  <a16:creationId xmlns:a16="http://schemas.microsoft.com/office/drawing/2014/main" id="{CB7A033C-C3C6-014A-B516-478EF9A64AAC}"/>
                </a:ext>
              </a:extLst>
            </p:cNvPr>
            <p:cNvSpPr txBox="1">
              <a:spLocks noChangeArrowheads="1"/>
            </p:cNvSpPr>
            <p:nvPr/>
          </p:nvSpPr>
          <p:spPr bwMode="auto">
            <a:xfrm>
              <a:off x="13255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1" name="Rectangle 8">
              <a:extLst>
                <a:ext uri="{FF2B5EF4-FFF2-40B4-BE49-F238E27FC236}">
                  <a16:creationId xmlns:a16="http://schemas.microsoft.com/office/drawing/2014/main" id="{71C678CA-27CA-0045-8C8D-A2E0911E10D1}"/>
                </a:ext>
              </a:extLst>
            </p:cNvPr>
            <p:cNvSpPr>
              <a:spLocks noChangeArrowheads="1"/>
            </p:cNvSpPr>
            <p:nvPr/>
          </p:nvSpPr>
          <p:spPr bwMode="auto">
            <a:xfrm>
              <a:off x="10668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2" name="Text Box 9">
              <a:extLst>
                <a:ext uri="{FF2B5EF4-FFF2-40B4-BE49-F238E27FC236}">
                  <a16:creationId xmlns:a16="http://schemas.microsoft.com/office/drawing/2014/main" id="{1DC274E1-A87C-084C-88E4-468990A3F286}"/>
                </a:ext>
              </a:extLst>
            </p:cNvPr>
            <p:cNvSpPr txBox="1">
              <a:spLocks noChangeArrowheads="1"/>
            </p:cNvSpPr>
            <p:nvPr/>
          </p:nvSpPr>
          <p:spPr bwMode="auto">
            <a:xfrm>
              <a:off x="13319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13" name="Rectangle 10">
              <a:extLst>
                <a:ext uri="{FF2B5EF4-FFF2-40B4-BE49-F238E27FC236}">
                  <a16:creationId xmlns:a16="http://schemas.microsoft.com/office/drawing/2014/main" id="{A4408228-516B-8349-882A-F9A4F2633B4E}"/>
                </a:ext>
              </a:extLst>
            </p:cNvPr>
            <p:cNvSpPr>
              <a:spLocks noChangeArrowheads="1"/>
            </p:cNvSpPr>
            <p:nvPr/>
          </p:nvSpPr>
          <p:spPr bwMode="auto">
            <a:xfrm>
              <a:off x="10668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4" name="Text Box 11">
              <a:extLst>
                <a:ext uri="{FF2B5EF4-FFF2-40B4-BE49-F238E27FC236}">
                  <a16:creationId xmlns:a16="http://schemas.microsoft.com/office/drawing/2014/main" id="{07F41EC8-DF6A-D84A-A336-A994DBF2F3B3}"/>
                </a:ext>
              </a:extLst>
            </p:cNvPr>
            <p:cNvSpPr txBox="1">
              <a:spLocks noChangeArrowheads="1"/>
            </p:cNvSpPr>
            <p:nvPr/>
          </p:nvSpPr>
          <p:spPr bwMode="auto">
            <a:xfrm>
              <a:off x="13112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15" name="Rectangle 12">
              <a:extLst>
                <a:ext uri="{FF2B5EF4-FFF2-40B4-BE49-F238E27FC236}">
                  <a16:creationId xmlns:a16="http://schemas.microsoft.com/office/drawing/2014/main" id="{A41B833D-2166-474A-864D-95F38BD9CAA6}"/>
                </a:ext>
              </a:extLst>
            </p:cNvPr>
            <p:cNvSpPr>
              <a:spLocks noChangeArrowheads="1"/>
            </p:cNvSpPr>
            <p:nvPr/>
          </p:nvSpPr>
          <p:spPr bwMode="auto">
            <a:xfrm>
              <a:off x="6477000" y="2819400"/>
              <a:ext cx="1703388" cy="381000"/>
            </a:xfrm>
            <a:prstGeom prst="rect">
              <a:avLst/>
            </a:prstGeom>
            <a:solidFill>
              <a:schemeClr val="accent4">
                <a:lumMod val="20000"/>
                <a:lumOff val="80000"/>
              </a:schemeClr>
            </a:solidFill>
            <a:ln w="25400">
              <a:solidFill>
                <a:schemeClr val="tx1"/>
              </a:solidFill>
              <a:miter lim="800000"/>
              <a:headEnd/>
              <a:tailEnd/>
            </a:ln>
          </p:spPr>
          <p:txBody>
            <a:bodyPr wrap="none" lIns="91425" tIns="45713" rIns="91425" bIns="45713" anchor="ctr"/>
            <a:lstStyle/>
            <a:p>
              <a:endParaRPr lang="en-US">
                <a:solidFill>
                  <a:schemeClr val="bg1"/>
                </a:solidFill>
                <a:ea typeface="Arial" charset="0"/>
                <a:cs typeface="Arial" charset="0"/>
              </a:endParaRPr>
            </a:p>
          </p:txBody>
        </p:sp>
        <p:sp>
          <p:nvSpPr>
            <p:cNvPr id="16" name="Text Box 13">
              <a:extLst>
                <a:ext uri="{FF2B5EF4-FFF2-40B4-BE49-F238E27FC236}">
                  <a16:creationId xmlns:a16="http://schemas.microsoft.com/office/drawing/2014/main" id="{21AC3F20-29F1-8B40-B287-1688324D7FD7}"/>
                </a:ext>
              </a:extLst>
            </p:cNvPr>
            <p:cNvSpPr txBox="1">
              <a:spLocks noChangeArrowheads="1"/>
            </p:cNvSpPr>
            <p:nvPr/>
          </p:nvSpPr>
          <p:spPr bwMode="auto">
            <a:xfrm>
              <a:off x="6643688" y="2803525"/>
              <a:ext cx="136795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Transport</a:t>
              </a:r>
            </a:p>
          </p:txBody>
        </p:sp>
        <p:sp>
          <p:nvSpPr>
            <p:cNvPr id="17" name="Rectangle 14">
              <a:extLst>
                <a:ext uri="{FF2B5EF4-FFF2-40B4-BE49-F238E27FC236}">
                  <a16:creationId xmlns:a16="http://schemas.microsoft.com/office/drawing/2014/main" id="{E32E59E7-03FB-E04B-98ED-3DBFE0A78DC6}"/>
                </a:ext>
              </a:extLst>
            </p:cNvPr>
            <p:cNvSpPr>
              <a:spLocks noChangeArrowheads="1"/>
            </p:cNvSpPr>
            <p:nvPr/>
          </p:nvSpPr>
          <p:spPr bwMode="auto">
            <a:xfrm>
              <a:off x="6477000" y="3200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18" name="Text Box 15">
              <a:extLst>
                <a:ext uri="{FF2B5EF4-FFF2-40B4-BE49-F238E27FC236}">
                  <a16:creationId xmlns:a16="http://schemas.microsoft.com/office/drawing/2014/main" id="{2867E3DC-300F-074C-A091-A16574ABA022}"/>
                </a:ext>
              </a:extLst>
            </p:cNvPr>
            <p:cNvSpPr txBox="1">
              <a:spLocks noChangeArrowheads="1"/>
            </p:cNvSpPr>
            <p:nvPr/>
          </p:nvSpPr>
          <p:spPr bwMode="auto">
            <a:xfrm>
              <a:off x="6735763"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19" name="Rectangle 16">
              <a:extLst>
                <a:ext uri="{FF2B5EF4-FFF2-40B4-BE49-F238E27FC236}">
                  <a16:creationId xmlns:a16="http://schemas.microsoft.com/office/drawing/2014/main" id="{DB212FEE-70CC-0E4F-92CD-4FBFC97987A0}"/>
                </a:ext>
              </a:extLst>
            </p:cNvPr>
            <p:cNvSpPr>
              <a:spLocks noChangeArrowheads="1"/>
            </p:cNvSpPr>
            <p:nvPr/>
          </p:nvSpPr>
          <p:spPr bwMode="auto">
            <a:xfrm>
              <a:off x="6477000" y="3581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0" name="Text Box 17">
              <a:extLst>
                <a:ext uri="{FF2B5EF4-FFF2-40B4-BE49-F238E27FC236}">
                  <a16:creationId xmlns:a16="http://schemas.microsoft.com/office/drawing/2014/main" id="{7977350B-5929-A747-BA57-FDB1CBC6C6A3}"/>
                </a:ext>
              </a:extLst>
            </p:cNvPr>
            <p:cNvSpPr txBox="1">
              <a:spLocks noChangeArrowheads="1"/>
            </p:cNvSpPr>
            <p:nvPr/>
          </p:nvSpPr>
          <p:spPr bwMode="auto">
            <a:xfrm>
              <a:off x="6742113"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1" name="Rectangle 18">
              <a:extLst>
                <a:ext uri="{FF2B5EF4-FFF2-40B4-BE49-F238E27FC236}">
                  <a16:creationId xmlns:a16="http://schemas.microsoft.com/office/drawing/2014/main" id="{58DF4B30-C2D0-094E-B5E4-8EBB812D5CEE}"/>
                </a:ext>
              </a:extLst>
            </p:cNvPr>
            <p:cNvSpPr>
              <a:spLocks noChangeArrowheads="1"/>
            </p:cNvSpPr>
            <p:nvPr/>
          </p:nvSpPr>
          <p:spPr bwMode="auto">
            <a:xfrm>
              <a:off x="6477000" y="3962400"/>
              <a:ext cx="1703388"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2" name="Text Box 19">
              <a:extLst>
                <a:ext uri="{FF2B5EF4-FFF2-40B4-BE49-F238E27FC236}">
                  <a16:creationId xmlns:a16="http://schemas.microsoft.com/office/drawing/2014/main" id="{DFDD6229-6193-404E-AA71-540C66150530}"/>
                </a:ext>
              </a:extLst>
            </p:cNvPr>
            <p:cNvSpPr txBox="1">
              <a:spLocks noChangeArrowheads="1"/>
            </p:cNvSpPr>
            <p:nvPr/>
          </p:nvSpPr>
          <p:spPr bwMode="auto">
            <a:xfrm>
              <a:off x="6721475"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sp>
          <p:nvSpPr>
            <p:cNvPr id="23" name="Rectangle 20">
              <a:extLst>
                <a:ext uri="{FF2B5EF4-FFF2-40B4-BE49-F238E27FC236}">
                  <a16:creationId xmlns:a16="http://schemas.microsoft.com/office/drawing/2014/main" id="{1C7464A8-3EF4-F741-A9B8-8CF6ED31623F}"/>
                </a:ext>
              </a:extLst>
            </p:cNvPr>
            <p:cNvSpPr>
              <a:spLocks noChangeArrowheads="1"/>
            </p:cNvSpPr>
            <p:nvPr/>
          </p:nvSpPr>
          <p:spPr bwMode="auto">
            <a:xfrm>
              <a:off x="3706813" y="3200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4" name="Text Box 21">
              <a:extLst>
                <a:ext uri="{FF2B5EF4-FFF2-40B4-BE49-F238E27FC236}">
                  <a16:creationId xmlns:a16="http://schemas.microsoft.com/office/drawing/2014/main" id="{114E4131-8D50-0745-8E63-8D1F34845061}"/>
                </a:ext>
              </a:extLst>
            </p:cNvPr>
            <p:cNvSpPr txBox="1">
              <a:spLocks noChangeArrowheads="1"/>
            </p:cNvSpPr>
            <p:nvPr/>
          </p:nvSpPr>
          <p:spPr bwMode="auto">
            <a:xfrm>
              <a:off x="3965575" y="3184525"/>
              <a:ext cx="1196113"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Network</a:t>
              </a:r>
            </a:p>
          </p:txBody>
        </p:sp>
        <p:sp>
          <p:nvSpPr>
            <p:cNvPr id="25" name="Rectangle 22">
              <a:extLst>
                <a:ext uri="{FF2B5EF4-FFF2-40B4-BE49-F238E27FC236}">
                  <a16:creationId xmlns:a16="http://schemas.microsoft.com/office/drawing/2014/main" id="{31991950-C3F9-E644-B115-C910137845A6}"/>
                </a:ext>
              </a:extLst>
            </p:cNvPr>
            <p:cNvSpPr>
              <a:spLocks noChangeArrowheads="1"/>
            </p:cNvSpPr>
            <p:nvPr/>
          </p:nvSpPr>
          <p:spPr bwMode="auto">
            <a:xfrm>
              <a:off x="3706813" y="3581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6" name="Text Box 23">
              <a:extLst>
                <a:ext uri="{FF2B5EF4-FFF2-40B4-BE49-F238E27FC236}">
                  <a16:creationId xmlns:a16="http://schemas.microsoft.com/office/drawing/2014/main" id="{22D76A70-D4FA-474D-AEAC-E621B5D1E100}"/>
                </a:ext>
              </a:extLst>
            </p:cNvPr>
            <p:cNvSpPr txBox="1">
              <a:spLocks noChangeArrowheads="1"/>
            </p:cNvSpPr>
            <p:nvPr/>
          </p:nvSpPr>
          <p:spPr bwMode="auto">
            <a:xfrm>
              <a:off x="3971925" y="3565525"/>
              <a:ext cx="1181685"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Datalink</a:t>
              </a:r>
            </a:p>
          </p:txBody>
        </p:sp>
        <p:sp>
          <p:nvSpPr>
            <p:cNvPr id="27" name="Rectangle 24">
              <a:extLst>
                <a:ext uri="{FF2B5EF4-FFF2-40B4-BE49-F238E27FC236}">
                  <a16:creationId xmlns:a16="http://schemas.microsoft.com/office/drawing/2014/main" id="{29991395-F6DC-7D4F-9AC6-3009C8715489}"/>
                </a:ext>
              </a:extLst>
            </p:cNvPr>
            <p:cNvSpPr>
              <a:spLocks noChangeArrowheads="1"/>
            </p:cNvSpPr>
            <p:nvPr/>
          </p:nvSpPr>
          <p:spPr bwMode="auto">
            <a:xfrm>
              <a:off x="3706813" y="3962400"/>
              <a:ext cx="1703387" cy="381000"/>
            </a:xfrm>
            <a:prstGeom prst="rect">
              <a:avLst/>
            </a:prstGeom>
            <a:solidFill>
              <a:schemeClr val="bg1">
                <a:lumMod val="65000"/>
              </a:schemeClr>
            </a:solidFill>
            <a:ln w="25400">
              <a:solidFill>
                <a:schemeClr val="tx1"/>
              </a:solidFill>
              <a:miter lim="800000"/>
              <a:headEnd/>
              <a:tailEnd/>
            </a:ln>
          </p:spPr>
          <p:txBody>
            <a:bodyPr wrap="none" lIns="91425" tIns="45713" rIns="91425" bIns="45713" anchor="ctr"/>
            <a:lstStyle/>
            <a:p>
              <a:endParaRPr lang="en-US">
                <a:solidFill>
                  <a:schemeClr val="bg2">
                    <a:lumMod val="50000"/>
                  </a:schemeClr>
                </a:solidFill>
                <a:ea typeface="Arial" charset="0"/>
                <a:cs typeface="Arial" charset="0"/>
              </a:endParaRPr>
            </a:p>
          </p:txBody>
        </p:sp>
        <p:sp>
          <p:nvSpPr>
            <p:cNvPr id="28" name="Text Box 25">
              <a:extLst>
                <a:ext uri="{FF2B5EF4-FFF2-40B4-BE49-F238E27FC236}">
                  <a16:creationId xmlns:a16="http://schemas.microsoft.com/office/drawing/2014/main" id="{3DA7E817-9A03-9042-9516-8A4A2070C5DD}"/>
                </a:ext>
              </a:extLst>
            </p:cNvPr>
            <p:cNvSpPr txBox="1">
              <a:spLocks noChangeArrowheads="1"/>
            </p:cNvSpPr>
            <p:nvPr/>
          </p:nvSpPr>
          <p:spPr bwMode="auto">
            <a:xfrm>
              <a:off x="3951288" y="3946525"/>
              <a:ext cx="1224967" cy="40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16" tIns="45709" rIns="91416" bIns="45709">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2">
                      <a:lumMod val="50000"/>
                    </a:schemeClr>
                  </a:solidFill>
                  <a:latin typeface="Arial" charset="0"/>
                  <a:ea typeface="Arial" charset="0"/>
                  <a:cs typeface="Arial" charset="0"/>
                </a:rPr>
                <a:t>Physical</a:t>
              </a:r>
            </a:p>
          </p:txBody>
        </p:sp>
        <p:cxnSp>
          <p:nvCxnSpPr>
            <p:cNvPr id="29" name="AutoShape 26">
              <a:extLst>
                <a:ext uri="{FF2B5EF4-FFF2-40B4-BE49-F238E27FC236}">
                  <a16:creationId xmlns:a16="http://schemas.microsoft.com/office/drawing/2014/main" id="{79B8FFC1-4CF2-7347-BAAD-0847F49DBA82}"/>
                </a:ext>
              </a:extLst>
            </p:cNvPr>
            <p:cNvCxnSpPr>
              <a:cxnSpLocks noChangeShapeType="1"/>
              <a:stCxn id="13" idx="3"/>
              <a:endCxn id="27" idx="1"/>
            </p:cNvCxnSpPr>
            <p:nvPr/>
          </p:nvCxnSpPr>
          <p:spPr bwMode="auto">
            <a:xfrm>
              <a:off x="2782888" y="4152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5553BD2A-EACF-5C42-9F23-23E3F3EAF2FE}"/>
                </a:ext>
              </a:extLst>
            </p:cNvPr>
            <p:cNvCxnSpPr>
              <a:cxnSpLocks noChangeShapeType="1"/>
              <a:stCxn id="11" idx="3"/>
              <a:endCxn id="25" idx="1"/>
            </p:cNvCxnSpPr>
            <p:nvPr/>
          </p:nvCxnSpPr>
          <p:spPr bwMode="auto">
            <a:xfrm>
              <a:off x="2782888" y="3771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A75A5D4-C03F-3847-8F76-3F5B678AE744}"/>
                </a:ext>
              </a:extLst>
            </p:cNvPr>
            <p:cNvCxnSpPr>
              <a:cxnSpLocks noChangeShapeType="1"/>
              <a:stCxn id="9" idx="3"/>
              <a:endCxn id="23" idx="1"/>
            </p:cNvCxnSpPr>
            <p:nvPr/>
          </p:nvCxnSpPr>
          <p:spPr bwMode="auto">
            <a:xfrm>
              <a:off x="2782888" y="3390900"/>
              <a:ext cx="911225"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396C6EF5-CBE3-7648-847A-35380FA991C6}"/>
                </a:ext>
              </a:extLst>
            </p:cNvPr>
            <p:cNvCxnSpPr>
              <a:cxnSpLocks noChangeShapeType="1"/>
              <a:stCxn id="27" idx="3"/>
              <a:endCxn id="21" idx="1"/>
            </p:cNvCxnSpPr>
            <p:nvPr/>
          </p:nvCxnSpPr>
          <p:spPr bwMode="auto">
            <a:xfrm>
              <a:off x="5422900" y="4152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4BAAC610-26DA-2941-B090-02609F7B5F0A}"/>
                </a:ext>
              </a:extLst>
            </p:cNvPr>
            <p:cNvCxnSpPr>
              <a:cxnSpLocks noChangeShapeType="1"/>
              <a:stCxn id="25" idx="3"/>
              <a:endCxn id="19" idx="1"/>
            </p:cNvCxnSpPr>
            <p:nvPr/>
          </p:nvCxnSpPr>
          <p:spPr bwMode="auto">
            <a:xfrm>
              <a:off x="5422900" y="3771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B0689C38-A64C-9647-8D50-1AD8E0B55E4F}"/>
                </a:ext>
              </a:extLst>
            </p:cNvPr>
            <p:cNvCxnSpPr>
              <a:cxnSpLocks noChangeShapeType="1"/>
              <a:stCxn id="23" idx="3"/>
              <a:endCxn id="17" idx="1"/>
            </p:cNvCxnSpPr>
            <p:nvPr/>
          </p:nvCxnSpPr>
          <p:spPr bwMode="auto">
            <a:xfrm>
              <a:off x="5422900" y="3390900"/>
              <a:ext cx="1041400" cy="0"/>
            </a:xfrm>
            <a:prstGeom prst="straightConnector1">
              <a:avLst/>
            </a:prstGeom>
            <a:noFill/>
            <a:ln w="19050">
              <a:solidFill>
                <a:schemeClr val="bg2">
                  <a:lumMod val="90000"/>
                </a:schemeClr>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F3D525D-87E6-9341-85D2-7533DF8DD440}"/>
                </a:ext>
              </a:extLst>
            </p:cNvPr>
            <p:cNvCxnSpPr>
              <a:cxnSpLocks noChangeShapeType="1"/>
              <a:stCxn id="7" idx="3"/>
              <a:endCxn id="15" idx="1"/>
            </p:cNvCxnSpPr>
            <p:nvPr/>
          </p:nvCxnSpPr>
          <p:spPr bwMode="auto">
            <a:xfrm>
              <a:off x="2782888" y="3009900"/>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D8219378-BA52-594D-B261-0FEE28295C52}"/>
                </a:ext>
              </a:extLst>
            </p:cNvPr>
            <p:cNvGrpSpPr>
              <a:grpSpLocks/>
            </p:cNvGrpSpPr>
            <p:nvPr/>
          </p:nvGrpSpPr>
          <p:grpSpPr bwMode="auto">
            <a:xfrm>
              <a:off x="1066800" y="2438400"/>
              <a:ext cx="7113588" cy="400050"/>
              <a:chOff x="647" y="2280"/>
              <a:chExt cx="4481" cy="252"/>
            </a:xfrm>
          </p:grpSpPr>
          <p:sp>
            <p:nvSpPr>
              <p:cNvPr id="37" name="Rectangle 34">
                <a:extLst>
                  <a:ext uri="{FF2B5EF4-FFF2-40B4-BE49-F238E27FC236}">
                    <a16:creationId xmlns:a16="http://schemas.microsoft.com/office/drawing/2014/main" id="{BCDDEA64-A714-9244-B774-09E8840398E7}"/>
                  </a:ext>
                </a:extLst>
              </p:cNvPr>
              <p:cNvSpPr>
                <a:spLocks noChangeArrowheads="1"/>
              </p:cNvSpPr>
              <p:nvPr/>
            </p:nvSpPr>
            <p:spPr bwMode="auto">
              <a:xfrm>
                <a:off x="647"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38" name="Text Box 35">
                <a:extLst>
                  <a:ext uri="{FF2B5EF4-FFF2-40B4-BE49-F238E27FC236}">
                    <a16:creationId xmlns:a16="http://schemas.microsoft.com/office/drawing/2014/main" id="{2AFBFA54-570E-8848-B2B7-BECD7D94E206}"/>
                  </a:ext>
                </a:extLst>
              </p:cNvPr>
              <p:cNvSpPr txBox="1">
                <a:spLocks noChangeArrowheads="1"/>
              </p:cNvSpPr>
              <p:nvPr/>
            </p:nvSpPr>
            <p:spPr bwMode="auto">
              <a:xfrm>
                <a:off x="695"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sp>
            <p:nvSpPr>
              <p:cNvPr id="39" name="Rectangle 36">
                <a:extLst>
                  <a:ext uri="{FF2B5EF4-FFF2-40B4-BE49-F238E27FC236}">
                    <a16:creationId xmlns:a16="http://schemas.microsoft.com/office/drawing/2014/main" id="{0322AACE-624F-524C-AB06-DDE62640D02E}"/>
                  </a:ext>
                </a:extLst>
              </p:cNvPr>
              <p:cNvSpPr>
                <a:spLocks noChangeArrowheads="1"/>
              </p:cNvSpPr>
              <p:nvPr/>
            </p:nvSpPr>
            <p:spPr bwMode="auto">
              <a:xfrm>
                <a:off x="4055" y="2280"/>
                <a:ext cx="1073" cy="240"/>
              </a:xfrm>
              <a:prstGeom prst="rect">
                <a:avLst/>
              </a:prstGeom>
              <a:solidFill>
                <a:srgbClr val="0000FF"/>
              </a:solidFill>
              <a:ln w="25400">
                <a:solidFill>
                  <a:schemeClr val="tx1"/>
                </a:solidFill>
                <a:miter lim="800000"/>
                <a:headEnd/>
                <a:tailEnd/>
              </a:ln>
            </p:spPr>
            <p:txBody>
              <a:bodyPr wrap="none" anchor="ctr"/>
              <a:lstStyle/>
              <a:p>
                <a:endParaRPr lang="en-US">
                  <a:solidFill>
                    <a:schemeClr val="bg1"/>
                  </a:solidFill>
                  <a:ea typeface="Arial" charset="0"/>
                  <a:cs typeface="Arial" charset="0"/>
                </a:endParaRPr>
              </a:p>
            </p:txBody>
          </p:sp>
          <p:sp>
            <p:nvSpPr>
              <p:cNvPr id="40" name="Text Box 37">
                <a:extLst>
                  <a:ext uri="{FF2B5EF4-FFF2-40B4-BE49-F238E27FC236}">
                    <a16:creationId xmlns:a16="http://schemas.microsoft.com/office/drawing/2014/main" id="{2142066D-47ED-EB47-A42E-A18B38484216}"/>
                  </a:ext>
                </a:extLst>
              </p:cNvPr>
              <p:cNvSpPr txBox="1">
                <a:spLocks noChangeArrowheads="1"/>
              </p:cNvSpPr>
              <p:nvPr/>
            </p:nvSpPr>
            <p:spPr bwMode="auto">
              <a:xfrm>
                <a:off x="4076" y="2280"/>
                <a:ext cx="99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000" b="1">
                    <a:solidFill>
                      <a:schemeClr val="tx1"/>
                    </a:solidFill>
                    <a:latin typeface="Courier New" charset="0"/>
                    <a:ea typeface="ＭＳ Ｐゴシック" charset="0"/>
                    <a:cs typeface="ＭＳ Ｐゴシック" charset="0"/>
                  </a:defRPr>
                </a:lvl1pPr>
                <a:lvl2pPr marL="742950" indent="-285750" eaLnBrk="0" hangingPunct="0">
                  <a:defRPr sz="2000" b="1">
                    <a:solidFill>
                      <a:schemeClr val="tx1"/>
                    </a:solidFill>
                    <a:latin typeface="Courier New" charset="0"/>
                    <a:ea typeface="ＭＳ Ｐゴシック" charset="0"/>
                  </a:defRPr>
                </a:lvl2pPr>
                <a:lvl3pPr marL="1143000" indent="-228600" eaLnBrk="0" hangingPunct="0">
                  <a:defRPr sz="2000" b="1">
                    <a:solidFill>
                      <a:schemeClr val="tx1"/>
                    </a:solidFill>
                    <a:latin typeface="Courier New" charset="0"/>
                    <a:ea typeface="ＭＳ Ｐゴシック" charset="0"/>
                  </a:defRPr>
                </a:lvl3pPr>
                <a:lvl4pPr marL="1600200" indent="-228600" eaLnBrk="0" hangingPunct="0">
                  <a:defRPr sz="2000" b="1">
                    <a:solidFill>
                      <a:schemeClr val="tx1"/>
                    </a:solidFill>
                    <a:latin typeface="Courier New" charset="0"/>
                    <a:ea typeface="ＭＳ Ｐゴシック" charset="0"/>
                  </a:defRPr>
                </a:lvl4pPr>
                <a:lvl5pPr marL="2057400" indent="-228600" eaLnBrk="0" hangingPunct="0">
                  <a:defRPr sz="2000" b="1">
                    <a:solidFill>
                      <a:schemeClr val="tx1"/>
                    </a:solidFill>
                    <a:latin typeface="Courier New" charset="0"/>
                    <a:ea typeface="ＭＳ Ｐゴシック" charset="0"/>
                  </a:defRPr>
                </a:lvl5pPr>
                <a:lvl6pPr marL="2514600" indent="-228600" algn="r"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0"/>
                  </a:spcBef>
                  <a:spcAft>
                    <a:spcPct val="0"/>
                  </a:spcAft>
                  <a:defRPr sz="2000" b="1">
                    <a:solidFill>
                      <a:schemeClr val="tx1"/>
                    </a:solidFill>
                    <a:latin typeface="Courier New" charset="0"/>
                    <a:ea typeface="ＭＳ Ｐゴシック" charset="0"/>
                  </a:defRPr>
                </a:lvl9pPr>
              </a:lstStyle>
              <a:p>
                <a:pPr algn="l"/>
                <a:r>
                  <a:rPr lang="en-US">
                    <a:solidFill>
                      <a:schemeClr val="bg1"/>
                    </a:solidFill>
                    <a:latin typeface="Arial" charset="0"/>
                    <a:ea typeface="Arial" charset="0"/>
                    <a:cs typeface="Arial" charset="0"/>
                  </a:rPr>
                  <a:t>Application</a:t>
                </a:r>
              </a:p>
            </p:txBody>
          </p:sp>
          <p:cxnSp>
            <p:nvCxnSpPr>
              <p:cNvPr id="41" name="AutoShape 38">
                <a:extLst>
                  <a:ext uri="{FF2B5EF4-FFF2-40B4-BE49-F238E27FC236}">
                    <a16:creationId xmlns:a16="http://schemas.microsoft.com/office/drawing/2014/main" id="{000A2BC3-649B-B742-BDB3-F822A9864C5F}"/>
                  </a:ext>
                </a:extLst>
              </p:cNvPr>
              <p:cNvCxnSpPr>
                <a:cxnSpLocks noChangeShapeType="1"/>
                <a:stCxn id="37" idx="3"/>
                <a:endCxn id="40" idx="1"/>
              </p:cNvCxnSpPr>
              <p:nvPr/>
            </p:nvCxnSpPr>
            <p:spPr bwMode="auto">
              <a:xfrm>
                <a:off x="1720" y="2400"/>
                <a:ext cx="235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97740BE-A653-BD4C-840E-E45FB322DF59}"/>
                </a:ext>
              </a:extLst>
            </p:cNvPr>
            <p:cNvSpPr txBox="1">
              <a:spLocks noChangeArrowheads="1"/>
            </p:cNvSpPr>
            <p:nvPr/>
          </p:nvSpPr>
          <p:spPr bwMode="auto">
            <a:xfrm>
              <a:off x="1226968" y="4495800"/>
              <a:ext cx="1381469"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Clients</a:t>
              </a:r>
            </a:p>
          </p:txBody>
        </p:sp>
        <p:sp>
          <p:nvSpPr>
            <p:cNvPr id="43" name="Text Box 40">
              <a:extLst>
                <a:ext uri="{FF2B5EF4-FFF2-40B4-BE49-F238E27FC236}">
                  <a16:creationId xmlns:a16="http://schemas.microsoft.com/office/drawing/2014/main" id="{AFA87016-E6B1-D54D-8B3D-45DB7FC5A8D6}"/>
                </a:ext>
              </a:extLst>
            </p:cNvPr>
            <p:cNvSpPr txBox="1">
              <a:spLocks noChangeArrowheads="1"/>
            </p:cNvSpPr>
            <p:nvPr/>
          </p:nvSpPr>
          <p:spPr bwMode="auto">
            <a:xfrm>
              <a:off x="6578643" y="4495800"/>
              <a:ext cx="1501694"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rgbClr val="0000FF"/>
                  </a:solidFill>
                  <a:latin typeface="Arial" charset="0"/>
                  <a:ea typeface="Arial" charset="0"/>
                  <a:cs typeface="Arial" charset="0"/>
                </a:rPr>
                <a:t>Servers</a:t>
              </a:r>
            </a:p>
          </p:txBody>
        </p:sp>
        <p:sp>
          <p:nvSpPr>
            <p:cNvPr id="44" name="Text Box 41">
              <a:extLst>
                <a:ext uri="{FF2B5EF4-FFF2-40B4-BE49-F238E27FC236}">
                  <a16:creationId xmlns:a16="http://schemas.microsoft.com/office/drawing/2014/main" id="{E7CB7631-7711-A44F-896F-E0448428BA2F}"/>
                </a:ext>
              </a:extLst>
            </p:cNvPr>
            <p:cNvSpPr txBox="1">
              <a:spLocks noChangeArrowheads="1"/>
            </p:cNvSpPr>
            <p:nvPr/>
          </p:nvSpPr>
          <p:spPr bwMode="auto">
            <a:xfrm>
              <a:off x="3887818" y="4495800"/>
              <a:ext cx="1339790" cy="52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29" tIns="44373" rIns="90329" bIns="44373">
              <a:spAutoFit/>
            </a:bodyPr>
            <a:lstStyle>
              <a:lvl1pPr defTabSz="912813" eaLnBrk="0" hangingPunct="0">
                <a:defRPr sz="2000" b="1">
                  <a:solidFill>
                    <a:schemeClr val="tx1"/>
                  </a:solidFill>
                  <a:latin typeface="Courier New" charset="0"/>
                  <a:ea typeface="ＭＳ Ｐゴシック" charset="0"/>
                  <a:cs typeface="ＭＳ Ｐゴシック" charset="0"/>
                </a:defRPr>
              </a:lvl1pPr>
              <a:lvl2pPr marL="742950" indent="-285750" defTabSz="912813" eaLnBrk="0" hangingPunct="0">
                <a:defRPr sz="2000" b="1">
                  <a:solidFill>
                    <a:schemeClr val="tx1"/>
                  </a:solidFill>
                  <a:latin typeface="Courier New" charset="0"/>
                  <a:ea typeface="ＭＳ Ｐゴシック" charset="0"/>
                </a:defRPr>
              </a:lvl2pPr>
              <a:lvl3pPr marL="1143000" indent="-228600" defTabSz="912813" eaLnBrk="0" hangingPunct="0">
                <a:defRPr sz="2000" b="1">
                  <a:solidFill>
                    <a:schemeClr val="tx1"/>
                  </a:solidFill>
                  <a:latin typeface="Courier New" charset="0"/>
                  <a:ea typeface="ＭＳ Ｐゴシック" charset="0"/>
                </a:defRPr>
              </a:lvl3pPr>
              <a:lvl4pPr marL="1600200" indent="-228600" defTabSz="912813" eaLnBrk="0" hangingPunct="0">
                <a:defRPr sz="2000" b="1">
                  <a:solidFill>
                    <a:schemeClr val="tx1"/>
                  </a:solidFill>
                  <a:latin typeface="Courier New" charset="0"/>
                  <a:ea typeface="ＭＳ Ｐゴシック" charset="0"/>
                </a:defRPr>
              </a:lvl4pPr>
              <a:lvl5pPr marL="2057400" indent="-228600" defTabSz="912813" eaLnBrk="0" hangingPunct="0">
                <a:defRPr sz="2000" b="1">
                  <a:solidFill>
                    <a:schemeClr val="tx1"/>
                  </a:solidFill>
                  <a:latin typeface="Courier New" charset="0"/>
                  <a:ea typeface="ＭＳ Ｐゴシック" charset="0"/>
                </a:defRPr>
              </a:lvl5pPr>
              <a:lvl6pPr marL="25146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6pPr>
              <a:lvl7pPr marL="29718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7pPr>
              <a:lvl8pPr marL="34290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8pPr>
              <a:lvl9pPr marL="3886200" indent="-228600" algn="r" defTabSz="912813" eaLnBrk="0" fontAlgn="base" hangingPunct="0">
                <a:spcBef>
                  <a:spcPct val="0"/>
                </a:spcBef>
                <a:spcAft>
                  <a:spcPct val="0"/>
                </a:spcAft>
                <a:defRPr sz="2000" b="1">
                  <a:solidFill>
                    <a:schemeClr val="tx1"/>
                  </a:solidFill>
                  <a:latin typeface="Courier New" charset="0"/>
                  <a:ea typeface="ＭＳ Ｐゴシック" charset="0"/>
                </a:defRPr>
              </a:lvl9pPr>
            </a:lstStyle>
            <a:p>
              <a:pPr algn="ctr"/>
              <a:r>
                <a:rPr lang="en-US" sz="2800" dirty="0">
                  <a:solidFill>
                    <a:schemeClr val="bg2">
                      <a:lumMod val="50000"/>
                    </a:schemeClr>
                  </a:solidFill>
                  <a:latin typeface="Arial" charset="0"/>
                  <a:ea typeface="Arial" charset="0"/>
                  <a:cs typeface="Arial" charset="0"/>
                </a:rPr>
                <a:t>Switch</a:t>
              </a:r>
            </a:p>
          </p:txBody>
        </p:sp>
      </p:grpSp>
      <p:sp>
        <p:nvSpPr>
          <p:cNvPr id="3" name="Slide Number Placeholder 2">
            <a:extLst>
              <a:ext uri="{FF2B5EF4-FFF2-40B4-BE49-F238E27FC236}">
                <a16:creationId xmlns:a16="http://schemas.microsoft.com/office/drawing/2014/main" id="{801588A7-5D3F-6744-9600-FCCF6A91B2AD}"/>
              </a:ext>
            </a:extLst>
          </p:cNvPr>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325632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want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2" name="Right Arrow 1">
            <a:extLst>
              <a:ext uri="{FF2B5EF4-FFF2-40B4-BE49-F238E27FC236}">
                <a16:creationId xmlns:a16="http://schemas.microsoft.com/office/drawing/2014/main" id="{9CEC7EE9-0BEC-7049-9BB1-4C1CA1E8C509}"/>
              </a:ext>
            </a:extLst>
          </p:cNvPr>
          <p:cNvSpPr/>
          <p:nvPr/>
        </p:nvSpPr>
        <p:spPr bwMode="auto">
          <a:xfrm>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8D36905E-1D41-AB41-9A55-73E17CDF11B6}"/>
              </a:ext>
            </a:extLst>
          </p:cNvPr>
          <p:cNvSpPr txBox="1"/>
          <p:nvPr/>
        </p:nvSpPr>
        <p:spPr>
          <a:xfrm>
            <a:off x="3799065" y="3145859"/>
            <a:ext cx="1580369" cy="338554"/>
          </a:xfrm>
          <a:prstGeom prst="rect">
            <a:avLst/>
          </a:prstGeom>
          <a:noFill/>
        </p:spPr>
        <p:txBody>
          <a:bodyPr wrap="none" rtlCol="0">
            <a:spAutoFit/>
          </a:bodyPr>
          <a:lstStyle/>
          <a:p>
            <a:r>
              <a:rPr lang="en-US" dirty="0"/>
              <a:t>HTTP Request</a:t>
            </a:r>
          </a:p>
        </p:txBody>
      </p:sp>
      <p:sp>
        <p:nvSpPr>
          <p:cNvPr id="6" name="Slide Number Placeholder 5">
            <a:extLst>
              <a:ext uri="{FF2B5EF4-FFF2-40B4-BE49-F238E27FC236}">
                <a16:creationId xmlns:a16="http://schemas.microsoft.com/office/drawing/2014/main" id="{52324D9F-8500-8348-9E7B-74A830C3FCC0}"/>
              </a:ext>
            </a:extLst>
          </p:cNvPr>
          <p:cNvSpPr>
            <a:spLocks noGrp="1"/>
          </p:cNvSpPr>
          <p:nvPr>
            <p:ph type="sldNum" sz="quarter" idx="12"/>
          </p:nvPr>
        </p:nvSpPr>
        <p:spPr/>
        <p:txBody>
          <a:bodyPr/>
          <a:lstStyle/>
          <a:p>
            <a:fld id="{9507A418-0CEB-9E4A-BA45-3B7D3D133EB9}" type="slidenum">
              <a:rPr lang="en-US" smtClean="0"/>
              <a:pPr/>
              <a:t>11</a:t>
            </a:fld>
            <a:endParaRPr lang="en-US"/>
          </a:p>
        </p:txBody>
      </p:sp>
    </p:spTree>
    <p:extLst>
      <p:ext uri="{BB962C8B-B14F-4D97-AF65-F5344CB8AC3E}">
        <p14:creationId xmlns:p14="http://schemas.microsoft.com/office/powerpoint/2010/main" val="311524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EFE661-8110-8042-A8A8-D6D3BADB9153}"/>
              </a:ext>
            </a:extLst>
          </p:cNvPr>
          <p:cNvSpPr>
            <a:spLocks noGrp="1"/>
          </p:cNvSpPr>
          <p:nvPr>
            <p:ph type="title"/>
          </p:nvPr>
        </p:nvSpPr>
        <p:spPr/>
        <p:txBody>
          <a:bodyPr/>
          <a:lstStyle/>
          <a:p>
            <a:r>
              <a:rPr lang="en-US" dirty="0"/>
              <a:t>What we get</a:t>
            </a:r>
          </a:p>
        </p:txBody>
      </p:sp>
      <p:sp>
        <p:nvSpPr>
          <p:cNvPr id="4" name="Date Placeholder 3">
            <a:extLst>
              <a:ext uri="{FF2B5EF4-FFF2-40B4-BE49-F238E27FC236}">
                <a16:creationId xmlns:a16="http://schemas.microsoft.com/office/drawing/2014/main" id="{CB834463-AF8F-2047-80D9-3A4250103D33}"/>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0A40350F-F31F-DA47-88B2-0476888B4D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8" name="Graphic 7" descr="User">
            <a:extLst>
              <a:ext uri="{FF2B5EF4-FFF2-40B4-BE49-F238E27FC236}">
                <a16:creationId xmlns:a16="http://schemas.microsoft.com/office/drawing/2014/main" id="{2FEA4671-867C-9245-8D65-52D96D9E187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3313" y="3074413"/>
            <a:ext cx="914400" cy="914400"/>
          </a:xfrm>
          <a:prstGeom prst="rect">
            <a:avLst/>
          </a:prstGeom>
        </p:spPr>
      </p:pic>
      <p:grpSp>
        <p:nvGrpSpPr>
          <p:cNvPr id="9" name="Group 8">
            <a:extLst>
              <a:ext uri="{FF2B5EF4-FFF2-40B4-BE49-F238E27FC236}">
                <a16:creationId xmlns:a16="http://schemas.microsoft.com/office/drawing/2014/main" id="{44F33372-7F6D-E449-948F-249B8F681EF4}"/>
              </a:ext>
            </a:extLst>
          </p:cNvPr>
          <p:cNvGrpSpPr/>
          <p:nvPr/>
        </p:nvGrpSpPr>
        <p:grpSpPr>
          <a:xfrm>
            <a:off x="1503037" y="2819400"/>
            <a:ext cx="1486304" cy="1522495"/>
            <a:chOff x="4065179" y="2303184"/>
            <a:chExt cx="1486304" cy="1522495"/>
          </a:xfrm>
        </p:grpSpPr>
        <p:pic>
          <p:nvPicPr>
            <p:cNvPr id="10" name="Graphic 9" descr="Internet">
              <a:extLst>
                <a:ext uri="{FF2B5EF4-FFF2-40B4-BE49-F238E27FC236}">
                  <a16:creationId xmlns:a16="http://schemas.microsoft.com/office/drawing/2014/main" id="{CB39A836-F4E0-154A-BF18-F04D9156334D}"/>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79437" y="2454079"/>
              <a:ext cx="1371600" cy="1371600"/>
            </a:xfrm>
            <a:prstGeom prst="rect">
              <a:avLst/>
            </a:prstGeom>
          </p:spPr>
        </p:pic>
        <p:sp>
          <p:nvSpPr>
            <p:cNvPr id="11" name="TextBox 10">
              <a:extLst>
                <a:ext uri="{FF2B5EF4-FFF2-40B4-BE49-F238E27FC236}">
                  <a16:creationId xmlns:a16="http://schemas.microsoft.com/office/drawing/2014/main" id="{62688643-4F5A-CA40-B6A8-7646FD1B3B79}"/>
                </a:ext>
              </a:extLst>
            </p:cNvPr>
            <p:cNvSpPr txBox="1"/>
            <p:nvPr/>
          </p:nvSpPr>
          <p:spPr>
            <a:xfrm>
              <a:off x="4065179" y="2303184"/>
              <a:ext cx="1486304" cy="338554"/>
            </a:xfrm>
            <a:prstGeom prst="rect">
              <a:avLst/>
            </a:prstGeom>
            <a:noFill/>
          </p:spPr>
          <p:txBody>
            <a:bodyPr wrap="none" rtlCol="0">
              <a:spAutoFit/>
            </a:bodyPr>
            <a:lstStyle/>
            <a:p>
              <a:r>
                <a:rPr lang="en-US" dirty="0"/>
                <a:t>http://123.xyz</a:t>
              </a:r>
            </a:p>
          </p:txBody>
        </p:sp>
      </p:grpSp>
      <p:grpSp>
        <p:nvGrpSpPr>
          <p:cNvPr id="12" name="Group 11">
            <a:extLst>
              <a:ext uri="{FF2B5EF4-FFF2-40B4-BE49-F238E27FC236}">
                <a16:creationId xmlns:a16="http://schemas.microsoft.com/office/drawing/2014/main" id="{6D7DEE84-3265-454B-9C99-1956E556D148}"/>
              </a:ext>
            </a:extLst>
          </p:cNvPr>
          <p:cNvGrpSpPr/>
          <p:nvPr/>
        </p:nvGrpSpPr>
        <p:grpSpPr>
          <a:xfrm>
            <a:off x="6593012" y="2807305"/>
            <a:ext cx="1587294" cy="1294074"/>
            <a:chOff x="6793796" y="1581092"/>
            <a:chExt cx="1587294" cy="1294074"/>
          </a:xfrm>
        </p:grpSpPr>
        <p:pic>
          <p:nvPicPr>
            <p:cNvPr id="13" name="Graphic 12" descr="Server">
              <a:extLst>
                <a:ext uri="{FF2B5EF4-FFF2-40B4-BE49-F238E27FC236}">
                  <a16:creationId xmlns:a16="http://schemas.microsoft.com/office/drawing/2014/main" id="{60FC4740-CAA5-2544-B542-D32851018336}"/>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141366" y="1960766"/>
              <a:ext cx="914400" cy="914400"/>
            </a:xfrm>
            <a:prstGeom prst="rect">
              <a:avLst/>
            </a:prstGeom>
          </p:spPr>
        </p:pic>
        <p:sp>
          <p:nvSpPr>
            <p:cNvPr id="14" name="TextBox 13">
              <a:extLst>
                <a:ext uri="{FF2B5EF4-FFF2-40B4-BE49-F238E27FC236}">
                  <a16:creationId xmlns:a16="http://schemas.microsoft.com/office/drawing/2014/main" id="{0C74337C-0CAA-B440-B613-5A66F034DA22}"/>
                </a:ext>
              </a:extLst>
            </p:cNvPr>
            <p:cNvSpPr txBox="1"/>
            <p:nvPr/>
          </p:nvSpPr>
          <p:spPr>
            <a:xfrm>
              <a:off x="6793796" y="1581092"/>
              <a:ext cx="1587294" cy="338554"/>
            </a:xfrm>
            <a:prstGeom prst="rect">
              <a:avLst/>
            </a:prstGeom>
            <a:noFill/>
          </p:spPr>
          <p:txBody>
            <a:bodyPr wrap="none" rtlCol="0">
              <a:spAutoFit/>
            </a:bodyPr>
            <a:lstStyle/>
            <a:p>
              <a:r>
                <a:rPr lang="en-US" dirty="0"/>
                <a:t>123.xyz server</a:t>
              </a:r>
            </a:p>
          </p:txBody>
        </p:sp>
      </p:grpSp>
      <p:sp>
        <p:nvSpPr>
          <p:cNvPr id="15" name="Rectangle 14">
            <a:extLst>
              <a:ext uri="{FF2B5EF4-FFF2-40B4-BE49-F238E27FC236}">
                <a16:creationId xmlns:a16="http://schemas.microsoft.com/office/drawing/2014/main" id="{2898FD97-E2A7-C844-B4EE-E1BC304EC53D}"/>
              </a:ext>
            </a:extLst>
          </p:cNvPr>
          <p:cNvSpPr/>
          <p:nvPr/>
        </p:nvSpPr>
        <p:spPr bwMode="auto">
          <a:xfrm>
            <a:off x="1983055" y="3220249"/>
            <a:ext cx="640080" cy="731520"/>
          </a:xfrm>
          <a:prstGeom prst="rect">
            <a:avLst/>
          </a:prstGeom>
          <a:solidFill>
            <a:srgbClr val="333399"/>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rial" charset="0"/>
              </a:rPr>
              <a:t>Hello</a:t>
            </a:r>
          </a:p>
        </p:txBody>
      </p:sp>
      <p:sp>
        <p:nvSpPr>
          <p:cNvPr id="16" name="TextBox 15">
            <a:extLst>
              <a:ext uri="{FF2B5EF4-FFF2-40B4-BE49-F238E27FC236}">
                <a16:creationId xmlns:a16="http://schemas.microsoft.com/office/drawing/2014/main" id="{ECBECAF4-363A-AC4A-9F1B-AF9EE49D41D2}"/>
              </a:ext>
            </a:extLst>
          </p:cNvPr>
          <p:cNvSpPr txBox="1"/>
          <p:nvPr/>
        </p:nvSpPr>
        <p:spPr>
          <a:xfrm>
            <a:off x="4210831" y="3145859"/>
            <a:ext cx="1750287" cy="338554"/>
          </a:xfrm>
          <a:prstGeom prst="rect">
            <a:avLst/>
          </a:prstGeom>
          <a:noFill/>
        </p:spPr>
        <p:txBody>
          <a:bodyPr wrap="none" rtlCol="0">
            <a:spAutoFit/>
          </a:bodyPr>
          <a:lstStyle/>
          <a:p>
            <a:r>
              <a:rPr lang="en-US" dirty="0"/>
              <a:t>HTTP Response</a:t>
            </a:r>
          </a:p>
        </p:txBody>
      </p:sp>
      <p:sp>
        <p:nvSpPr>
          <p:cNvPr id="17" name="Right Arrow 16">
            <a:extLst>
              <a:ext uri="{FF2B5EF4-FFF2-40B4-BE49-F238E27FC236}">
                <a16:creationId xmlns:a16="http://schemas.microsoft.com/office/drawing/2014/main" id="{03679FD9-176E-BB4D-AF10-AAA0E95FB1B0}"/>
              </a:ext>
            </a:extLst>
          </p:cNvPr>
          <p:cNvSpPr/>
          <p:nvPr/>
        </p:nvSpPr>
        <p:spPr bwMode="auto">
          <a:xfrm flipH="1">
            <a:off x="3708991" y="3413779"/>
            <a:ext cx="2286000" cy="484632"/>
          </a:xfrm>
          <a:prstGeom prst="rightArrow">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 name="Slide Number Placeholder 1">
            <a:extLst>
              <a:ext uri="{FF2B5EF4-FFF2-40B4-BE49-F238E27FC236}">
                <a16:creationId xmlns:a16="http://schemas.microsoft.com/office/drawing/2014/main" id="{0AB47CD8-A900-9B4F-A480-7BEFDE07A260}"/>
              </a:ext>
            </a:extLst>
          </p:cNvPr>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297069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/eecs489/blob/f24/Slides/012224.pptx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www.google.com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search?q</a:t>
            </a:r>
            <a:r>
              <a:rPr lang="en-US" sz="1800" dirty="0">
                <a:solidFill>
                  <a:schemeClr val="accent2">
                    <a:lumMod val="50000"/>
                    <a:lumOff val="50000"/>
                  </a:schemeClr>
                </a:solidFill>
                <a:latin typeface="Lucida Console" charset="0"/>
                <a:ea typeface="Lucida Console" charset="0"/>
                <a:cs typeface="Lucida Console" charset="0"/>
              </a:rPr>
              <a:t>=eecs489</a:t>
            </a:r>
          </a:p>
          <a:p>
            <a:pPr lvl="1"/>
            <a:r>
              <a:rPr lang="en-US" dirty="0"/>
              <a:t>Server-side processing can be included in the name</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B3732DB1-AD46-E24F-A16E-B828CD7F4FFA}"/>
              </a:ext>
            </a:extLst>
          </p:cNvPr>
          <p:cNvSpPr>
            <a:spLocks noGrp="1"/>
          </p:cNvSpPr>
          <p:nvPr>
            <p:ph type="sldNum" sz="quarter" idx="12"/>
          </p:nvPr>
        </p:nvSpPr>
        <p:spPr/>
        <p:txBody>
          <a:bodyPr/>
          <a:lstStyle/>
          <a:p>
            <a:fld id="{A190D881-957A-7944-A8D0-1584E528B88F}" type="slidenum">
              <a:rPr lang="en-US" smtClean="0"/>
              <a:pPr/>
              <a:t>13</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38007B-2BAE-1A49-9155-4524AA8C7197}"/>
              </a:ext>
            </a:extLst>
          </p:cNvPr>
          <p:cNvSpPr>
            <a:spLocks noGrp="1"/>
          </p:cNvSpPr>
          <p:nvPr>
            <p:ph type="sldNum" sz="quarter" idx="12"/>
          </p:nvPr>
        </p:nvSpPr>
        <p:spPr/>
        <p:txBody>
          <a:bodyPr/>
          <a:lstStyle/>
          <a:p>
            <a:fld id="{A190D881-957A-7944-A8D0-1584E528B88F}" type="slidenum">
              <a:rPr lang="en-US" smtClean="0"/>
              <a:pPr/>
              <a:t>14</a:t>
            </a:fld>
            <a:endParaRPr lang="en-US"/>
          </a:p>
        </p:txBody>
      </p:sp>
    </p:spTree>
    <p:extLst>
      <p:ext uri="{BB962C8B-B14F-4D97-AF65-F5344CB8AC3E}">
        <p14:creationId xmlns:p14="http://schemas.microsoft.com/office/powerpoint/2010/main" val="5032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solidFill>
                  <a:srgbClr val="0000FF"/>
                </a:solidFill>
              </a:rPr>
              <a:t>Stateless</a:t>
            </a:r>
          </a:p>
          <a:p>
            <a:r>
              <a:rPr lang="en-US" dirty="0"/>
              <a:t>ASCII format before HTTP/2 but Binary since then</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0964F9E4-A6D2-8243-A189-79F05BA2233E}"/>
              </a:ext>
            </a:extLst>
          </p:cNvPr>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canonical HTTP request/response</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bg1">
                  <a:lumMod val="50000"/>
                </a:schemeClr>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bg1">
                    <a:lumMod val="50000"/>
                  </a:schemeClr>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chemeClr val="bg1">
                  <a:lumMod val="50000"/>
                </a:schemeClr>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bg1">
                    <a:lumMod val="50000"/>
                  </a:schemeClr>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chemeClr val="bg1">
                    <a:lumMod val="50000"/>
                  </a:schemeClr>
                </a:solidFill>
                <a:latin typeface="+mn-lt"/>
              </a:rPr>
              <a:t>TCP ack + </a:t>
            </a:r>
            <a:r>
              <a:rPr lang="en-US" sz="1800" b="0" dirty="0">
                <a:solidFill>
                  <a:srgbClr val="333399"/>
                </a:solidFill>
                <a:latin typeface="+mn-lt"/>
              </a:rPr>
              <a:t>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chemeClr val="bg1">
                  <a:lumMod val="50000"/>
                </a:schemeClr>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chemeClr val="bg1">
                    <a:lumMod val="50000"/>
                  </a:schemeClr>
                </a:solidFill>
                <a:latin typeface="+mn-lt"/>
              </a:rPr>
              <a:t>Establish</a:t>
            </a:r>
          </a:p>
          <a:p>
            <a:r>
              <a:rPr lang="en-US" sz="1800" b="0" dirty="0">
                <a:solidFill>
                  <a:schemeClr val="bg1">
                    <a:lumMod val="50000"/>
                  </a:schemeClr>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
        <p:nvSpPr>
          <p:cNvPr id="4" name="Slide Number Placeholder 3">
            <a:extLst>
              <a:ext uri="{FF2B5EF4-FFF2-40B4-BE49-F238E27FC236}">
                <a16:creationId xmlns:a16="http://schemas.microsoft.com/office/drawing/2014/main" id="{EA299EA5-4839-304F-9449-CE5DF56F86BD}"/>
              </a:ext>
            </a:extLst>
          </p:cNvPr>
          <p:cNvSpPr>
            <a:spLocks noGrp="1"/>
          </p:cNvSpPr>
          <p:nvPr>
            <p:ph type="sldNum" sz="quarter" idx="12"/>
          </p:nvPr>
        </p:nvSpPr>
        <p:spPr/>
        <p:txBody>
          <a:bodyPr/>
          <a:lstStyle/>
          <a:p>
            <a:fld id="{9507A418-0CEB-9E4A-BA45-3B7D3D133EB9}" type="slidenum">
              <a:rPr lang="en-US" smtClean="0"/>
              <a:pPr/>
              <a:t>16</a:t>
            </a:fld>
            <a:endParaRPr lang="en-US"/>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CA99C8AD-A1F5-6642-A70B-AC6C24F7F0CE}"/>
              </a:ext>
            </a:extLst>
          </p:cNvPr>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25606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January 22, 2024</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7" name="Slide Number Placeholder 6">
            <a:extLst>
              <a:ext uri="{FF2B5EF4-FFF2-40B4-BE49-F238E27FC236}">
                <a16:creationId xmlns:a16="http://schemas.microsoft.com/office/drawing/2014/main" id="{505908F3-582D-B24C-BB37-08593B3C6E13}"/>
              </a:ext>
            </a:extLst>
          </p:cNvPr>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January 22, 2024</a:t>
            </a:r>
          </a:p>
        </p:txBody>
      </p:sp>
      <p:sp>
        <p:nvSpPr>
          <p:cNvPr id="6" name="Footer Placeholder 5"/>
          <p:cNvSpPr>
            <a:spLocks noGrp="1"/>
          </p:cNvSpPr>
          <p:nvPr>
            <p:ph type="ftr" sz="quarter" idx="11"/>
          </p:nvPr>
        </p:nvSpPr>
        <p:spPr/>
        <p:txBody>
          <a:bodyPr/>
          <a:lstStyle/>
          <a:p>
            <a:r>
              <a:rPr lang="en-US"/>
              <a:t>EECS 489 – Lecture 3</a:t>
            </a:r>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8AC92A01-3CE5-2744-B25F-61F24C6A7100}"/>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62DB-991F-EFCC-5BF7-064B3B3EF34D}"/>
              </a:ext>
            </a:extLst>
          </p:cNvPr>
          <p:cNvSpPr>
            <a:spLocks noGrp="1"/>
          </p:cNvSpPr>
          <p:nvPr>
            <p:ph type="title"/>
          </p:nvPr>
        </p:nvSpPr>
        <p:spPr/>
        <p:txBody>
          <a:bodyPr/>
          <a:lstStyle/>
          <a:p>
            <a:r>
              <a:rPr lang="en-US" dirty="0"/>
              <a:t>Recap: End-to-end principle</a:t>
            </a:r>
          </a:p>
        </p:txBody>
      </p:sp>
      <p:sp>
        <p:nvSpPr>
          <p:cNvPr id="3" name="Content Placeholder 2">
            <a:extLst>
              <a:ext uri="{FF2B5EF4-FFF2-40B4-BE49-F238E27FC236}">
                <a16:creationId xmlns:a16="http://schemas.microsoft.com/office/drawing/2014/main" id="{F1026F08-D915-EEA8-2A1D-15DA8553DE65}"/>
              </a:ext>
            </a:extLst>
          </p:cNvPr>
          <p:cNvSpPr>
            <a:spLocks noGrp="1"/>
          </p:cNvSpPr>
          <p:nvPr>
            <p:ph idx="1"/>
          </p:nvPr>
        </p:nvSpPr>
        <p:spPr/>
        <p:txBody>
          <a:bodyPr/>
          <a:lstStyle/>
          <a:p>
            <a:r>
              <a:rPr lang="en-US" dirty="0"/>
              <a:t>Functions that can be </a:t>
            </a:r>
            <a:r>
              <a:rPr lang="en-US" i="1" dirty="0">
                <a:solidFill>
                  <a:srgbClr val="0000FF"/>
                </a:solidFill>
              </a:rPr>
              <a:t>completely</a:t>
            </a:r>
            <a:r>
              <a:rPr lang="en-US" dirty="0"/>
              <a:t> and </a:t>
            </a:r>
            <a:r>
              <a:rPr lang="en-US" i="1" dirty="0">
                <a:solidFill>
                  <a:srgbClr val="0000FF"/>
                </a:solidFill>
              </a:rPr>
              <a:t>correctly</a:t>
            </a:r>
            <a:r>
              <a:rPr lang="en-US" dirty="0">
                <a:solidFill>
                  <a:srgbClr val="0000FF"/>
                </a:solidFill>
              </a:rPr>
              <a:t> </a:t>
            </a:r>
            <a:r>
              <a:rPr lang="en-US" dirty="0"/>
              <a:t>implemented </a:t>
            </a:r>
            <a:r>
              <a:rPr lang="en-US" i="1" dirty="0">
                <a:solidFill>
                  <a:srgbClr val="0000FF"/>
                </a:solidFill>
              </a:rPr>
              <a:t>only</a:t>
            </a:r>
            <a:r>
              <a:rPr lang="en-US" dirty="0">
                <a:solidFill>
                  <a:srgbClr val="0000FF"/>
                </a:solidFill>
              </a:rPr>
              <a:t> </a:t>
            </a:r>
            <a:r>
              <a:rPr lang="en-US" dirty="0"/>
              <a:t>with the knowledge of application end host, should not be pushed into the network</a:t>
            </a:r>
          </a:p>
          <a:p>
            <a:r>
              <a:rPr lang="en-US" dirty="0">
                <a:solidFill>
                  <a:srgbClr val="0000FF"/>
                </a:solidFill>
              </a:rPr>
              <a:t>Fate sharing</a:t>
            </a:r>
            <a:r>
              <a:rPr lang="en-US" dirty="0"/>
              <a:t>: fail together or don’t fail at all</a:t>
            </a:r>
          </a:p>
          <a:p>
            <a:pPr lvl="1"/>
            <a:r>
              <a:rPr lang="en-US" dirty="0"/>
              <a:t>“it is acceptable to lose the state information associated with an entity if, at the same time, the entity itself is lost”</a:t>
            </a:r>
          </a:p>
        </p:txBody>
      </p:sp>
      <p:sp>
        <p:nvSpPr>
          <p:cNvPr id="4" name="Date Placeholder 3">
            <a:extLst>
              <a:ext uri="{FF2B5EF4-FFF2-40B4-BE49-F238E27FC236}">
                <a16:creationId xmlns:a16="http://schemas.microsoft.com/office/drawing/2014/main" id="{D9AE504D-FAE5-3916-4635-816DF407361C}"/>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A810DE44-04E8-3D21-DEE6-3A8D559098FB}"/>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924C1E83-5FA4-4C54-F045-CC0BF15542EA}"/>
              </a:ext>
            </a:extLst>
          </p:cNvPr>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422857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7" name="Slide Number Placeholder 6">
            <a:extLst>
              <a:ext uri="{FF2B5EF4-FFF2-40B4-BE49-F238E27FC236}">
                <a16:creationId xmlns:a16="http://schemas.microsoft.com/office/drawing/2014/main" id="{02B18EE2-2227-CE40-8FA0-1252F15BD609}"/>
              </a:ext>
            </a:extLst>
          </p:cNvPr>
          <p:cNvSpPr>
            <a:spLocks noGrp="1"/>
          </p:cNvSpPr>
          <p:nvPr>
            <p:ph type="sldNum" sz="quarter" idx="12"/>
          </p:nvPr>
        </p:nvSpPr>
        <p:spPr/>
        <p:txBody>
          <a:bodyPr/>
          <a:lstStyle/>
          <a:p>
            <a:fld id="{A190D881-957A-7944-A8D0-1584E528B88F}" type="slidenum">
              <a:rPr lang="en-US" smtClean="0"/>
              <a:pPr/>
              <a:t>20</a:t>
            </a:fld>
            <a:endParaRPr lang="en-US"/>
          </a:p>
        </p:txBody>
      </p:sp>
      <p:sp>
        <p:nvSpPr>
          <p:cNvPr id="5" name="Date Placeholder 4">
            <a:extLst>
              <a:ext uri="{FF2B5EF4-FFF2-40B4-BE49-F238E27FC236}">
                <a16:creationId xmlns:a16="http://schemas.microsoft.com/office/drawing/2014/main" id="{5265DDFD-18E9-FA0D-6DDA-A274A13900E5}"/>
              </a:ext>
            </a:extLst>
          </p:cNvPr>
          <p:cNvSpPr>
            <a:spLocks noGrp="1"/>
          </p:cNvSpPr>
          <p:nvPr>
            <p:ph type="dt" sz="half" idx="10"/>
          </p:nvPr>
        </p:nvSpPr>
        <p:spPr/>
        <p:txBody>
          <a:bodyPr/>
          <a:lstStyle/>
          <a:p>
            <a:r>
              <a:rPr lang="en-US"/>
              <a:t>January 22, 2024</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8B1C35C5-43B2-9446-91B5-D458397230AE}"/>
              </a:ext>
            </a:extLst>
          </p:cNvPr>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a stateless protocol keep state?</a:t>
            </a:r>
          </a:p>
        </p:txBody>
      </p:sp>
      <p:sp>
        <p:nvSpPr>
          <p:cNvPr id="3" name="Content Placeholder 2"/>
          <p:cNvSpPr>
            <a:spLocks noGrp="1"/>
          </p:cNvSpPr>
          <p:nvPr>
            <p:ph idx="1"/>
          </p:nvPr>
        </p:nvSpPr>
        <p:spPr/>
        <p:txBody>
          <a:bodyPr/>
          <a:lstStyle/>
          <a:p>
            <a:pPr marL="0" indent="0">
              <a:buNone/>
            </a:pPr>
            <a:endParaRPr lang="en-US" dirty="0"/>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040B2C4E-3214-0E40-A7BB-F945478A9F42}"/>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899853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solidFill>
                  <a:srgbClr val="0000FF"/>
                </a:solidFill>
              </a:rPr>
              <a:t>Client-side</a:t>
            </a:r>
            <a:r>
              <a:rPr lang="en-US" dirty="0"/>
              <a:t>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
        <p:nvSpPr>
          <p:cNvPr id="6" name="TextBox 5">
            <a:extLst>
              <a:ext uri="{FF2B5EF4-FFF2-40B4-BE49-F238E27FC236}">
                <a16:creationId xmlns:a16="http://schemas.microsoft.com/office/drawing/2014/main" id="{330A0F82-B3AE-7C4E-8A2E-142F34494CFD}"/>
              </a:ext>
            </a:extLst>
          </p:cNvPr>
          <p:cNvSpPr txBox="1"/>
          <p:nvPr/>
        </p:nvSpPr>
        <p:spPr>
          <a:xfrm>
            <a:off x="1082281" y="5598857"/>
            <a:ext cx="755335" cy="338554"/>
          </a:xfrm>
          <a:prstGeom prst="rect">
            <a:avLst/>
          </a:prstGeom>
          <a:noFill/>
        </p:spPr>
        <p:txBody>
          <a:bodyPr wrap="none" rtlCol="0">
            <a:spAutoFit/>
          </a:bodyPr>
          <a:lstStyle/>
          <a:p>
            <a:r>
              <a:rPr lang="en-US" dirty="0"/>
              <a:t>Client</a:t>
            </a:r>
          </a:p>
        </p:txBody>
      </p:sp>
      <p:sp>
        <p:nvSpPr>
          <p:cNvPr id="20" name="TextBox 19">
            <a:extLst>
              <a:ext uri="{FF2B5EF4-FFF2-40B4-BE49-F238E27FC236}">
                <a16:creationId xmlns:a16="http://schemas.microsoft.com/office/drawing/2014/main" id="{05BB9F8A-3FE4-8A49-B2C1-35C4F19F99EE}"/>
              </a:ext>
            </a:extLst>
          </p:cNvPr>
          <p:cNvSpPr txBox="1"/>
          <p:nvPr/>
        </p:nvSpPr>
        <p:spPr>
          <a:xfrm>
            <a:off x="5056460" y="5688680"/>
            <a:ext cx="822661" cy="338554"/>
          </a:xfrm>
          <a:prstGeom prst="rect">
            <a:avLst/>
          </a:prstGeom>
          <a:noFill/>
        </p:spPr>
        <p:txBody>
          <a:bodyPr wrap="none" rtlCol="0">
            <a:spAutoFit/>
          </a:bodyPr>
          <a:lstStyle/>
          <a:p>
            <a:r>
              <a:rPr lang="en-US" dirty="0"/>
              <a:t>Server</a:t>
            </a:r>
          </a:p>
        </p:txBody>
      </p:sp>
      <p:sp>
        <p:nvSpPr>
          <p:cNvPr id="21" name="Can 20">
            <a:extLst>
              <a:ext uri="{FF2B5EF4-FFF2-40B4-BE49-F238E27FC236}">
                <a16:creationId xmlns:a16="http://schemas.microsoft.com/office/drawing/2014/main" id="{FCC5EA12-BE6D-B846-A0F7-804B5BAE028B}"/>
              </a:ext>
            </a:extLst>
          </p:cNvPr>
          <p:cNvSpPr/>
          <p:nvPr/>
        </p:nvSpPr>
        <p:spPr bwMode="auto">
          <a:xfrm>
            <a:off x="263658" y="4775488"/>
            <a:ext cx="439522" cy="578934"/>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4" name="Freeform 6">
            <a:extLst>
              <a:ext uri="{FF2B5EF4-FFF2-40B4-BE49-F238E27FC236}">
                <a16:creationId xmlns:a16="http://schemas.microsoft.com/office/drawing/2014/main" id="{9D4F63D7-B29A-A145-8E9A-CA311D4776BD}"/>
              </a:ext>
            </a:extLst>
          </p:cNvPr>
          <p:cNvSpPr>
            <a:spLocks noChangeAspect="1"/>
          </p:cNvSpPr>
          <p:nvPr/>
        </p:nvSpPr>
        <p:spPr bwMode="auto">
          <a:xfrm flipH="1">
            <a:off x="476727" y="4330108"/>
            <a:ext cx="664146" cy="457200"/>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4" name="Slide Number Placeholder 3">
            <a:extLst>
              <a:ext uri="{FF2B5EF4-FFF2-40B4-BE49-F238E27FC236}">
                <a16:creationId xmlns:a16="http://schemas.microsoft.com/office/drawing/2014/main" id="{48CDF06C-E1A4-444B-A80E-48275CF7ADB9}"/>
              </a:ext>
            </a:extLst>
          </p:cNvPr>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animClr clrSpc="rgb" dir="cw">
                                      <p:cBhvr override="childStyle">
                                        <p:cTn dur="1" fill="hold" display="0" masterRel="nextClick" afterEffect="1"/>
                                        <p:tgtEl>
                                          <p:spTgt spid="24"/>
                                        </p:tgtEl>
                                        <p:attrNameLst>
                                          <p:attrName>ppt_c</p:attrName>
                                        </p:attrNameLst>
                                      </p:cBhvr>
                                      <p:to>
                                        <a:schemeClr val="hlink"/>
                                      </p:to>
                                    </p:animClr>
                                  </p:sub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29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29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P spid="21" grpId="0" animBg="1"/>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Beyond cookies</a:t>
            </a:r>
          </a:p>
        </p:txBody>
      </p:sp>
      <p:sp>
        <p:nvSpPr>
          <p:cNvPr id="54276" name="Rectangle 3"/>
          <p:cNvSpPr>
            <a:spLocks noGrp="1" noChangeArrowheads="1"/>
          </p:cNvSpPr>
          <p:nvPr>
            <p:ph idx="1"/>
          </p:nvPr>
        </p:nvSpPr>
        <p:spPr/>
        <p:txBody>
          <a:bodyPr/>
          <a:lstStyle/>
          <a:p>
            <a:r>
              <a:rPr lang="en-US" dirty="0">
                <a:sym typeface="Arial" pitchFamily="68" charset="0"/>
              </a:rPr>
              <a:t>Cookies provide excellent marketing opportunities and create concerns for privacy</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a:p>
            <a:pPr lvl="1"/>
            <a:endParaRPr lang="en-US" dirty="0">
              <a:sym typeface="Arial" pitchFamily="68" charset="0"/>
            </a:endParaRPr>
          </a:p>
          <a:p>
            <a:r>
              <a:rPr lang="en-US" dirty="0">
                <a:sym typeface="Arial" pitchFamily="68" charset="0"/>
              </a:rPr>
              <a:t>Many are trying to curtail the (mis)use of cookies </a:t>
            </a:r>
          </a:p>
          <a:p>
            <a:pPr lvl="1"/>
            <a:r>
              <a:rPr lang="en-US" dirty="0">
                <a:sym typeface="Arial" pitchFamily="68" charset="0"/>
              </a:rPr>
              <a:t>Example: Google Chrome is deprecating third-party cookies in 2024</a:t>
            </a:r>
            <a:endParaRPr lang="en-US" dirty="0">
              <a:solidFill>
                <a:srgbClr val="0000FF"/>
              </a:solidFill>
              <a:sym typeface="Arial" pitchFamily="68" charset="0"/>
            </a:endParaRPr>
          </a:p>
          <a:p>
            <a:pPr lvl="1"/>
            <a:endParaRPr lang="en-US" dirty="0">
              <a:sym typeface="Arial" pitchFamily="68" charset="0"/>
            </a:endParaRP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8357CA8-03D3-804D-913E-E7E9E7B2389C}"/>
              </a:ext>
            </a:extLst>
          </p:cNvPr>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11540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0ED1A4E1-7255-934B-82F9-A2B4AE27734B}"/>
              </a:ext>
            </a:extLst>
          </p:cNvPr>
          <p:cNvSpPr>
            <a:spLocks noGrp="1"/>
          </p:cNvSpPr>
          <p:nvPr>
            <p:ph type="sldNum" sz="quarter" idx="12"/>
          </p:nvPr>
        </p:nvSpPr>
        <p:spPr/>
        <p:txBody>
          <a:bodyPr/>
          <a:lstStyle/>
          <a:p>
            <a:fld id="{81F2EB77-FB6C-2244-A076-ADF097535D48}" type="slidenum">
              <a:rPr lang="en-US" smtClean="0"/>
              <a:pPr/>
              <a:t>25</a:t>
            </a:fld>
            <a:endParaRPr lang="en-US"/>
          </a:p>
        </p:txBody>
      </p:sp>
    </p:spTree>
    <p:extLst>
      <p:ext uri="{BB962C8B-B14F-4D97-AF65-F5344CB8AC3E}">
        <p14:creationId xmlns:p14="http://schemas.microsoft.com/office/powerpoint/2010/main" val="1756750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Jan 26, 2024</a:t>
            </a:r>
          </a:p>
          <a:p>
            <a:endParaRPr lang="en-US" dirty="0"/>
          </a:p>
          <a:p>
            <a:r>
              <a:rPr lang="en-US" dirty="0"/>
              <a:t>Group formation for A2-A4 </a:t>
            </a:r>
            <a:r>
              <a:rPr lang="en-US" dirty="0">
                <a:solidFill>
                  <a:srgbClr val="0000FF"/>
                </a:solidFill>
              </a:rPr>
              <a:t>by Jan 27 2024</a:t>
            </a:r>
          </a:p>
          <a:p>
            <a:pPr lvl="1"/>
            <a:r>
              <a:rPr lang="en-US" dirty="0">
                <a:solidFill>
                  <a:srgbClr val="0000FF"/>
                </a:solidFill>
              </a:rPr>
              <a:t>https://</a:t>
            </a:r>
            <a:r>
              <a:rPr lang="en-US" dirty="0" err="1">
                <a:solidFill>
                  <a:srgbClr val="0000FF"/>
                </a:solidFill>
              </a:rPr>
              <a:t>docs.google.com</a:t>
            </a:r>
            <a:r>
              <a:rPr lang="en-US" dirty="0">
                <a:solidFill>
                  <a:srgbClr val="0000FF"/>
                </a:solidFill>
              </a:rPr>
              <a:t>/forms/d/e/1FAIpQLSfnVI9BlnTZL07BtIb4BGhQm5V4rvQbgXAsGgsYH2TfJroHNg/</a:t>
            </a:r>
            <a:r>
              <a:rPr lang="en-US" dirty="0" err="1">
                <a:solidFill>
                  <a:srgbClr val="0000FF"/>
                </a:solidFill>
              </a:rPr>
              <a:t>viewform?usp</a:t>
            </a:r>
            <a:r>
              <a:rPr lang="en-US" dirty="0">
                <a:solidFill>
                  <a:srgbClr val="0000FF"/>
                </a:solidFill>
              </a:rPr>
              <a:t>=</a:t>
            </a:r>
            <a:r>
              <a:rPr lang="en-US" dirty="0" err="1">
                <a:solidFill>
                  <a:srgbClr val="0000FF"/>
                </a:solidFill>
              </a:rPr>
              <a:t>sf_link</a:t>
            </a:r>
            <a:endParaRPr lang="en-US" dirty="0">
              <a:solidFill>
                <a:srgbClr val="0000FF"/>
              </a:solidFill>
            </a:endParaRP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C79AFD6-8D19-2E4E-86BB-7EFCB370B460}"/>
              </a:ext>
            </a:extLst>
          </p:cNvPr>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1677897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9C24E79D-F42E-2F48-AAC4-0D7F782E51D3}"/>
              </a:ext>
            </a:extLst>
          </p:cNvPr>
          <p:cNvSpPr>
            <a:spLocks noGrp="1"/>
          </p:cNvSpPr>
          <p:nvPr>
            <p:ph type="sldNum" sz="quarter" idx="12"/>
          </p:nvPr>
        </p:nvSpPr>
        <p:spPr/>
        <p:txBody>
          <a:bodyPr/>
          <a:lstStyle/>
          <a:p>
            <a:fld id="{A190D881-957A-7944-A8D0-1584E528B88F}" type="slidenum">
              <a:rPr lang="en-US" smtClean="0"/>
              <a:pPr/>
              <a:t>27</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DE0262EF-F284-2046-B6B1-5F606F00A699}"/>
              </a:ext>
            </a:extLst>
          </p:cNvPr>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1640205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708B6F73-3B3A-474D-AE44-9E1909BFD978}"/>
              </a:ext>
            </a:extLst>
          </p:cNvPr>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2682D275-9DA7-644F-B643-F5360D7373CB}"/>
              </a:ext>
            </a:extLst>
          </p:cNvPr>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631649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
        <p:nvSpPr>
          <p:cNvPr id="6" name="Slide Number Placeholder 5">
            <a:extLst>
              <a:ext uri="{FF2B5EF4-FFF2-40B4-BE49-F238E27FC236}">
                <a16:creationId xmlns:a16="http://schemas.microsoft.com/office/drawing/2014/main" id="{8096135F-A71F-DC40-86B3-233B8B4A1E5B}"/>
              </a:ext>
            </a:extLst>
          </p:cNvPr>
          <p:cNvSpPr>
            <a:spLocks noGrp="1"/>
          </p:cNvSpPr>
          <p:nvPr>
            <p:ph type="sldNum" sz="quarter" idx="12"/>
          </p:nvPr>
        </p:nvSpPr>
        <p:spPr/>
        <p:txBody>
          <a:bodyPr/>
          <a:lstStyle/>
          <a:p>
            <a:fld id="{A190D881-957A-7944-A8D0-1584E528B88F}" type="slidenum">
              <a:rPr lang="en-US" smtClean="0"/>
              <a:pPr/>
              <a:t>30</a:t>
            </a:fld>
            <a:endParaRPr lang="en-US"/>
          </a:p>
        </p:txBody>
      </p:sp>
    </p:spTree>
    <p:extLst>
      <p:ext uri="{BB962C8B-B14F-4D97-AF65-F5344CB8AC3E}">
        <p14:creationId xmlns:p14="http://schemas.microsoft.com/office/powerpoint/2010/main" val="2009423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C88805CE-2706-E147-9C76-E2D366162269}"/>
              </a:ext>
            </a:extLst>
          </p:cNvPr>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
        <p:nvSpPr>
          <p:cNvPr id="6" name="Slide Number Placeholder 5">
            <a:extLst>
              <a:ext uri="{FF2B5EF4-FFF2-40B4-BE49-F238E27FC236}">
                <a16:creationId xmlns:a16="http://schemas.microsoft.com/office/drawing/2014/main" id="{C1E9E746-E7D7-604C-A15E-47D1EB6B7BCC}"/>
              </a:ext>
            </a:extLst>
          </p:cNvPr>
          <p:cNvSpPr>
            <a:spLocks noGrp="1"/>
          </p:cNvSpPr>
          <p:nvPr>
            <p:ph type="sldNum" sz="quarter" idx="12"/>
          </p:nvPr>
        </p:nvSpPr>
        <p:spPr/>
        <p:txBody>
          <a:bodyPr/>
          <a:lstStyle/>
          <a:p>
            <a:fld id="{F36FED86-94EF-254D-90EE-B810FE8299EE}" type="slidenum">
              <a:rPr lang="en-US" smtClean="0"/>
              <a:pPr/>
              <a:t>32</a:t>
            </a:fld>
            <a:endParaRPr lang="en-US"/>
          </a:p>
        </p:txBody>
      </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January 22, 2024</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60E04E89-B919-2E46-AD92-DA28DE225608}"/>
              </a:ext>
            </a:extLst>
          </p:cNvPr>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240149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January 22, 2024</a:t>
            </a:r>
          </a:p>
        </p:txBody>
      </p:sp>
      <p:sp>
        <p:nvSpPr>
          <p:cNvPr id="11" name="Footer Placeholder 10"/>
          <p:cNvSpPr>
            <a:spLocks noGrp="1"/>
          </p:cNvSpPr>
          <p:nvPr>
            <p:ph type="ftr" sz="quarter" idx="11"/>
          </p:nvPr>
        </p:nvSpPr>
        <p:spPr/>
        <p:txBody>
          <a:bodyPr/>
          <a:lstStyle/>
          <a:p>
            <a:r>
              <a:rPr lang="en-US"/>
              <a:t>EECS 489 – Lecture 3</a:t>
            </a:r>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
        <p:nvSpPr>
          <p:cNvPr id="12" name="Slide Number Placeholder 11">
            <a:extLst>
              <a:ext uri="{FF2B5EF4-FFF2-40B4-BE49-F238E27FC236}">
                <a16:creationId xmlns:a16="http://schemas.microsoft.com/office/drawing/2014/main" id="{23D35A5E-F311-314B-A64A-31F3975C1FA0}"/>
              </a:ext>
            </a:extLst>
          </p:cNvPr>
          <p:cNvSpPr>
            <a:spLocks noGrp="1"/>
          </p:cNvSpPr>
          <p:nvPr>
            <p:ph type="sldNum" sz="quarter" idx="12"/>
          </p:nvPr>
        </p:nvSpPr>
        <p:spPr/>
        <p:txBody>
          <a:bodyPr/>
          <a:lstStyle/>
          <a:p>
            <a:fld id="{F36FED86-94EF-254D-90EE-B810FE8299EE}" type="slidenum">
              <a:rPr lang="en-US" smtClean="0"/>
              <a:pPr/>
              <a:t>34</a:t>
            </a:fld>
            <a:endParaRPr lang="en-US"/>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January 22, 2024</a:t>
            </a:r>
          </a:p>
        </p:txBody>
      </p:sp>
      <p:sp>
        <p:nvSpPr>
          <p:cNvPr id="4" name="Footer Placeholder 3"/>
          <p:cNvSpPr>
            <a:spLocks noGrp="1"/>
          </p:cNvSpPr>
          <p:nvPr>
            <p:ph type="ftr" sz="quarter" idx="11"/>
          </p:nvPr>
        </p:nvSpPr>
        <p:spPr/>
        <p:txBody>
          <a:bodyPr/>
          <a:lstStyle/>
          <a:p>
            <a:r>
              <a:rPr lang="en-US"/>
              <a:t>EECS 489 – Lecture 3</a:t>
            </a:r>
          </a:p>
        </p:txBody>
      </p:sp>
      <p:sp>
        <p:nvSpPr>
          <p:cNvPr id="5" name="Slide Number Placeholder 4">
            <a:extLst>
              <a:ext uri="{FF2B5EF4-FFF2-40B4-BE49-F238E27FC236}">
                <a16:creationId xmlns:a16="http://schemas.microsoft.com/office/drawing/2014/main" id="{35612924-A430-E643-8F1E-C0DA3D77255C}"/>
              </a:ext>
            </a:extLst>
          </p:cNvPr>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pPr lvl="1"/>
            <a:r>
              <a:rPr lang="en-US" dirty="0"/>
              <a:t>Multiple requests can be contained in one TCP segment</a:t>
            </a:r>
          </a:p>
          <a:p>
            <a:r>
              <a:rPr lang="en-US" dirty="0"/>
              <a:t>Data are sent in a FIFO manner</a:t>
            </a:r>
          </a:p>
          <a:p>
            <a:pPr lvl="1"/>
            <a:r>
              <a:rPr lang="en-US" dirty="0"/>
              <a:t>Can lead to </a:t>
            </a:r>
            <a:r>
              <a:rPr lang="en-US" dirty="0">
                <a:solidFill>
                  <a:srgbClr val="0000FF"/>
                </a:solidFill>
              </a:rPr>
              <a:t>head-of-line (HOL) blocking</a:t>
            </a:r>
            <a:r>
              <a:rPr lang="en-US" dirty="0"/>
              <a:t> if many small responses follow a large one</a:t>
            </a:r>
          </a:p>
          <a:p>
            <a:pPr lvl="1"/>
            <a:r>
              <a:rPr lang="en-US" dirty="0"/>
              <a:t>Not supported by default by major browsers circa 2015</a:t>
            </a:r>
          </a:p>
          <a:p>
            <a:r>
              <a:rPr lang="en-US" dirty="0">
                <a:solidFill>
                  <a:srgbClr val="0000FF"/>
                </a:solidFill>
              </a:rPr>
              <a:t>Solution</a:t>
            </a:r>
          </a:p>
          <a:p>
            <a:pPr lvl="1"/>
            <a:r>
              <a:rPr lang="en-US" dirty="0"/>
              <a:t>Priority and preemption</a:t>
            </a:r>
          </a:p>
          <a:p>
            <a:endParaRPr lang="en-US" dirty="0"/>
          </a:p>
          <a:p>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
        <p:nvSpPr>
          <p:cNvPr id="4" name="Slide Number Placeholder 3">
            <a:extLst>
              <a:ext uri="{FF2B5EF4-FFF2-40B4-BE49-F238E27FC236}">
                <a16:creationId xmlns:a16="http://schemas.microsoft.com/office/drawing/2014/main" id="{A8059CFD-C726-8D48-81D8-2E84949B55CA}"/>
              </a:ext>
            </a:extLst>
          </p:cNvPr>
          <p:cNvSpPr>
            <a:spLocks noGrp="1"/>
          </p:cNvSpPr>
          <p:nvPr>
            <p:ph type="sldNum" sz="quarter" idx="12"/>
          </p:nvPr>
        </p:nvSpPr>
        <p:spPr/>
        <p:txBody>
          <a:bodyPr/>
          <a:lstStyle/>
          <a:p>
            <a:fld id="{F36FED86-94EF-254D-90EE-B810FE8299EE}" type="slidenum">
              <a:rPr lang="en-US" smtClean="0"/>
              <a:pPr/>
              <a:t>36</a:t>
            </a:fld>
            <a:endParaRPr lang="en-US"/>
          </a:p>
        </p:txBody>
      </p:sp>
    </p:spTree>
    <p:extLst>
      <p:ext uri="{BB962C8B-B14F-4D97-AF65-F5344CB8AC3E}">
        <p14:creationId xmlns:p14="http://schemas.microsoft.com/office/powerpoint/2010/main" val="1335006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 RTT</a:t>
            </a:r>
          </a:p>
          <a:p>
            <a:r>
              <a:rPr lang="en-US" dirty="0"/>
              <a:t>Pipelined: ~2 RTT</a:t>
            </a:r>
          </a:p>
          <a:p>
            <a:r>
              <a:rPr lang="en-US" dirty="0"/>
              <a:t>Pipelined and Persistent: ~2 RTT first time; RTT later for another n from the same site</a:t>
            </a:r>
          </a:p>
          <a:p>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336CFE9-CAD0-9F48-BAB7-6E588798F08A}"/>
              </a:ext>
            </a:extLst>
          </p:cNvPr>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TCP throughput B</a:t>
            </a:r>
            <a:r>
              <a:rPr lang="en-US" baseline="-25000" dirty="0">
                <a:solidFill>
                  <a:srgbClr val="0000FF"/>
                </a:solidFill>
              </a:rPr>
              <a:t>C</a:t>
            </a:r>
            <a:r>
              <a:rPr lang="en-US" dirty="0">
                <a:solidFill>
                  <a:srgbClr val="0000FF"/>
                </a:solidFill>
              </a:rPr>
              <a:t> (&lt;= B</a:t>
            </a:r>
            <a:r>
              <a:rPr lang="en-US" baseline="-25000" dirty="0">
                <a:solidFill>
                  <a:srgbClr val="0000FF"/>
                </a:solidFill>
              </a:rPr>
              <a:t>L</a:t>
            </a:r>
            <a:r>
              <a:rPr lang="en-US" dirty="0">
                <a:solidFill>
                  <a:srgbClr val="0000FF"/>
                </a:solidFill>
              </a:rPr>
              <a:t>)</a:t>
            </a:r>
            <a:r>
              <a:rPr lang="en-US" dirty="0"/>
              <a:t>, where bottleneck link bandwidth is B</a:t>
            </a:r>
            <a:r>
              <a:rPr lang="en-US" baseline="-25000" dirty="0"/>
              <a:t>L</a:t>
            </a:r>
          </a:p>
          <a:p>
            <a:pPr lvl="1"/>
            <a:r>
              <a:rPr lang="en-US" dirty="0"/>
              <a:t>Assuming all TCP connections go through the same bottleneck link</a:t>
            </a:r>
          </a:p>
          <a:p>
            <a:r>
              <a:rPr lang="en-US" dirty="0"/>
              <a:t>One-at-a-time:  ~ </a:t>
            </a:r>
            <a:r>
              <a:rPr lang="en-US" dirty="0" err="1"/>
              <a:t>nF</a:t>
            </a:r>
            <a:r>
              <a:rPr lang="en-US" dirty="0"/>
              <a:t>/B</a:t>
            </a:r>
            <a:r>
              <a:rPr lang="en-US" baseline="-25000" dirty="0"/>
              <a:t>C</a:t>
            </a:r>
          </a:p>
          <a:p>
            <a:r>
              <a:rPr lang="en-US" dirty="0"/>
              <a:t>m concurrent: ~ </a:t>
            </a:r>
            <a:r>
              <a:rPr lang="en-US" dirty="0" err="1"/>
              <a:t>nF</a:t>
            </a:r>
            <a:r>
              <a:rPr lang="en-US" dirty="0"/>
              <a:t>/(</a:t>
            </a:r>
            <a:r>
              <a:rPr lang="en-US" dirty="0" err="1"/>
              <a:t>mB’</a:t>
            </a:r>
            <a:r>
              <a:rPr lang="en-US" baseline="-25000" dirty="0" err="1"/>
              <a:t>C</a:t>
            </a:r>
            <a:r>
              <a:rPr lang="en-US" dirty="0"/>
              <a:t>)</a:t>
            </a:r>
          </a:p>
          <a:p>
            <a:pPr lvl="1"/>
            <a:r>
              <a:rPr lang="en-US" dirty="0"/>
              <a:t>Assuming each TCP connection gets the same throughput (B’</a:t>
            </a:r>
            <a:r>
              <a:rPr lang="en-US" baseline="-25000" dirty="0"/>
              <a:t>C</a:t>
            </a:r>
            <a:r>
              <a:rPr lang="en-US" dirty="0"/>
              <a:t>), where </a:t>
            </a:r>
            <a:r>
              <a:rPr lang="en-US" dirty="0" err="1"/>
              <a:t>mB’</a:t>
            </a:r>
            <a:r>
              <a:rPr lang="en-US" baseline="-25000" dirty="0" err="1"/>
              <a:t>C</a:t>
            </a:r>
            <a:r>
              <a:rPr lang="en-US" dirty="0"/>
              <a:t> &lt;= B</a:t>
            </a:r>
            <a:r>
              <a:rPr lang="en-US" baseline="-25000" dirty="0"/>
              <a:t>L</a:t>
            </a:r>
          </a:p>
          <a:p>
            <a:r>
              <a:rPr lang="en-US" dirty="0"/>
              <a:t>Pipelined and/or persistent: ~ </a:t>
            </a:r>
            <a:r>
              <a:rPr lang="en-US" dirty="0" err="1"/>
              <a:t>nF</a:t>
            </a:r>
            <a:r>
              <a:rPr lang="en-US" dirty="0"/>
              <a:t>/B</a:t>
            </a:r>
            <a:r>
              <a:rPr lang="en-US" baseline="-25000" dirty="0"/>
              <a:t>C</a:t>
            </a:r>
          </a:p>
          <a:p>
            <a:pPr lvl="1"/>
            <a:r>
              <a:rPr lang="en-US" dirty="0"/>
              <a:t>The only thing that helps is higher throughput</a:t>
            </a:r>
          </a:p>
          <a:p>
            <a:endParaRPr lang="en-US" dirty="0"/>
          </a:p>
        </p:txBody>
      </p:sp>
      <p:sp>
        <p:nvSpPr>
          <p:cNvPr id="4" name="Date Placeholder 3"/>
          <p:cNvSpPr>
            <a:spLocks noGrp="1"/>
          </p:cNvSpPr>
          <p:nvPr>
            <p:ph type="dt" sz="half" idx="10"/>
          </p:nvPr>
        </p:nvSpPr>
        <p:spPr/>
        <p:txBody>
          <a:bodyPr/>
          <a:lstStyle/>
          <a:p>
            <a:r>
              <a:rPr lang="en-US"/>
              <a:t>January 22, 2024</a:t>
            </a:r>
          </a:p>
        </p:txBody>
      </p:sp>
      <p:sp>
        <p:nvSpPr>
          <p:cNvPr id="5" name="Footer Placeholder 4"/>
          <p:cNvSpPr>
            <a:spLocks noGrp="1"/>
          </p:cNvSpPr>
          <p:nvPr>
            <p:ph type="ftr" sz="quarter" idx="11"/>
          </p:nvPr>
        </p:nvSpPr>
        <p:spPr/>
        <p:txBody>
          <a:bodyPr/>
          <a:lstStyle/>
          <a:p>
            <a:r>
              <a:rPr lang="en-US"/>
              <a:t>EECS 489 – Lecture 3</a:t>
            </a:r>
          </a:p>
        </p:txBody>
      </p:sp>
      <p:sp>
        <p:nvSpPr>
          <p:cNvPr id="6" name="Slide Number Placeholder 5">
            <a:extLst>
              <a:ext uri="{FF2B5EF4-FFF2-40B4-BE49-F238E27FC236}">
                <a16:creationId xmlns:a16="http://schemas.microsoft.com/office/drawing/2014/main" id="{2F46FA6C-4B32-E54A-A176-0EF05F015F4B}"/>
              </a:ext>
            </a:extLst>
          </p:cNvPr>
          <p:cNvSpPr>
            <a:spLocks noGrp="1"/>
          </p:cNvSpPr>
          <p:nvPr>
            <p:ph type="sldNum" sz="quarter" idx="12"/>
          </p:nvPr>
        </p:nvSpPr>
        <p:spPr/>
        <p:txBody>
          <a:bodyPr/>
          <a:lstStyle/>
          <a:p>
            <a:fld id="{A190D881-957A-7944-A8D0-1584E528B88F}" type="slidenum">
              <a:rPr lang="en-US" smtClean="0"/>
              <a:pPr/>
              <a:t>38</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dirty="0"/>
              <a:t>Why does caching work?</a:t>
            </a:r>
          </a:p>
          <a:p>
            <a:pPr lvl="1"/>
            <a:r>
              <a:rPr lang="en-US" dirty="0"/>
              <a:t>Exploits locality of reference</a:t>
            </a:r>
          </a:p>
          <a:p>
            <a:pPr lvl="1"/>
            <a:endParaRPr lang="en-US" dirty="0"/>
          </a:p>
          <a:p>
            <a:r>
              <a:rPr lang="en-US" dirty="0"/>
              <a:t>How well does caching work?</a:t>
            </a:r>
          </a:p>
          <a:p>
            <a:pPr lvl="1"/>
            <a:r>
              <a:rPr lang="en-US" dirty="0"/>
              <a:t>Very well, up to a limit</a:t>
            </a:r>
          </a:p>
          <a:p>
            <a:pPr lvl="1"/>
            <a:r>
              <a:rPr lang="en-US" dirty="0"/>
              <a:t>Large overlap in content</a:t>
            </a:r>
          </a:p>
          <a:p>
            <a:pPr lvl="1"/>
            <a:r>
              <a:rPr lang="en-US" dirty="0"/>
              <a:t>But many unique requests</a:t>
            </a:r>
          </a:p>
          <a:p>
            <a:pPr lvl="2"/>
            <a:r>
              <a:rPr lang="en-US" dirty="0"/>
              <a:t>A universal story!</a:t>
            </a:r>
          </a:p>
          <a:p>
            <a:pPr lvl="2"/>
            <a:r>
              <a:rPr lang="en-US" dirty="0"/>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DECDE19-F834-0349-9B7F-E2878B1825B7}"/>
              </a:ext>
            </a:extLst>
          </p:cNvPr>
          <p:cNvSpPr>
            <a:spLocks noGrp="1"/>
          </p:cNvSpPr>
          <p:nvPr>
            <p:ph type="sldNum" sz="quarter" idx="12"/>
          </p:nvPr>
        </p:nvSpPr>
        <p:spPr/>
        <p:txBody>
          <a:bodyPr/>
          <a:lstStyle/>
          <a:p>
            <a:fld id="{A190D881-957A-7944-A8D0-1584E528B88F}" type="slidenum">
              <a:rPr lang="en-US" smtClean="0"/>
              <a:pPr/>
              <a:t>39</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6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6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6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hlinkClick r:id="rId3"/>
              </a:rPr>
              <a:t>The mother of all demos</a:t>
            </a:r>
            <a:endParaRPr lang="en-US" dirty="0"/>
          </a:p>
          <a:p>
            <a:pPr lvl="1"/>
            <a:endParaRPr lang="en-US" dirty="0"/>
          </a:p>
        </p:txBody>
      </p:sp>
      <p:sp>
        <p:nvSpPr>
          <p:cNvPr id="11" name="Date Placeholder 10"/>
          <p:cNvSpPr>
            <a:spLocks noGrp="1"/>
          </p:cNvSpPr>
          <p:nvPr>
            <p:ph type="dt" sz="half" idx="10"/>
          </p:nvPr>
        </p:nvSpPr>
        <p:spPr/>
        <p:txBody>
          <a:bodyPr/>
          <a:lstStyle/>
          <a:p>
            <a:r>
              <a:rPr lang="en-US"/>
              <a:t>January 22, 2024</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A8DEC2BB-75BB-FD43-8B71-530142121A88}"/>
              </a:ext>
            </a:extLst>
          </p:cNvPr>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9853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
        <p:nvSpPr>
          <p:cNvPr id="4" name="Slide Number Placeholder 3">
            <a:extLst>
              <a:ext uri="{FF2B5EF4-FFF2-40B4-BE49-F238E27FC236}">
                <a16:creationId xmlns:a16="http://schemas.microsoft.com/office/drawing/2014/main" id="{83A4E5D9-0F0C-5947-9FC5-E584C570E0A9}"/>
              </a:ext>
            </a:extLst>
          </p:cNvPr>
          <p:cNvSpPr>
            <a:spLocks noGrp="1"/>
          </p:cNvSpPr>
          <p:nvPr>
            <p:ph type="sldNum" sz="quarter" idx="12"/>
          </p:nvPr>
        </p:nvSpPr>
        <p:spPr/>
        <p:txBody>
          <a:bodyPr/>
          <a:lstStyle/>
          <a:p>
            <a:fld id="{A190D881-957A-7944-A8D0-1584E528B88F}" type="slidenum">
              <a:rPr lang="en-US" smtClean="0"/>
              <a:pPr/>
              <a:t>40</a:t>
            </a:fld>
            <a:endParaRPr lang="en-US"/>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A45BA2DD-9606-5E41-A175-2B8914CBFB94}"/>
              </a:ext>
            </a:extLst>
          </p:cNvPr>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2320C67B-99EF-AE4B-A8A5-0F34252B0ED5}"/>
              </a:ext>
            </a:extLst>
          </p:cNvPr>
          <p:cNvSpPr>
            <a:spLocks noGrp="1"/>
          </p:cNvSpPr>
          <p:nvPr>
            <p:ph type="sldNum" sz="quarter" idx="12"/>
          </p:nvPr>
        </p:nvSpPr>
        <p:spPr/>
        <p:txBody>
          <a:bodyPr/>
          <a:lstStyle/>
          <a:p>
            <a:fld id="{A190D881-957A-7944-A8D0-1584E528B88F}" type="slidenum">
              <a:rPr lang="en-US" smtClean="0"/>
              <a:pPr/>
              <a:t>42</a:t>
            </a:fld>
            <a:endParaRPr lang="en-US"/>
          </a:p>
        </p:txBody>
      </p:sp>
    </p:spTree>
    <p:extLst>
      <p:ext uri="{BB962C8B-B14F-4D97-AF65-F5344CB8AC3E}">
        <p14:creationId xmlns:p14="http://schemas.microsoft.com/office/powerpoint/2010/main" val="1218476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F2AAD6CE-9751-0545-A7C3-E688F48EE6C8}"/>
              </a:ext>
            </a:extLst>
          </p:cNvPr>
          <p:cNvSpPr>
            <a:spLocks noGrp="1"/>
          </p:cNvSpPr>
          <p:nvPr>
            <p:ph type="sldNum" sz="quarter" idx="12"/>
          </p:nvPr>
        </p:nvSpPr>
        <p:spPr/>
        <p:txBody>
          <a:bodyPr/>
          <a:lstStyle/>
          <a:p>
            <a:fld id="{A190D881-957A-7944-A8D0-1584E528B88F}" type="slidenum">
              <a:rPr lang="en-US" smtClean="0"/>
              <a:pPr/>
              <a:t>43</a:t>
            </a:fld>
            <a:endParaRPr lang="en-US"/>
          </a:p>
        </p:txBody>
      </p:sp>
    </p:spTree>
    <p:extLst>
      <p:ext uri="{BB962C8B-B14F-4D97-AF65-F5344CB8AC3E}">
        <p14:creationId xmlns:p14="http://schemas.microsoft.com/office/powerpoint/2010/main" val="1956622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3</a:t>
            </a:r>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name="Clip" r:id="rId2" imgW="2106360" imgH="3468960" progId="MS_ClipArt_Gallery.5">
                  <p:embed/>
                </p:oleObj>
              </mc:Choice>
              <mc:Fallback>
                <p:oleObj name="Clip" r:id="rId2" imgW="2106360" imgH="3468960"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F7397946-A228-5840-82F4-EDAA8A6DD0EB}"/>
              </a:ext>
            </a:extLst>
          </p:cNvPr>
          <p:cNvSpPr>
            <a:spLocks noGrp="1"/>
          </p:cNvSpPr>
          <p:nvPr>
            <p:ph type="sldNum" sz="quarter" idx="12"/>
          </p:nvPr>
        </p:nvSpPr>
        <p:spPr/>
        <p:txBody>
          <a:bodyPr/>
          <a:lstStyle/>
          <a:p>
            <a:fld id="{A190D881-957A-7944-A8D0-1584E528B88F}" type="slidenum">
              <a:rPr lang="en-US" smtClean="0"/>
              <a:pPr/>
              <a:t>44</a:t>
            </a:fld>
            <a:endParaRPr lang="en-US"/>
          </a:p>
        </p:txBody>
      </p:sp>
    </p:spTree>
    <p:extLst>
      <p:ext uri="{BB962C8B-B14F-4D97-AF65-F5344CB8AC3E}">
        <p14:creationId xmlns:p14="http://schemas.microsoft.com/office/powerpoint/2010/main" val="1239242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45</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6" name="Slide Number Placeholder 5">
            <a:extLst>
              <a:ext uri="{FF2B5EF4-FFF2-40B4-BE49-F238E27FC236}">
                <a16:creationId xmlns:a16="http://schemas.microsoft.com/office/drawing/2014/main" id="{6219AB70-D6FE-DE43-9249-3D4CC9E34632}"/>
              </a:ext>
            </a:extLst>
          </p:cNvPr>
          <p:cNvSpPr>
            <a:spLocks noGrp="1"/>
          </p:cNvSpPr>
          <p:nvPr>
            <p:ph type="sldNum" sz="quarter" idx="12"/>
          </p:nvPr>
        </p:nvSpPr>
        <p:spPr/>
        <p:txBody>
          <a:bodyPr/>
          <a:lstStyle/>
          <a:p>
            <a:fld id="{A190D881-957A-7944-A8D0-1584E528B88F}" type="slidenum">
              <a:rPr lang="en-US" smtClean="0"/>
              <a:pPr/>
              <a:t>45</a:t>
            </a:fld>
            <a:endParaRPr lang="en-US"/>
          </a:p>
        </p:txBody>
      </p:sp>
    </p:spTree>
    <p:extLst>
      <p:ext uri="{BB962C8B-B14F-4D97-AF65-F5344CB8AC3E}">
        <p14:creationId xmlns:p14="http://schemas.microsoft.com/office/powerpoint/2010/main" val="1314409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46</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name="Clip" r:id="rId2" imgW="2107949" imgH="3470495" progId="MS_ClipArt_Gallery.5">
                  <p:embed/>
                </p:oleObj>
              </mc:Choice>
              <mc:Fallback>
                <p:oleObj name="Clip" r:id="rId2" imgW="2107949" imgH="3470495"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
        <p:nvSpPr>
          <p:cNvPr id="6" name="Slide Number Placeholder 5">
            <a:extLst>
              <a:ext uri="{FF2B5EF4-FFF2-40B4-BE49-F238E27FC236}">
                <a16:creationId xmlns:a16="http://schemas.microsoft.com/office/drawing/2014/main" id="{B590EDF8-B488-C741-B059-D0C0D4D511B7}"/>
              </a:ext>
            </a:extLst>
          </p:cNvPr>
          <p:cNvSpPr>
            <a:spLocks noGrp="1"/>
          </p:cNvSpPr>
          <p:nvPr>
            <p:ph type="sldNum" sz="quarter" idx="12"/>
          </p:nvPr>
        </p:nvSpPr>
        <p:spPr/>
        <p:txBody>
          <a:bodyPr/>
          <a:lstStyle/>
          <a:p>
            <a:fld id="{A190D881-957A-7944-A8D0-1584E528B88F}" type="slidenum">
              <a:rPr lang="en-US" smtClean="0"/>
              <a:pPr/>
              <a:t>46</a:t>
            </a:fld>
            <a:endParaRPr lang="en-US"/>
          </a:p>
        </p:txBody>
      </p:sp>
    </p:spTree>
    <p:extLst>
      <p:ext uri="{BB962C8B-B14F-4D97-AF65-F5344CB8AC3E}">
        <p14:creationId xmlns:p14="http://schemas.microsoft.com/office/powerpoint/2010/main" val="570769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Replaced by binary HTTP/2 protocol, which has been replaced by HTTP/3 in 2022</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AFFD55F9-C500-824B-90F4-132AFD1705BC}"/>
              </a:ext>
            </a:extLst>
          </p:cNvPr>
          <p:cNvSpPr>
            <a:spLocks noGrp="1"/>
          </p:cNvSpPr>
          <p:nvPr>
            <p:ph type="sldNum" sz="quarter" idx="12"/>
          </p:nvPr>
        </p:nvSpPr>
        <p:spPr/>
        <p:txBody>
          <a:bodyPr/>
          <a:lstStyle/>
          <a:p>
            <a:fld id="{A190D881-957A-7944-A8D0-1584E528B88F}" type="slidenum">
              <a:rPr lang="en-US" smtClean="0"/>
              <a:pPr/>
              <a:t>47</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a:xfrm>
            <a:off x="685800" y="1600200"/>
            <a:ext cx="6629400" cy="4419600"/>
          </a:xfrm>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January 22, 2024</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3</a:t>
            </a:r>
            <a:endParaRPr lang="en-US" sz="1050" b="0">
              <a:latin typeface="Times New Roman" charset="0"/>
            </a:endParaRPr>
          </a:p>
        </p:txBody>
      </p:sp>
      <p:pic>
        <p:nvPicPr>
          <p:cNvPr id="4" name="Picture 3">
            <a:extLst>
              <a:ext uri="{FF2B5EF4-FFF2-40B4-BE49-F238E27FC236}">
                <a16:creationId xmlns:a16="http://schemas.microsoft.com/office/drawing/2014/main" id="{0C721053-2ABB-3E4E-AC4A-843EB682E1FE}"/>
              </a:ext>
            </a:extLst>
          </p:cNvPr>
          <p:cNvPicPr>
            <a:picLocks noChangeAspect="1"/>
          </p:cNvPicPr>
          <p:nvPr/>
        </p:nvPicPr>
        <p:blipFill>
          <a:blip r:embed="rId3"/>
          <a:stretch>
            <a:fillRect/>
          </a:stretch>
        </p:blipFill>
        <p:spPr>
          <a:xfrm>
            <a:off x="6934200" y="2286000"/>
            <a:ext cx="2051535" cy="2743200"/>
          </a:xfrm>
          <a:prstGeom prst="rect">
            <a:avLst/>
          </a:prstGeom>
        </p:spPr>
      </p:pic>
      <p:sp>
        <p:nvSpPr>
          <p:cNvPr id="2" name="Slide Number Placeholder 1">
            <a:extLst>
              <a:ext uri="{FF2B5EF4-FFF2-40B4-BE49-F238E27FC236}">
                <a16:creationId xmlns:a16="http://schemas.microsoft.com/office/drawing/2014/main" id="{E3F329C4-F96E-7440-B8A9-F1425BBF2083}"/>
              </a:ext>
            </a:extLst>
          </p:cNvPr>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946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January 22,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9EC6F58F-A565-F643-B6A4-4E725032C4C5}"/>
              </a:ext>
            </a:extLst>
          </p:cNvPr>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40751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HTTP/3 – 2022</a:t>
            </a:r>
          </a:p>
          <a:p>
            <a:pPr lvl="2"/>
            <a:r>
              <a:rPr lang="en-US" dirty="0"/>
              <a:t>Built on top of QUIC, which is a user-space congestion control protocol on top of UDP</a:t>
            </a:r>
          </a:p>
          <a:p>
            <a:pPr lvl="2"/>
            <a:r>
              <a:rPr lang="en-US" dirty="0"/>
              <a:t>Solves the </a:t>
            </a:r>
            <a:r>
              <a:rPr lang="en-US" dirty="0">
                <a:solidFill>
                  <a:srgbClr val="0000FF"/>
                </a:solidFill>
              </a:rPr>
              <a:t>head-of-line (HOL) blocking problem</a:t>
            </a:r>
            <a:r>
              <a:rPr lang="en-US" dirty="0"/>
              <a:t> when multiplexing over a single TCP connection</a:t>
            </a:r>
          </a:p>
        </p:txBody>
      </p:sp>
      <p:sp>
        <p:nvSpPr>
          <p:cNvPr id="3" name="Date Placeholder 2"/>
          <p:cNvSpPr>
            <a:spLocks noGrp="1"/>
          </p:cNvSpPr>
          <p:nvPr>
            <p:ph type="dt" sz="half" idx="10"/>
          </p:nvPr>
        </p:nvSpPr>
        <p:spPr/>
        <p:txBody>
          <a:bodyPr/>
          <a:lstStyle/>
          <a:p>
            <a:r>
              <a:rPr lang="en-US"/>
              <a:t>January 22, 2024</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2" name="Slide Number Placeholder 1">
            <a:extLst>
              <a:ext uri="{FF2B5EF4-FFF2-40B4-BE49-F238E27FC236}">
                <a16:creationId xmlns:a16="http://schemas.microsoft.com/office/drawing/2014/main" id="{DE2C437F-0E68-DB45-A149-7CF5B26A35D7}"/>
              </a:ext>
            </a:extLst>
          </p:cNvPr>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2227967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6D5C-E3DF-B44A-8298-9521E09376A6}"/>
              </a:ext>
            </a:extLst>
          </p:cNvPr>
          <p:cNvSpPr>
            <a:spLocks noGrp="1"/>
          </p:cNvSpPr>
          <p:nvPr>
            <p:ph type="title"/>
          </p:nvPr>
        </p:nvSpPr>
        <p:spPr/>
        <p:txBody>
          <a:bodyPr/>
          <a:lstStyle/>
          <a:p>
            <a:r>
              <a:rPr lang="en-US" dirty="0"/>
              <a:t>What does it consist of?</a:t>
            </a:r>
          </a:p>
        </p:txBody>
      </p:sp>
      <p:sp>
        <p:nvSpPr>
          <p:cNvPr id="3" name="Content Placeholder 2">
            <a:extLst>
              <a:ext uri="{FF2B5EF4-FFF2-40B4-BE49-F238E27FC236}">
                <a16:creationId xmlns:a16="http://schemas.microsoft.com/office/drawing/2014/main" id="{21EF2C60-DE15-7746-95FD-B01731998A18}"/>
              </a:ext>
            </a:extLst>
          </p:cNvPr>
          <p:cNvSpPr>
            <a:spLocks noGrp="1"/>
          </p:cNvSpPr>
          <p:nvPr>
            <p:ph idx="1"/>
          </p:nvPr>
        </p:nvSpPr>
        <p:spPr/>
        <p:txBody>
          <a:bodyPr/>
          <a:lstStyle/>
          <a:p>
            <a:r>
              <a:rPr lang="en-US" dirty="0"/>
              <a:t>Who uses it?</a:t>
            </a:r>
          </a:p>
          <a:p>
            <a:r>
              <a:rPr lang="en-US" dirty="0"/>
              <a:t>Who provides the content?</a:t>
            </a:r>
          </a:p>
          <a:p>
            <a:r>
              <a:rPr lang="en-US" dirty="0"/>
              <a:t>How do they communicate?</a:t>
            </a:r>
          </a:p>
          <a:p>
            <a:endParaRPr lang="en-US" dirty="0"/>
          </a:p>
          <a:p>
            <a:r>
              <a:rPr lang="en-US" dirty="0"/>
              <a:t>How do we find the content?</a:t>
            </a:r>
          </a:p>
          <a:p>
            <a:r>
              <a:rPr lang="en-US" dirty="0"/>
              <a:t>How is the content organized?</a:t>
            </a:r>
          </a:p>
          <a:p>
            <a:r>
              <a:rPr lang="en-US" dirty="0"/>
              <a:t>How is it displayed?</a:t>
            </a:r>
          </a:p>
          <a:p>
            <a:endParaRPr lang="en-US" dirty="0"/>
          </a:p>
        </p:txBody>
      </p:sp>
      <p:sp>
        <p:nvSpPr>
          <p:cNvPr id="4" name="Date Placeholder 3">
            <a:extLst>
              <a:ext uri="{FF2B5EF4-FFF2-40B4-BE49-F238E27FC236}">
                <a16:creationId xmlns:a16="http://schemas.microsoft.com/office/drawing/2014/main" id="{CAA4CC35-5CAA-9444-85CA-F5A310E12664}"/>
              </a:ext>
            </a:extLst>
          </p:cNvPr>
          <p:cNvSpPr>
            <a:spLocks noGrp="1"/>
          </p:cNvSpPr>
          <p:nvPr>
            <p:ph type="dt" sz="half" idx="10"/>
          </p:nvPr>
        </p:nvSpPr>
        <p:spPr/>
        <p:txBody>
          <a:bodyPr/>
          <a:lstStyle/>
          <a:p>
            <a:r>
              <a:rPr lang="en-US"/>
              <a:t>January 22, 2024</a:t>
            </a:r>
            <a:endParaRPr lang="en-US" sz="1050" b="0">
              <a:latin typeface="Times New Roman" charset="0"/>
            </a:endParaRPr>
          </a:p>
        </p:txBody>
      </p:sp>
      <p:sp>
        <p:nvSpPr>
          <p:cNvPr id="5" name="Footer Placeholder 4">
            <a:extLst>
              <a:ext uri="{FF2B5EF4-FFF2-40B4-BE49-F238E27FC236}">
                <a16:creationId xmlns:a16="http://schemas.microsoft.com/office/drawing/2014/main" id="{F43E7BE9-1F45-8E48-871F-723944F1AFE3}"/>
              </a:ext>
            </a:extLst>
          </p:cNvPr>
          <p:cNvSpPr>
            <a:spLocks noGrp="1"/>
          </p:cNvSpPr>
          <p:nvPr>
            <p:ph type="ftr" sz="quarter" idx="11"/>
          </p:nvPr>
        </p:nvSpPr>
        <p:spPr/>
        <p:txBody>
          <a:bodyPr/>
          <a:lstStyle/>
          <a:p>
            <a:r>
              <a:rPr lang="en-US"/>
              <a:t>EECS 489 – Lecture 3</a:t>
            </a:r>
            <a:endParaRPr lang="en-US" sz="1050" b="0">
              <a:latin typeface="Times New Roman" charset="0"/>
            </a:endParaRPr>
          </a:p>
        </p:txBody>
      </p:sp>
      <p:sp>
        <p:nvSpPr>
          <p:cNvPr id="6" name="Slide Number Placeholder 5">
            <a:extLst>
              <a:ext uri="{FF2B5EF4-FFF2-40B4-BE49-F238E27FC236}">
                <a16:creationId xmlns:a16="http://schemas.microsoft.com/office/drawing/2014/main" id="{E2402F3D-1CDB-074D-A069-35C79B7A3A4B}"/>
              </a:ext>
            </a:extLst>
          </p:cNvPr>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68648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a:t>
            </a:r>
            <a:r>
              <a:rPr lang="en-US" dirty="0">
                <a:solidFill>
                  <a:srgbClr val="0000FF"/>
                </a:solidFill>
              </a:rPr>
              <a:t>HTTP</a:t>
            </a:r>
          </a:p>
        </p:txBody>
      </p:sp>
      <p:sp>
        <p:nvSpPr>
          <p:cNvPr id="2" name="Date Placeholder 1"/>
          <p:cNvSpPr>
            <a:spLocks noGrp="1"/>
          </p:cNvSpPr>
          <p:nvPr>
            <p:ph type="dt" sz="half" idx="10"/>
          </p:nvPr>
        </p:nvSpPr>
        <p:spPr/>
        <p:txBody>
          <a:bodyPr/>
          <a:lstStyle/>
          <a:p>
            <a:r>
              <a:rPr lang="en-US"/>
              <a:t>January 22, 2024</a:t>
            </a:r>
          </a:p>
        </p:txBody>
      </p:sp>
      <p:sp>
        <p:nvSpPr>
          <p:cNvPr id="3" name="Footer Placeholder 2"/>
          <p:cNvSpPr>
            <a:spLocks noGrp="1"/>
          </p:cNvSpPr>
          <p:nvPr>
            <p:ph type="ftr" sz="quarter" idx="11"/>
          </p:nvPr>
        </p:nvSpPr>
        <p:spPr/>
        <p:txBody>
          <a:bodyPr/>
          <a:lstStyle/>
          <a:p>
            <a:r>
              <a:rPr lang="en-US"/>
              <a:t>EECS 489 – Lecture 3</a:t>
            </a:r>
          </a:p>
        </p:txBody>
      </p:sp>
      <p:sp>
        <p:nvSpPr>
          <p:cNvPr id="4" name="Slide Number Placeholder 3">
            <a:extLst>
              <a:ext uri="{FF2B5EF4-FFF2-40B4-BE49-F238E27FC236}">
                <a16:creationId xmlns:a16="http://schemas.microsoft.com/office/drawing/2014/main" id="{5775B30C-1EC4-0145-B7E8-789F52D88544}"/>
              </a:ext>
            </a:extLst>
          </p:cNvPr>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1490453904</TotalTime>
  <Pages>7</Pages>
  <Words>2666</Words>
  <Application>Microsoft Macintosh PowerPoint</Application>
  <PresentationFormat>On-screen Show (4:3)</PresentationFormat>
  <Paragraphs>566</Paragraphs>
  <Slides>47</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ＭＳ Ｐゴシック</vt:lpstr>
      <vt:lpstr>PMingLiU</vt:lpstr>
      <vt:lpstr>Arial</vt:lpstr>
      <vt:lpstr>Arial Black</vt:lpstr>
      <vt:lpstr>Courier</vt:lpstr>
      <vt:lpstr>Gill Sans</vt:lpstr>
      <vt:lpstr>Lucida Console</vt:lpstr>
      <vt:lpstr>Monotype Sorts</vt:lpstr>
      <vt:lpstr>Times New Roman</vt:lpstr>
      <vt:lpstr>Wingdings</vt:lpstr>
      <vt:lpstr>dbllineb</vt:lpstr>
      <vt:lpstr>Clip</vt:lpstr>
      <vt:lpstr>EECS 489 Computer Networks  Winter 2024</vt:lpstr>
      <vt:lpstr>Recap: End-to-end principle</vt:lpstr>
      <vt:lpstr>Agenda</vt:lpstr>
      <vt:lpstr>The Web: Precursor</vt:lpstr>
      <vt:lpstr>The Web: History</vt:lpstr>
      <vt:lpstr>The Web: History (cont’d)</vt:lpstr>
      <vt:lpstr>The Web: History (cont’d)</vt:lpstr>
      <vt:lpstr>What does it consist of?</vt:lpstr>
      <vt:lpstr>Web components</vt:lpstr>
      <vt:lpstr>Why is there nothing about the network?</vt:lpstr>
      <vt:lpstr>What we want</vt:lpstr>
      <vt:lpstr>What we get</vt:lpstr>
      <vt:lpstr>URL: Uniform Record Locator</vt:lpstr>
      <vt:lpstr>URL: Uniform Record Locator</vt:lpstr>
      <vt:lpstr>Hyper Text Transfer Protocol (HTTP)</vt:lpstr>
      <vt:lpstr>Steps in canonical HTTP request/response</vt:lpstr>
      <vt:lpstr>Method types (HTTP 1.1)</vt:lpstr>
      <vt:lpstr>Client-to-server communication</vt:lpstr>
      <vt:lpstr>Client-to-server communication</vt:lpstr>
      <vt:lpstr>Server-to-client communication</vt:lpstr>
      <vt:lpstr>HTTP is stateless </vt:lpstr>
      <vt:lpstr>How does a stateless protocol keep state?</vt:lpstr>
      <vt:lpstr>State in a stateless protocol: Cookies</vt:lpstr>
      <vt:lpstr>Beyond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1360</cp:revision>
  <cp:lastPrinted>1999-09-08T17:25:07Z</cp:lastPrinted>
  <dcterms:created xsi:type="dcterms:W3CDTF">2014-01-14T18:15:50Z</dcterms:created>
  <dcterms:modified xsi:type="dcterms:W3CDTF">2024-01-22T17:14:59Z</dcterms:modified>
  <cp:category/>
</cp:coreProperties>
</file>