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8" r:id="rId2"/>
    <p:sldId id="487" r:id="rId3"/>
    <p:sldId id="513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9" r:id="rId16"/>
    <p:sldId id="530" r:id="rId17"/>
    <p:sldId id="528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02" r:id="rId29"/>
    <p:sldId id="503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62" r:id="rId38"/>
    <p:sldId id="563" r:id="rId39"/>
    <p:sldId id="564" r:id="rId40"/>
    <p:sldId id="565" r:id="rId41"/>
    <p:sldId id="566" r:id="rId42"/>
    <p:sldId id="567" r:id="rId43"/>
    <p:sldId id="568" r:id="rId44"/>
    <p:sldId id="569" r:id="rId45"/>
    <p:sldId id="570" r:id="rId46"/>
    <p:sldId id="571" r:id="rId47"/>
    <p:sldId id="572" r:id="rId48"/>
    <p:sldId id="573" r:id="rId49"/>
    <p:sldId id="574" r:id="rId50"/>
    <p:sldId id="575" r:id="rId51"/>
    <p:sldId id="576" r:id="rId52"/>
    <p:sldId id="577" r:id="rId53"/>
    <p:sldId id="578" r:id="rId54"/>
    <p:sldId id="579" r:id="rId55"/>
    <p:sldId id="580" r:id="rId56"/>
    <p:sldId id="512" r:id="rId5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9"/>
    <p:restoredTop sz="88049"/>
  </p:normalViewPr>
  <p:slideViewPr>
    <p:cSldViewPr>
      <p:cViewPr varScale="1">
        <p:scale>
          <a:sx n="120" d="100"/>
          <a:sy n="120" d="100"/>
        </p:scale>
        <p:origin x="14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20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60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75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38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4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1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0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68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0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3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0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0290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16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5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7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12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5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6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19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6,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266896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gpstream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73686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bg1"/>
                </a:solidFill>
              </a:rPr>
              <a:t>AS policy graph is a 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 using </a:t>
            </a:r>
            <a:r>
              <a:rPr lang="en-US" dirty="0" err="1"/>
              <a:t>eBGP</a:t>
            </a:r>
            <a:endParaRPr lang="en-US" dirty="0"/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policies and how they are implemented</a:t>
            </a:r>
          </a:p>
          <a:p>
            <a:r>
              <a:rPr lang="en-US" dirty="0"/>
              <a:t>BGP protocol details</a:t>
            </a:r>
          </a:p>
          <a:p>
            <a:r>
              <a:rPr lang="en-US" dirty="0"/>
              <a:t>BGP issues in practice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a few</a:t>
            </a:r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88</a:t>
            </a: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88</a:t>
              </a: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>
                  <a:latin typeface="Arial" charset="0"/>
                </a:rPr>
                <a:t>Princeton,</a:t>
              </a:r>
              <a:br>
                <a:rPr lang="en-US" sz="1400" dirty="0">
                  <a:latin typeface="Arial" charset="0"/>
                </a:rPr>
              </a:br>
              <a:r>
                <a:rPr lang="en-US" sz="1400" dirty="0">
                  <a:latin typeface="Arial" charset="0"/>
                </a:rPr>
                <a:t> 128.112/16</a:t>
              </a: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IP prefix = 128.112.0.0/16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88</a:t>
              </a: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38900"/>
              </p:ext>
            </p:extLst>
          </p:nvPr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Document" r:id="rId4" imgW="5074920" imgH="1475232" progId="Word.Document.8">
                  <p:embed/>
                </p:oleObj>
              </mc:Choice>
              <mc:Fallback>
                <p:oleObj name="Document" r:id="rId4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(3) MED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Multi-exit discriminator </a:t>
            </a:r>
            <a:r>
              <a:rPr lang="en-US" dirty="0"/>
              <a:t>is used when ASes are interconnected via 2 or more links; it specifies how close a prefix is to the link it is announced on</a:t>
            </a:r>
          </a:p>
          <a:p>
            <a:r>
              <a:rPr lang="en-US" dirty="0">
                <a:solidFill>
                  <a:srgbClr val="0000FF"/>
                </a:solidFill>
              </a:rPr>
              <a:t>Lower is better</a:t>
            </a:r>
          </a:p>
          <a:p>
            <a:r>
              <a:rPr lang="en-US" dirty="0"/>
              <a:t>AS that announces a prefix sets MED</a:t>
            </a:r>
          </a:p>
          <a:p>
            <a:r>
              <a:rPr lang="en-US" dirty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MED=50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>
                <a:ea typeface="Arial" charset="0"/>
                <a:cs typeface="Arial" charset="0"/>
              </a:rPr>
              <a:t>destination </a:t>
            </a:r>
            <a:br>
              <a:rPr lang="en-US" b="0" dirty="0">
                <a:ea typeface="Arial" charset="0"/>
                <a:cs typeface="Arial" charset="0"/>
              </a:rPr>
            </a:br>
            <a:r>
              <a:rPr lang="en-US" b="0" dirty="0">
                <a:ea typeface="Arial" charset="0"/>
                <a:cs typeface="Arial" charset="0"/>
              </a:rPr>
              <a:t>prefix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(4) IGP cost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>
                <a:solidFill>
                  <a:srgbClr val="0000FF"/>
                </a:solidFill>
              </a:rPr>
              <a:t>hot-potato routing</a:t>
            </a:r>
          </a:p>
          <a:p>
            <a:pPr lvl="1"/>
            <a:r>
              <a:rPr lang="en-US" dirty="0"/>
              <a:t>Each router selects the closest egress point based on the path cost in intra-domain protocol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>
                    <a:solidFill>
                      <a:srgbClr val="0000FF"/>
                    </a:solidFill>
                    <a:latin typeface="Arial" charset="0"/>
                  </a:rPr>
                  <a:t>dest</a:t>
                </a: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09119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NO Class on Monday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Cheating is bad!</a:t>
            </a:r>
          </a:p>
          <a:p>
            <a:pPr lvl="1"/>
            <a:r>
              <a:rPr lang="en-US" dirty="0"/>
              <a:t>Like</a:t>
            </a:r>
            <a:r>
              <a:rPr lang="en-US" dirty="0">
                <a:solidFill>
                  <a:srgbClr val="0000FF"/>
                </a:solidFill>
              </a:rPr>
              <a:t> really BAD!!!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>
                <a:solidFill>
                  <a:srgbClr val="0000FF"/>
                </a:solidFill>
              </a:rPr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3"/>
              </a:rPr>
              <a:t>http://queue.acm.org/detail.cfm?id=2668966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policy oscillation</a:t>
            </a:r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prefers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1 3 0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over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to reach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Initially:  nodes 1, 2, 3 know only shortest path to 0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2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3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6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3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1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5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3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3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7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We’re back to where we started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8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0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are still very common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3"/>
              </a:rPr>
              <a:t>https://bgpstream.com/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deals with data plane (forwarding) and control plane (routing)</a:t>
            </a:r>
          </a:p>
          <a:p>
            <a:r>
              <a:rPr lang="en-US" dirty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class</a:t>
            </a:r>
            <a:r>
              <a:rPr lang="en-US" dirty="0"/>
              <a:t>: SDN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NO Class on Monday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rgbClr val="0000FF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rgbClr val="0000FF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6,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1490454050</TotalTime>
  <Pages>7</Pages>
  <Words>2778</Words>
  <Application>Microsoft Macintosh PowerPoint</Application>
  <PresentationFormat>On-screen Show (4:3)</PresentationFormat>
  <Paragraphs>717</Paragraphs>
  <Slides>56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Document</vt:lpstr>
      <vt:lpstr>EECS 489 Computer Networks  Fall 2019</vt:lpstr>
      <vt:lpstr>Agenda</vt:lpstr>
      <vt:lpstr> Topology &amp; policy shaped by inter-AS business relationship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5-minute break!</vt:lpstr>
      <vt:lpstr>Announcements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1229</cp:revision>
  <cp:lastPrinted>1999-09-08T17:25:07Z</cp:lastPrinted>
  <dcterms:created xsi:type="dcterms:W3CDTF">2014-01-14T18:15:50Z</dcterms:created>
  <dcterms:modified xsi:type="dcterms:W3CDTF">2019-11-06T22:09:56Z</dcterms:modified>
  <cp:category/>
</cp:coreProperties>
</file>