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8" r:id="rId2"/>
    <p:sldId id="487" r:id="rId3"/>
    <p:sldId id="513" r:id="rId4"/>
    <p:sldId id="514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15" r:id="rId13"/>
    <p:sldId id="526" r:id="rId14"/>
    <p:sldId id="524" r:id="rId15"/>
    <p:sldId id="527" r:id="rId16"/>
    <p:sldId id="528" r:id="rId17"/>
    <p:sldId id="540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502" r:id="rId44"/>
    <p:sldId id="555" r:id="rId45"/>
    <p:sldId id="556" r:id="rId46"/>
    <p:sldId id="557" r:id="rId47"/>
    <p:sldId id="558" r:id="rId48"/>
    <p:sldId id="559" r:id="rId49"/>
    <p:sldId id="560" r:id="rId50"/>
    <p:sldId id="561" r:id="rId51"/>
    <p:sldId id="562" r:id="rId52"/>
    <p:sldId id="563" r:id="rId53"/>
    <p:sldId id="564" r:id="rId54"/>
    <p:sldId id="565" r:id="rId55"/>
    <p:sldId id="566" r:id="rId56"/>
    <p:sldId id="567" r:id="rId57"/>
    <p:sldId id="568" r:id="rId58"/>
    <p:sldId id="569" r:id="rId59"/>
    <p:sldId id="570" r:id="rId60"/>
    <p:sldId id="571" r:id="rId61"/>
    <p:sldId id="512" r:id="rId6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6"/>
    <p:restoredTop sz="69904"/>
  </p:normalViewPr>
  <p:slideViewPr>
    <p:cSldViewPr>
      <p:cViewPr varScale="1">
        <p:scale>
          <a:sx n="69" d="100"/>
          <a:sy n="69" d="100"/>
        </p:scale>
        <p:origin x="23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window moves, the timer is restarted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0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February 1,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Selective </a:t>
            </a:r>
            <a:r>
              <a:rPr lang="en-US" dirty="0" smtClean="0"/>
              <a:t>Repeat (SR)</a:t>
            </a:r>
            <a:endParaRPr lang="en-US" dirty="0"/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transmit up to n unacknowledged packets</a:t>
            </a:r>
          </a:p>
          <a:p>
            <a:r>
              <a:rPr lang="en-US" dirty="0" smtClean="0"/>
              <a:t>Assume packet k is lost, k+1 is not</a:t>
            </a:r>
          </a:p>
          <a:p>
            <a:pPr lvl="1"/>
            <a:r>
              <a:rPr lang="en-US" dirty="0" smtClean="0"/>
              <a:t>Receiver: indicates packet k+1 correctly received</a:t>
            </a:r>
          </a:p>
          <a:p>
            <a:pPr lvl="1"/>
            <a:r>
              <a:rPr lang="en-US" dirty="0" smtClean="0"/>
              <a:t>Sender: retransmit only packet k on timeout</a:t>
            </a:r>
          </a:p>
          <a:p>
            <a:r>
              <a:rPr lang="en-US" dirty="0" smtClean="0"/>
              <a:t>Efficient in retransmissions but complex book-keeping</a:t>
            </a:r>
          </a:p>
          <a:p>
            <a:pPr lvl="1"/>
            <a:r>
              <a:rPr lang="en-US" dirty="0" smtClean="0"/>
              <a:t>Need a timer per packet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ACK=5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ACK=6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>
                <a:latin typeface="+mn-lt"/>
              </a:rPr>
              <a:t>4</a:t>
            </a:r>
            <a:endParaRPr lang="en-US" b="0" dirty="0">
              <a:latin typeface="+mn-lt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ACK=4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</a:t>
            </a:r>
            <a:r>
              <a:rPr lang="en-US" sz="2400" b="0" dirty="0" smtClean="0">
                <a:latin typeface="+mn-lt"/>
              </a:rPr>
              <a:t>7, 8, 9}</a:t>
            </a:r>
            <a:endParaRPr lang="en-US" sz="2400" b="0" dirty="0">
              <a:latin typeface="+mn-lt"/>
            </a:endParaRP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TCP: Transmission Control Protocol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TCP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delivers a reliable, in-order, byte stream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Reliable</a:t>
            </a:r>
            <a:r>
              <a:rPr lang="en-US" dirty="0" smtClean="0"/>
              <a:t>: TCP resends lost packets (recursively)</a:t>
            </a:r>
          </a:p>
          <a:p>
            <a:pPr lvl="1"/>
            <a:r>
              <a:rPr lang="en-US" dirty="0" smtClean="0"/>
              <a:t>Until it gives up and shuts down connection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In-order</a:t>
            </a:r>
            <a:r>
              <a:rPr lang="en-US" dirty="0" smtClean="0"/>
              <a:t>: TCP only hands consecutive chunks of data to application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Byte stream</a:t>
            </a:r>
            <a:r>
              <a:rPr lang="en-US" dirty="0" smtClean="0"/>
              <a:t>: TCP assumes there is an incoming stream of data, and attempts to deliver it to app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use from what we’ve seen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what we’ve seen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Sequence numbers</a:t>
            </a:r>
            <a:r>
              <a:rPr lang="en-US" dirty="0" smtClean="0"/>
              <a:t> are byte offsets </a:t>
            </a:r>
          </a:p>
          <a:p>
            <a:pPr lvl="1"/>
            <a:r>
              <a:rPr lang="en-US" dirty="0" smtClean="0"/>
              <a:t>Sender and receiver maintain a </a:t>
            </a:r>
            <a:r>
              <a:rPr lang="en-US" dirty="0" smtClean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 smtClean="0"/>
              <a:t>Receiver sends </a:t>
            </a:r>
            <a:r>
              <a:rPr lang="en-US" dirty="0" smtClean="0">
                <a:solidFill>
                  <a:srgbClr val="0000FF"/>
                </a:solidFill>
              </a:rPr>
              <a:t>cumulative acknowledgements</a:t>
            </a:r>
            <a:r>
              <a:rPr lang="en-US" dirty="0" smtClean="0"/>
              <a:t> (like GBN)</a:t>
            </a:r>
          </a:p>
          <a:p>
            <a:pPr lvl="2"/>
            <a:r>
              <a:rPr lang="en-US" dirty="0" smtClean="0"/>
              <a:t>Sender maintains a </a:t>
            </a:r>
            <a:r>
              <a:rPr lang="en-US" dirty="0" smtClean="0">
                <a:solidFill>
                  <a:srgbClr val="0000FF"/>
                </a:solidFill>
              </a:rPr>
              <a:t>single retransmission timer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Receivers </a:t>
            </a:r>
            <a:r>
              <a:rPr lang="en-US" dirty="0" smtClean="0">
                <a:solidFill>
                  <a:srgbClr val="0000FF"/>
                </a:solidFill>
              </a:rPr>
              <a:t>buffer out-of-sequence packets</a:t>
            </a:r>
            <a:r>
              <a:rPr lang="en-US" dirty="0" smtClean="0"/>
              <a:t> (like SR)</a:t>
            </a:r>
          </a:p>
          <a:p>
            <a:r>
              <a:rPr lang="en-US" dirty="0" smtClean="0"/>
              <a:t>Few more: fast retransmit, timeout estimation algorithms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and Demux 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/>
      <p:bldP spid="368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 smtClean="0">
                <a:solidFill>
                  <a:srgbClr val="0000FF"/>
                </a:solidFill>
                <a:latin typeface="Arial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over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pseudo-header </a:t>
            </a:r>
          </a:p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and data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Sequence numbers</a:t>
            </a:r>
            <a:r>
              <a:rPr lang="en-US" dirty="0" smtClean="0"/>
              <a:t> are byte offsets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ecause TCP is a </a:t>
            </a:r>
          </a:p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byte stream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ja-JP" altLang="en-US" dirty="0" smtClean="0"/>
              <a:t>“</a:t>
            </a:r>
            <a:r>
              <a:rPr lang="en-US" altLang="ja-JP" dirty="0"/>
              <a:t>s</a:t>
            </a:r>
            <a:r>
              <a:rPr lang="en-US" dirty="0" smtClean="0"/>
              <a:t>tream of bytes</a:t>
            </a:r>
            <a:r>
              <a:rPr lang="ja-JP" altLang="en-US" dirty="0" smtClean="0"/>
              <a:t>”</a:t>
            </a:r>
            <a:r>
              <a:rPr lang="en-US" altLang="ja-JP" dirty="0"/>
              <a:t> s</a:t>
            </a:r>
            <a:r>
              <a:rPr lang="en-US" dirty="0" smtClean="0"/>
              <a:t>ervice…</a:t>
            </a:r>
            <a:endParaRPr lang="en-US" dirty="0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reliable data transfer to TCP</a:t>
            </a:r>
          </a:p>
          <a:p>
            <a:r>
              <a:rPr lang="en-US" dirty="0" smtClean="0"/>
              <a:t>TCP connection setup</a:t>
            </a:r>
          </a:p>
          <a:p>
            <a:r>
              <a:rPr lang="en-US" dirty="0" smtClean="0"/>
              <a:t>TCP connection teardown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provided using TCP </a:t>
            </a:r>
            <a:r>
              <a:rPr lang="ja-JP" altLang="en-US" dirty="0" smtClean="0"/>
              <a:t>“</a:t>
            </a:r>
            <a:r>
              <a:rPr lang="en-US" altLang="ja-JP" dirty="0"/>
              <a:t>s</a:t>
            </a:r>
            <a:r>
              <a:rPr lang="en-US" dirty="0" smtClean="0"/>
              <a:t>egments</a:t>
            </a:r>
            <a:r>
              <a:rPr lang="ja-JP" altLang="en-US" dirty="0" smtClean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 smtClean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out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 smtClean="0"/>
              <a:t>TCP segment</a:t>
            </a:r>
            <a:endParaRPr lang="en-US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packet</a:t>
            </a:r>
          </a:p>
          <a:p>
            <a:pPr lvl="1"/>
            <a:r>
              <a:rPr lang="en-US" dirty="0" smtClean="0"/>
              <a:t>No bigger than </a:t>
            </a:r>
            <a:r>
              <a:rPr lang="en-US" dirty="0" smtClean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 smtClean="0"/>
              <a:t>E.g., up to 1500 bytes with Ethernet</a:t>
            </a:r>
          </a:p>
          <a:p>
            <a:r>
              <a:rPr lang="en-US" dirty="0" smtClean="0"/>
              <a:t>TCP packet</a:t>
            </a:r>
          </a:p>
          <a:p>
            <a:pPr lvl="1"/>
            <a:r>
              <a:rPr lang="en-US" dirty="0" smtClean="0"/>
              <a:t>IP packet with a TCP header and data inside</a:t>
            </a:r>
          </a:p>
          <a:p>
            <a:pPr lvl="1"/>
            <a:r>
              <a:rPr lang="en-US" dirty="0" smtClean="0"/>
              <a:t>TCP header </a:t>
            </a:r>
            <a:r>
              <a:rPr lang="en-US" dirty="0" smtClean="0">
                <a:sym typeface="Symbol" charset="0"/>
              </a:rPr>
              <a:t></a:t>
            </a:r>
            <a:r>
              <a:rPr lang="en-US" dirty="0" smtClean="0"/>
              <a:t> 20 bytes long</a:t>
            </a:r>
          </a:p>
          <a:p>
            <a:r>
              <a:rPr lang="en-US" dirty="0" smtClean="0"/>
              <a:t>TCP segment</a:t>
            </a:r>
          </a:p>
          <a:p>
            <a:pPr lvl="1"/>
            <a:r>
              <a:rPr lang="en-US" dirty="0" smtClean="0"/>
              <a:t>No more than </a:t>
            </a:r>
            <a:r>
              <a:rPr lang="en-US" dirty="0" smtClean="0">
                <a:solidFill>
                  <a:srgbClr val="0000FF"/>
                </a:solidFill>
              </a:rPr>
              <a:t>Maximum Segment Size (MSS)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/>
              <a:t>E.g., up to 1460 consecutive bytes from the stream</a:t>
            </a:r>
          </a:p>
          <a:p>
            <a:pPr lvl="1"/>
            <a:r>
              <a:rPr lang="en-US" dirty="0" smtClean="0"/>
              <a:t>MSS = MTU – (IP header) – (TCP header)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numbers</a:t>
            </a:r>
            <a:endParaRPr lang="en-US" dirty="0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</a:t>
            </a:r>
            <a:r>
              <a:rPr lang="en-US" sz="1800" b="0" dirty="0" smtClean="0">
                <a:solidFill>
                  <a:srgbClr val="000099"/>
                </a:solidFill>
                <a:latin typeface="+mn-lt"/>
              </a:rPr>
              <a:t>(Initial </a:t>
            </a:r>
            <a:r>
              <a:rPr lang="en-US" sz="1800" b="0" dirty="0">
                <a:solidFill>
                  <a:srgbClr val="000099"/>
                </a:solidFill>
                <a:latin typeface="+mn-lt"/>
              </a:rPr>
              <a:t>S</a:t>
            </a:r>
            <a:r>
              <a:rPr lang="en-US" sz="1800" b="0" dirty="0" smtClean="0">
                <a:solidFill>
                  <a:srgbClr val="000099"/>
                </a:solidFill>
                <a:latin typeface="+mn-lt"/>
              </a:rPr>
              <a:t>equence </a:t>
            </a:r>
            <a:r>
              <a:rPr lang="en-US" sz="1800" b="0" dirty="0">
                <a:solidFill>
                  <a:srgbClr val="000099"/>
                </a:solidFill>
                <a:latin typeface="+mn-lt"/>
              </a:rPr>
              <a:t>N</a:t>
            </a:r>
            <a:r>
              <a:rPr lang="en-US" sz="1800" b="0" dirty="0" smtClean="0">
                <a:solidFill>
                  <a:srgbClr val="000099"/>
                </a:solidFill>
                <a:latin typeface="+mn-lt"/>
              </a:rPr>
              <a:t>umber</a:t>
            </a:r>
            <a:r>
              <a:rPr lang="en-US" sz="1800" b="0" dirty="0">
                <a:solidFill>
                  <a:srgbClr val="000099"/>
                </a:solidFill>
                <a:latin typeface="+mn-lt"/>
              </a:rPr>
              <a:t>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rgbClr val="0000FF"/>
              </a:solidFill>
              <a:latin typeface="+mn-lt"/>
              <a:cs typeface="Courier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sz="1600" b="0" dirty="0" smtClean="0">
                <a:solidFill>
                  <a:srgbClr val="0000FF"/>
                </a:solidFill>
                <a:latin typeface="+mn-lt"/>
              </a:rPr>
              <a:t> bytes</a:t>
            </a:r>
            <a:endParaRPr lang="en-US" sz="1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numbers</a:t>
            </a:r>
            <a:endParaRPr lang="en-US" dirty="0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  <a:endParaRPr lang="en-US" sz="1800" b="0" dirty="0" smtClean="0">
              <a:solidFill>
                <a:srgbClr val="0000FF"/>
              </a:solidFill>
              <a:latin typeface="+mn-lt"/>
            </a:endParaRPr>
          </a:p>
          <a:p>
            <a:pPr algn="ctr" eaLnBrk="0" hangingPunct="0"/>
            <a:r>
              <a:rPr lang="en-US" sz="1800" b="0" dirty="0" smtClean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next expected </a:t>
            </a:r>
            <a:r>
              <a:rPr lang="en-US" sz="1800" b="0" dirty="0" smtClean="0">
                <a:solidFill>
                  <a:srgbClr val="0000FF"/>
                </a:solidFill>
                <a:latin typeface="+mn-lt"/>
              </a:rPr>
              <a:t>byte</a:t>
            </a:r>
          </a:p>
          <a:p>
            <a:pPr algn="ctr" eaLnBrk="0" hangingPunct="0"/>
            <a:r>
              <a:rPr lang="en-US" sz="1800" b="0" dirty="0" smtClean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 smtClean="0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 smtClean="0">
                <a:solidFill>
                  <a:srgbClr val="0000FF"/>
                </a:solidFill>
                <a:latin typeface="+mn-lt"/>
              </a:rPr>
              <a:t> + length(data)</a:t>
            </a:r>
            <a:endParaRPr lang="en-US" sz="18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</a:t>
            </a:r>
            <a:r>
              <a:rPr lang="en-US" sz="1800" b="0" dirty="0" smtClean="0">
                <a:solidFill>
                  <a:srgbClr val="000099"/>
                </a:solidFill>
                <a:latin typeface="+mn-lt"/>
              </a:rPr>
              <a:t>(Initial </a:t>
            </a:r>
            <a:r>
              <a:rPr lang="en-US" sz="1800" b="0" dirty="0">
                <a:solidFill>
                  <a:srgbClr val="000099"/>
                </a:solidFill>
                <a:latin typeface="+mn-lt"/>
              </a:rPr>
              <a:t>S</a:t>
            </a:r>
            <a:r>
              <a:rPr lang="en-US" sz="1800" b="0" dirty="0" smtClean="0">
                <a:solidFill>
                  <a:srgbClr val="000099"/>
                </a:solidFill>
                <a:latin typeface="+mn-lt"/>
              </a:rPr>
              <a:t>equence </a:t>
            </a:r>
            <a:r>
              <a:rPr lang="en-US" sz="1800" b="0" dirty="0">
                <a:solidFill>
                  <a:srgbClr val="000099"/>
                </a:solidFill>
                <a:latin typeface="+mn-lt"/>
              </a:rPr>
              <a:t>N</a:t>
            </a:r>
            <a:r>
              <a:rPr lang="en-US" sz="1800" b="0" dirty="0" smtClean="0">
                <a:solidFill>
                  <a:srgbClr val="000099"/>
                </a:solidFill>
                <a:latin typeface="+mn-lt"/>
              </a:rPr>
              <a:t>umber</a:t>
            </a:r>
            <a:r>
              <a:rPr lang="en-US" sz="1800" b="0" dirty="0">
                <a:solidFill>
                  <a:srgbClr val="000099"/>
                </a:solidFill>
                <a:latin typeface="+mn-lt"/>
              </a:rPr>
              <a:t>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rgbClr val="0000FF"/>
              </a:solidFill>
              <a:latin typeface="+mn-lt"/>
              <a:cs typeface="Courier"/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</a:t>
            </a:r>
            <a:r>
              <a:rPr lang="en-US" dirty="0" smtClean="0">
                <a:solidFill>
                  <a:srgbClr val="0000FF"/>
                </a:solidFill>
              </a:rPr>
              <a:t>cumulative acknowledgements</a:t>
            </a:r>
            <a:r>
              <a:rPr lang="en-US" dirty="0" smtClean="0"/>
              <a:t> (like GBN)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ACKs and sequence numbers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sends packet </a:t>
            </a:r>
          </a:p>
          <a:p>
            <a:pPr lvl="1"/>
            <a:r>
              <a:rPr lang="en-US" dirty="0" smtClean="0"/>
              <a:t>Data starts with sequence number X</a:t>
            </a:r>
          </a:p>
          <a:p>
            <a:pPr lvl="1"/>
            <a:r>
              <a:rPr lang="en-US" dirty="0" smtClean="0"/>
              <a:t>Packet contains B bytes [X, X+1, X+2, ….X+B-1]</a:t>
            </a:r>
          </a:p>
          <a:p>
            <a:r>
              <a:rPr lang="en-US" dirty="0" smtClean="0"/>
              <a:t>Upon receipt of packet, receiver sends an ACK</a:t>
            </a:r>
          </a:p>
          <a:p>
            <a:pPr lvl="1"/>
            <a:r>
              <a:rPr lang="en-US" dirty="0" smtClean="0"/>
              <a:t> If all data prior to X already received:</a:t>
            </a:r>
          </a:p>
          <a:p>
            <a:pPr lvl="2"/>
            <a:r>
              <a:rPr lang="en-US" dirty="0" smtClean="0"/>
              <a:t>ACK acknowledges </a:t>
            </a:r>
            <a:r>
              <a:rPr lang="en-US" dirty="0" smtClean="0">
                <a:solidFill>
                  <a:srgbClr val="0000FF"/>
                </a:solidFill>
              </a:rPr>
              <a:t>X+B</a:t>
            </a:r>
            <a:r>
              <a:rPr lang="en-US" dirty="0" smtClean="0"/>
              <a:t> (because that is next expected byte)</a:t>
            </a:r>
          </a:p>
          <a:p>
            <a:pPr lvl="1"/>
            <a:r>
              <a:rPr lang="en-US" dirty="0" smtClean="0"/>
              <a:t>If highest in-order byte received is Y </a:t>
            </a:r>
            <a:r>
              <a:rPr lang="en-US" dirty="0" err="1" smtClean="0"/>
              <a:t>s.t.</a:t>
            </a:r>
            <a:r>
              <a:rPr lang="en-US" dirty="0" smtClean="0"/>
              <a:t> (Y+1) &lt; X</a:t>
            </a:r>
          </a:p>
          <a:p>
            <a:pPr lvl="2"/>
            <a:r>
              <a:rPr lang="en-US" dirty="0" smtClean="0"/>
              <a:t>ACK acknowledges </a:t>
            </a:r>
            <a:r>
              <a:rPr lang="en-US" dirty="0" smtClean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 smtClean="0"/>
              <a:t>Even if this has been </a:t>
            </a:r>
            <a:r>
              <a:rPr lang="en-US" dirty="0" err="1" smtClean="0"/>
              <a:t>ACKed</a:t>
            </a:r>
            <a:r>
              <a:rPr lang="en-US" dirty="0" smtClean="0"/>
              <a:t> before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=X, length=B</a:t>
            </a:r>
          </a:p>
          <a:p>
            <a:r>
              <a:rPr lang="en-US" dirty="0" smtClean="0"/>
              <a:t>Receiver: ACK=X+B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=X+B, length=B</a:t>
            </a:r>
          </a:p>
          <a:p>
            <a:r>
              <a:rPr lang="en-US" dirty="0" smtClean="0"/>
              <a:t>Receiver: ACK=X+2B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=X+2B, length=B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Seqno</a:t>
            </a:r>
            <a:r>
              <a:rPr lang="en-US" dirty="0" smtClean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</a:t>
            </a:r>
            <a:r>
              <a:rPr lang="en-US" u="sng" dirty="0" smtClean="0">
                <a:solidFill>
                  <a:srgbClr val="0000FF"/>
                </a:solidFill>
                <a:latin typeface="Arial" charset="0"/>
              </a:rPr>
              <a:t>order</a:t>
            </a:r>
            <a:endParaRPr lang="en-US" u="sng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</a:t>
            </a:r>
            <a:r>
              <a:rPr lang="en-US" dirty="0" smtClean="0">
                <a:solidFill>
                  <a:srgbClr val="0000FF"/>
                </a:solidFill>
              </a:rPr>
              <a:t>can buffer out-of-sequence packets</a:t>
            </a:r>
            <a:r>
              <a:rPr lang="en-US" dirty="0" smtClean="0"/>
              <a:t> (like SR)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Designing a reliable transport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Stop and wait</a:t>
            </a:r>
            <a:r>
              <a:rPr lang="en-US" dirty="0" smtClean="0"/>
              <a:t> is correct but inefficient</a:t>
            </a:r>
          </a:p>
          <a:p>
            <a:pPr lvl="1"/>
            <a:r>
              <a:rPr lang="en-US" dirty="0" smtClean="0"/>
              <a:t>Works packet by packet (of size DATA)</a:t>
            </a:r>
          </a:p>
          <a:p>
            <a:pPr lvl="1"/>
            <a:r>
              <a:rPr lang="en-US" dirty="0" smtClean="0"/>
              <a:t>Throughput is (DATA/ RTT)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Sliding window</a:t>
            </a:r>
            <a:r>
              <a:rPr lang="en-US" dirty="0" smtClean="0"/>
              <a:t>: </a:t>
            </a:r>
            <a:r>
              <a:rPr lang="en-US" dirty="0"/>
              <a:t>u</a:t>
            </a:r>
            <a:r>
              <a:rPr lang="en-US" dirty="0" smtClean="0"/>
              <a:t>se pipelining to increase throughput</a:t>
            </a:r>
          </a:p>
          <a:p>
            <a:pPr lvl="1"/>
            <a:r>
              <a:rPr lang="en-US" dirty="0" smtClean="0"/>
              <a:t>n packets at a time results in higher throughput</a:t>
            </a:r>
          </a:p>
          <a:p>
            <a:pPr lvl="1"/>
            <a:r>
              <a:rPr lang="en-US" dirty="0"/>
              <a:t>MIN(n*DATA/RTT, Link Bandwidth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sends packets with 100B and </a:t>
            </a:r>
            <a:r>
              <a:rPr lang="en-US" dirty="0" err="1" smtClean="0"/>
              <a:t>seqnos</a:t>
            </a:r>
            <a:r>
              <a:rPr lang="en-US" dirty="0" smtClean="0"/>
              <a:t>.:</a:t>
            </a:r>
          </a:p>
          <a:p>
            <a:pPr lvl="1"/>
            <a:r>
              <a:rPr lang="en-US" dirty="0" smtClean="0"/>
              <a:t>100, 200, 300, 400, 500, 600, 700, 800, 900, …</a:t>
            </a:r>
          </a:p>
          <a:p>
            <a:r>
              <a:rPr lang="en-US" dirty="0" smtClean="0"/>
              <a:t>Assume the fifth packet (</a:t>
            </a:r>
            <a:r>
              <a:rPr lang="en-US" dirty="0" err="1" smtClean="0"/>
              <a:t>seqno</a:t>
            </a:r>
            <a:r>
              <a:rPr lang="en-US" dirty="0" smtClean="0"/>
              <a:t> 500) is lost, but no others</a:t>
            </a:r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200, 300, 400, 500 (seqno:600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700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800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900</a:t>
            </a:r>
            <a:r>
              <a:rPr lang="en-US" dirty="0"/>
              <a:t>),…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introduce?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</a:t>
            </a:r>
            <a:r>
              <a:rPr lang="en-US" dirty="0" smtClean="0">
                <a:solidFill>
                  <a:srgbClr val="0000FF"/>
                </a:solidFill>
              </a:rPr>
              <a:t>retransmit</a:t>
            </a:r>
            <a:r>
              <a:rPr lang="en-US" dirty="0" smtClean="0"/>
              <a:t>: duplicate ACKs trigger </a:t>
            </a:r>
            <a:r>
              <a:rPr lang="en-US" dirty="0"/>
              <a:t>early retransmission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Duplicate ACKs</a:t>
            </a:r>
            <a:r>
              <a:rPr lang="en-US" dirty="0" smtClean="0"/>
              <a:t> are a sign of an isolated loss</a:t>
            </a:r>
          </a:p>
          <a:p>
            <a:pPr lvl="1"/>
            <a:r>
              <a:rPr lang="en-US" dirty="0" smtClean="0"/>
              <a:t>The lack of ACK progress means 500 hasn’t been delivered</a:t>
            </a:r>
          </a:p>
          <a:p>
            <a:pPr lvl="1"/>
            <a:r>
              <a:rPr lang="en-US" dirty="0" smtClean="0"/>
              <a:t>Stream of ACKs means some packets are being delivered</a:t>
            </a:r>
          </a:p>
          <a:p>
            <a:r>
              <a:rPr lang="en-US" dirty="0" smtClean="0"/>
              <a:t>Trigger retransmission upon receiving k duplicate ACKs</a:t>
            </a:r>
          </a:p>
          <a:p>
            <a:pPr lvl="2"/>
            <a:r>
              <a:rPr lang="en-US" dirty="0" smtClean="0"/>
              <a:t>TCP uses k=3</a:t>
            </a:r>
          </a:p>
          <a:p>
            <a:pPr lvl="2"/>
            <a:r>
              <a:rPr lang="en-US" dirty="0" smtClean="0"/>
              <a:t>Faster than waiting for timeout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choices after resending:</a:t>
            </a:r>
          </a:p>
          <a:p>
            <a:pPr lvl="1"/>
            <a:r>
              <a:rPr lang="en-US" dirty="0" smtClean="0"/>
              <a:t>Send missing packet and move sliding window by the number of dup ACKs</a:t>
            </a:r>
          </a:p>
          <a:p>
            <a:pPr lvl="2"/>
            <a:r>
              <a:rPr lang="en-US" dirty="0" smtClean="0"/>
              <a:t>Speeds up transmission, but might be wrong</a:t>
            </a:r>
          </a:p>
          <a:p>
            <a:pPr lvl="1"/>
            <a:r>
              <a:rPr lang="en-US" dirty="0" smtClean="0"/>
              <a:t>Send missing packet, and wait for ACK to move sliding window</a:t>
            </a:r>
          </a:p>
          <a:p>
            <a:pPr lvl="2"/>
            <a:r>
              <a:rPr lang="en-US" dirty="0" smtClean="0"/>
              <a:t>Is slowed down by single dropped packets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Which should TCP do?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introduce?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buffer out-of-sequence packets (like SR)</a:t>
            </a:r>
          </a:p>
          <a:p>
            <a:r>
              <a:rPr lang="en-US" dirty="0"/>
              <a:t>Introduces fast </a:t>
            </a:r>
            <a:r>
              <a:rPr lang="en-US" dirty="0" smtClean="0"/>
              <a:t>retransmit: duplicate ACKs trigger </a:t>
            </a:r>
            <a:r>
              <a:rPr lang="en-US" dirty="0"/>
              <a:t>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 timeout</a:t>
            </a:r>
            <a:endParaRPr lang="en-US" dirty="0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sender hasn’t received an ACK by timeout, </a:t>
            </a:r>
            <a:r>
              <a:rPr lang="en-US" dirty="0" smtClean="0">
                <a:solidFill>
                  <a:srgbClr val="0000FF"/>
                </a:solidFill>
              </a:rPr>
              <a:t>retransmit the first packet</a:t>
            </a:r>
            <a:r>
              <a:rPr lang="en-US" dirty="0" smtClean="0"/>
              <a:t> in the window</a:t>
            </a:r>
          </a:p>
          <a:p>
            <a:r>
              <a:rPr lang="en-US" dirty="0" smtClean="0"/>
              <a:t>How do we pick a timeout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illustration</a:t>
            </a:r>
            <a:endParaRPr lang="en-US" dirty="0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  <a:r>
              <a:rPr lang="en-US" sz="2400" b="0" dirty="0" smtClean="0">
                <a:solidFill>
                  <a:srgbClr val="0000FF"/>
                </a:solidFill>
                <a:latin typeface="+mn-lt"/>
                <a:sym typeface="Wingdings" charset="0"/>
              </a:rPr>
              <a:t>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  <a:endParaRPr lang="en-US" sz="2400" b="0" dirty="0" smtClean="0">
              <a:solidFill>
                <a:srgbClr val="0000FF"/>
              </a:solidFill>
              <a:latin typeface="+mn-lt"/>
              <a:sym typeface="Wingdings" charset="0"/>
            </a:endParaRPr>
          </a:p>
          <a:p>
            <a:pPr algn="ctr" eaLnBrk="1" hangingPunct="1"/>
            <a:r>
              <a:rPr lang="en-US" sz="2400" b="0" dirty="0" smtClean="0">
                <a:solidFill>
                  <a:srgbClr val="0000FF"/>
                </a:solidFill>
                <a:latin typeface="+mn-lt"/>
                <a:sym typeface="Wingdings" charset="0"/>
              </a:rPr>
              <a:t>duplicate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 timeout</a:t>
            </a:r>
            <a:endParaRPr lang="en-US" dirty="0"/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 smtClean="0"/>
              <a:t>How to set timeout?</a:t>
            </a:r>
          </a:p>
          <a:p>
            <a:pPr lvl="1"/>
            <a:r>
              <a:rPr lang="en-US" dirty="0" smtClean="0"/>
              <a:t>Too long: connection has low throughput</a:t>
            </a:r>
          </a:p>
          <a:p>
            <a:pPr lvl="1"/>
            <a:r>
              <a:rPr lang="en-US" dirty="0" smtClean="0"/>
              <a:t>Too short: retransmit packet that was just delayed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 smtClean="0"/>
              <a:t>But how do we measure RTT?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 estimation</a:t>
            </a:r>
            <a:endParaRPr lang="en-US" dirty="0"/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Exponential weighted average of RTT samples</a:t>
            </a:r>
            <a:endParaRPr lang="en-US" dirty="0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Ambiguous measurements</a:t>
            </a:r>
            <a:endParaRPr lang="en-US" dirty="0"/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Acknowledge many packets at a time</a:t>
            </a:r>
          </a:p>
          <a:p>
            <a:r>
              <a:rPr lang="en-US" dirty="0" smtClean="0"/>
              <a:t>Selective</a:t>
            </a:r>
          </a:p>
          <a:p>
            <a:pPr lvl="1"/>
            <a:r>
              <a:rPr lang="en-US" dirty="0" smtClean="0"/>
              <a:t>Acknowledge individual packets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How GBN and SR use these two can be slightly different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SampleRTT from retransmissions</a:t>
            </a:r>
          </a:p>
          <a:p>
            <a:pPr lvl="1"/>
            <a:r>
              <a:rPr lang="en-US" dirty="0" smtClean="0"/>
              <a:t>Once retransmitted, ignore that segment in the future</a:t>
            </a:r>
          </a:p>
          <a:p>
            <a:r>
              <a:rPr lang="en-US" dirty="0" smtClean="0"/>
              <a:t>Computes </a:t>
            </a:r>
            <a:r>
              <a:rPr lang="en-US" dirty="0" err="1" smtClean="0"/>
              <a:t>EstimatedRTT</a:t>
            </a:r>
            <a:r>
              <a:rPr lang="en-US" dirty="0" smtClean="0"/>
              <a:t> using </a:t>
            </a:r>
            <a:r>
              <a:rPr lang="el-GR" dirty="0" smtClean="0"/>
              <a:t>α</a:t>
            </a:r>
            <a:r>
              <a:rPr lang="en-US" dirty="0" smtClean="0"/>
              <a:t> = 0.125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Timeout value (RTO)  = 2 × </a:t>
            </a:r>
            <a:r>
              <a:rPr lang="en-US" dirty="0" err="1" smtClean="0">
                <a:solidFill>
                  <a:srgbClr val="0000FF"/>
                </a:solidFill>
              </a:rPr>
              <a:t>EstimatedRTT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Employs </a:t>
            </a:r>
            <a:r>
              <a:rPr lang="en-US" dirty="0" smtClean="0">
                <a:solidFill>
                  <a:srgbClr val="0000FF"/>
                </a:solidFill>
              </a:rPr>
              <a:t>exponential </a:t>
            </a:r>
            <a:r>
              <a:rPr lang="en-US" dirty="0" err="1" smtClean="0">
                <a:solidFill>
                  <a:srgbClr val="0000FF"/>
                </a:solidFill>
              </a:rPr>
              <a:t>backoff</a:t>
            </a:r>
            <a:endParaRPr lang="en-US" dirty="0" smtClean="0">
              <a:solidFill>
                <a:srgbClr val="0000FF"/>
              </a:solidFill>
            </a:endParaRPr>
          </a:p>
          <a:p>
            <a:pPr lvl="2"/>
            <a:r>
              <a:rPr lang="en-US" dirty="0" smtClean="0"/>
              <a:t>Every time RTO timer expires, set RTO </a:t>
            </a:r>
            <a:r>
              <a:rPr lang="en-US" dirty="0" smtClean="0">
                <a:sym typeface="Symbol" charset="0"/>
              </a:rPr>
              <a:t> 2·RTO</a:t>
            </a:r>
          </a:p>
          <a:p>
            <a:pPr lvl="3"/>
            <a:r>
              <a:rPr lang="en-US" dirty="0" smtClean="0">
                <a:sym typeface="Symbol" charset="0"/>
              </a:rPr>
              <a:t>(Up  to maximum  60 sec)</a:t>
            </a:r>
          </a:p>
          <a:p>
            <a:pPr lvl="2"/>
            <a:r>
              <a:rPr lang="en-US" dirty="0" smtClean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 smtClean="0"/>
              <a:t>× </a:t>
            </a:r>
            <a:r>
              <a:rPr lang="en-US" dirty="0" err="1" smtClean="0"/>
              <a:t>EstimatedRTT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Jacobson/</a:t>
            </a:r>
            <a:r>
              <a:rPr lang="en-US" dirty="0" err="1" smtClean="0"/>
              <a:t>Karels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Problem</a:t>
            </a:r>
            <a:r>
              <a:rPr lang="en-US" dirty="0" smtClean="0"/>
              <a:t>: need to better capture variability in RTT</a:t>
            </a:r>
          </a:p>
          <a:p>
            <a:pPr lvl="1"/>
            <a:r>
              <a:rPr lang="en-US" dirty="0" smtClean="0"/>
              <a:t>Directly measure deviation</a:t>
            </a:r>
          </a:p>
          <a:p>
            <a:endParaRPr lang="en-US" dirty="0" smtClean="0"/>
          </a:p>
          <a:p>
            <a:r>
              <a:rPr lang="en-US" dirty="0" smtClean="0"/>
              <a:t>Deviation = | SampleRTT – </a:t>
            </a:r>
            <a:r>
              <a:rPr lang="en-US" dirty="0" err="1" smtClean="0"/>
              <a:t>EstimatedRTT</a:t>
            </a:r>
            <a:r>
              <a:rPr lang="en-US" dirty="0" smtClean="0"/>
              <a:t> | </a:t>
            </a:r>
          </a:p>
          <a:p>
            <a:r>
              <a:rPr lang="en-US" dirty="0" err="1" smtClean="0"/>
              <a:t>DevRTT</a:t>
            </a:r>
            <a:r>
              <a:rPr lang="en-US" dirty="0" smtClean="0"/>
              <a:t>: exponential average of Deviation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RTO = </a:t>
            </a:r>
            <a:r>
              <a:rPr lang="en-US" dirty="0" err="1" smtClean="0">
                <a:solidFill>
                  <a:srgbClr val="0000FF"/>
                </a:solidFill>
              </a:rPr>
              <a:t>EstimatedRTT</a:t>
            </a:r>
            <a:r>
              <a:rPr lang="en-US" dirty="0" smtClean="0">
                <a:solidFill>
                  <a:srgbClr val="0000FF"/>
                </a:solidFill>
              </a:rPr>
              <a:t> + 4 </a:t>
            </a:r>
            <a:r>
              <a:rPr lang="en-US" dirty="0">
                <a:solidFill>
                  <a:srgbClr val="0000FF"/>
                </a:solidFill>
              </a:rPr>
              <a:t>x </a:t>
            </a:r>
            <a:r>
              <a:rPr lang="en-US" dirty="0" err="1" smtClean="0">
                <a:solidFill>
                  <a:srgbClr val="0000FF"/>
                </a:solidFill>
              </a:rPr>
              <a:t>DevRTT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Assignment 2 is live!</a:t>
            </a:r>
          </a:p>
          <a:p>
            <a:pPr lvl="1"/>
            <a:r>
              <a:rPr lang="en-US" dirty="0" smtClean="0"/>
              <a:t>Due on Feb 24</a:t>
            </a:r>
          </a:p>
          <a:p>
            <a:endParaRPr lang="en-US" dirty="0" smtClean="0"/>
          </a:p>
          <a:p>
            <a:r>
              <a:rPr lang="en-US" dirty="0" smtClean="0"/>
              <a:t>Give anonymous feedback on the first month!</a:t>
            </a:r>
          </a:p>
          <a:p>
            <a:pPr lvl="1"/>
            <a:r>
              <a:rPr lang="en-US" dirty="0"/>
              <a:t>https://</a:t>
            </a:r>
            <a:r>
              <a:rPr lang="en-US" dirty="0" err="1" smtClean="0"/>
              <a:t>goo.gl</a:t>
            </a:r>
            <a:r>
              <a:rPr lang="en-US" dirty="0" smtClean="0"/>
              <a:t>/forms/mYfWgbz5WzaCQDIE2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Establishment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Sequence Number (ISN)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number for the very first byte</a:t>
            </a:r>
          </a:p>
          <a:p>
            <a:r>
              <a:rPr lang="en-US" dirty="0" smtClean="0"/>
              <a:t>Why not just use ISN = 0?</a:t>
            </a:r>
          </a:p>
          <a:p>
            <a:pPr lvl="1"/>
            <a:r>
              <a:rPr lang="en-US" dirty="0" smtClean="0"/>
              <a:t>Practical issue</a:t>
            </a:r>
          </a:p>
          <a:p>
            <a:pPr lvl="2"/>
            <a:r>
              <a:rPr lang="en-US" dirty="0" smtClean="0"/>
              <a:t>IP addresses and port #s uniquely identify a connection</a:t>
            </a:r>
          </a:p>
          <a:p>
            <a:pPr lvl="2"/>
            <a:r>
              <a:rPr lang="en-US" dirty="0" smtClean="0"/>
              <a:t>Eventually, though, these port #s do get used again; small chance an old packet is still in flight</a:t>
            </a:r>
          </a:p>
          <a:p>
            <a:pPr lvl="2"/>
            <a:r>
              <a:rPr lang="en-US" dirty="0" smtClean="0"/>
              <a:t>Also, others might try to spoof your connection</a:t>
            </a:r>
          </a:p>
          <a:p>
            <a:pPr lvl="1"/>
            <a:r>
              <a:rPr lang="en-US" dirty="0" smtClean="0"/>
              <a:t>Why does using ISN help?</a:t>
            </a:r>
          </a:p>
          <a:p>
            <a:r>
              <a:rPr lang="en-US" dirty="0" smtClean="0"/>
              <a:t>Hosts exchange ISNs when establishing connection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TCP connection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Three-way handshake</a:t>
            </a:r>
            <a:r>
              <a:rPr lang="en-US" sz="2400" dirty="0" smtClean="0"/>
              <a:t> to establish connection</a:t>
            </a:r>
          </a:p>
          <a:p>
            <a:pPr lvl="1"/>
            <a:r>
              <a:rPr lang="en-US" sz="2000" dirty="0" smtClean="0"/>
              <a:t>Host A sends a SYN (open; </a:t>
            </a:r>
            <a:r>
              <a:rPr lang="ja-JP" altLang="en-US" sz="2000" dirty="0" smtClean="0"/>
              <a:t>“</a:t>
            </a:r>
            <a:r>
              <a:rPr lang="en-US" sz="2000" dirty="0" smtClean="0"/>
              <a:t>synchronize sequence numbers</a:t>
            </a:r>
            <a:r>
              <a:rPr lang="ja-JP" altLang="en-US" sz="2000" dirty="0" smtClean="0"/>
              <a:t>”</a:t>
            </a:r>
            <a:r>
              <a:rPr lang="en-US" sz="2000" dirty="0" smtClean="0"/>
              <a:t>) to host B</a:t>
            </a:r>
          </a:p>
          <a:p>
            <a:pPr lvl="1"/>
            <a:r>
              <a:rPr lang="en-US" sz="2000" dirty="0" smtClean="0"/>
              <a:t>Host B returns a SYN acknowledgment (SYN ACK)</a:t>
            </a:r>
          </a:p>
          <a:p>
            <a:pPr lvl="1"/>
            <a:r>
              <a:rPr lang="en-US" sz="2000" dirty="0" smtClean="0"/>
              <a:t>Host A sends an ACK to acknowledge the SYN ACK</a:t>
            </a:r>
            <a:endParaRPr lang="en-US" sz="2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A’s initial SYN packet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A’s port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B’s port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A’s Initial Sequence Number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N/A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5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SYN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 tells B to open a connection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</a:t>
            </a:r>
            <a:r>
              <a:rPr lang="en-US" dirty="0" smtClean="0"/>
              <a:t>window protocols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Resending packets: two canonical approaches</a:t>
            </a:r>
          </a:p>
          <a:p>
            <a:pPr lvl="1"/>
            <a:r>
              <a:rPr lang="en-US" dirty="0" smtClean="0"/>
              <a:t>Go-Back-N</a:t>
            </a:r>
          </a:p>
          <a:p>
            <a:pPr lvl="1"/>
            <a:r>
              <a:rPr lang="en-US" dirty="0" smtClean="0"/>
              <a:t>Selective Repeat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Many variants that differ in implementation details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B’s SYN-ACK packet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B’s port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A’s port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B’s Initial Sequence Number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smtClean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5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smtClean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A’s ACK to SYN-ACK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A’s port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B’s port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A’s Initial Sequence Number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5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ACK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 tells B to open a connection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ACK=B’s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3-Way handshaking</a:t>
            </a:r>
            <a:endParaRPr lang="en-US" dirty="0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SYN packet gets lost</a:t>
            </a:r>
          </a:p>
          <a:p>
            <a:pPr lvl="1"/>
            <a:r>
              <a:rPr lang="en-US" dirty="0" smtClean="0"/>
              <a:t>Packet dropped by the network or server is busy</a:t>
            </a:r>
          </a:p>
          <a:p>
            <a:r>
              <a:rPr lang="en-US" dirty="0" smtClean="0"/>
              <a:t>Eventually, no SYN-ACK arrives</a:t>
            </a:r>
          </a:p>
          <a:p>
            <a:pPr lvl="1"/>
            <a:r>
              <a:rPr lang="en-US" dirty="0" smtClean="0"/>
              <a:t>Sender retransmits the SYN on timeout</a:t>
            </a:r>
          </a:p>
          <a:p>
            <a:r>
              <a:rPr lang="en-US" dirty="0" smtClean="0"/>
              <a:t>How should the TCP sender set the timer?</a:t>
            </a:r>
          </a:p>
          <a:p>
            <a:pPr lvl="1"/>
            <a:r>
              <a:rPr lang="en-US" dirty="0" smtClean="0"/>
              <a:t>Sender has no idea how far away the receiver is</a:t>
            </a:r>
          </a:p>
          <a:p>
            <a:pPr lvl="1"/>
            <a:r>
              <a:rPr lang="en-US" dirty="0" smtClean="0"/>
              <a:t>Hard to guess a reasonable length of time to wait</a:t>
            </a:r>
          </a:p>
          <a:p>
            <a:pPr lvl="1"/>
            <a:r>
              <a:rPr lang="en-US" dirty="0" smtClean="0"/>
              <a:t>SHOULD (RFCs 1122 &amp; 2988) use default of 3 seconds</a:t>
            </a:r>
          </a:p>
          <a:p>
            <a:pPr lvl="2"/>
            <a:r>
              <a:rPr lang="en-US" dirty="0" smtClean="0"/>
              <a:t>Some implementations instead use 6 seconds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loss and web downloads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clicks on a hypertext link</a:t>
            </a:r>
          </a:p>
          <a:p>
            <a:pPr lvl="1"/>
            <a:r>
              <a:rPr lang="en-US" dirty="0" smtClean="0"/>
              <a:t>Browser creates a socket and does a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r>
              <a:rPr lang="en-US" dirty="0" smtClean="0"/>
              <a:t> triggers the OS to transmit a SYN</a:t>
            </a:r>
          </a:p>
          <a:p>
            <a:r>
              <a:rPr lang="en-US" dirty="0" smtClean="0"/>
              <a:t>If the SYN is lost…</a:t>
            </a:r>
          </a:p>
          <a:p>
            <a:pPr lvl="1"/>
            <a:r>
              <a:rPr lang="en-US" dirty="0" smtClean="0"/>
              <a:t>3-6 seconds of delay: can be very long</a:t>
            </a:r>
          </a:p>
          <a:p>
            <a:pPr lvl="1"/>
            <a:r>
              <a:rPr lang="en-US" dirty="0" smtClean="0"/>
              <a:t>User may become impatient and can retry</a:t>
            </a:r>
          </a:p>
          <a:p>
            <a:r>
              <a:rPr lang="en-US" dirty="0" smtClean="0"/>
              <a:t>User triggers an </a:t>
            </a:r>
            <a:r>
              <a:rPr lang="ja-JP" altLang="en-US" dirty="0" smtClean="0"/>
              <a:t>“</a:t>
            </a:r>
            <a:r>
              <a:rPr lang="en-US" dirty="0" smtClean="0"/>
              <a:t>abort</a:t>
            </a:r>
            <a:r>
              <a:rPr lang="ja-JP" altLang="en-US" dirty="0" smtClean="0"/>
              <a:t>”</a:t>
            </a:r>
            <a:r>
              <a:rPr lang="en-US" dirty="0" smtClean="0"/>
              <a:t> of the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Browser creates a new socket and another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altLang="ja-JP" dirty="0"/>
          </a:p>
          <a:p>
            <a:pPr lvl="1"/>
            <a:r>
              <a:rPr lang="en-US" dirty="0" smtClean="0"/>
              <a:t>Can be effective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teardown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termination, one side at a time</a:t>
            </a:r>
            <a:endParaRPr lang="en-US" dirty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 smtClean="0"/>
              <a:t>Finish (FIN) to close and receive remaining bytes</a:t>
            </a:r>
          </a:p>
          <a:p>
            <a:pPr lvl="1"/>
            <a:r>
              <a:rPr lang="en-US" sz="2000" dirty="0" smtClean="0"/>
              <a:t>FIN occupies one byte in the sequence space</a:t>
            </a:r>
          </a:p>
          <a:p>
            <a:r>
              <a:rPr lang="en-US" sz="2400" dirty="0" smtClean="0"/>
              <a:t>Other host </a:t>
            </a:r>
            <a:r>
              <a:rPr lang="en-US" sz="2400" dirty="0" err="1" smtClean="0"/>
              <a:t>acks</a:t>
            </a:r>
            <a:r>
              <a:rPr lang="en-US" sz="2400" dirty="0" smtClean="0"/>
              <a:t> the byte to confirm</a:t>
            </a:r>
          </a:p>
          <a:p>
            <a:r>
              <a:rPr lang="en-US" sz="2400" dirty="0" smtClean="0"/>
              <a:t>Closes A’s side of the connection, but not B’s</a:t>
            </a:r>
          </a:p>
          <a:p>
            <a:pPr lvl="1"/>
            <a:r>
              <a:rPr lang="en-US" sz="2000" dirty="0" smtClean="0"/>
              <a:t>Until B likewise sends a FIN</a:t>
            </a:r>
          </a:p>
          <a:p>
            <a:pPr lvl="1"/>
            <a:r>
              <a:rPr lang="en-US" sz="2000" dirty="0" smtClean="0"/>
              <a:t>Which A then </a:t>
            </a:r>
            <a:r>
              <a:rPr lang="en-US" sz="2000" dirty="0" err="1" smtClean="0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 smtClean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 smtClean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 smtClean="0">
                  <a:solidFill>
                    <a:srgbClr val="0000FF"/>
                  </a:solidFill>
                  <a:latin typeface="Arial" charset="0"/>
                </a:rPr>
                <a:t>B 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termination, both together</a:t>
            </a:r>
            <a:endParaRPr lang="en-US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 smtClean="0"/>
              <a:t>Same as before, but B sets FIN with their ack of A’s FIN</a:t>
            </a:r>
            <a:endParaRPr lang="en-US" sz="2400" dirty="0"/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 smtClean="0">
                  <a:solidFill>
                    <a:srgbClr val="0000FF"/>
                  </a:solidFill>
                  <a:latin typeface="Arial" charset="0"/>
                </a:rPr>
                <a:t>: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Abrupt termination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 smtClean="0"/>
              <a:t>A sends a RESET (RST) to B</a:t>
            </a:r>
          </a:p>
          <a:p>
            <a:pPr lvl="1"/>
            <a:r>
              <a:rPr lang="en-US" sz="2000" dirty="0" smtClean="0"/>
              <a:t>E.g., because application process on A crashed</a:t>
            </a:r>
          </a:p>
          <a:p>
            <a:r>
              <a:rPr lang="en-US" sz="2400" dirty="0" smtClean="0"/>
              <a:t>That’s it</a:t>
            </a:r>
          </a:p>
          <a:p>
            <a:pPr lvl="1"/>
            <a:r>
              <a:rPr lang="en-US" sz="2000" dirty="0" smtClean="0"/>
              <a:t>B does not ack the RST</a:t>
            </a:r>
          </a:p>
          <a:p>
            <a:pPr lvl="1"/>
            <a:r>
              <a:rPr lang="en-US" sz="2000" dirty="0" smtClean="0"/>
              <a:t>Thus, RST is not delivered reliably, and any data in flight is lost</a:t>
            </a:r>
          </a:p>
          <a:p>
            <a:pPr lvl="1"/>
            <a:r>
              <a:rPr lang="en-US" sz="2000" dirty="0" smtClean="0"/>
              <a:t>But: if B sends anything more, will elicit another RST</a:t>
            </a:r>
            <a:endParaRPr lang="en-US" sz="2000" dirty="0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February 1, 2017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Go-Back-N </a:t>
            </a:r>
            <a:r>
              <a:rPr lang="en-US" dirty="0" smtClean="0"/>
              <a:t>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transmits up to n unacknowledged packets</a:t>
            </a:r>
          </a:p>
          <a:p>
            <a:r>
              <a:rPr lang="en-US" dirty="0" smtClean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iscards</a:t>
            </a:r>
            <a:r>
              <a:rPr lang="en-US" dirty="0" smtClean="0"/>
              <a:t> out-of-order packets (i.e., packets other than B+1)</a:t>
            </a:r>
          </a:p>
          <a:p>
            <a:r>
              <a:rPr lang="en-US" dirty="0" smtClean="0"/>
              <a:t>Receiver uses cumulative acknowledgements</a:t>
            </a:r>
          </a:p>
          <a:p>
            <a:pPr lvl="1"/>
            <a:r>
              <a:rPr lang="en-US" dirty="0" smtClean="0"/>
              <a:t>i.e., sequence# in ACK = next expected in-order sequence# </a:t>
            </a:r>
          </a:p>
          <a:p>
            <a:r>
              <a:rPr lang="en-US" dirty="0" smtClean="0"/>
              <a:t>Sender sets timer for 1st outstanding ack (A+1)</a:t>
            </a:r>
          </a:p>
          <a:p>
            <a:r>
              <a:rPr lang="en-US" dirty="0" smtClean="0"/>
              <a:t>If timeout, retransmit A+1, … , </a:t>
            </a:r>
            <a:r>
              <a:rPr lang="en-US" dirty="0" err="1" smtClean="0"/>
              <a:t>A+n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state transitions</a:t>
            </a:r>
            <a:endParaRPr lang="en-US" dirty="0"/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 smtClean="0">
                <a:solidFill>
                  <a:schemeClr val="bg1"/>
                </a:solidFill>
                <a:latin typeface="+mn-lt"/>
              </a:rPr>
            </a:br>
            <a:r>
              <a:rPr lang="en-US" b="0" dirty="0" smtClean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 smtClean="0">
                <a:solidFill>
                  <a:schemeClr val="bg1"/>
                </a:solidFill>
                <a:latin typeface="+mn-lt"/>
              </a:rPr>
            </a:br>
            <a:r>
              <a:rPr lang="en-US" b="0" dirty="0" smtClean="0">
                <a:solidFill>
                  <a:schemeClr val="bg1"/>
                </a:solidFill>
                <a:latin typeface="+mn-lt"/>
              </a:rPr>
              <a:t>are in here</a:t>
            </a:r>
            <a:endParaRPr lang="en-US" b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 is not easy!</a:t>
            </a:r>
          </a:p>
          <a:p>
            <a:endParaRPr lang="en-US" dirty="0"/>
          </a:p>
          <a:p>
            <a:r>
              <a:rPr lang="en-US" dirty="0" smtClean="0"/>
              <a:t>Next week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LOTs of congestion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</a:t>
            </a:r>
            <a:r>
              <a:rPr lang="en-US" dirty="0" smtClean="0"/>
              <a:t>window with GBN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last </a:t>
            </a:r>
            <a:r>
              <a:rPr lang="en-US" sz="2400" dirty="0" err="1" smtClean="0"/>
              <a:t>ack’d</a:t>
            </a:r>
            <a:r>
              <a:rPr lang="en-US" sz="2400" dirty="0" smtClean="0"/>
              <a:t> packet of sender without gap;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Let B be the last received packet without gap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Already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Sent but not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sent</a:t>
            </a:r>
            <a:endParaRPr lang="en-US" sz="1800" b="0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 smtClean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 smtClean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0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GBN </a:t>
            </a:r>
            <a:r>
              <a:rPr lang="en-US" dirty="0" smtClean="0"/>
              <a:t>example w/o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February 1, 2017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GBN </a:t>
            </a:r>
            <a:r>
              <a:rPr lang="en-US" dirty="0" smtClean="0"/>
              <a:t>example with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1490453088</TotalTime>
  <Pages>7</Pages>
  <Words>3094</Words>
  <Application>Microsoft Macintosh PowerPoint</Application>
  <PresentationFormat>On-screen Show (4:3)</PresentationFormat>
  <Paragraphs>851</Paragraphs>
  <Slides>61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 Black</vt:lpstr>
      <vt:lpstr>Courier</vt:lpstr>
      <vt:lpstr>Courier New</vt:lpstr>
      <vt:lpstr>Gill Sans</vt:lpstr>
      <vt:lpstr>Monotype Sorts</vt:lpstr>
      <vt:lpstr>ＭＳ Ｐゴシック</vt:lpstr>
      <vt:lpstr>Symbol</vt:lpstr>
      <vt:lpstr>Tahoma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Recap: Designing a reliable transport protocol</vt:lpstr>
      <vt:lpstr>Recap: Acknowledgements</vt:lpstr>
      <vt:lpstr>Recap: Sliding window protocols</vt:lpstr>
      <vt:lpstr>Recap: Go-Back-N (GBN)</vt:lpstr>
      <vt:lpstr>Recap: Sliding window with GBN</vt:lpstr>
      <vt:lpstr>Recap: GBN example w/o errors</vt:lpstr>
      <vt:lpstr>Recap: GBN example with errors</vt:lpstr>
      <vt:lpstr>Recap: Selective Repeat (SR)</vt:lpstr>
      <vt:lpstr>Recap: SR example with errors</vt:lpstr>
      <vt:lpstr>TCP: Transmission Control Protocol</vt:lpstr>
      <vt:lpstr>The TCP Abstraction</vt:lpstr>
      <vt:lpstr>What does TCP use from what we’ve seen so far?</vt:lpstr>
      <vt:lpstr>TCP header</vt:lpstr>
      <vt:lpstr>TCP header</vt:lpstr>
      <vt:lpstr>What does TCP do?</vt:lpstr>
      <vt:lpstr>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TCP header</vt:lpstr>
      <vt:lpstr>What does TCP do?</vt:lpstr>
      <vt:lpstr>ACKs and sequence numbers</vt:lpstr>
      <vt:lpstr>Typical operation</vt:lpstr>
      <vt:lpstr>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TCP header</vt:lpstr>
      <vt:lpstr>5-minute break!</vt:lpstr>
      <vt:lpstr>Announcements</vt:lpstr>
      <vt:lpstr>TCP Connection Establishment</vt:lpstr>
      <vt:lpstr>Initial Sequence Number (ISN)</vt:lpstr>
      <vt:lpstr>Establishing a TCP connection</vt:lpstr>
      <vt:lpstr>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TCP header</vt:lpstr>
      <vt:lpstr>TCP state transitions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1282</cp:revision>
  <cp:lastPrinted>1999-09-08T17:25:07Z</cp:lastPrinted>
  <dcterms:created xsi:type="dcterms:W3CDTF">2014-01-14T18:15:50Z</dcterms:created>
  <dcterms:modified xsi:type="dcterms:W3CDTF">2017-02-05T00:22:09Z</dcterms:modified>
  <cp:category/>
</cp:coreProperties>
</file>