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8" r:id="rId2"/>
    <p:sldId id="487" r:id="rId3"/>
    <p:sldId id="539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31" r:id="rId15"/>
    <p:sldId id="525" r:id="rId16"/>
    <p:sldId id="526" r:id="rId17"/>
    <p:sldId id="532" r:id="rId18"/>
    <p:sldId id="533" r:id="rId19"/>
    <p:sldId id="534" r:id="rId20"/>
    <p:sldId id="535" r:id="rId21"/>
    <p:sldId id="530" r:id="rId22"/>
    <p:sldId id="536" r:id="rId23"/>
    <p:sldId id="502" r:id="rId24"/>
    <p:sldId id="503" r:id="rId25"/>
    <p:sldId id="537" r:id="rId26"/>
    <p:sldId id="540" r:id="rId27"/>
    <p:sldId id="541" r:id="rId28"/>
    <p:sldId id="542" r:id="rId29"/>
    <p:sldId id="543" r:id="rId30"/>
    <p:sldId id="544" r:id="rId31"/>
    <p:sldId id="545" r:id="rId32"/>
    <p:sldId id="547" r:id="rId33"/>
    <p:sldId id="548" r:id="rId34"/>
    <p:sldId id="549" r:id="rId35"/>
    <p:sldId id="550" r:id="rId36"/>
    <p:sldId id="554" r:id="rId37"/>
    <p:sldId id="552" r:id="rId38"/>
    <p:sldId id="553" r:id="rId39"/>
    <p:sldId id="557" r:id="rId40"/>
    <p:sldId id="556" r:id="rId41"/>
    <p:sldId id="512" r:id="rId4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5"/>
    <p:restoredTop sz="94663"/>
  </p:normalViewPr>
  <p:slideViewPr>
    <p:cSldViewPr>
      <p:cViewPr varScale="1">
        <p:scale>
          <a:sx n="112" d="100"/>
          <a:sy n="112" d="100"/>
        </p:scale>
        <p:origin x="12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6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8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0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7,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10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done yet!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congestion avoidance too slow in recovering from an isolated loss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 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7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dupACK#1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dupACK#2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dupACK#3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5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=5 + 1/5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=5 + 2/5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=5 + 3/5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=5 + 4/5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=5 + 5/5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=6 + 1/6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only now can we transmit new packets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Plus no packets in flight so ACK “clocking” (to increase CWND) stalls for another RTT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Fast recovery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Grant the sender temporary “credit” for each dupACK so as to keep packets in flight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/>
              <a:t> CWND = </a:t>
            </a:r>
            <a:r>
              <a:rPr lang="en-US" dirty="0" err="1"/>
              <a:t>ssthresh</a:t>
            </a:r>
            <a:r>
              <a:rPr lang="en-US" dirty="0">
                <a:solidFill>
                  <a:srgbClr val="0000FF"/>
                </a:solidFill>
              </a:rPr>
              <a:t> + 3</a:t>
            </a:r>
          </a:p>
          <a:p>
            <a:r>
              <a:rPr lang="en-US" dirty="0">
                <a:solidFill>
                  <a:srgbClr val="0000FF"/>
                </a:solidFill>
              </a:rPr>
              <a:t>While in fast recovery</a:t>
            </a:r>
          </a:p>
          <a:p>
            <a:pPr lvl="1"/>
            <a:r>
              <a:rPr lang="en-US" dirty="0"/>
              <a:t>CWND = CWND + 1 for each additional dupACK</a:t>
            </a:r>
          </a:p>
          <a:p>
            <a:r>
              <a:rPr lang="en-US" dirty="0">
                <a:solidFill>
                  <a:srgbClr val="0000FF"/>
                </a:solidFill>
              </a:rPr>
              <a:t>Exit fast recovery</a:t>
            </a:r>
            <a:r>
              <a:rPr lang="en-US" dirty="0"/>
              <a:t> after receiving new ACK</a:t>
            </a:r>
          </a:p>
          <a:p>
            <a:pPr lvl="1"/>
            <a:r>
              <a:rPr lang="en-US" dirty="0"/>
              <a:t>set CWND = </a:t>
            </a:r>
            <a:r>
              <a:rPr lang="en-US" dirty="0" err="1"/>
              <a:t>ssthresh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 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dup#1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dup#2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dup#3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8 (5+3)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 9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=10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=11 (</a:t>
            </a:r>
            <a:r>
              <a:rPr lang="en-US" sz="2000" dirty="0" err="1"/>
              <a:t>xmit</a:t>
            </a:r>
            <a:r>
              <a:rPr lang="en-US" sz="2000" dirty="0"/>
              <a:t> 111)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=12 (</a:t>
            </a:r>
            <a:r>
              <a:rPr lang="en-US" sz="2000" dirty="0" err="1"/>
              <a:t>xmit</a:t>
            </a:r>
            <a:r>
              <a:rPr lang="en-US" sz="2000" dirty="0"/>
              <a:t> 112)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=13 (</a:t>
            </a:r>
            <a:r>
              <a:rPr lang="en-US" sz="2000" dirty="0" err="1"/>
              <a:t>xmit</a:t>
            </a:r>
            <a:r>
              <a:rPr lang="en-US" sz="2000" dirty="0"/>
              <a:t> 113)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=14 (</a:t>
            </a:r>
            <a:r>
              <a:rPr lang="en-US" sz="2000" dirty="0" err="1"/>
              <a:t>xmit</a:t>
            </a:r>
            <a:r>
              <a:rPr lang="en-US" sz="2000" dirty="0"/>
              <a:t> 114)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 = 5 (</a:t>
            </a:r>
            <a:r>
              <a:rPr lang="en-US" sz="2000" dirty="0" err="1">
                <a:solidFill>
                  <a:srgbClr val="0000FF"/>
                </a:solidFill>
              </a:rPr>
              <a:t>xmit</a:t>
            </a:r>
            <a:r>
              <a:rPr lang="en-US" sz="2000" dirty="0">
                <a:solidFill>
                  <a:srgbClr val="0000FF"/>
                </a:solidFill>
              </a:rPr>
              <a:t> 115)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exiting fast recovery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Packets 111-114 already in flight</a:t>
            </a:r>
          </a:p>
          <a:p>
            <a:r>
              <a:rPr lang="en-US" sz="2000" dirty="0">
                <a:sym typeface="Wingdings"/>
              </a:rPr>
              <a:t>ACK 112 (due to 111) </a:t>
            </a:r>
            <a:r>
              <a:rPr lang="en-US" sz="2000" dirty="0" err="1">
                <a:sym typeface="Wingdings"/>
              </a:rPr>
              <a:t>cwnd</a:t>
            </a:r>
            <a:r>
              <a:rPr lang="en-US" sz="2000" dirty="0">
                <a:sym typeface="Wingdings"/>
              </a:rPr>
              <a:t> = 5 + 1/5   back in cong. avoidance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71226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Timeouts ➔ Slow Start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75235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dupACKs ➔ Fast Recovery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0" y="2209800"/>
            <a:ext cx="103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00FF"/>
                </a:solidFill>
                <a:latin typeface="+mn-lt"/>
              </a:rPr>
              <a:t>dupACK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1220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ACK changes state ONLY from Fast Recovery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</a:t>
            </a:r>
            <a:br>
              <a:rPr lang="en-US" i="1" dirty="0">
                <a:solidFill>
                  <a:srgbClr val="0000FF"/>
                </a:solidFill>
                <a:latin typeface="+mn-lt"/>
              </a:rPr>
            </a:br>
            <a:r>
              <a:rPr lang="en-US" i="1" dirty="0">
                <a:solidFill>
                  <a:srgbClr val="0000FF"/>
                </a:solidFill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26133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congestion control wrap-up</a:t>
            </a:r>
          </a:p>
          <a:p>
            <a:r>
              <a:rPr lang="en-US" dirty="0"/>
              <a:t>TCP throughput equation</a:t>
            </a:r>
          </a:p>
          <a:p>
            <a:r>
              <a:rPr lang="en-US" dirty="0"/>
              <a:t>Problems with congestion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9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CWND &gt; </a:t>
            </a:r>
            <a:r>
              <a:rPr lang="en-US" i="1" dirty="0" err="1">
                <a:solidFill>
                  <a:srgbClr val="0000FF"/>
                </a:solidFill>
                <a:latin typeface="+mn-lt"/>
              </a:rPr>
              <a:t>ssthresh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210126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TCP-Tahoe</a:t>
            </a:r>
          </a:p>
          <a:p>
            <a:pPr lvl="1"/>
            <a:r>
              <a:rPr lang="en-US" dirty="0"/>
              <a:t>CWND =1 on 3 dupACKs</a:t>
            </a:r>
          </a:p>
          <a:p>
            <a:r>
              <a:rPr lang="en-US" dirty="0"/>
              <a:t>TCP-Reno</a:t>
            </a:r>
          </a:p>
          <a:p>
            <a:pPr lvl="1"/>
            <a:r>
              <a:rPr lang="en-US" dirty="0"/>
              <a:t>CWND =1 on timeout</a:t>
            </a:r>
          </a:p>
          <a:p>
            <a:pPr lvl="1"/>
            <a:r>
              <a:rPr lang="en-US" dirty="0"/>
              <a:t>CWND = CWND/2 on 3 dupACKs</a:t>
            </a:r>
          </a:p>
          <a:p>
            <a:r>
              <a:rPr lang="en-US" dirty="0"/>
              <a:t>TCP-</a:t>
            </a:r>
            <a:r>
              <a:rPr lang="en-US" dirty="0" err="1"/>
              <a:t>newReno</a:t>
            </a:r>
            <a:endParaRPr lang="en-US" dirty="0"/>
          </a:p>
          <a:p>
            <a:pPr lvl="1"/>
            <a:r>
              <a:rPr lang="en-US" dirty="0"/>
              <a:t>TCP-Reno + improved fast recovery</a:t>
            </a:r>
          </a:p>
          <a:p>
            <a:r>
              <a:rPr lang="en-US" dirty="0"/>
              <a:t>TCP-SACK</a:t>
            </a:r>
          </a:p>
          <a:p>
            <a:pPr lvl="1"/>
            <a:r>
              <a:rPr lang="en-US" dirty="0"/>
              <a:t>Incorporates selective acknowledgements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00800" y="3429000"/>
            <a:ext cx="2514600" cy="1066800"/>
          </a:xfrm>
          <a:prstGeom prst="wedgeRoundRectCallout">
            <a:avLst>
              <a:gd name="adj1" fmla="val -168598"/>
              <a:gd name="adj2" fmla="val 35905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4741" y="3505200"/>
            <a:ext cx="191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+mn-lt"/>
              </a:rPr>
              <a:t>Our default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assumption</a:t>
            </a:r>
          </a:p>
        </p:txBody>
      </p:sp>
    </p:spTree>
    <p:extLst>
      <p:ext uri="{BB962C8B-B14F-4D97-AF65-F5344CB8AC3E}">
        <p14:creationId xmlns:p14="http://schemas.microsoft.com/office/powerpoint/2010/main" val="166941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  <p:bldP spid="2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they coexist? 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follow the same principle</a:t>
            </a:r>
          </a:p>
          <a:p>
            <a:pPr lvl="1"/>
            <a:r>
              <a:rPr lang="en-US" dirty="0"/>
              <a:t>Increase CWND on good news</a:t>
            </a:r>
          </a:p>
          <a:p>
            <a:pPr lvl="1"/>
            <a:r>
              <a:rPr lang="en-US" dirty="0"/>
              <a:t>Decrease CWND on bad news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provide midterm eval at </a:t>
            </a:r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umich.bluera.com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umich</a:t>
            </a:r>
            <a:r>
              <a:rPr lang="en-US" dirty="0">
                <a:solidFill>
                  <a:srgbClr val="0000FF"/>
                </a:solidFill>
              </a:rPr>
              <a:t>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Throughput Equation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8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792BE-4556-A84C-88DC-CC3CE7143D3B}"/>
              </a:ext>
            </a:extLst>
          </p:cNvPr>
          <p:cNvSpPr txBox="1"/>
          <p:nvPr/>
        </p:nvSpPr>
        <p:spPr>
          <a:xfrm>
            <a:off x="3200400" y="629084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in MSS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863698"/>
              </p:ext>
            </p:extLst>
          </p:nvPr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" name="Equation" r:id="rId3" imgW="2717800" imgH="1511300" progId="Equation.3">
                  <p:embed/>
                </p:oleObj>
              </mc:Choice>
              <mc:Fallback>
                <p:oleObj name="Equation" r:id="rId3" imgW="2717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" name="Equation" r:id="rId5" imgW="317362" imgH="228501" progId="Equation.3">
                  <p:embed/>
                </p:oleObj>
              </mc:Choice>
              <mc:Fallback>
                <p:oleObj name="Equation" r:id="rId5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" name="Equation" r:id="rId7" imgW="355292" imgH="393359" progId="Equation.3">
                  <p:embed/>
                </p:oleObj>
              </mc:Choice>
              <mc:Fallback>
                <p:oleObj name="Equation" r:id="rId7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55103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43200" y="5867400"/>
            <a:ext cx="52578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2737A-3D02-5C41-A6DF-23979028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72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(1): </a:t>
            </a:r>
            <a:br>
              <a:rPr lang="en-US" dirty="0"/>
            </a:br>
            <a:r>
              <a:rPr lang="en-US" dirty="0"/>
              <a:t>Different RTTs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667000"/>
            <a:ext cx="8229600" cy="1219200"/>
          </a:xfrm>
        </p:spPr>
        <p:txBody>
          <a:bodyPr/>
          <a:lstStyle/>
          <a:p>
            <a:r>
              <a:rPr lang="en-US" sz="2400" dirty="0"/>
              <a:t>Flows get throughput inversely proportional to RTT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TCP unfair in the face of heterogeneous RTTs!</a:t>
            </a:r>
            <a:endParaRPr lang="en-US" sz="2000" dirty="0">
              <a:solidFill>
                <a:srgbClr val="0000FF"/>
              </a:solidFill>
            </a:endParaRPr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28925" y="1600200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600200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524000" y="3743325"/>
            <a:ext cx="6324600" cy="2286000"/>
            <a:chOff x="1152" y="1728"/>
            <a:chExt cx="3984" cy="14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736" y="2442"/>
              <a:ext cx="611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A2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B2</a:t>
              </a: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B1</a:t>
              </a: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3072" y="2448"/>
              <a:ext cx="0" cy="282"/>
            </a:xfrm>
            <a:prstGeom prst="line">
              <a:avLst/>
            </a:prstGeom>
            <a:noFill/>
            <a:ln w="12700">
              <a:solidFill>
                <a:srgbClr val="000090"/>
              </a:solidFill>
              <a:prstDash val="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2400" y="5343525"/>
            <a:ext cx="12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bottleneck</a:t>
            </a:r>
          </a:p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link</a:t>
            </a:r>
          </a:p>
        </p:txBody>
      </p:sp>
      <p:sp>
        <p:nvSpPr>
          <p:cNvPr id="44" name="Freeform 43"/>
          <p:cNvSpPr/>
          <p:nvPr/>
        </p:nvSpPr>
        <p:spPr>
          <a:xfrm>
            <a:off x="1877020" y="4152943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rgbClr val="D3A600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1765690" y="4991142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6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94909" y="404812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rgbClr val="D3A600"/>
                </a:solidFill>
                <a:latin typeface="+mn-lt"/>
              </a:rPr>
              <a:t>100ms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67400" y="5202793"/>
            <a:ext cx="95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accent6"/>
                </a:solidFill>
                <a:latin typeface="+mn-lt"/>
              </a:rPr>
              <a:t>200ms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2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(2): </a:t>
            </a:r>
            <a:br>
              <a:rPr lang="en-US"/>
            </a:br>
            <a:r>
              <a:rPr lang="en-US"/>
              <a:t>High-speed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RTT = 100ms, MSS=1500bytes, BW=100Gbps</a:t>
            </a:r>
          </a:p>
          <a:p>
            <a:r>
              <a:rPr lang="en-US" dirty="0"/>
              <a:t>What value of p is required to reach 100Gbps throughput?</a:t>
            </a:r>
          </a:p>
          <a:p>
            <a:pPr lvl="1"/>
            <a:r>
              <a:rPr lang="en-US" dirty="0"/>
              <a:t>~ 2 x 10</a:t>
            </a:r>
            <a:r>
              <a:rPr lang="en-US" baseline="30000" dirty="0"/>
              <a:t>-12</a:t>
            </a:r>
          </a:p>
          <a:p>
            <a:r>
              <a:rPr lang="en-US" dirty="0"/>
              <a:t>How long between drops?</a:t>
            </a:r>
          </a:p>
          <a:p>
            <a:pPr lvl="1"/>
            <a:r>
              <a:rPr lang="en-US" dirty="0"/>
              <a:t>~ 16.6 hours</a:t>
            </a:r>
          </a:p>
          <a:p>
            <a:r>
              <a:rPr lang="en-US" dirty="0"/>
              <a:t>How much data has been sent in this time?</a:t>
            </a:r>
          </a:p>
          <a:p>
            <a:pPr lvl="1"/>
            <a:r>
              <a:rPr lang="en-US" dirty="0"/>
              <a:t>~ 6 </a:t>
            </a:r>
            <a:r>
              <a:rPr lang="en-US" dirty="0" err="1"/>
              <a:t>petabits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838130"/>
              </p:ext>
            </p:extLst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Restrict window to RWND to make sure that the receiver isn’t overwhelmed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Restrict window to CWND to make sure that the network isn’t overwhelmed</a:t>
            </a:r>
          </a:p>
          <a:p>
            <a:r>
              <a:rPr lang="en-US" dirty="0"/>
              <a:t>Together</a:t>
            </a:r>
          </a:p>
          <a:p>
            <a:pPr lvl="1"/>
            <a:r>
              <a:rPr lang="en-US" dirty="0"/>
              <a:t>Restrict window to </a:t>
            </a:r>
            <a:r>
              <a:rPr lang="en-US" dirty="0">
                <a:solidFill>
                  <a:srgbClr val="0000FF"/>
                </a:solidFill>
              </a:rPr>
              <a:t>min{RWND, CWND}</a:t>
            </a:r>
            <a:r>
              <a:rPr lang="en-US" dirty="0"/>
              <a:t> to make sure that neither the receiver nor the network are overwhelmed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TCP to high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past a threshold speed, increase CWND faster </a:t>
            </a:r>
          </a:p>
          <a:p>
            <a:pPr lvl="1"/>
            <a:r>
              <a:rPr lang="en-US" dirty="0"/>
              <a:t>A proposed standard [Floyd’03]: once speed is past some threshold, change equation to p</a:t>
            </a:r>
            <a:r>
              <a:rPr lang="en-US" baseline="30000" dirty="0"/>
              <a:t>-.8</a:t>
            </a:r>
            <a:r>
              <a:rPr lang="en-US" dirty="0"/>
              <a:t> rather than p</a:t>
            </a:r>
            <a:r>
              <a:rPr lang="en-US" baseline="30000" dirty="0"/>
              <a:t>-.5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Let the additive constant in AIMD depend on CWND</a:t>
            </a:r>
          </a:p>
          <a:p>
            <a:r>
              <a:rPr lang="en-US" dirty="0"/>
              <a:t>Other approaches?</a:t>
            </a:r>
          </a:p>
          <a:p>
            <a:pPr lvl="1"/>
            <a:r>
              <a:rPr lang="en-US" dirty="0"/>
              <a:t>Multiple simultaneous connections (</a:t>
            </a:r>
            <a:r>
              <a:rPr lang="en-US" dirty="0">
                <a:solidFill>
                  <a:srgbClr val="0000FF"/>
                </a:solidFill>
              </a:rPr>
              <a:t>hack but works today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Router-assisted approaches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(3): </a:t>
            </a:r>
            <a:br>
              <a:rPr lang="en-US" dirty="0"/>
            </a:br>
            <a:r>
              <a:rPr lang="en-US" dirty="0"/>
              <a:t>Rate-based 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throughput is swings between W/2 to W</a:t>
            </a:r>
          </a:p>
          <a:p>
            <a:r>
              <a:rPr lang="en-US" dirty="0"/>
              <a:t>Apps may prefer steady rates (e.g., streaming)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Equation-Based Congestion Control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Ignore TCP’s increase/decrease rules and just follow the equation</a:t>
            </a:r>
          </a:p>
          <a:p>
            <a:pPr lvl="1"/>
            <a:r>
              <a:rPr lang="en-US" dirty="0"/>
              <a:t>Measure drop percentage p, and set rate accordingly</a:t>
            </a:r>
          </a:p>
          <a:p>
            <a:r>
              <a:rPr lang="en-US" dirty="0"/>
              <a:t>Following the TCP equation ensures “TCP friendliness”</a:t>
            </a:r>
          </a:p>
          <a:p>
            <a:pPr lvl="1"/>
            <a:r>
              <a:rPr lang="en-US" dirty="0"/>
              <a:t>i.e., use no more than TCP does in similar setting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4567"/>
              </p:ext>
            </p:extLst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(4): </a:t>
            </a:r>
            <a:br>
              <a:rPr lang="en-US" dirty="0"/>
            </a:br>
            <a:r>
              <a:rPr lang="en-US" dirty="0"/>
              <a:t>Loss not due to congestion?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will confuse corruption with congestion</a:t>
            </a:r>
          </a:p>
          <a:p>
            <a:r>
              <a:rPr lang="en-US" dirty="0"/>
              <a:t>Flow will cut its rate</a:t>
            </a:r>
          </a:p>
          <a:p>
            <a:pPr lvl="1"/>
            <a:r>
              <a:rPr lang="en-US" dirty="0"/>
              <a:t>Throughput ~ 1/</a:t>
            </a:r>
            <a:r>
              <a:rPr lang="en-US" dirty="0" err="1"/>
              <a:t>sqrt</a:t>
            </a:r>
            <a:r>
              <a:rPr lang="en-US" dirty="0"/>
              <a:t>(p) where p is loss prob.</a:t>
            </a:r>
          </a:p>
          <a:p>
            <a:pPr lvl="1"/>
            <a:r>
              <a:rPr lang="en-US" dirty="0"/>
              <a:t>Applies even for non-congestion losses!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(5): </a:t>
            </a:r>
            <a:br>
              <a:rPr lang="en-US" dirty="0"/>
            </a:br>
            <a:r>
              <a:rPr lang="en-US" dirty="0"/>
              <a:t>Short flows cannot ramp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50% of flows have &lt; 1500B to send; 80% &lt; 100KB</a:t>
            </a:r>
          </a:p>
          <a:p>
            <a:r>
              <a:rPr lang="en-US">
                <a:sym typeface="Wingdings"/>
              </a:rPr>
              <a:t>Implications </a:t>
            </a:r>
          </a:p>
          <a:p>
            <a:pPr lvl="1"/>
            <a:r>
              <a:rPr lang="en-US">
                <a:sym typeface="Wingdings"/>
              </a:rPr>
              <a:t>Short flows never leave slow start!</a:t>
            </a:r>
          </a:p>
          <a:p>
            <a:pPr lvl="2"/>
            <a:r>
              <a:rPr lang="en-US">
                <a:sym typeface="Wingdings"/>
              </a:rPr>
              <a:t>They never attain their fair share</a:t>
            </a:r>
          </a:p>
          <a:p>
            <a:pPr lvl="1"/>
            <a:r>
              <a:rPr lang="en-US">
                <a:sym typeface="Wingdings"/>
              </a:rPr>
              <a:t>Too few packets to trigger dupACKs </a:t>
            </a:r>
          </a:p>
          <a:p>
            <a:pPr lvl="2"/>
            <a:r>
              <a:rPr lang="en-US">
                <a:sym typeface="Wingdings"/>
              </a:rPr>
              <a:t>Isolated loss may lead to timeouts</a:t>
            </a:r>
          </a:p>
          <a:p>
            <a:pPr lvl="2"/>
            <a:r>
              <a:rPr lang="en-US">
                <a:sym typeface="Wingdings"/>
              </a:rPr>
              <a:t>At  typical timeout values of ~500ms, might severely impact flow completion time</a:t>
            </a:r>
          </a:p>
          <a:p>
            <a:pPr lvl="1"/>
            <a:endParaRPr lang="en-US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(6): </a:t>
            </a:r>
            <a:br>
              <a:rPr lang="en-US" dirty="0"/>
            </a:br>
            <a:r>
              <a:rPr lang="en-US" dirty="0"/>
              <a:t>Short flows share long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flow deliberately overshoots capacity, until it experiences a drop</a:t>
            </a:r>
          </a:p>
          <a:p>
            <a:r>
              <a:rPr lang="en-US" dirty="0"/>
              <a:t>Means that delays are large, and are large for everyone</a:t>
            </a:r>
          </a:p>
          <a:p>
            <a:pPr lvl="1"/>
            <a:r>
              <a:rPr lang="en-US" dirty="0"/>
              <a:t>Consider a flow transferring a 10GB file sharing a  </a:t>
            </a:r>
            <a:br>
              <a:rPr lang="en-US" dirty="0"/>
            </a:br>
            <a:r>
              <a:rPr lang="en-US" dirty="0"/>
              <a:t>bottleneck link with 10 flows transferring 100B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Larger flows dominate smaller ones</a:t>
            </a:r>
          </a:p>
          <a:p>
            <a:endParaRPr lang="en-US" dirty="0"/>
          </a:p>
          <a:p>
            <a:pPr lvl="3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7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(7): </a:t>
            </a:r>
            <a:br>
              <a:rPr lang="en-US"/>
            </a:br>
            <a:r>
              <a:rPr lang="en-US"/>
              <a:t>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  <a:p>
            <a:pPr lvl="1"/>
            <a:r>
              <a:rPr lang="en-US" dirty="0"/>
              <a:t>Opening many connections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0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many connections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 </a:t>
            </a:r>
          </a:p>
          <a:p>
            <a:pPr lvl="1"/>
            <a:r>
              <a:rPr lang="en-US" dirty="0"/>
              <a:t>A starts 10 connections to B</a:t>
            </a:r>
          </a:p>
          <a:p>
            <a:pPr lvl="1"/>
            <a:r>
              <a:rPr lang="en-US" dirty="0"/>
              <a:t>D starts 1 connection to E</a:t>
            </a:r>
          </a:p>
          <a:p>
            <a:pPr lvl="1"/>
            <a:r>
              <a:rPr lang="en-US" dirty="0"/>
              <a:t>Each connection gets about the same throughput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Then A gets 10 times more throughput than D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600200" y="1527175"/>
            <a:ext cx="5264150" cy="1673225"/>
            <a:chOff x="1309" y="834"/>
            <a:chExt cx="3316" cy="1054"/>
          </a:xfrm>
        </p:grpSpPr>
        <p:sp>
          <p:nvSpPr>
            <p:cNvPr id="1054725" name="Rectangle 5"/>
            <p:cNvSpPr>
              <a:spLocks noChangeArrowheads="1"/>
            </p:cNvSpPr>
            <p:nvPr/>
          </p:nvSpPr>
          <p:spPr bwMode="auto">
            <a:xfrm>
              <a:off x="1309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A</a:t>
              </a:r>
            </a:p>
          </p:txBody>
        </p:sp>
        <p:sp>
          <p:nvSpPr>
            <p:cNvPr id="1054726" name="Rectangle 6"/>
            <p:cNvSpPr>
              <a:spLocks noChangeArrowheads="1"/>
            </p:cNvSpPr>
            <p:nvPr/>
          </p:nvSpPr>
          <p:spPr bwMode="auto">
            <a:xfrm>
              <a:off x="2443" y="1180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7" name="Rectangle 7"/>
            <p:cNvSpPr>
              <a:spLocks noChangeArrowheads="1"/>
            </p:cNvSpPr>
            <p:nvPr/>
          </p:nvSpPr>
          <p:spPr bwMode="auto">
            <a:xfrm>
              <a:off x="4320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B</a:t>
              </a:r>
            </a:p>
          </p:txBody>
        </p:sp>
        <p:sp>
          <p:nvSpPr>
            <p:cNvPr id="1054728" name="Line 8"/>
            <p:cNvSpPr>
              <a:spLocks noChangeShapeType="1"/>
            </p:cNvSpPr>
            <p:nvPr/>
          </p:nvSpPr>
          <p:spPr bwMode="auto">
            <a:xfrm>
              <a:off x="1614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9" name="Line 9"/>
            <p:cNvSpPr>
              <a:spLocks noChangeShapeType="1"/>
            </p:cNvSpPr>
            <p:nvPr/>
          </p:nvSpPr>
          <p:spPr bwMode="auto">
            <a:xfrm flipV="1">
              <a:off x="3491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0" name="Text Box 10"/>
            <p:cNvSpPr txBox="1">
              <a:spLocks noChangeArrowheads="1"/>
            </p:cNvSpPr>
            <p:nvPr/>
          </p:nvSpPr>
          <p:spPr bwMode="auto">
            <a:xfrm>
              <a:off x="3578" y="891"/>
              <a:ext cx="10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200" b="0">
                <a:latin typeface="Tahoma" charset="0"/>
                <a:cs typeface="+mn-cs"/>
              </a:endParaRPr>
            </a:p>
          </p:txBody>
        </p:sp>
        <p:sp>
          <p:nvSpPr>
            <p:cNvPr id="1054731" name="Text Box 11"/>
            <p:cNvSpPr txBox="1">
              <a:spLocks noChangeArrowheads="1"/>
            </p:cNvSpPr>
            <p:nvPr/>
          </p:nvSpPr>
          <p:spPr bwMode="auto">
            <a:xfrm>
              <a:off x="1833" y="834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CC0000"/>
                  </a:solidFill>
                  <a:latin typeface="Tahoma" charset="0"/>
                  <a:cs typeface="+mn-cs"/>
                </a:rPr>
                <a:t>x</a:t>
              </a:r>
            </a:p>
          </p:txBody>
        </p:sp>
        <p:sp>
          <p:nvSpPr>
            <p:cNvPr id="1054732" name="Rectangle 12"/>
            <p:cNvSpPr>
              <a:spLocks noChangeArrowheads="1"/>
            </p:cNvSpPr>
            <p:nvPr/>
          </p:nvSpPr>
          <p:spPr bwMode="auto">
            <a:xfrm>
              <a:off x="1309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D</a:t>
              </a:r>
            </a:p>
          </p:txBody>
        </p:sp>
        <p:sp>
          <p:nvSpPr>
            <p:cNvPr id="1054733" name="Rectangle 13"/>
            <p:cNvSpPr>
              <a:spLocks noChangeArrowheads="1"/>
            </p:cNvSpPr>
            <p:nvPr/>
          </p:nvSpPr>
          <p:spPr bwMode="auto">
            <a:xfrm>
              <a:off x="4320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E</a:t>
              </a:r>
            </a:p>
          </p:txBody>
        </p:sp>
        <p:sp>
          <p:nvSpPr>
            <p:cNvPr id="1054734" name="Line 14"/>
            <p:cNvSpPr>
              <a:spLocks noChangeShapeType="1"/>
            </p:cNvSpPr>
            <p:nvPr/>
          </p:nvSpPr>
          <p:spPr bwMode="auto">
            <a:xfrm flipV="1">
              <a:off x="1614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5" name="Line 15"/>
            <p:cNvSpPr>
              <a:spLocks noChangeShapeType="1"/>
            </p:cNvSpPr>
            <p:nvPr/>
          </p:nvSpPr>
          <p:spPr bwMode="auto">
            <a:xfrm>
              <a:off x="3491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6" name="Text Box 16"/>
            <p:cNvSpPr txBox="1">
              <a:spLocks noChangeArrowheads="1"/>
            </p:cNvSpPr>
            <p:nvPr/>
          </p:nvSpPr>
          <p:spPr bwMode="auto">
            <a:xfrm>
              <a:off x="1954" y="1566"/>
              <a:ext cx="10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900" b="0">
                <a:latin typeface="Tahoma" charset="0"/>
                <a:cs typeface="+mn-cs"/>
              </a:endParaRPr>
            </a:p>
          </p:txBody>
        </p:sp>
        <p:sp>
          <p:nvSpPr>
            <p:cNvPr id="1054737" name="Text Box 17"/>
            <p:cNvSpPr txBox="1">
              <a:spLocks noChangeArrowheads="1"/>
            </p:cNvSpPr>
            <p:nvPr/>
          </p:nvSpPr>
          <p:spPr bwMode="auto">
            <a:xfrm>
              <a:off x="1833" y="1223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0000FF"/>
                  </a:solidFill>
                  <a:latin typeface="Tahoma" charset="0"/>
                  <a:cs typeface="+mn-cs"/>
                </a:rPr>
                <a:t>y</a:t>
              </a: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5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(8): </a:t>
            </a:r>
            <a:br>
              <a:rPr lang="en-US" dirty="0"/>
            </a:br>
            <a:r>
              <a:rPr lang="en-US" dirty="0"/>
              <a:t>CC intertwined with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adjusted based on ACKs and timeouts</a:t>
            </a:r>
          </a:p>
          <a:p>
            <a:r>
              <a:rPr lang="en-US" dirty="0"/>
              <a:t>Cumulative ACKs and fast retransmit/recovery rules</a:t>
            </a:r>
          </a:p>
          <a:p>
            <a:r>
              <a:rPr lang="en-US" dirty="0"/>
              <a:t>Complicates evolution </a:t>
            </a:r>
          </a:p>
          <a:p>
            <a:pPr lvl="1"/>
            <a:r>
              <a:rPr lang="en-US" dirty="0"/>
              <a:t>Changing from cumulative to selective ACKs is hard</a:t>
            </a:r>
          </a:p>
          <a:p>
            <a:r>
              <a:rPr lang="en-US" dirty="0"/>
              <a:t>Sometimes we want CC but not reliability </a:t>
            </a:r>
          </a:p>
          <a:p>
            <a:pPr lvl="1"/>
            <a:r>
              <a:rPr lang="en-US" dirty="0"/>
              <a:t>e.g., real-time applications</a:t>
            </a:r>
          </a:p>
          <a:p>
            <a:r>
              <a:rPr lang="en-US" dirty="0"/>
              <a:t>We may also want </a:t>
            </a:r>
            <a:r>
              <a:rPr lang="en-US"/>
              <a:t>reliability without CC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</a:t>
            </a:r>
            <a:r>
              <a:rPr lang="en-US" dirty="0"/>
              <a:t> (initialized to a small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 (initialized to a large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dupACKcount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timer</a:t>
            </a:r>
            <a:endParaRPr lang="en-US" dirty="0"/>
          </a:p>
          <a:p>
            <a:r>
              <a:rPr lang="en-US" dirty="0"/>
              <a:t>Events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ACK</a:t>
            </a:r>
            <a:r>
              <a:rPr lang="en-US" dirty="0"/>
              <a:t> (new data)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dupACK</a:t>
            </a:r>
            <a:r>
              <a:rPr lang="en-US" dirty="0"/>
              <a:t> (duplicate ACK for old data)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Timeout</a:t>
            </a:r>
            <a:r>
              <a:rPr lang="en-US" dirty="0"/>
              <a:t>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 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>
                <a:solidFill>
                  <a:srgbClr val="0000FF"/>
                </a:solidFill>
                <a:latin typeface="+mn-lt"/>
              </a:rPr>
            </a:br>
            <a:r>
              <a:rPr lang="en-US" b="0" dirty="0">
                <a:solidFill>
                  <a:srgbClr val="0000FF"/>
                </a:solidFill>
                <a:latin typeface="+mn-lt"/>
              </a:rPr>
              <a:t>fair sharing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9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works even though it has many flaws</a:t>
            </a:r>
          </a:p>
          <a:p>
            <a:r>
              <a:rPr lang="en-US" dirty="0"/>
              <a:t>Many of them can be fixed via assistance from the network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few weeks: The Network Layer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Hence, after one RTT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with no drops: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solidFill>
                  <a:srgbClr val="0000FF"/>
                </a:solidFill>
                <a:latin typeface="+mn-lt"/>
              </a:rPr>
              <a:t>    CWND = 2xCWND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1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CWND &lt;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/>
              <a:t>CWND += 1</a:t>
            </a:r>
          </a:p>
          <a:p>
            <a:pPr lvl="1"/>
            <a:endParaRPr lang="en-US" dirty="0"/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phase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Hence, after one RTT 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latin typeface="+mn-lt"/>
                </a:rPr>
                <a:t>with no drops: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solidFill>
                    <a:srgbClr val="0000FF"/>
                  </a:solidFill>
                  <a:latin typeface="+mn-lt"/>
                </a:rPr>
                <a:t>    CWND = CWND + 1</a:t>
              </a: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 dirty="0">
                <a:solidFill>
                  <a:srgbClr val="0000FF"/>
                </a:solidFill>
                <a:latin typeface="+mn-lt"/>
              </a:rPr>
            </a:br>
            <a:r>
              <a:rPr lang="en-US" sz="2400" i="1" dirty="0">
                <a:solidFill>
                  <a:srgbClr val="0000FF"/>
                </a:solidFill>
                <a:latin typeface="+mn-lt"/>
              </a:rPr>
              <a:t>avoidance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phase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9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Timeout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</a:t>
            </a:r>
            <a:r>
              <a:rPr lang="en-US" dirty="0">
                <a:solidFill>
                  <a:srgbClr val="0000FF"/>
                </a:solidFill>
              </a:rPr>
              <a:t>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dupACKcount</a:t>
            </a:r>
            <a:r>
              <a:rPr lang="en-US" dirty="0"/>
              <a:t> ++ 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  <a:r>
              <a:rPr lang="en-US" dirty="0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solidFill>
                  <a:srgbClr val="0000FF"/>
                </a:solidFill>
                <a:latin typeface="Arial" charset="0"/>
              </a:rPr>
              <a:t>Slow-start restart:</a:t>
            </a:r>
            <a:r>
              <a:rPr lang="en-US" sz="2400" b="0" dirty="0">
                <a:latin typeface="Arial" charset="0"/>
              </a:rPr>
              <a:t>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1490453910</TotalTime>
  <Pages>7</Pages>
  <Words>2117</Words>
  <Application>Microsoft Macintosh PowerPoint</Application>
  <PresentationFormat>On-screen Show (4:3)</PresentationFormat>
  <Paragraphs>478</Paragraphs>
  <Slides>41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Arial Black</vt:lpstr>
      <vt:lpstr>Courier New</vt:lpstr>
      <vt:lpstr>Gill Sans</vt:lpstr>
      <vt:lpstr>Monotype Sorts</vt:lpstr>
      <vt:lpstr>Tahoma</vt:lpstr>
      <vt:lpstr>Times New Roman</vt:lpstr>
      <vt:lpstr>Wingdings</vt:lpstr>
      <vt:lpstr>Zapf Dingbats</vt:lpstr>
      <vt:lpstr>dbllineb</vt:lpstr>
      <vt:lpstr>Equation</vt:lpstr>
      <vt:lpstr>EECS 489 Computer Networks  Fall 2019</vt:lpstr>
      <vt:lpstr>Agenda</vt:lpstr>
      <vt:lpstr>Recap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Not done yet!</vt:lpstr>
      <vt:lpstr>Example</vt:lpstr>
      <vt:lpstr>Timeline: [101, 102, …, 110]</vt:lpstr>
      <vt:lpstr>Solution: Fast recovery</vt:lpstr>
      <vt:lpstr>Example</vt:lpstr>
      <vt:lpstr>Timeline: [101, 102, …, 110]</vt:lpstr>
      <vt:lpstr> TCP state machine</vt:lpstr>
      <vt:lpstr>Timeouts ➔ Slow Start</vt:lpstr>
      <vt:lpstr>dupACKs ➔ Fast Recovery</vt:lpstr>
      <vt:lpstr>New ACK changes state ONLY from Fast Recovery</vt:lpstr>
      <vt:lpstr> TCP state machine</vt:lpstr>
      <vt:lpstr>TCP flavors </vt:lpstr>
      <vt:lpstr>How can they coexist? </vt:lpstr>
      <vt:lpstr>5-minute break!</vt:lpstr>
      <vt:lpstr>Announcements</vt:lpstr>
      <vt:lpstr>TCP Throughput Equation</vt:lpstr>
      <vt:lpstr>A simple model for TCP throughput</vt:lpstr>
      <vt:lpstr>A simple model for TCP throughput</vt:lpstr>
      <vt:lpstr>Implications (1):  Different RTTs</vt:lpstr>
      <vt:lpstr>Implications (2):  High-speed TCP</vt:lpstr>
      <vt:lpstr>Adapting TCP to high speed</vt:lpstr>
      <vt:lpstr>Implications (3):  Rate-based CC</vt:lpstr>
      <vt:lpstr>Implications (4):  Loss not due to congestion?</vt:lpstr>
      <vt:lpstr>Implications (5):  Short flows cannot ramp up</vt:lpstr>
      <vt:lpstr>Implications (6):  Short flows share long delays</vt:lpstr>
      <vt:lpstr>Implications (7):  Cheating</vt:lpstr>
      <vt:lpstr>Implications (7):  Cheating</vt:lpstr>
      <vt:lpstr>Implications (7):  Cheating</vt:lpstr>
      <vt:lpstr>Open many connections</vt:lpstr>
      <vt:lpstr>Implications (8):  CC intertwined with reliability</vt:lpstr>
      <vt:lpstr>Recap: TCP problems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1217</cp:revision>
  <cp:lastPrinted>1999-09-08T17:25:07Z</cp:lastPrinted>
  <dcterms:created xsi:type="dcterms:W3CDTF">2014-01-14T18:15:50Z</dcterms:created>
  <dcterms:modified xsi:type="dcterms:W3CDTF">2019-10-06T02:10:29Z</dcterms:modified>
  <cp:category/>
</cp:coreProperties>
</file>