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8" r:id="rId2"/>
    <p:sldId id="487" r:id="rId3"/>
    <p:sldId id="513" r:id="rId4"/>
    <p:sldId id="581" r:id="rId5"/>
    <p:sldId id="514" r:id="rId6"/>
    <p:sldId id="515" r:id="rId7"/>
    <p:sldId id="516" r:id="rId8"/>
    <p:sldId id="518" r:id="rId9"/>
    <p:sldId id="517" r:id="rId10"/>
    <p:sldId id="552" r:id="rId11"/>
    <p:sldId id="519" r:id="rId12"/>
    <p:sldId id="520" r:id="rId13"/>
    <p:sldId id="523" r:id="rId14"/>
    <p:sldId id="522" r:id="rId15"/>
    <p:sldId id="524" r:id="rId16"/>
    <p:sldId id="525" r:id="rId17"/>
    <p:sldId id="526" r:id="rId18"/>
    <p:sldId id="527" r:id="rId19"/>
    <p:sldId id="528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39" r:id="rId30"/>
    <p:sldId id="540" r:id="rId31"/>
    <p:sldId id="541" r:id="rId32"/>
    <p:sldId id="542" r:id="rId33"/>
    <p:sldId id="543" r:id="rId34"/>
    <p:sldId id="544" r:id="rId35"/>
    <p:sldId id="547" r:id="rId36"/>
    <p:sldId id="548" r:id="rId37"/>
    <p:sldId id="549" r:id="rId38"/>
    <p:sldId id="502" r:id="rId39"/>
    <p:sldId id="550" r:id="rId40"/>
    <p:sldId id="553" r:id="rId41"/>
    <p:sldId id="554" r:id="rId42"/>
    <p:sldId id="555" r:id="rId43"/>
    <p:sldId id="556" r:id="rId44"/>
    <p:sldId id="557" r:id="rId45"/>
    <p:sldId id="573" r:id="rId46"/>
    <p:sldId id="574" r:id="rId47"/>
    <p:sldId id="575" r:id="rId48"/>
    <p:sldId id="561" r:id="rId49"/>
    <p:sldId id="576" r:id="rId50"/>
    <p:sldId id="563" r:id="rId51"/>
    <p:sldId id="564" r:id="rId52"/>
    <p:sldId id="565" r:id="rId53"/>
    <p:sldId id="566" r:id="rId54"/>
    <p:sldId id="577" r:id="rId55"/>
    <p:sldId id="578" r:id="rId56"/>
    <p:sldId id="579" r:id="rId57"/>
    <p:sldId id="580" r:id="rId58"/>
    <p:sldId id="512" r:id="rId5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D60093"/>
    <a:srgbClr val="333399"/>
    <a:srgbClr val="FFCB05"/>
    <a:srgbClr val="FF9900"/>
    <a:srgbClr val="00274C"/>
    <a:srgbClr val="009900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3"/>
    <p:restoredTop sz="94663"/>
  </p:normalViewPr>
  <p:slideViewPr>
    <p:cSldViewPr>
      <p:cViewPr varScale="1">
        <p:scale>
          <a:sx n="112" d="100"/>
          <a:sy n="112" d="100"/>
        </p:scale>
        <p:origin x="177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14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71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62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B8AC0EA-8456-AD4F-9673-F9A30533C698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95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8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0C462F0-F4EF-5244-A49E-6CE8D6940A21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4888" cy="3611563"/>
          </a:xfrm>
          <a:solidFill>
            <a:srgbClr val="FFFFFF"/>
          </a:solidFill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4564063"/>
            <a:ext cx="5429250" cy="43338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fr-F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78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5B461-466A-F348-BE51-87D2A94E4DCC}" type="slidenum">
              <a:rPr lang="en-US"/>
              <a:pPr/>
              <a:t>26</a:t>
            </a:fld>
            <a:endParaRPr lang="en-US"/>
          </a:p>
        </p:txBody>
      </p:sp>
      <p:sp>
        <p:nvSpPr>
          <p:cNvPr id="1129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66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854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F04983E-37FB-4A48-871E-EF21B66175D9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9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DDA135-E27F-2D44-A4C5-E5161DD793A5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54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3040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C4775AA-6F91-DB45-94C9-1927444BC962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9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864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832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21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A025C15-66E6-F945-A0DB-3C9682879329}" type="slidenum">
              <a:rPr lang="en-US" sz="1300" b="0">
                <a:latin typeface="Times New Roman" charset="0"/>
              </a:rPr>
              <a:pPr eaLnBrk="1" hangingPunct="1"/>
              <a:t>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885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22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11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628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73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7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DA431-9B69-4845-A20F-A89342A9AAE2}" type="slidenum">
              <a:rPr lang="en-US"/>
              <a:pPr/>
              <a:t>14</a:t>
            </a:fld>
            <a:endParaRPr lang="en-US"/>
          </a:p>
        </p:txBody>
      </p:sp>
      <p:sp>
        <p:nvSpPr>
          <p:cNvPr id="1120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12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9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4,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16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2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pPr lvl="1"/>
            <a:r>
              <a:rPr lang="en-US" dirty="0"/>
              <a:t>Given packet’s destination address, lookup next hop</a:t>
            </a:r>
          </a:p>
          <a:p>
            <a:r>
              <a:rPr lang="en-US" dirty="0"/>
              <a:t>Naive: Have an entry for each destination</a:t>
            </a:r>
          </a:p>
          <a:p>
            <a:pPr lvl="1"/>
            <a:r>
              <a:rPr lang="en-US" dirty="0"/>
              <a:t>There would be over 10</a:t>
            </a:r>
            <a:r>
              <a:rPr lang="en-US" baseline="30000" dirty="0"/>
              <a:t>8</a:t>
            </a:r>
            <a:r>
              <a:rPr lang="en-US" dirty="0"/>
              <a:t> entries!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/>
              <a:t>routing updates per destination! 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How can we improve scalability?</a:t>
            </a:r>
          </a:p>
          <a:p>
            <a:pPr lvl="1"/>
            <a:r>
              <a:rPr lang="en-US" dirty="0"/>
              <a:t>We have already seen an example: </a:t>
            </a:r>
            <a:r>
              <a:rPr lang="en-US" dirty="0">
                <a:solidFill>
                  <a:srgbClr val="0000FF"/>
                </a:solidFill>
              </a:rPr>
              <a:t>longest-prefix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27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8229600" cy="1173162"/>
          </a:xfrm>
        </p:spPr>
        <p:txBody>
          <a:bodyPr/>
          <a:lstStyle/>
          <a:p>
            <a:r>
              <a:rPr lang="en-US" dirty="0"/>
              <a:t>A smaller table at node B?</a:t>
            </a: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307498"/>
              </p:ext>
            </p:extLst>
          </p:nvPr>
        </p:nvGraphicFramePr>
        <p:xfrm>
          <a:off x="2971800" y="3257490"/>
          <a:ext cx="2743200" cy="305544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1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2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3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4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5 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6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7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8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82379" cy="2990910"/>
            <a:chOff x="609600" y="1600200"/>
            <a:chExt cx="7882379" cy="2990910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</p:grpSp>
      <p:sp>
        <p:nvSpPr>
          <p:cNvPr id="64" name="Up Arrow 63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2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Re-number the end-systems?</a:t>
            </a:r>
          </a:p>
        </p:txBody>
      </p:sp>
      <p:sp>
        <p:nvSpPr>
          <p:cNvPr id="38" name="Content Placeholder 2"/>
          <p:cNvSpPr>
            <a:spLocks noGrp="1"/>
          </p:cNvSpPr>
          <p:nvPr>
            <p:ph idx="1"/>
          </p:nvPr>
        </p:nvSpPr>
        <p:spPr>
          <a:xfrm>
            <a:off x="685800" y="4800600"/>
            <a:ext cx="8001000" cy="1431738"/>
          </a:xfrm>
        </p:spPr>
        <p:txBody>
          <a:bodyPr/>
          <a:lstStyle/>
          <a:p>
            <a:r>
              <a:rPr lang="en-US" dirty="0"/>
              <a:t>Careful address assignment </a:t>
            </a:r>
            <a:r>
              <a:rPr lang="en-US" dirty="0">
                <a:sym typeface="Wingdings"/>
              </a:rPr>
              <a:t> can </a:t>
            </a:r>
            <a:r>
              <a:rPr lang="en-US" i="1" dirty="0">
                <a:sym typeface="Wingdings"/>
              </a:rPr>
              <a:t>aggregate</a:t>
            </a:r>
            <a:r>
              <a:rPr lang="en-US" dirty="0">
                <a:sym typeface="Wingdings"/>
              </a:rPr>
              <a:t> multiple addresses into one range  scalability!</a:t>
            </a:r>
          </a:p>
          <a:p>
            <a:r>
              <a:rPr lang="en-US" dirty="0">
                <a:solidFill>
                  <a:srgbClr val="0000FF"/>
                </a:solidFill>
                <a:sym typeface="Wingdings"/>
              </a:rPr>
              <a:t>Akin to reducing the number of destinations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52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3155"/>
              </p:ext>
            </p:extLst>
          </p:nvPr>
        </p:nvGraphicFramePr>
        <p:xfrm>
          <a:off x="2971800" y="3257490"/>
          <a:ext cx="2743200" cy="1059120"/>
        </p:xfrm>
        <a:graphic>
          <a:graphicData uri="http://schemas.openxmlformats.org/drawingml/2006/table">
            <a:tbl>
              <a:tblPr/>
              <a:tblGrid>
                <a:gridCol w="1567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6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6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Destination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Next Hop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to [1-4]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A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to [5-8]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  <a:cs typeface="Arial" charset="0"/>
                        </a:rPr>
                        <a:t>C</a:t>
                      </a:r>
                    </a:p>
                  </a:txBody>
                  <a:tcPr marL="90488" marR="90488" marT="44440" marB="44440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609600" y="1600200"/>
            <a:ext cx="7842280" cy="2929354"/>
            <a:chOff x="609600" y="1600200"/>
            <a:chExt cx="7842280" cy="2929354"/>
          </a:xfrm>
        </p:grpSpPr>
        <p:sp>
          <p:nvSpPr>
            <p:cNvPr id="4" name="Rectangle 3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4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/>
            <p:cNvCxnSpPr>
              <a:stCxn id="8" idx="6"/>
              <a:endCxn id="4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1"/>
              <a:endCxn id="6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>
              <a:endCxn id="6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Straight Connector 36"/>
            <p:cNvCxnSpPr>
              <a:stCxn id="11" idx="3"/>
              <a:endCxn id="6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10" idx="7"/>
              <a:endCxn id="4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>
              <a:stCxn id="9" idx="0"/>
              <a:endCxn id="4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>
              <a:stCxn id="4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9" name="Straight Connector 48"/>
            <p:cNvCxnSpPr>
              <a:endCxn id="6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TextBox 52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261621" y="41910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09600" y="24384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738621" y="1600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153400" y="236220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7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3" name="Up Arrow 42"/>
          <p:cNvSpPr/>
          <p:nvPr/>
        </p:nvSpPr>
        <p:spPr bwMode="auto">
          <a:xfrm>
            <a:off x="4191000" y="3023205"/>
            <a:ext cx="152400" cy="182880"/>
          </a:xfrm>
          <a:prstGeom prst="upArrow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uiExpand="1" build="p"/>
      <p:bldP spid="4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46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Scaling </a:t>
            </a:r>
            <a:endParaRPr lang="en-US" dirty="0"/>
          </a:p>
        </p:txBody>
      </p:sp>
      <p:sp>
        <p:nvSpPr>
          <p:cNvPr id="1086467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router must be able to reach any destination</a:t>
            </a:r>
          </a:p>
          <a:p>
            <a:r>
              <a:rPr lang="en-US" dirty="0"/>
              <a:t>Naive: Have an entry for each destination</a:t>
            </a:r>
          </a:p>
          <a:p>
            <a:r>
              <a:rPr lang="en-US" dirty="0"/>
              <a:t>Better: Have an entry for a range of addresses</a:t>
            </a:r>
          </a:p>
          <a:p>
            <a:pPr lvl="1"/>
            <a:r>
              <a:rPr lang="en-US" dirty="0"/>
              <a:t>Can’t do this if addresses are assigned randomly!</a:t>
            </a:r>
          </a:p>
          <a:p>
            <a:pPr lvl="1"/>
            <a:r>
              <a:rPr lang="en-US" dirty="0"/>
              <a:t>How addresses are allocated will matter!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Host addressing is key to scaling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Scaling</a:t>
            </a:r>
          </a:p>
          <a:p>
            <a:r>
              <a:rPr lang="en-US" dirty="0"/>
              <a:t>Administrative structure </a:t>
            </a:r>
          </a:p>
          <a:p>
            <a:pPr lvl="1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6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freedom in picking routes</a:t>
            </a:r>
          </a:p>
          <a:p>
            <a:pPr lvl="1"/>
            <a:r>
              <a:rPr lang="ja-JP" altLang="en-US" dirty="0"/>
              <a:t>“</a:t>
            </a:r>
            <a:r>
              <a:rPr lang="en-US" dirty="0"/>
              <a:t>My traffic can’t be carried over my competitor’s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ja-JP" altLang="en-US" dirty="0"/>
              <a:t>“</a:t>
            </a:r>
            <a:r>
              <a:rPr lang="en-US" dirty="0"/>
              <a:t>I don’t want to carry A’s traffic through my network</a:t>
            </a:r>
            <a:r>
              <a:rPr lang="ja-JP" altLang="en-US" dirty="0"/>
              <a:t>”</a:t>
            </a:r>
            <a:endParaRPr lang="en-US" dirty="0"/>
          </a:p>
          <a:p>
            <a:pPr lvl="1"/>
            <a:r>
              <a:rPr lang="en-US" dirty="0"/>
              <a:t>Not expressible as Internet-wide </a:t>
            </a:r>
            <a:r>
              <a:rPr lang="ja-JP" altLang="en-US" dirty="0"/>
              <a:t>“</a:t>
            </a:r>
            <a:r>
              <a:rPr lang="en-US" dirty="0"/>
              <a:t>least cost</a:t>
            </a:r>
            <a:r>
              <a:rPr lang="ja-JP" altLang="en-US" dirty="0"/>
              <a:t>”</a:t>
            </a:r>
            <a:endParaRPr lang="en-US" dirty="0"/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pPr lvl="1"/>
            <a:r>
              <a:rPr lang="en-US" dirty="0"/>
              <a:t>Want to choose their own internal routing protocol</a:t>
            </a:r>
          </a:p>
          <a:p>
            <a:pPr lvl="1"/>
            <a:r>
              <a:rPr lang="en-US" dirty="0"/>
              <a:t>Want to choose their own policy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  <a:p>
            <a:pPr lvl="1"/>
            <a:r>
              <a:rPr lang="en-US" dirty="0"/>
              <a:t>Choice of network topology, routing policies, etc.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63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routing algorithm</a:t>
            </a:r>
          </a:p>
        </p:txBody>
      </p:sp>
      <p:sp>
        <p:nvSpPr>
          <p:cNvPr id="1167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77200" cy="4419600"/>
          </a:xfrm>
        </p:spPr>
        <p:txBody>
          <a:bodyPr/>
          <a:lstStyle/>
          <a:p>
            <a:r>
              <a:rPr lang="en-US" dirty="0"/>
              <a:t>Link-state</a:t>
            </a:r>
          </a:p>
          <a:p>
            <a:pPr lvl="1"/>
            <a:r>
              <a:rPr lang="en-US" dirty="0"/>
              <a:t>No privacy – broadcasts all network information </a:t>
            </a:r>
          </a:p>
          <a:p>
            <a:pPr lvl="1"/>
            <a:r>
              <a:rPr lang="en-US" dirty="0"/>
              <a:t>Limited autonomy – needs agreement on metric, </a:t>
            </a:r>
            <a:r>
              <a:rPr lang="en-US" dirty="0" err="1"/>
              <a:t>algo</a:t>
            </a:r>
            <a:endParaRPr lang="en-US" dirty="0"/>
          </a:p>
          <a:p>
            <a:r>
              <a:rPr lang="en-US" dirty="0"/>
              <a:t>Distance-vector is a decent starting point </a:t>
            </a:r>
          </a:p>
          <a:p>
            <a:pPr lvl="1"/>
            <a:r>
              <a:rPr lang="en-US" dirty="0"/>
              <a:t>Per-destination updates give some control</a:t>
            </a:r>
          </a:p>
          <a:p>
            <a:pPr lvl="1"/>
            <a:r>
              <a:rPr lang="en-US" dirty="0"/>
              <a:t>BUT wasn’t designed to implement policy </a:t>
            </a:r>
          </a:p>
          <a:p>
            <a:pPr lvl="1"/>
            <a:r>
              <a:rPr lang="en-US" dirty="0"/>
              <a:t>AND is vulnerable to loops</a:t>
            </a:r>
          </a:p>
          <a:p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The “Border Gateway Protocol” (BGP) extends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distance-vector ideas to accommodate policy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  <a:p>
            <a:pPr lvl="1"/>
            <a:r>
              <a:rPr lang="en-US" dirty="0"/>
              <a:t>Addressing (Scalability)</a:t>
            </a:r>
          </a:p>
          <a:p>
            <a:pPr lvl="1"/>
            <a:r>
              <a:rPr lang="en-US" dirty="0"/>
              <a:t>BGP (Autonomy, policy, privacy)</a:t>
            </a:r>
          </a:p>
          <a:p>
            <a:pPr lvl="2"/>
            <a:r>
              <a:rPr lang="en-US" dirty="0"/>
              <a:t>Context and basic ideas: today</a:t>
            </a:r>
          </a:p>
          <a:p>
            <a:pPr lvl="2"/>
            <a:r>
              <a:rPr lang="en-US" dirty="0"/>
              <a:t>Details and issues: next lecture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26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Inter-domain-routing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addressing: </a:t>
            </a:r>
            <a:br>
              <a:rPr lang="en-US" dirty="0"/>
            </a:br>
            <a:r>
              <a:rPr lang="en-US" dirty="0"/>
              <a:t>Scalable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State: Small forwarding tables at routers</a:t>
            </a:r>
          </a:p>
          <a:p>
            <a:pPr lvl="1"/>
            <a:r>
              <a:rPr lang="en-US" dirty="0"/>
              <a:t>Much less than the number of hosts</a:t>
            </a:r>
          </a:p>
          <a:p>
            <a:r>
              <a:rPr lang="en-US" dirty="0"/>
              <a:t>Churn: Limited rate of change in routing tables</a:t>
            </a:r>
          </a:p>
          <a:p>
            <a:pPr lvl="0"/>
            <a:r>
              <a:rPr lang="en-US" dirty="0">
                <a:solidFill>
                  <a:srgbClr val="0000FF"/>
                </a:solidFill>
              </a:rPr>
              <a:t>Ability to aggregate</a:t>
            </a:r>
            <a:r>
              <a:rPr lang="en-US" dirty="0"/>
              <a:t> addresses is crucial for both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 works if…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114829"/>
            <a:ext cx="7924800" cy="1913493"/>
          </a:xfrm>
        </p:spPr>
        <p:txBody>
          <a:bodyPr/>
          <a:lstStyle/>
          <a:p>
            <a:r>
              <a:rPr lang="en-US" sz="2400" dirty="0"/>
              <a:t>Groups of destinations reached via the same path</a:t>
            </a:r>
          </a:p>
          <a:p>
            <a:r>
              <a:rPr lang="en-US" sz="2400" dirty="0"/>
              <a:t>These groups are assigned contiguous addresses</a:t>
            </a:r>
          </a:p>
          <a:p>
            <a:r>
              <a:rPr lang="en-US" sz="2400" dirty="0"/>
              <a:t>These groups are relatively stable</a:t>
            </a:r>
          </a:p>
          <a:p>
            <a:r>
              <a:rPr lang="en-US" sz="2400" dirty="0"/>
              <a:t>Few enough groups to make forwarding easy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71600" y="1600201"/>
            <a:ext cx="6455664" cy="2453142"/>
            <a:chOff x="609600" y="1600200"/>
            <a:chExt cx="7909499" cy="3005597"/>
          </a:xfrm>
        </p:grpSpPr>
        <p:sp>
          <p:nvSpPr>
            <p:cNvPr id="8" name="Rectangle 7"/>
            <p:cNvSpPr/>
            <p:nvPr/>
          </p:nvSpPr>
          <p:spPr bwMode="auto">
            <a:xfrm>
              <a:off x="25146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1148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867400" y="2667000"/>
              <a:ext cx="304800" cy="3048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Oval 10"/>
            <p:cNvSpPr/>
            <p:nvPr/>
          </p:nvSpPr>
          <p:spPr bwMode="auto">
            <a:xfrm>
              <a:off x="14478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Oval 11"/>
            <p:cNvSpPr/>
            <p:nvPr/>
          </p:nvSpPr>
          <p:spPr bwMode="auto">
            <a:xfrm>
              <a:off x="990600" y="25146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1600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12192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7315200" y="1828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7848600" y="2590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315200" y="4114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7543800" y="3352800"/>
              <a:ext cx="381000" cy="384048"/>
            </a:xfrm>
            <a:prstGeom prst="ellipse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19" name="Straight Connector 18"/>
            <p:cNvCxnSpPr>
              <a:stCxn id="12" idx="5"/>
              <a:endCxn id="9" idx="1"/>
            </p:cNvCxnSpPr>
            <p:nvPr/>
          </p:nvCxnSpPr>
          <p:spPr bwMode="auto">
            <a:xfrm>
              <a:off x="1773004" y="2156605"/>
              <a:ext cx="7415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/>
            <p:cNvCxnSpPr>
              <a:stCxn id="13" idx="6"/>
              <a:endCxn id="9" idx="1"/>
            </p:cNvCxnSpPr>
            <p:nvPr/>
          </p:nvCxnSpPr>
          <p:spPr bwMode="auto">
            <a:xfrm>
              <a:off x="1371600" y="2706624"/>
              <a:ext cx="1143000" cy="1127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>
              <a:stCxn id="18" idx="1"/>
              <a:endCxn id="11" idx="3"/>
            </p:cNvCxnSpPr>
            <p:nvPr/>
          </p:nvCxnSpPr>
          <p:spPr bwMode="auto">
            <a:xfrm flipH="1" flipV="1">
              <a:off x="6172200" y="2819400"/>
              <a:ext cx="1198796" cy="1351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 flipV="1">
              <a:off x="6172200" y="2743200"/>
              <a:ext cx="1676400" cy="762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endCxn id="11" idx="3"/>
            </p:cNvCxnSpPr>
            <p:nvPr/>
          </p:nvCxnSpPr>
          <p:spPr bwMode="auto">
            <a:xfrm flipH="1" flipV="1">
              <a:off x="6172200" y="2819400"/>
              <a:ext cx="1371600" cy="578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>
              <a:stCxn id="16" idx="3"/>
              <a:endCxn id="11" idx="3"/>
            </p:cNvCxnSpPr>
            <p:nvPr/>
          </p:nvCxnSpPr>
          <p:spPr bwMode="auto">
            <a:xfrm flipH="1">
              <a:off x="6172200" y="2156605"/>
              <a:ext cx="1198796" cy="6627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15" idx="7"/>
              <a:endCxn id="9" idx="1"/>
            </p:cNvCxnSpPr>
            <p:nvPr/>
          </p:nvCxnSpPr>
          <p:spPr bwMode="auto">
            <a:xfrm flipV="1">
              <a:off x="1544404" y="2819400"/>
              <a:ext cx="970196" cy="58964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>
              <a:stCxn id="14" idx="0"/>
              <a:endCxn id="9" idx="1"/>
            </p:cNvCxnSpPr>
            <p:nvPr/>
          </p:nvCxnSpPr>
          <p:spPr bwMode="auto">
            <a:xfrm flipV="1">
              <a:off x="1790700" y="2819400"/>
              <a:ext cx="723900" cy="129540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9" idx="3"/>
            </p:cNvCxnSpPr>
            <p:nvPr/>
          </p:nvCxnSpPr>
          <p:spPr bwMode="auto">
            <a:xfrm>
              <a:off x="2819400" y="2819400"/>
              <a:ext cx="12954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>
              <a:endCxn id="11" idx="1"/>
            </p:cNvCxnSpPr>
            <p:nvPr/>
          </p:nvCxnSpPr>
          <p:spPr bwMode="auto">
            <a:xfrm>
              <a:off x="4419600" y="2819400"/>
              <a:ext cx="144780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/>
            <p:cNvSpPr txBox="1"/>
            <p:nvPr/>
          </p:nvSpPr>
          <p:spPr>
            <a:xfrm>
              <a:off x="1109221" y="16764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261621" y="41910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8200" y="32766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9600" y="2438399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438400" y="22098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90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811688" y="2209800"/>
              <a:ext cx="3693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738621" y="1600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696200" y="411480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91021" y="3257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153400" y="2362200"/>
              <a:ext cx="365699" cy="4147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867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8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addresses (IPv4)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32-bit number associated with a host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Represented with the “dotted-decimal” notation </a:t>
            </a:r>
          </a:p>
          <a:p>
            <a:pPr lvl="1"/>
            <a:r>
              <a:rPr lang="en-US" dirty="0"/>
              <a:t>e.g., 12.34.158.5</a:t>
            </a:r>
          </a:p>
        </p:txBody>
      </p:sp>
      <p:grpSp>
        <p:nvGrpSpPr>
          <p:cNvPr id="108548" name="Group 4"/>
          <p:cNvGrpSpPr>
            <a:grpSpLocks/>
          </p:cNvGrpSpPr>
          <p:nvPr/>
        </p:nvGrpSpPr>
        <p:grpSpPr bwMode="auto">
          <a:xfrm>
            <a:off x="850900" y="5260975"/>
            <a:ext cx="7329488" cy="598487"/>
            <a:chOff x="428" y="893"/>
            <a:chExt cx="4617" cy="377"/>
          </a:xfrm>
        </p:grpSpPr>
        <p:grpSp>
          <p:nvGrpSpPr>
            <p:cNvPr id="108557" name="Group 5"/>
            <p:cNvGrpSpPr>
              <a:grpSpLocks/>
            </p:cNvGrpSpPr>
            <p:nvPr/>
          </p:nvGrpSpPr>
          <p:grpSpPr bwMode="auto">
            <a:xfrm>
              <a:off x="428" y="904"/>
              <a:ext cx="4616" cy="328"/>
              <a:chOff x="428" y="904"/>
              <a:chExt cx="4616" cy="328"/>
            </a:xfrm>
          </p:grpSpPr>
          <p:sp>
            <p:nvSpPr>
              <p:cNvPr id="924678" name="Rectangle 6"/>
              <p:cNvSpPr>
                <a:spLocks noChangeArrowheads="1"/>
              </p:cNvSpPr>
              <p:nvPr/>
            </p:nvSpPr>
            <p:spPr bwMode="auto">
              <a:xfrm>
                <a:off x="428" y="908"/>
                <a:ext cx="4616" cy="3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63500" dist="107763" dir="2700000" algn="ctr" rotWithShape="0">
                  <a:schemeClr val="bg2">
                    <a:alpha val="74998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solidFill>
                    <a:srgbClr val="0000FF"/>
                  </a:solidFill>
                  <a:ea typeface="+mn-ea"/>
                  <a:cs typeface="+mn-cs"/>
                </a:endParaRPr>
              </a:p>
            </p:txBody>
          </p:sp>
          <p:sp>
            <p:nvSpPr>
              <p:cNvPr id="108563" name="Line 7"/>
              <p:cNvSpPr>
                <a:spLocks noChangeShapeType="1"/>
              </p:cNvSpPr>
              <p:nvPr/>
            </p:nvSpPr>
            <p:spPr bwMode="auto">
              <a:xfrm>
                <a:off x="2728" y="904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4" name="Line 8"/>
              <p:cNvSpPr>
                <a:spLocks noChangeShapeType="1"/>
              </p:cNvSpPr>
              <p:nvPr/>
            </p:nvSpPr>
            <p:spPr bwMode="auto">
              <a:xfrm>
                <a:off x="1592" y="904"/>
                <a:ext cx="0" cy="32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  <p:sp>
            <p:nvSpPr>
              <p:cNvPr id="108565" name="Line 9"/>
              <p:cNvSpPr>
                <a:spLocks noChangeShapeType="1"/>
              </p:cNvSpPr>
              <p:nvPr/>
            </p:nvSpPr>
            <p:spPr bwMode="auto">
              <a:xfrm>
                <a:off x="3896" y="912"/>
                <a:ext cx="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solidFill>
                    <a:srgbClr val="0000FF"/>
                  </a:solidFill>
                </a:endParaRPr>
              </a:p>
            </p:txBody>
          </p:sp>
        </p:grpSp>
        <p:sp>
          <p:nvSpPr>
            <p:cNvPr id="108558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108559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108560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108561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108549" name="Text Box 14"/>
          <p:cNvSpPr txBox="1">
            <a:spLocks noChangeArrowheads="1"/>
          </p:cNvSpPr>
          <p:nvPr/>
        </p:nvSpPr>
        <p:spPr bwMode="auto">
          <a:xfrm>
            <a:off x="1493838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12</a:t>
            </a:r>
          </a:p>
        </p:txBody>
      </p:sp>
      <p:sp>
        <p:nvSpPr>
          <p:cNvPr id="108550" name="Text Box 15"/>
          <p:cNvSpPr txBox="1">
            <a:spLocks noChangeArrowheads="1"/>
          </p:cNvSpPr>
          <p:nvPr/>
        </p:nvSpPr>
        <p:spPr bwMode="auto">
          <a:xfrm>
            <a:off x="3395663" y="4114800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34</a:t>
            </a:r>
          </a:p>
        </p:txBody>
      </p:sp>
      <p:sp>
        <p:nvSpPr>
          <p:cNvPr id="108551" name="Text Box 16"/>
          <p:cNvSpPr txBox="1">
            <a:spLocks noChangeArrowheads="1"/>
          </p:cNvSpPr>
          <p:nvPr/>
        </p:nvSpPr>
        <p:spPr bwMode="auto">
          <a:xfrm>
            <a:off x="5080000" y="4114800"/>
            <a:ext cx="69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158</a:t>
            </a:r>
          </a:p>
        </p:txBody>
      </p:sp>
      <p:sp>
        <p:nvSpPr>
          <p:cNvPr id="108552" name="Text Box 17"/>
          <p:cNvSpPr txBox="1">
            <a:spLocks noChangeArrowheads="1"/>
          </p:cNvSpPr>
          <p:nvPr/>
        </p:nvSpPr>
        <p:spPr bwMode="auto">
          <a:xfrm>
            <a:off x="7031038" y="4114800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Tahoma" charset="0"/>
              </a:rPr>
              <a:t>5</a:t>
            </a:r>
          </a:p>
        </p:txBody>
      </p:sp>
      <p:sp>
        <p:nvSpPr>
          <p:cNvPr id="108553" name="Line 18"/>
          <p:cNvSpPr>
            <a:spLocks noChangeShapeType="1"/>
          </p:cNvSpPr>
          <p:nvPr/>
        </p:nvSpPr>
        <p:spPr bwMode="auto">
          <a:xfrm>
            <a:off x="1774825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4" name="Line 19"/>
          <p:cNvSpPr>
            <a:spLocks noChangeShapeType="1"/>
          </p:cNvSpPr>
          <p:nvPr/>
        </p:nvSpPr>
        <p:spPr bwMode="auto">
          <a:xfrm>
            <a:off x="3700463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Line 20"/>
          <p:cNvSpPr>
            <a:spLocks noChangeShapeType="1"/>
          </p:cNvSpPr>
          <p:nvPr/>
        </p:nvSpPr>
        <p:spPr bwMode="auto">
          <a:xfrm>
            <a:off x="547370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6" name="Line 21"/>
          <p:cNvSpPr>
            <a:spLocks noChangeShapeType="1"/>
          </p:cNvSpPr>
          <p:nvPr/>
        </p:nvSpPr>
        <p:spPr bwMode="auto">
          <a:xfrm>
            <a:off x="7219950" y="4572000"/>
            <a:ext cx="0" cy="747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2" name="Group 4"/>
          <p:cNvGrpSpPr>
            <a:grpSpLocks/>
          </p:cNvGrpSpPr>
          <p:nvPr/>
        </p:nvGrpSpPr>
        <p:grpSpPr bwMode="auto">
          <a:xfrm>
            <a:off x="923925" y="2303463"/>
            <a:ext cx="7313613" cy="598487"/>
            <a:chOff x="438" y="893"/>
            <a:chExt cx="4607" cy="377"/>
          </a:xfrm>
        </p:grpSpPr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438" y="893"/>
              <a:ext cx="114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00001100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1606" y="893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00100010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2758" y="901"/>
              <a:ext cx="1122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>
                  <a:solidFill>
                    <a:srgbClr val="0000FF"/>
                  </a:solidFill>
                  <a:latin typeface="Times New Roman" charset="0"/>
                </a:rPr>
                <a:t>10011110</a:t>
              </a:r>
            </a:p>
          </p:txBody>
        </p:sp>
        <p:sp>
          <p:nvSpPr>
            <p:cNvPr id="27" name="Rectangle 13"/>
            <p:cNvSpPr>
              <a:spLocks noChangeArrowheads="1"/>
            </p:cNvSpPr>
            <p:nvPr/>
          </p:nvSpPr>
          <p:spPr bwMode="auto">
            <a:xfrm>
              <a:off x="3894" y="901"/>
              <a:ext cx="1151" cy="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3200" b="0" dirty="0">
                  <a:solidFill>
                    <a:srgbClr val="0000FF"/>
                  </a:solidFill>
                  <a:latin typeface="Times New Roman" charset="0"/>
                </a:rPr>
                <a:t>00000101</a:t>
              </a: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96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/>
      <p:bldP spid="108550" grpId="0"/>
      <p:bldP spid="108551" grpId="0"/>
      <p:bldP spid="108552" grpId="0"/>
      <p:bldP spid="108553" grpId="0" animBg="1"/>
      <p:bldP spid="108554" grpId="0" animBg="1"/>
      <p:bldP spid="108555" grpId="0" animBg="1"/>
      <p:bldP spid="10855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in IP addressing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153400" cy="4419600"/>
          </a:xfrm>
        </p:spPr>
        <p:txBody>
          <a:bodyPr/>
          <a:lstStyle/>
          <a:p>
            <a:r>
              <a:rPr lang="en-US" dirty="0"/>
              <a:t>32 bits are partitioned into a prefix and suffix components</a:t>
            </a:r>
          </a:p>
          <a:p>
            <a:r>
              <a:rPr lang="en-US" dirty="0"/>
              <a:t>Prefix is the </a:t>
            </a:r>
            <a:r>
              <a:rPr lang="en-US" dirty="0">
                <a:solidFill>
                  <a:srgbClr val="0000FF"/>
                </a:solidFill>
              </a:rPr>
              <a:t>network </a:t>
            </a:r>
            <a:r>
              <a:rPr lang="en-US" dirty="0"/>
              <a:t>component; suffix is the </a:t>
            </a:r>
            <a:r>
              <a:rPr lang="en-US" dirty="0">
                <a:solidFill>
                  <a:srgbClr val="0000FF"/>
                </a:solidFill>
              </a:rPr>
              <a:t>host </a:t>
            </a:r>
            <a:r>
              <a:rPr lang="en-US" dirty="0"/>
              <a:t>component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Inter-domain routing operates on network prefix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24338" y="3429000"/>
            <a:ext cx="6495324" cy="1985166"/>
            <a:chOff x="762000" y="4343400"/>
            <a:chExt cx="7334250" cy="2352791"/>
          </a:xfrm>
        </p:grpSpPr>
        <p:grpSp>
          <p:nvGrpSpPr>
            <p:cNvPr id="124932" name="Group 4"/>
            <p:cNvGrpSpPr>
              <a:grpSpLocks/>
            </p:cNvGrpSpPr>
            <p:nvPr/>
          </p:nvGrpSpPr>
          <p:grpSpPr bwMode="auto">
            <a:xfrm>
              <a:off x="762000" y="5243513"/>
              <a:ext cx="7334250" cy="633412"/>
              <a:chOff x="428" y="893"/>
              <a:chExt cx="4620" cy="399"/>
            </a:xfrm>
          </p:grpSpPr>
          <p:grpSp>
            <p:nvGrpSpPr>
              <p:cNvPr id="124948" name="Group 5"/>
              <p:cNvGrpSpPr>
                <a:grpSpLocks/>
              </p:cNvGrpSpPr>
              <p:nvPr/>
            </p:nvGrpSpPr>
            <p:grpSpPr bwMode="auto">
              <a:xfrm>
                <a:off x="428" y="904"/>
                <a:ext cx="4616" cy="328"/>
                <a:chOff x="428" y="904"/>
                <a:chExt cx="4616" cy="328"/>
              </a:xfrm>
            </p:grpSpPr>
            <p:sp>
              <p:nvSpPr>
                <p:cNvPr id="932870" name="Rectangle 6"/>
                <p:cNvSpPr>
                  <a:spLocks noChangeArrowheads="1"/>
                </p:cNvSpPr>
                <p:nvPr/>
              </p:nvSpPr>
              <p:spPr bwMode="auto">
                <a:xfrm>
                  <a:off x="428" y="908"/>
                  <a:ext cx="4616" cy="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ea typeface="+mn-ea"/>
                    <a:cs typeface="+mn-cs"/>
                  </a:endParaRPr>
                </a:p>
              </p:txBody>
            </p:sp>
            <p:sp>
              <p:nvSpPr>
                <p:cNvPr id="124954" name="Line 7"/>
                <p:cNvSpPr>
                  <a:spLocks noChangeShapeType="1"/>
                </p:cNvSpPr>
                <p:nvPr/>
              </p:nvSpPr>
              <p:spPr bwMode="auto">
                <a:xfrm>
                  <a:off x="2728" y="904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5" name="Line 8"/>
                <p:cNvSpPr>
                  <a:spLocks noChangeShapeType="1"/>
                </p:cNvSpPr>
                <p:nvPr/>
              </p:nvSpPr>
              <p:spPr bwMode="auto">
                <a:xfrm>
                  <a:off x="1592" y="904"/>
                  <a:ext cx="0" cy="3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24956" name="Line 9"/>
                <p:cNvSpPr>
                  <a:spLocks noChangeShapeType="1"/>
                </p:cNvSpPr>
                <p:nvPr/>
              </p:nvSpPr>
              <p:spPr bwMode="auto">
                <a:xfrm>
                  <a:off x="3896" y="912"/>
                  <a:ext cx="0" cy="32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  <p:sp>
            <p:nvSpPr>
              <p:cNvPr id="124949" name="Rectangle 10"/>
              <p:cNvSpPr>
                <a:spLocks noChangeArrowheads="1"/>
              </p:cNvSpPr>
              <p:nvPr/>
            </p:nvSpPr>
            <p:spPr bwMode="auto">
              <a:xfrm>
                <a:off x="438" y="893"/>
                <a:ext cx="114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00001100</a:t>
                </a:r>
              </a:p>
            </p:txBody>
          </p:sp>
          <p:sp>
            <p:nvSpPr>
              <p:cNvPr id="124950" name="Rectangle 11"/>
              <p:cNvSpPr>
                <a:spLocks noChangeArrowheads="1"/>
              </p:cNvSpPr>
              <p:nvPr/>
            </p:nvSpPr>
            <p:spPr bwMode="auto">
              <a:xfrm>
                <a:off x="1606" y="893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00100010</a:t>
                </a:r>
              </a:p>
            </p:txBody>
          </p:sp>
          <p:sp>
            <p:nvSpPr>
              <p:cNvPr id="124951" name="Rectangle 12"/>
              <p:cNvSpPr>
                <a:spLocks noChangeArrowheads="1"/>
              </p:cNvSpPr>
              <p:nvPr/>
            </p:nvSpPr>
            <p:spPr bwMode="auto">
              <a:xfrm>
                <a:off x="2758" y="901"/>
                <a:ext cx="1125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D3A600"/>
                    </a:solidFill>
                    <a:latin typeface="Times New Roman" charset="0"/>
                  </a:rPr>
                  <a:t>1001111</a:t>
                </a:r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</a:t>
                </a:r>
              </a:p>
            </p:txBody>
          </p:sp>
          <p:sp>
            <p:nvSpPr>
              <p:cNvPr id="124952" name="Rectangle 13"/>
              <p:cNvSpPr>
                <a:spLocks noChangeArrowheads="1"/>
              </p:cNvSpPr>
              <p:nvPr/>
            </p:nvSpPr>
            <p:spPr bwMode="auto">
              <a:xfrm>
                <a:off x="3894" y="901"/>
                <a:ext cx="1154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algn="l" eaLnBrk="0" hangingPunct="0"/>
                <a:r>
                  <a:rPr lang="en-US" sz="2800" b="0" dirty="0">
                    <a:solidFill>
                      <a:srgbClr val="000090"/>
                    </a:solidFill>
                    <a:latin typeface="Times New Roman" charset="0"/>
                  </a:rPr>
                  <a:t>00000101</a:t>
                </a:r>
              </a:p>
            </p:txBody>
          </p:sp>
        </p:grpSp>
        <p:sp>
          <p:nvSpPr>
            <p:cNvPr id="124933" name="Line 14"/>
            <p:cNvSpPr>
              <a:spLocks noChangeShapeType="1"/>
            </p:cNvSpPr>
            <p:nvPr/>
          </p:nvSpPr>
          <p:spPr bwMode="auto">
            <a:xfrm>
              <a:off x="777875" y="60198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4" name="Rectangle 15"/>
            <p:cNvSpPr>
              <a:spLocks noChangeArrowheads="1"/>
            </p:cNvSpPr>
            <p:nvPr/>
          </p:nvSpPr>
          <p:spPr bwMode="auto">
            <a:xfrm>
              <a:off x="2052628" y="6221224"/>
              <a:ext cx="2367538" cy="438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D3A600"/>
                  </a:solidFill>
                  <a:latin typeface="Arial" charset="0"/>
                </a:rPr>
                <a:t>Network (23 bits)</a:t>
              </a:r>
              <a:r>
                <a:rPr lang="en-US" b="0" dirty="0">
                  <a:solidFill>
                    <a:srgbClr val="D3A60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5" name="Line 16"/>
            <p:cNvSpPr>
              <a:spLocks noChangeShapeType="1"/>
            </p:cNvSpPr>
            <p:nvPr/>
          </p:nvSpPr>
          <p:spPr bwMode="auto">
            <a:xfrm flipH="1">
              <a:off x="777875" y="6242050"/>
              <a:ext cx="5157787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>
                <a:solidFill>
                  <a:srgbClr val="008000"/>
                </a:solidFill>
              </a:endParaRPr>
            </a:p>
          </p:txBody>
        </p:sp>
        <p:sp>
          <p:nvSpPr>
            <p:cNvPr id="124936" name="Line 17"/>
            <p:cNvSpPr>
              <a:spLocks noChangeShapeType="1"/>
            </p:cNvSpPr>
            <p:nvPr/>
          </p:nvSpPr>
          <p:spPr bwMode="auto">
            <a:xfrm>
              <a:off x="8089900" y="59944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7" name="Line 18"/>
            <p:cNvSpPr>
              <a:spLocks noChangeShapeType="1"/>
            </p:cNvSpPr>
            <p:nvPr/>
          </p:nvSpPr>
          <p:spPr bwMode="auto">
            <a:xfrm>
              <a:off x="5935662" y="593725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38" name="Rectangle 19"/>
            <p:cNvSpPr>
              <a:spLocks noChangeArrowheads="1"/>
            </p:cNvSpPr>
            <p:nvPr/>
          </p:nvSpPr>
          <p:spPr bwMode="auto">
            <a:xfrm>
              <a:off x="6182638" y="6221225"/>
              <a:ext cx="1715936" cy="474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dirty="0">
                  <a:solidFill>
                    <a:srgbClr val="000090"/>
                  </a:solidFill>
                  <a:latin typeface="Arial" charset="0"/>
                </a:rPr>
                <a:t>Host (9 bits)</a:t>
              </a:r>
              <a:r>
                <a:rPr lang="en-US" b="0" dirty="0">
                  <a:solidFill>
                    <a:srgbClr val="000090"/>
                  </a:solidFill>
                  <a:latin typeface="Times New Roman" charset="0"/>
                </a:rPr>
                <a:t> </a:t>
              </a:r>
            </a:p>
          </p:txBody>
        </p:sp>
        <p:sp>
          <p:nvSpPr>
            <p:cNvPr id="124939" name="Line 20"/>
            <p:cNvSpPr>
              <a:spLocks noChangeShapeType="1"/>
            </p:cNvSpPr>
            <p:nvPr/>
          </p:nvSpPr>
          <p:spPr bwMode="auto">
            <a:xfrm>
              <a:off x="5965825" y="6242050"/>
              <a:ext cx="21209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4944" name="Line 25"/>
            <p:cNvSpPr>
              <a:spLocks noChangeShapeType="1"/>
            </p:cNvSpPr>
            <p:nvPr/>
          </p:nvSpPr>
          <p:spPr bwMode="auto">
            <a:xfrm>
              <a:off x="1685925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5" name="Line 26"/>
            <p:cNvSpPr>
              <a:spLocks noChangeShapeType="1"/>
            </p:cNvSpPr>
            <p:nvPr/>
          </p:nvSpPr>
          <p:spPr bwMode="auto">
            <a:xfrm>
              <a:off x="3611562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6" name="Line 27"/>
            <p:cNvSpPr>
              <a:spLocks noChangeShapeType="1"/>
            </p:cNvSpPr>
            <p:nvPr/>
          </p:nvSpPr>
          <p:spPr bwMode="auto">
            <a:xfrm>
              <a:off x="538480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7" name="Line 28"/>
            <p:cNvSpPr>
              <a:spLocks noChangeShapeType="1"/>
            </p:cNvSpPr>
            <p:nvPr/>
          </p:nvSpPr>
          <p:spPr bwMode="auto">
            <a:xfrm>
              <a:off x="7131050" y="4433888"/>
              <a:ext cx="0" cy="7477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24940" name="Text Box 21"/>
            <p:cNvSpPr txBox="1">
              <a:spLocks noChangeArrowheads="1"/>
            </p:cNvSpPr>
            <p:nvPr/>
          </p:nvSpPr>
          <p:spPr bwMode="auto">
            <a:xfrm>
              <a:off x="1404937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12</a:t>
              </a:r>
            </a:p>
          </p:txBody>
        </p:sp>
        <p:sp>
          <p:nvSpPr>
            <p:cNvPr id="124941" name="Text Box 22"/>
            <p:cNvSpPr txBox="1">
              <a:spLocks noChangeArrowheads="1"/>
            </p:cNvSpPr>
            <p:nvPr/>
          </p:nvSpPr>
          <p:spPr bwMode="auto">
            <a:xfrm>
              <a:off x="3306762" y="4343400"/>
              <a:ext cx="540434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34</a:t>
              </a:r>
            </a:p>
          </p:txBody>
        </p:sp>
        <p:sp>
          <p:nvSpPr>
            <p:cNvPr id="124942" name="Text Box 23"/>
            <p:cNvSpPr txBox="1">
              <a:spLocks noChangeArrowheads="1"/>
            </p:cNvSpPr>
            <p:nvPr/>
          </p:nvSpPr>
          <p:spPr bwMode="auto">
            <a:xfrm>
              <a:off x="4991099" y="4343400"/>
              <a:ext cx="706393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158</a:t>
              </a:r>
            </a:p>
          </p:txBody>
        </p:sp>
        <p:sp>
          <p:nvSpPr>
            <p:cNvPr id="124943" name="Text Box 24"/>
            <p:cNvSpPr txBox="1">
              <a:spLocks noChangeArrowheads="1"/>
            </p:cNvSpPr>
            <p:nvPr/>
          </p:nvSpPr>
          <p:spPr bwMode="auto">
            <a:xfrm>
              <a:off x="6942137" y="4343400"/>
              <a:ext cx="374475" cy="437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1800">
                  <a:latin typeface="Tahoma" charset="0"/>
                </a:rPr>
                <a:t>5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0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CIDR: C</a:t>
            </a:r>
            <a:r>
              <a:rPr lang="en-US" dirty="0"/>
              <a:t>lassless inter-domain routing</a:t>
            </a:r>
          </a:p>
        </p:txBody>
      </p:sp>
      <p:sp>
        <p:nvSpPr>
          <p:cNvPr id="138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Flexible division between network and host addresses</a:t>
            </a:r>
          </a:p>
          <a:p>
            <a:r>
              <a:rPr lang="en-US" dirty="0"/>
              <a:t>Offers a better tradeoff between size of the routing table and efficient use of the IP address space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 example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a network has 50 computers </a:t>
            </a:r>
          </a:p>
          <a:p>
            <a:pPr lvl="1"/>
            <a:r>
              <a:rPr lang="en-US" dirty="0"/>
              <a:t>Allocate 6 bits for host addresses  (2</a:t>
            </a:r>
            <a:r>
              <a:rPr lang="en-US" baseline="30000" dirty="0"/>
              <a:t>5</a:t>
            </a:r>
            <a:r>
              <a:rPr lang="en-US" dirty="0"/>
              <a:t> &lt; 50 &lt; 2</a:t>
            </a:r>
            <a:r>
              <a:rPr lang="en-US" baseline="30000" dirty="0"/>
              <a:t>6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Remaining 32 - 6 = 26 bits as network prefix</a:t>
            </a:r>
          </a:p>
          <a:p>
            <a:r>
              <a:rPr lang="en-US" dirty="0"/>
              <a:t>Flexible boundary means the boundary must be explicitly specified with the network address!</a:t>
            </a:r>
          </a:p>
          <a:p>
            <a:pPr lvl="1"/>
            <a:r>
              <a:rPr lang="en-US" dirty="0"/>
              <a:t>Informally, “slash 26” </a:t>
            </a:r>
            <a:r>
              <a:rPr lang="en-US" dirty="0">
                <a:sym typeface="Wingdings"/>
              </a:rPr>
              <a:t> </a:t>
            </a:r>
            <a:r>
              <a:rPr lang="en-US" dirty="0"/>
              <a:t>128.23.9/26</a:t>
            </a:r>
          </a:p>
          <a:p>
            <a:pPr lvl="1"/>
            <a:r>
              <a:rPr lang="en-US" dirty="0"/>
              <a:t>Formally, prefix represented with a 32-bit mask: 255.255.255.192, where all network prefix bits set to “1” and host suffix bits to “0”</a:t>
            </a:r>
          </a:p>
          <a:p>
            <a:pPr lvl="1"/>
            <a:r>
              <a:rPr lang="en-US" dirty="0"/>
              <a:t>Also known as </a:t>
            </a:r>
            <a:r>
              <a:rPr lang="en-US" dirty="0">
                <a:solidFill>
                  <a:srgbClr val="0000FF"/>
                </a:solidFill>
              </a:rPr>
              <a:t>subnet mask</a:t>
            </a:r>
            <a:r>
              <a:rPr lang="en-US" dirty="0"/>
              <a:t> (a group of machines with the same prefix are in the same subnet)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CIDR: Classful addressing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419600"/>
          </a:xfrm>
        </p:spPr>
        <p:txBody>
          <a:bodyPr/>
          <a:lstStyle/>
          <a:p>
            <a:r>
              <a:rPr lang="en-US" dirty="0"/>
              <a:t>Three classes</a:t>
            </a:r>
          </a:p>
          <a:p>
            <a:pPr lvl="1"/>
            <a:r>
              <a:rPr lang="en-US" dirty="0"/>
              <a:t>8-bit network prefix (Class A),</a:t>
            </a:r>
          </a:p>
          <a:p>
            <a:pPr lvl="1"/>
            <a:r>
              <a:rPr lang="en-US" dirty="0"/>
              <a:t>16-bit network prefix (Class B), or</a:t>
            </a:r>
          </a:p>
          <a:p>
            <a:pPr lvl="1"/>
            <a:r>
              <a:rPr lang="en-US" dirty="0"/>
              <a:t>24-bit network prefix (Class C)</a:t>
            </a:r>
          </a:p>
          <a:p>
            <a:pPr marL="342900" indent="-342900"/>
            <a:r>
              <a:rPr lang="en-US" dirty="0"/>
              <a:t>Example: an organization needs 500 addresses.</a:t>
            </a:r>
          </a:p>
          <a:p>
            <a:pPr marL="742950" lvl="1" indent="-285750"/>
            <a:r>
              <a:rPr lang="en-US" dirty="0"/>
              <a:t>A single class C address is not enough (&lt;500 hosts)</a:t>
            </a:r>
          </a:p>
          <a:p>
            <a:pPr marL="742950" lvl="1" indent="-285750"/>
            <a:r>
              <a:rPr lang="en-US" dirty="0"/>
              <a:t>Instead, a class B address is allocated (~65K hosts) </a:t>
            </a:r>
          </a:p>
          <a:p>
            <a:pPr marL="1042987" lvl="2" indent="-285750"/>
            <a:r>
              <a:rPr lang="en-US" dirty="0"/>
              <a:t>Huge waste!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7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/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06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done hierarchically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 Corporation for Assigned Names and Numbers (ICANN) gives large blocks to…</a:t>
            </a:r>
            <a:endParaRPr lang="en-US" dirty="0">
              <a:sym typeface="Wingdings"/>
            </a:endParaRPr>
          </a:p>
          <a:p>
            <a:r>
              <a:rPr lang="en-US" dirty="0"/>
              <a:t>Regional Internet Registries, such as the American Registry for Internet Names (ARIN), which give blocks to…</a:t>
            </a:r>
          </a:p>
          <a:p>
            <a:r>
              <a:rPr lang="en-US" dirty="0"/>
              <a:t>Large institutions (ISPs), which give addresses to…</a:t>
            </a:r>
          </a:p>
          <a:p>
            <a:r>
              <a:rPr lang="en-US" dirty="0"/>
              <a:t>Individuals and smaller institutions</a:t>
            </a:r>
          </a:p>
          <a:p>
            <a:r>
              <a:rPr lang="en-US" dirty="0"/>
              <a:t>FAKE Example: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ICANN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 ARIN  AT&amp;T  UMICH  EECS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5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and terminology</a:t>
            </a:r>
            <a:endParaRPr lang="en-US" dirty="0"/>
          </a:p>
        </p:txBody>
      </p:sp>
      <p:pic>
        <p:nvPicPr>
          <p:cNvPr id="98" name="Picture 9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3" y="2359424"/>
            <a:ext cx="417443" cy="640080"/>
          </a:xfrm>
          <a:prstGeom prst="rect">
            <a:avLst/>
          </a:prstGeom>
        </p:spPr>
      </p:pic>
      <p:sp>
        <p:nvSpPr>
          <p:cNvPr id="4" name="Cloud 3"/>
          <p:cNvSpPr/>
          <p:nvPr/>
        </p:nvSpPr>
        <p:spPr bwMode="auto">
          <a:xfrm>
            <a:off x="2895600" y="3886200"/>
            <a:ext cx="2133600" cy="16002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600200" y="2133600"/>
            <a:ext cx="2133600" cy="1600200"/>
          </a:xfrm>
          <a:prstGeom prst="cloud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Cloud 12"/>
          <p:cNvSpPr/>
          <p:nvPr/>
        </p:nvSpPr>
        <p:spPr bwMode="auto">
          <a:xfrm>
            <a:off x="5638800" y="2971800"/>
            <a:ext cx="2133600" cy="1600200"/>
          </a:xfrm>
          <a:prstGeom prst="cloud">
            <a:avLst/>
          </a:prstGeom>
          <a:solidFill>
            <a:schemeClr val="accent1">
              <a:lumMod val="90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Cube 16"/>
          <p:cNvSpPr/>
          <p:nvPr/>
        </p:nvSpPr>
        <p:spPr bwMode="auto">
          <a:xfrm>
            <a:off x="2514600" y="2895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Cube 17"/>
          <p:cNvSpPr/>
          <p:nvPr/>
        </p:nvSpPr>
        <p:spPr bwMode="auto">
          <a:xfrm>
            <a:off x="3276600" y="2514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Cube 20"/>
          <p:cNvSpPr/>
          <p:nvPr/>
        </p:nvSpPr>
        <p:spPr bwMode="auto">
          <a:xfrm>
            <a:off x="2895600" y="4648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Cube 23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Cube 24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Cube 26"/>
          <p:cNvSpPr/>
          <p:nvPr/>
        </p:nvSpPr>
        <p:spPr bwMode="auto">
          <a:xfrm>
            <a:off x="6096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Cube 27"/>
          <p:cNvSpPr/>
          <p:nvPr/>
        </p:nvSpPr>
        <p:spPr bwMode="auto">
          <a:xfrm>
            <a:off x="7391400" y="3657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Cube 29"/>
          <p:cNvSpPr/>
          <p:nvPr/>
        </p:nvSpPr>
        <p:spPr bwMode="auto">
          <a:xfrm>
            <a:off x="6858000" y="32004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Cube 31"/>
          <p:cNvSpPr/>
          <p:nvPr/>
        </p:nvSpPr>
        <p:spPr bwMode="auto">
          <a:xfrm>
            <a:off x="2667000" y="2362200"/>
            <a:ext cx="381000" cy="228600"/>
          </a:xfrm>
          <a:prstGeom prst="cube">
            <a:avLst/>
          </a:prstGeom>
          <a:solidFill>
            <a:srgbClr val="3366FF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3657600" y="26654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7696200" y="3733800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438400" y="4799035"/>
            <a:ext cx="394789" cy="156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>
            <a:stCxn id="11" idx="5"/>
            <a:endCxn id="32" idx="2"/>
          </p:cNvCxnSpPr>
          <p:nvPr/>
        </p:nvCxnSpPr>
        <p:spPr bwMode="auto">
          <a:xfrm flipV="1">
            <a:off x="1905000" y="2505075"/>
            <a:ext cx="762000" cy="476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>
            <a:stCxn id="18" idx="3"/>
            <a:endCxn id="19" idx="0"/>
          </p:cNvCxnSpPr>
          <p:nvPr/>
        </p:nvCxnSpPr>
        <p:spPr bwMode="auto">
          <a:xfrm flipH="1">
            <a:off x="3343275" y="2743200"/>
            <a:ext cx="95250" cy="533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>
            <a:stCxn id="17" idx="3"/>
            <a:endCxn id="20" idx="0"/>
          </p:cNvCxnSpPr>
          <p:nvPr/>
        </p:nvCxnSpPr>
        <p:spPr bwMode="auto">
          <a:xfrm flipH="1">
            <a:off x="2428875" y="3124200"/>
            <a:ext cx="2476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stCxn id="18" idx="2"/>
          </p:cNvCxnSpPr>
          <p:nvPr/>
        </p:nvCxnSpPr>
        <p:spPr bwMode="auto">
          <a:xfrm flipH="1" flipV="1">
            <a:off x="3048000" y="2514600"/>
            <a:ext cx="228600" cy="142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3" name="Straight Connector 62"/>
          <p:cNvCxnSpPr>
            <a:stCxn id="32" idx="3"/>
            <a:endCxn id="17" idx="0"/>
          </p:cNvCxnSpPr>
          <p:nvPr/>
        </p:nvCxnSpPr>
        <p:spPr bwMode="auto">
          <a:xfrm flipH="1">
            <a:off x="2733675" y="2590800"/>
            <a:ext cx="9525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21" idx="0"/>
            <a:endCxn id="22" idx="3"/>
          </p:cNvCxnSpPr>
          <p:nvPr/>
        </p:nvCxnSpPr>
        <p:spPr bwMode="auto">
          <a:xfrm flipV="1">
            <a:off x="3114675" y="4267200"/>
            <a:ext cx="171450" cy="381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>
            <a:endCxn id="24" idx="0"/>
          </p:cNvCxnSpPr>
          <p:nvPr/>
        </p:nvCxnSpPr>
        <p:spPr bwMode="auto">
          <a:xfrm>
            <a:off x="3267075" y="4800600"/>
            <a:ext cx="381000" cy="304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1" name="Straight Connector 80"/>
          <p:cNvCxnSpPr>
            <a:endCxn id="25" idx="0"/>
          </p:cNvCxnSpPr>
          <p:nvPr/>
        </p:nvCxnSpPr>
        <p:spPr bwMode="auto">
          <a:xfrm flipH="1">
            <a:off x="4562475" y="4267200"/>
            <a:ext cx="161926" cy="6858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>
            <a:stCxn id="24" idx="4"/>
            <a:endCxn id="25" idx="2"/>
          </p:cNvCxnSpPr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stCxn id="24" idx="0"/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>
            <a:stCxn id="28" idx="3"/>
            <a:endCxn id="29" idx="4"/>
          </p:cNvCxnSpPr>
          <p:nvPr/>
        </p:nvCxnSpPr>
        <p:spPr bwMode="auto">
          <a:xfrm flipH="1">
            <a:off x="6724650" y="3886200"/>
            <a:ext cx="828675" cy="5238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2" name="Straight Connector 101"/>
          <p:cNvCxnSpPr>
            <a:stCxn id="30" idx="2"/>
            <a:endCxn id="27" idx="5"/>
          </p:cNvCxnSpPr>
          <p:nvPr/>
        </p:nvCxnSpPr>
        <p:spPr bwMode="auto">
          <a:xfrm flipH="1" flipV="1">
            <a:off x="6477000" y="3286125"/>
            <a:ext cx="381000" cy="5715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27" idx="3"/>
            <a:endCxn id="26" idx="5"/>
          </p:cNvCxnSpPr>
          <p:nvPr/>
        </p:nvCxnSpPr>
        <p:spPr bwMode="auto">
          <a:xfrm flipH="1">
            <a:off x="6019800" y="3429000"/>
            <a:ext cx="238125" cy="3143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9" name="Straight Connector 108"/>
          <p:cNvCxnSpPr>
            <a:stCxn id="28" idx="1"/>
            <a:endCxn id="30" idx="4"/>
          </p:cNvCxnSpPr>
          <p:nvPr/>
        </p:nvCxnSpPr>
        <p:spPr bwMode="auto">
          <a:xfrm flipH="1" flipV="1">
            <a:off x="7181850" y="3343275"/>
            <a:ext cx="371475" cy="3714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1" name="Straight Connector 110"/>
          <p:cNvCxnSpPr>
            <a:stCxn id="29" idx="0"/>
            <a:endCxn id="30" idx="3"/>
          </p:cNvCxnSpPr>
          <p:nvPr/>
        </p:nvCxnSpPr>
        <p:spPr bwMode="auto">
          <a:xfrm flipV="1">
            <a:off x="6619875" y="3429000"/>
            <a:ext cx="400050" cy="8382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3" name="Rounded Rectangle 72"/>
          <p:cNvSpPr/>
          <p:nvPr/>
        </p:nvSpPr>
        <p:spPr bwMode="auto">
          <a:xfrm>
            <a:off x="6096000" y="1524000"/>
            <a:ext cx="2133600" cy="121920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hosts”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0" dirty="0">
                <a:solidFill>
                  <a:schemeClr val="bg1"/>
                </a:solidFill>
              </a:rPr>
              <a:t>“Clients”, “Users”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“End points”</a:t>
            </a:r>
          </a:p>
        </p:txBody>
      </p:sp>
      <p:sp>
        <p:nvSpPr>
          <p:cNvPr id="123" name="Rounded Rectangle 122"/>
          <p:cNvSpPr/>
          <p:nvPr/>
        </p:nvSpPr>
        <p:spPr bwMode="auto">
          <a:xfrm>
            <a:off x="5486400" y="5707008"/>
            <a:ext cx="2743200" cy="609600"/>
          </a:xfrm>
          <a:prstGeom prst="roundRect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“Interior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25" name="Rounded Rectangle 124"/>
          <p:cNvSpPr/>
          <p:nvPr/>
        </p:nvSpPr>
        <p:spPr bwMode="auto">
          <a:xfrm>
            <a:off x="369849" y="266700"/>
            <a:ext cx="7620000" cy="941410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“Autonomous </a:t>
            </a:r>
            <a:r>
              <a:rPr lang="en-US" sz="2000" b="0" dirty="0">
                <a:solidFill>
                  <a:schemeClr val="bg1"/>
                </a:solidFill>
              </a:rPr>
              <a:t>System (AS)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“Domain”</a:t>
            </a:r>
            <a:br>
              <a:rPr lang="en-US" sz="2000" b="0" dirty="0">
                <a:solidFill>
                  <a:schemeClr val="bg1"/>
                </a:solidFill>
              </a:rPr>
            </a:br>
            <a:r>
              <a:rPr lang="en-US" sz="2000" b="0" dirty="0">
                <a:solidFill>
                  <a:schemeClr val="bg1"/>
                </a:solidFill>
              </a:rPr>
              <a:t>Region of a network under a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single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administrative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entity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3" name="Oval 2"/>
          <p:cNvSpPr/>
          <p:nvPr/>
        </p:nvSpPr>
        <p:spPr bwMode="auto">
          <a:xfrm>
            <a:off x="228600" y="26670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4" name="Oval 63"/>
          <p:cNvSpPr/>
          <p:nvPr/>
        </p:nvSpPr>
        <p:spPr bwMode="auto">
          <a:xfrm>
            <a:off x="3771900" y="2219325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5" name="Oval 64"/>
          <p:cNvSpPr/>
          <p:nvPr/>
        </p:nvSpPr>
        <p:spPr bwMode="auto">
          <a:xfrm>
            <a:off x="7859751" y="3352800"/>
            <a:ext cx="945606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6" name="Oval 65"/>
          <p:cNvSpPr/>
          <p:nvPr/>
        </p:nvSpPr>
        <p:spPr bwMode="auto">
          <a:xfrm>
            <a:off x="1600200" y="441960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7" name="Oval 66"/>
          <p:cNvSpPr/>
          <p:nvPr/>
        </p:nvSpPr>
        <p:spPr bwMode="auto">
          <a:xfrm>
            <a:off x="5934307" y="4781550"/>
            <a:ext cx="1219200" cy="8382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68" name="Oval 67"/>
          <p:cNvSpPr/>
          <p:nvPr/>
        </p:nvSpPr>
        <p:spPr bwMode="auto">
          <a:xfrm>
            <a:off x="42672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0" name="Oval 69"/>
          <p:cNvSpPr/>
          <p:nvPr/>
        </p:nvSpPr>
        <p:spPr bwMode="auto">
          <a:xfrm>
            <a:off x="5410200" y="3505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1" name="Oval 70"/>
          <p:cNvSpPr/>
          <p:nvPr/>
        </p:nvSpPr>
        <p:spPr bwMode="auto">
          <a:xfrm>
            <a:off x="2895600" y="30480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2895600" y="3886200"/>
            <a:ext cx="838200" cy="609600"/>
          </a:xfrm>
          <a:prstGeom prst="ellipse">
            <a:avLst/>
          </a:prstGeom>
          <a:noFill/>
          <a:ln w="19050" cap="flat" cmpd="sng" algn="ctr">
            <a:solidFill>
              <a:srgbClr val="D3A6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Courier New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438400" y="1208110"/>
            <a:ext cx="3505200" cy="2769583"/>
            <a:chOff x="2438400" y="1295400"/>
            <a:chExt cx="3505200" cy="2679311"/>
          </a:xfrm>
        </p:grpSpPr>
        <p:cxnSp>
          <p:nvCxnSpPr>
            <p:cNvPr id="15" name="Straight Arrow Connector 14"/>
            <p:cNvCxnSpPr/>
            <p:nvPr/>
          </p:nvCxnSpPr>
          <p:spPr bwMode="auto">
            <a:xfrm>
              <a:off x="2438400" y="1295400"/>
              <a:ext cx="76200" cy="91440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5" name="Straight Arrow Connector 74"/>
            <p:cNvCxnSpPr>
              <a:endCxn id="4" idx="3"/>
            </p:cNvCxnSpPr>
            <p:nvPr/>
          </p:nvCxnSpPr>
          <p:spPr bwMode="auto">
            <a:xfrm>
              <a:off x="3962400" y="1295400"/>
              <a:ext cx="0" cy="267931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7" name="Straight Arrow Connector 76"/>
            <p:cNvCxnSpPr/>
            <p:nvPr/>
          </p:nvCxnSpPr>
          <p:spPr bwMode="auto">
            <a:xfrm>
              <a:off x="4485446" y="1295400"/>
              <a:ext cx="1458154" cy="20573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1" name="Group 40"/>
          <p:cNvGrpSpPr/>
          <p:nvPr/>
        </p:nvGrpSpPr>
        <p:grpSpPr>
          <a:xfrm>
            <a:off x="1371600" y="2667000"/>
            <a:ext cx="6019800" cy="2667000"/>
            <a:chOff x="1371600" y="2667000"/>
            <a:chExt cx="6019800" cy="2667000"/>
          </a:xfrm>
        </p:grpSpPr>
        <p:sp>
          <p:nvSpPr>
            <p:cNvPr id="80" name="Oval 79"/>
            <p:cNvSpPr/>
            <p:nvPr/>
          </p:nvSpPr>
          <p:spPr bwMode="auto">
            <a:xfrm>
              <a:off x="13716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3581400" y="4267200"/>
              <a:ext cx="838200" cy="6096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2362200" y="2667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4191000" y="48006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6" name="Oval 85"/>
            <p:cNvSpPr/>
            <p:nvPr/>
          </p:nvSpPr>
          <p:spPr bwMode="auto">
            <a:xfrm>
              <a:off x="6705600" y="30480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6248400" y="4114800"/>
              <a:ext cx="685800" cy="533400"/>
            </a:xfrm>
            <a:prstGeom prst="ellipse">
              <a:avLst/>
            </a:pr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1" name="Freeform 90"/>
          <p:cNvSpPr/>
          <p:nvPr/>
        </p:nvSpPr>
        <p:spPr>
          <a:xfrm>
            <a:off x="1064110" y="3266204"/>
            <a:ext cx="5565290" cy="1610596"/>
          </a:xfrm>
          <a:custGeom>
            <a:avLst/>
            <a:gdLst>
              <a:gd name="connsiteX0" fmla="*/ 0 w 5565290"/>
              <a:gd name="connsiteY0" fmla="*/ 11246 h 1610596"/>
              <a:gd name="connsiteX1" fmla="*/ 564396 w 5565290"/>
              <a:gd name="connsiteY1" fmla="*/ 42605 h 1610596"/>
              <a:gd name="connsiteX2" fmla="*/ 1285569 w 5565290"/>
              <a:gd name="connsiteY2" fmla="*/ 356204 h 1610596"/>
              <a:gd name="connsiteX3" fmla="*/ 2194874 w 5565290"/>
              <a:gd name="connsiteY3" fmla="*/ 356204 h 1610596"/>
              <a:gd name="connsiteX4" fmla="*/ 2257584 w 5565290"/>
              <a:gd name="connsiteY4" fmla="*/ 936360 h 1610596"/>
              <a:gd name="connsiteX5" fmla="*/ 2931724 w 5565290"/>
              <a:gd name="connsiteY5" fmla="*/ 1281318 h 1610596"/>
              <a:gd name="connsiteX6" fmla="*/ 3652897 w 5565290"/>
              <a:gd name="connsiteY6" fmla="*/ 1030440 h 1610596"/>
              <a:gd name="connsiteX7" fmla="*/ 4734656 w 5565290"/>
              <a:gd name="connsiteY7" fmla="*/ 560042 h 1610596"/>
              <a:gd name="connsiteX8" fmla="*/ 5502862 w 5565290"/>
              <a:gd name="connsiteY8" fmla="*/ 1296998 h 1610596"/>
              <a:gd name="connsiteX9" fmla="*/ 5518539 w 5565290"/>
              <a:gd name="connsiteY9" fmla="*/ 1610596 h 161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565290" h="1610596">
                <a:moveTo>
                  <a:pt x="0" y="11246"/>
                </a:moveTo>
                <a:cubicBezTo>
                  <a:pt x="175067" y="-1821"/>
                  <a:pt x="350135" y="-14888"/>
                  <a:pt x="564396" y="42605"/>
                </a:cubicBezTo>
                <a:cubicBezTo>
                  <a:pt x="778657" y="100098"/>
                  <a:pt x="1013823" y="303938"/>
                  <a:pt x="1285569" y="356204"/>
                </a:cubicBezTo>
                <a:cubicBezTo>
                  <a:pt x="1557315" y="408471"/>
                  <a:pt x="2032872" y="259511"/>
                  <a:pt x="2194874" y="356204"/>
                </a:cubicBezTo>
                <a:cubicBezTo>
                  <a:pt x="2356876" y="452897"/>
                  <a:pt x="2134776" y="782174"/>
                  <a:pt x="2257584" y="936360"/>
                </a:cubicBezTo>
                <a:cubicBezTo>
                  <a:pt x="2380392" y="1090546"/>
                  <a:pt x="2699172" y="1265638"/>
                  <a:pt x="2931724" y="1281318"/>
                </a:cubicBezTo>
                <a:cubicBezTo>
                  <a:pt x="3164276" y="1296998"/>
                  <a:pt x="3352408" y="1150653"/>
                  <a:pt x="3652897" y="1030440"/>
                </a:cubicBezTo>
                <a:cubicBezTo>
                  <a:pt x="3953386" y="910227"/>
                  <a:pt x="4426329" y="515616"/>
                  <a:pt x="4734656" y="560042"/>
                </a:cubicBezTo>
                <a:cubicBezTo>
                  <a:pt x="5042983" y="604468"/>
                  <a:pt x="5372215" y="1121906"/>
                  <a:pt x="5502862" y="1296998"/>
                </a:cubicBezTo>
                <a:cubicBezTo>
                  <a:pt x="5633509" y="1472090"/>
                  <a:pt x="5518539" y="1610596"/>
                  <a:pt x="5518539" y="1610596"/>
                </a:cubicBezTo>
              </a:path>
            </a:pathLst>
          </a:custGeom>
          <a:ln w="38100" cmpd="sng">
            <a:solidFill>
              <a:srgbClr val="008000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2" name="Rounded Rectangle 91"/>
          <p:cNvSpPr/>
          <p:nvPr/>
        </p:nvSpPr>
        <p:spPr bwMode="auto">
          <a:xfrm>
            <a:off x="762000" y="3810000"/>
            <a:ext cx="2133600" cy="609600"/>
          </a:xfrm>
          <a:prstGeom prst="roundRect">
            <a:avLst/>
          </a:prstGeom>
          <a:solidFill>
            <a:srgbClr val="0080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“Route” or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“Path”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1371600" y="5553075"/>
            <a:ext cx="2743200" cy="6096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“Border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Routers”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94" name="Picture 9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77200" y="3465311"/>
            <a:ext cx="417443" cy="64008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97" name="Picture 9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10603" y="4478995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cxnSp>
        <p:nvCxnSpPr>
          <p:cNvPr id="101" name="Straight Connector 100"/>
          <p:cNvCxnSpPr>
            <a:stCxn id="31" idx="3"/>
          </p:cNvCxnSpPr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6553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3" grpId="1" animBg="1"/>
      <p:bldP spid="123" grpId="0" animBg="1"/>
      <p:bldP spid="123" grpId="1" animBg="1"/>
      <p:bldP spid="125" grpId="0" animBg="1"/>
      <p:bldP spid="125" grpId="1" animBg="1"/>
      <p:bldP spid="3" grpId="0" animBg="1"/>
      <p:bldP spid="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70" grpId="0" animBg="1"/>
      <p:bldP spid="70" grpId="1" animBg="1"/>
      <p:bldP spid="71" grpId="0" animBg="1"/>
      <p:bldP spid="71" grpId="1" animBg="1"/>
      <p:bldP spid="72" grpId="0" animBg="1"/>
      <p:bldP spid="72" grpId="1" animBg="1"/>
      <p:bldP spid="91" grpId="0" animBg="1"/>
      <p:bldP spid="92" grpId="0" animBg="1"/>
      <p:bldP spid="124" grpId="0" animBg="1"/>
      <p:bldP spid="124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CIDR: Addresses allocated in contiguous prefix chunks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Recursively break down chunks as get closer to host</a:t>
            </a:r>
          </a:p>
          <a:p>
            <a:endParaRPr lang="en-US" dirty="0"/>
          </a:p>
        </p:txBody>
      </p:sp>
      <p:sp>
        <p:nvSpPr>
          <p:cNvPr id="141315" name="Rectangle 3"/>
          <p:cNvSpPr>
            <a:spLocks noChangeArrowheads="1"/>
          </p:cNvSpPr>
          <p:nvPr/>
        </p:nvSpPr>
        <p:spPr bwMode="auto">
          <a:xfrm>
            <a:off x="877888" y="3962400"/>
            <a:ext cx="132683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12.0.0.0/8</a:t>
            </a:r>
          </a:p>
        </p:txBody>
      </p:sp>
      <p:sp>
        <p:nvSpPr>
          <p:cNvPr id="141316" name="AutoShape 4"/>
          <p:cNvSpPr>
            <a:spLocks noChangeArrowheads="1"/>
          </p:cNvSpPr>
          <p:nvPr/>
        </p:nvSpPr>
        <p:spPr bwMode="auto">
          <a:xfrm rot="16200000">
            <a:off x="961231" y="3906044"/>
            <a:ext cx="2925763" cy="511175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2670175" y="2593975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12.0.0.0/15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2670175" y="52578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12.253.0.0/16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2670175" y="2906713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12.2.0.0/16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2670175" y="321945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12.3.0.0/16</a:t>
            </a:r>
          </a:p>
        </p:txBody>
      </p:sp>
      <p:sp>
        <p:nvSpPr>
          <p:cNvPr id="141321" name="AutoShape 10"/>
          <p:cNvSpPr>
            <a:spLocks noChangeArrowheads="1"/>
          </p:cNvSpPr>
          <p:nvPr/>
        </p:nvSpPr>
        <p:spPr bwMode="auto">
          <a:xfrm rot="16200000">
            <a:off x="3653631" y="3223418"/>
            <a:ext cx="1425575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2" name="Rectangle 11"/>
          <p:cNvSpPr>
            <a:spLocks noChangeArrowheads="1"/>
          </p:cNvSpPr>
          <p:nvPr/>
        </p:nvSpPr>
        <p:spPr bwMode="auto">
          <a:xfrm>
            <a:off x="3192463" y="3817938"/>
            <a:ext cx="314214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  <a:p>
            <a:pPr algn="l" eaLnBrk="0" hangingPunct="0"/>
            <a:r>
              <a:rPr lang="en-US" sz="3600" b="0">
                <a:latin typeface="Arial" charset="0"/>
              </a:rPr>
              <a:t>:</a:t>
            </a:r>
          </a:p>
        </p:txBody>
      </p:sp>
      <p:sp>
        <p:nvSpPr>
          <p:cNvPr id="141323" name="AutoShape 12"/>
          <p:cNvSpPr>
            <a:spLocks noChangeArrowheads="1"/>
          </p:cNvSpPr>
          <p:nvPr/>
        </p:nvSpPr>
        <p:spPr bwMode="auto">
          <a:xfrm rot="16200000">
            <a:off x="3795713" y="5187950"/>
            <a:ext cx="1738312" cy="509588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24" name="Rectangle 13"/>
          <p:cNvSpPr>
            <a:spLocks noChangeArrowheads="1"/>
          </p:cNvSpPr>
          <p:nvPr/>
        </p:nvSpPr>
        <p:spPr bwMode="auto">
          <a:xfrm>
            <a:off x="4611688" y="26670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12.3.0.0/22</a:t>
            </a:r>
          </a:p>
        </p:txBody>
      </p:sp>
      <p:sp>
        <p:nvSpPr>
          <p:cNvPr id="141325" name="Rectangle 14"/>
          <p:cNvSpPr>
            <a:spLocks noChangeArrowheads="1"/>
          </p:cNvSpPr>
          <p:nvPr/>
        </p:nvSpPr>
        <p:spPr bwMode="auto">
          <a:xfrm>
            <a:off x="4611688" y="2971800"/>
            <a:ext cx="146947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12.3.4.0/24</a:t>
            </a:r>
          </a:p>
        </p:txBody>
      </p:sp>
      <p:sp>
        <p:nvSpPr>
          <p:cNvPr id="141326" name="Rectangle 15"/>
          <p:cNvSpPr>
            <a:spLocks noChangeArrowheads="1"/>
          </p:cNvSpPr>
          <p:nvPr/>
        </p:nvSpPr>
        <p:spPr bwMode="auto">
          <a:xfrm>
            <a:off x="5210175" y="3124200"/>
            <a:ext cx="27145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27" name="Rectangle 16"/>
          <p:cNvSpPr>
            <a:spLocks noChangeArrowheads="1"/>
          </p:cNvSpPr>
          <p:nvPr/>
        </p:nvSpPr>
        <p:spPr bwMode="auto">
          <a:xfrm>
            <a:off x="4572000" y="3810000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 dirty="0">
                <a:latin typeface="Arial" charset="0"/>
              </a:rPr>
              <a:t>12.3.254.0/23</a:t>
            </a:r>
          </a:p>
        </p:txBody>
      </p:sp>
      <p:sp>
        <p:nvSpPr>
          <p:cNvPr id="141328" name="Rectangle 17"/>
          <p:cNvSpPr>
            <a:spLocks noChangeArrowheads="1"/>
          </p:cNvSpPr>
          <p:nvPr/>
        </p:nvSpPr>
        <p:spPr bwMode="auto">
          <a:xfrm>
            <a:off x="4984750" y="4592638"/>
            <a:ext cx="1754762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12.253.0.0/19</a:t>
            </a:r>
          </a:p>
        </p:txBody>
      </p:sp>
      <p:sp>
        <p:nvSpPr>
          <p:cNvPr id="141329" name="Rectangle 18"/>
          <p:cNvSpPr>
            <a:spLocks noChangeArrowheads="1"/>
          </p:cNvSpPr>
          <p:nvPr/>
        </p:nvSpPr>
        <p:spPr bwMode="auto">
          <a:xfrm>
            <a:off x="4984750" y="48418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12.253.32.0/19</a:t>
            </a:r>
          </a:p>
        </p:txBody>
      </p:sp>
      <p:sp>
        <p:nvSpPr>
          <p:cNvPr id="141330" name="Rectangle 19"/>
          <p:cNvSpPr>
            <a:spLocks noChangeArrowheads="1"/>
          </p:cNvSpPr>
          <p:nvPr/>
        </p:nvSpPr>
        <p:spPr bwMode="auto">
          <a:xfrm>
            <a:off x="4984750" y="5092700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12.253.64.0/19</a:t>
            </a:r>
          </a:p>
        </p:txBody>
      </p:sp>
      <p:sp>
        <p:nvSpPr>
          <p:cNvPr id="141331" name="Rectangle 20"/>
          <p:cNvSpPr>
            <a:spLocks noChangeArrowheads="1"/>
          </p:cNvSpPr>
          <p:nvPr/>
        </p:nvSpPr>
        <p:spPr bwMode="auto">
          <a:xfrm>
            <a:off x="4984750" y="5405438"/>
            <a:ext cx="2182689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12.253.64.108/30</a:t>
            </a:r>
          </a:p>
        </p:txBody>
      </p:sp>
      <p:sp>
        <p:nvSpPr>
          <p:cNvPr id="141332" name="Rectangle 21"/>
          <p:cNvSpPr>
            <a:spLocks noChangeArrowheads="1"/>
          </p:cNvSpPr>
          <p:nvPr/>
        </p:nvSpPr>
        <p:spPr bwMode="auto">
          <a:xfrm>
            <a:off x="4984750" y="5654675"/>
            <a:ext cx="189740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12.253.96.0/18</a:t>
            </a:r>
          </a:p>
        </p:txBody>
      </p:sp>
      <p:sp>
        <p:nvSpPr>
          <p:cNvPr id="141333" name="Rectangle 22"/>
          <p:cNvSpPr>
            <a:spLocks noChangeArrowheads="1"/>
          </p:cNvSpPr>
          <p:nvPr/>
        </p:nvSpPr>
        <p:spPr bwMode="auto">
          <a:xfrm>
            <a:off x="4984750" y="5903913"/>
            <a:ext cx="2040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b="0">
                <a:latin typeface="Arial" charset="0"/>
              </a:rPr>
              <a:t>12.253.128.0/17</a:t>
            </a:r>
          </a:p>
        </p:txBody>
      </p:sp>
      <p:sp>
        <p:nvSpPr>
          <p:cNvPr id="141334" name="AutoShape 23"/>
          <p:cNvSpPr>
            <a:spLocks noChangeArrowheads="1"/>
          </p:cNvSpPr>
          <p:nvPr/>
        </p:nvSpPr>
        <p:spPr bwMode="auto">
          <a:xfrm rot="16200000">
            <a:off x="6006306" y="2713832"/>
            <a:ext cx="1050925" cy="957262"/>
          </a:xfrm>
          <a:prstGeom prst="triangle">
            <a:avLst>
              <a:gd name="adj" fmla="val 49995"/>
            </a:avLst>
          </a:prstGeom>
          <a:solidFill>
            <a:srgbClr val="D3A600"/>
          </a:solidFill>
          <a:ln w="127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41335" name="Rectangle 24"/>
          <p:cNvSpPr>
            <a:spLocks noChangeArrowheads="1"/>
          </p:cNvSpPr>
          <p:nvPr/>
        </p:nvSpPr>
        <p:spPr bwMode="auto">
          <a:xfrm>
            <a:off x="7226300" y="2590800"/>
            <a:ext cx="271459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  <a:p>
            <a:pPr algn="l" eaLnBrk="0" hangingPunct="0"/>
            <a:r>
              <a:rPr lang="en-US" sz="2400" b="0" dirty="0">
                <a:latin typeface="Arial" charset="0"/>
              </a:rPr>
              <a:t>:</a:t>
            </a:r>
          </a:p>
        </p:txBody>
      </p:sp>
      <p:sp>
        <p:nvSpPr>
          <p:cNvPr id="141337" name="Rectangle 26"/>
          <p:cNvSpPr>
            <a:spLocks noChangeArrowheads="1"/>
          </p:cNvSpPr>
          <p:nvPr/>
        </p:nvSpPr>
        <p:spPr bwMode="auto">
          <a:xfrm>
            <a:off x="3200400" y="5486400"/>
            <a:ext cx="314214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3600" b="0" dirty="0">
                <a:latin typeface="Arial" charset="0"/>
              </a:rPr>
              <a:t>: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/>
      <p:bldP spid="141316" grpId="0" animBg="1"/>
      <p:bldP spid="141317" grpId="0"/>
      <p:bldP spid="141318" grpId="0"/>
      <p:bldP spid="141319" grpId="0"/>
      <p:bldP spid="141320" grpId="0"/>
      <p:bldP spid="141321" grpId="0" animBg="1"/>
      <p:bldP spid="141322" grpId="0"/>
      <p:bldP spid="141323" grpId="0" animBg="1"/>
      <p:bldP spid="141324" grpId="0"/>
      <p:bldP spid="141325" grpId="0"/>
      <p:bldP spid="141326" grpId="0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 animBg="1"/>
      <p:bldP spid="141335" grpId="0"/>
      <p:bldP spid="1413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FAKE example in more detail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ICANN gave ARIN several /8s</a:t>
            </a:r>
            <a:endParaRPr lang="en-US" b="1" dirty="0"/>
          </a:p>
          <a:p>
            <a:r>
              <a:rPr lang="en-US" dirty="0"/>
              <a:t>ARIN gave AT&amp;T one /8, </a:t>
            </a:r>
            <a:r>
              <a:rPr lang="en-US" b="1" dirty="0"/>
              <a:t>12.0/8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</a:p>
          <a:p>
            <a:r>
              <a:rPr lang="en-US" dirty="0"/>
              <a:t>AT&amp;T gave UMICH a /16, </a:t>
            </a:r>
            <a:r>
              <a:rPr lang="en-US" b="1" dirty="0"/>
              <a:t>12.34/16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endParaRPr lang="en-US" b="1" dirty="0">
              <a:solidFill>
                <a:srgbClr val="008000"/>
              </a:solidFill>
            </a:endParaRPr>
          </a:p>
          <a:p>
            <a:r>
              <a:rPr lang="en-US" dirty="0"/>
              <a:t>UMICH gave EECS a /24, </a:t>
            </a:r>
            <a:r>
              <a:rPr lang="en-US" b="1" dirty="0"/>
              <a:t>12.34.56/24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Network Prefix</a:t>
            </a:r>
            <a:r>
              <a:rPr lang="en-US" b="1" dirty="0"/>
              <a:t>:</a:t>
            </a:r>
            <a:r>
              <a:rPr lang="en-US" b="1" dirty="0">
                <a:solidFill>
                  <a:srgbClr val="F47A00"/>
                </a:solidFill>
              </a:rPr>
              <a:t>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</a:p>
          <a:p>
            <a:r>
              <a:rPr lang="en-US" dirty="0">
                <a:solidFill>
                  <a:srgbClr val="000000"/>
                </a:solidFill>
              </a:rPr>
              <a:t>EECS gave me specific address </a:t>
            </a:r>
            <a:r>
              <a:rPr lang="en-US" b="1" dirty="0">
                <a:solidFill>
                  <a:srgbClr val="000000"/>
                </a:solidFill>
              </a:rPr>
              <a:t>12.34.56.78</a:t>
            </a:r>
          </a:p>
          <a:p>
            <a:pPr lvl="1"/>
            <a:r>
              <a:rPr lang="en-US" dirty="0"/>
              <a:t>Address: </a:t>
            </a:r>
            <a:r>
              <a:rPr lang="en-US" b="1" dirty="0">
                <a:solidFill>
                  <a:srgbClr val="D3A600"/>
                </a:solidFill>
              </a:rPr>
              <a:t>00001100</a:t>
            </a:r>
            <a:r>
              <a:rPr lang="en-US" b="1" dirty="0">
                <a:solidFill>
                  <a:srgbClr val="F47A00"/>
                </a:solidFill>
              </a:rPr>
              <a:t>00100010</a:t>
            </a:r>
            <a:r>
              <a:rPr lang="en-US" b="1" dirty="0">
                <a:solidFill>
                  <a:schemeClr val="tx1"/>
                </a:solidFill>
              </a:rPr>
              <a:t>00111000</a:t>
            </a:r>
            <a:r>
              <a:rPr lang="en-US" b="1" dirty="0">
                <a:solidFill>
                  <a:srgbClr val="FF0000"/>
                </a:solidFill>
              </a:rPr>
              <a:t>01001110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b="1" dirty="0">
              <a:solidFill>
                <a:srgbClr val="F47A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0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is hierarchical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structure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Hierarchical address allocation </a:t>
            </a:r>
          </a:p>
          <a:p>
            <a:r>
              <a:rPr lang="en-US" dirty="0"/>
              <a:t>Hierarchical addresses and routing scalability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603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8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Left Arrow 11"/>
          <p:cNvSpPr/>
          <p:nvPr/>
        </p:nvSpPr>
        <p:spPr bwMode="auto">
          <a:xfrm rot="10800000">
            <a:off x="2667000" y="2940683"/>
            <a:ext cx="1524000" cy="152400"/>
          </a:xfrm>
          <a:prstGeom prst="leftArrow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434426" y="2559683"/>
            <a:ext cx="21375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a.c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2123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>
                <a:latin typeface="+mn-lt"/>
              </a:rPr>
              <a:t>a.b</a:t>
            </a:r>
            <a:r>
              <a:rPr lang="en-US" b="0" dirty="0">
                <a:latin typeface="+mn-lt"/>
              </a:rPr>
              <a:t>.*.* is this way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" grpId="0" animBg="1"/>
      <p:bldP spid="11" grpId="0" animBg="1"/>
      <p:bldP spid="12" grpId="0" animBg="1"/>
      <p:bldP spid="22" grpId="0" animBg="1"/>
      <p:bldP spid="13" grpId="0"/>
      <p:bldP spid="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5" name="Cloud 34"/>
          <p:cNvSpPr/>
          <p:nvPr/>
        </p:nvSpPr>
        <p:spPr bwMode="auto">
          <a:xfrm>
            <a:off x="533400" y="3397883"/>
            <a:ext cx="19050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France 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rPr>
              <a:t>Telecom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sp>
        <p:nvSpPr>
          <p:cNvPr id="4" name="Freeform 3"/>
          <p:cNvSpPr/>
          <p:nvPr/>
        </p:nvSpPr>
        <p:spPr>
          <a:xfrm>
            <a:off x="2381365" y="3969443"/>
            <a:ext cx="2349040" cy="2507557"/>
          </a:xfrm>
          <a:custGeom>
            <a:avLst/>
            <a:gdLst>
              <a:gd name="connsiteX0" fmla="*/ 0 w 2349040"/>
              <a:gd name="connsiteY0" fmla="*/ 2513 h 2507557"/>
              <a:gd name="connsiteX1" fmla="*/ 2222607 w 2349040"/>
              <a:gd name="connsiteY1" fmla="*/ 231848 h 2507557"/>
              <a:gd name="connsiteX2" fmla="*/ 2010930 w 2349040"/>
              <a:gd name="connsiteY2" fmla="*/ 1466729 h 2507557"/>
              <a:gd name="connsiteX3" fmla="*/ 1481738 w 2349040"/>
              <a:gd name="connsiteY3" fmla="*/ 2507557 h 250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9040" h="2507557">
                <a:moveTo>
                  <a:pt x="0" y="2513"/>
                </a:moveTo>
                <a:cubicBezTo>
                  <a:pt x="943726" y="-4838"/>
                  <a:pt x="1887452" y="-12188"/>
                  <a:pt x="2222607" y="231848"/>
                </a:cubicBezTo>
                <a:cubicBezTo>
                  <a:pt x="2557762" y="475884"/>
                  <a:pt x="2134408" y="1087444"/>
                  <a:pt x="2010930" y="1466729"/>
                </a:cubicBezTo>
                <a:cubicBezTo>
                  <a:pt x="1887452" y="1846014"/>
                  <a:pt x="1481738" y="2507557"/>
                  <a:pt x="1481738" y="2507557"/>
                </a:cubicBezTo>
              </a:path>
            </a:pathLst>
          </a:custGeom>
          <a:ln w="38100" cmpd="sng">
            <a:solidFill>
              <a:srgbClr val="4F81BD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Freeform 10"/>
          <p:cNvSpPr/>
          <p:nvPr/>
        </p:nvSpPr>
        <p:spPr>
          <a:xfrm>
            <a:off x="2469564" y="3830826"/>
            <a:ext cx="4939127" cy="2240427"/>
          </a:xfrm>
          <a:custGeom>
            <a:avLst/>
            <a:gdLst>
              <a:gd name="connsiteX0" fmla="*/ 0 w 4939127"/>
              <a:gd name="connsiteY0" fmla="*/ 0 h 2240427"/>
              <a:gd name="connsiteX1" fmla="*/ 3580867 w 4939127"/>
              <a:gd name="connsiteY1" fmla="*/ 105847 h 2240427"/>
              <a:gd name="connsiteX2" fmla="*/ 3580867 w 4939127"/>
              <a:gd name="connsiteY2" fmla="*/ 105847 h 2240427"/>
              <a:gd name="connsiteX3" fmla="*/ 4939127 w 4939127"/>
              <a:gd name="connsiteY3" fmla="*/ 2240427 h 224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9127" h="2240427">
                <a:moveTo>
                  <a:pt x="0" y="0"/>
                </a:moveTo>
                <a:lnTo>
                  <a:pt x="3580867" y="105847"/>
                </a:lnTo>
                <a:lnTo>
                  <a:pt x="3580867" y="105847"/>
                </a:lnTo>
                <a:lnTo>
                  <a:pt x="4939127" y="2240427"/>
                </a:lnTo>
              </a:path>
            </a:pathLst>
          </a:custGeom>
          <a:ln w="38100" cmpd="sng">
            <a:solidFill>
              <a:srgbClr val="FF66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Left Arrow 21"/>
          <p:cNvSpPr/>
          <p:nvPr/>
        </p:nvSpPr>
        <p:spPr bwMode="auto">
          <a:xfrm rot="10800000">
            <a:off x="2667000" y="3474083"/>
            <a:ext cx="1524000" cy="152400"/>
          </a:xfrm>
          <a:prstGeom prst="leftArrow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448828" y="3150173"/>
            <a:ext cx="1715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+mn-lt"/>
              </a:rPr>
              <a:t>a.*.*.* is this way</a:t>
            </a:r>
          </a:p>
        </p:txBody>
      </p:sp>
      <p:sp>
        <p:nvSpPr>
          <p:cNvPr id="15" name="Cloud 14"/>
          <p:cNvSpPr/>
          <p:nvPr/>
        </p:nvSpPr>
        <p:spPr bwMode="auto">
          <a:xfrm>
            <a:off x="7543800" y="4191000"/>
            <a:ext cx="1447800" cy="990600"/>
          </a:xfrm>
          <a:prstGeom prst="cloud">
            <a:avLst/>
          </a:prstGeom>
          <a:solidFill>
            <a:schemeClr val="bg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foo.com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a.d.0.0/16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6781800" y="4114800"/>
            <a:ext cx="766491" cy="5715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ounded Rectangle 17"/>
          <p:cNvSpPr/>
          <p:nvPr/>
        </p:nvSpPr>
        <p:spPr bwMode="auto">
          <a:xfrm>
            <a:off x="685800" y="1676400"/>
            <a:ext cx="78486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Can add new </a:t>
            </a:r>
            <a:r>
              <a:rPr lang="en-US" sz="2800" b="0" dirty="0">
                <a:solidFill>
                  <a:srgbClr val="0000FF"/>
                </a:solidFill>
              </a:rPr>
              <a:t>hosts/networks without updating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the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routing entries at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France Telecom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/>
        </p:nvCxnSpPr>
        <p:spPr bwMode="auto">
          <a:xfrm flipH="1">
            <a:off x="7391400" y="4419598"/>
            <a:ext cx="228600" cy="609602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20" name="Cloud 19"/>
          <p:cNvSpPr/>
          <p:nvPr/>
        </p:nvSpPr>
        <p:spPr bwMode="auto">
          <a:xfrm>
            <a:off x="4191000" y="3474083"/>
            <a:ext cx="2590800" cy="1219200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AT&amp;T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a.0.0.0/8</a:t>
            </a:r>
          </a:p>
        </p:txBody>
      </p:sp>
      <p:sp>
        <p:nvSpPr>
          <p:cNvPr id="38" name="Cloud 37"/>
          <p:cNvSpPr/>
          <p:nvPr/>
        </p:nvSpPr>
        <p:spPr bwMode="auto">
          <a:xfrm>
            <a:off x="3276600" y="4921883"/>
            <a:ext cx="2133600" cy="10668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UMICH-D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a.b.0.0/16</a:t>
            </a:r>
          </a:p>
        </p:txBody>
      </p:sp>
      <p:sp>
        <p:nvSpPr>
          <p:cNvPr id="39" name="Cloud 38"/>
          <p:cNvSpPr/>
          <p:nvPr/>
        </p:nvSpPr>
        <p:spPr bwMode="auto">
          <a:xfrm>
            <a:off x="5638800" y="4921883"/>
            <a:ext cx="2133600" cy="1066800"/>
          </a:xfrm>
          <a:prstGeom prst="cloud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UMICH-AA</a:t>
            </a:r>
            <a:b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a.c.0.0/16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4800600" y="4617083"/>
            <a:ext cx="228600" cy="3048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5943600" y="4540883"/>
            <a:ext cx="304800" cy="45720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Cloud 18"/>
          <p:cNvSpPr/>
          <p:nvPr/>
        </p:nvSpPr>
        <p:spPr bwMode="auto">
          <a:xfrm>
            <a:off x="7239000" y="3429000"/>
            <a:ext cx="1752600" cy="1219200"/>
          </a:xfrm>
          <a:prstGeom prst="clou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ESNet</a:t>
            </a:r>
          </a:p>
        </p:txBody>
      </p:sp>
      <p:cxnSp>
        <p:nvCxnSpPr>
          <p:cNvPr id="23" name="Straight Connector 22"/>
          <p:cNvCxnSpPr/>
          <p:nvPr/>
        </p:nvCxnSpPr>
        <p:spPr bwMode="auto">
          <a:xfrm flipH="1">
            <a:off x="6781800" y="3962400"/>
            <a:ext cx="457201" cy="0"/>
          </a:xfrm>
          <a:prstGeom prst="lin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Freeform 24"/>
          <p:cNvSpPr/>
          <p:nvPr/>
        </p:nvSpPr>
        <p:spPr>
          <a:xfrm>
            <a:off x="4374492" y="3733800"/>
            <a:ext cx="3104758" cy="1275820"/>
          </a:xfrm>
          <a:custGeom>
            <a:avLst/>
            <a:gdLst>
              <a:gd name="connsiteX0" fmla="*/ 3104758 w 3104758"/>
              <a:gd name="connsiteY0" fmla="*/ 76221 h 1275820"/>
              <a:gd name="connsiteX1" fmla="*/ 494076 w 3104758"/>
              <a:gd name="connsiteY1" fmla="*/ 129144 h 1275820"/>
              <a:gd name="connsiteX2" fmla="*/ 163 w 3104758"/>
              <a:gd name="connsiteY2" fmla="*/ 1275820 h 127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4758" h="1275820">
                <a:moveTo>
                  <a:pt x="3104758" y="76221"/>
                </a:moveTo>
                <a:cubicBezTo>
                  <a:pt x="2058133" y="2716"/>
                  <a:pt x="1011508" y="-70789"/>
                  <a:pt x="494076" y="129144"/>
                </a:cubicBezTo>
                <a:cubicBezTo>
                  <a:pt x="-23356" y="329077"/>
                  <a:pt x="163" y="1275820"/>
                  <a:pt x="163" y="1275820"/>
                </a:cubicBezTo>
              </a:path>
            </a:pathLst>
          </a:custGeom>
          <a:ln w="38100" cmpd="sng">
            <a:solidFill>
              <a:srgbClr val="0000FF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Freeform 25"/>
          <p:cNvSpPr/>
          <p:nvPr/>
        </p:nvSpPr>
        <p:spPr>
          <a:xfrm rot="10358687">
            <a:off x="7388702" y="4444261"/>
            <a:ext cx="440885" cy="865075"/>
          </a:xfrm>
          <a:custGeom>
            <a:avLst/>
            <a:gdLst>
              <a:gd name="connsiteX0" fmla="*/ 599751 w 599751"/>
              <a:gd name="connsiteY0" fmla="*/ 0 h 1093752"/>
              <a:gd name="connsiteX1" fmla="*/ 0 w 599751"/>
              <a:gd name="connsiteY1" fmla="*/ 1093752 h 1093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9751" h="1093752">
                <a:moveTo>
                  <a:pt x="599751" y="0"/>
                </a:moveTo>
                <a:lnTo>
                  <a:pt x="0" y="1093752"/>
                </a:lnTo>
              </a:path>
            </a:pathLst>
          </a:custGeom>
          <a:ln w="38100" cmpd="sng">
            <a:solidFill>
              <a:schemeClr val="tx1"/>
            </a:solidFill>
            <a:headEnd type="triangle"/>
            <a:tailEnd type="non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685800" y="1905000"/>
            <a:ext cx="6400800" cy="1219200"/>
          </a:xfrm>
          <a:prstGeom prst="roundRect">
            <a:avLst/>
          </a:prstGeom>
          <a:solidFill>
            <a:srgbClr val="D3A600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ESNet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must maintain routing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entries for both a.*.*.* and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a.c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.*.*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5" grpId="0" animBg="1"/>
      <p:bldP spid="26" grpId="0" animBg="1"/>
      <p:bldP spid="2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addressing </a:t>
            </a:r>
            <a:r>
              <a:rPr lang="en-US" dirty="0">
                <a:sym typeface="Wingdings"/>
              </a:rPr>
              <a:t> Scalable</a:t>
            </a:r>
            <a:r>
              <a:rPr lang="en-US" dirty="0"/>
              <a:t> routing?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Hierarchical address allocation only helps routing scalability if allocation matches topological hierarchy </a:t>
            </a:r>
          </a:p>
          <a:p>
            <a:r>
              <a:rPr lang="en-US" dirty="0"/>
              <a:t>May not be able to aggregate addresses for “</a:t>
            </a:r>
            <a:r>
              <a:rPr lang="en-US" dirty="0">
                <a:solidFill>
                  <a:srgbClr val="0000FF"/>
                </a:solidFill>
              </a:rPr>
              <a:t>multi-homed</a:t>
            </a:r>
            <a:r>
              <a:rPr lang="en-US" dirty="0"/>
              <a:t>” networks</a:t>
            </a:r>
          </a:p>
          <a:p>
            <a:pPr lvl="1"/>
            <a:r>
              <a:rPr lang="en-US" dirty="0"/>
              <a:t>A multi-homed network is connected to more than one ASes for fault-tolerance, load balancing, etc.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4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Border Gateway Protocol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898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AS-level Internet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47716"/>
            <a:ext cx="7315200" cy="34544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57937" y="5571359"/>
            <a:ext cx="4628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Internet Inter-Domain Traffic, SIGCOMM, 2010</a:t>
            </a:r>
          </a:p>
        </p:txBody>
      </p:sp>
    </p:spTree>
    <p:extLst>
      <p:ext uri="{BB962C8B-B14F-4D97-AF65-F5344CB8AC3E}">
        <p14:creationId xmlns:p14="http://schemas.microsoft.com/office/powerpoint/2010/main" val="20568966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policy</a:t>
            </a:r>
          </a:p>
          <a:p>
            <a:pPr lvl="1"/>
            <a:r>
              <a:rPr lang="en-US" dirty="0"/>
              <a:t>What we mean by it</a:t>
            </a:r>
          </a:p>
          <a:p>
            <a:pPr lvl="1"/>
            <a:r>
              <a:rPr lang="en-US" dirty="0"/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Administrative structure shapes Inter-domain routing</a:t>
            </a:r>
          </a:p>
        </p:txBody>
      </p:sp>
      <p:sp>
        <p:nvSpPr>
          <p:cNvPr id="181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ASes want freedom to pick routes based on </a:t>
            </a:r>
            <a:r>
              <a:rPr lang="en-US" dirty="0">
                <a:solidFill>
                  <a:srgbClr val="0000FF"/>
                </a:solidFill>
              </a:rPr>
              <a:t>policy 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autonomy</a:t>
            </a:r>
          </a:p>
          <a:p>
            <a:r>
              <a:rPr lang="en-US" dirty="0"/>
              <a:t>ASes want </a:t>
            </a:r>
            <a:r>
              <a:rPr lang="en-US" dirty="0">
                <a:solidFill>
                  <a:srgbClr val="0000FF"/>
                </a:solidFill>
              </a:rPr>
              <a:t>privacy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6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8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4" name="Rectangle 28"/>
          <p:cNvSpPr>
            <a:spLocks noChangeArrowheads="1"/>
          </p:cNvSpPr>
          <p:nvPr/>
        </p:nvSpPr>
        <p:spPr bwMode="auto">
          <a:xfrm>
            <a:off x="76200" y="5029200"/>
            <a:ext cx="4495800" cy="1143000"/>
          </a:xfrm>
          <a:prstGeom prst="rect">
            <a:avLst/>
          </a:prstGeom>
          <a:solidFill>
            <a:srgbClr val="D3A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relationships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0" y="1633131"/>
            <a:ext cx="7848600" cy="2940457"/>
            <a:chOff x="762000" y="1633131"/>
            <a:chExt cx="7848600" cy="2940457"/>
          </a:xfrm>
        </p:grpSpPr>
        <p:sp>
          <p:nvSpPr>
            <p:cNvPr id="33" name="Cloud 32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Cloud 33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Cloud 34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Cloud 31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" name="Cloud 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067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8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69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0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071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5072" name="Straight Connector 20"/>
          <p:cNvCxnSpPr>
            <a:cxnSpLocks noChangeShapeType="1"/>
          </p:cNvCxnSpPr>
          <p:nvPr/>
        </p:nvCxnSpPr>
        <p:spPr bwMode="auto">
          <a:xfrm>
            <a:off x="1905000" y="5445126"/>
            <a:ext cx="990600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3" name="Straight Connector 22"/>
          <p:cNvCxnSpPr>
            <a:cxnSpLocks noChangeShapeType="1"/>
          </p:cNvCxnSpPr>
          <p:nvPr/>
        </p:nvCxnSpPr>
        <p:spPr bwMode="auto">
          <a:xfrm>
            <a:off x="1905000" y="5864225"/>
            <a:ext cx="912813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990600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898775" y="5634038"/>
            <a:ext cx="835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peer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2750" y="5214938"/>
            <a:ext cx="14160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49563" y="5214938"/>
            <a:ext cx="15700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400" y="4800600"/>
            <a:ext cx="3602038" cy="461963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Relations between ASes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4800600" y="5029200"/>
            <a:ext cx="4267200" cy="1143000"/>
          </a:xfrm>
          <a:prstGeom prst="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+mn-ea"/>
                <a:cs typeface="+mn-cs"/>
              </a:rPr>
              <a:t> Customers pay provider</a:t>
            </a:r>
          </a:p>
          <a:p>
            <a:pPr algn="l">
              <a:buFont typeface="Arial"/>
              <a:buChar char="•"/>
              <a:defRPr/>
            </a:pPr>
            <a:r>
              <a:rPr lang="en-US" sz="2400" dirty="0">
                <a:latin typeface="+mn-lt"/>
                <a:ea typeface="+mn-ea"/>
                <a:cs typeface="+mn-cs"/>
              </a:rPr>
              <a:t> Peers don’t pay each other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76800" y="4800600"/>
            <a:ext cx="3130985" cy="461665"/>
          </a:xfrm>
          <a:prstGeom prst="rect">
            <a:avLst/>
          </a:prstGeom>
          <a:solidFill>
            <a:srgbClr val="D3A6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i="1" dirty="0">
                <a:latin typeface="+mn-lt"/>
                <a:ea typeface="+mn-ea"/>
                <a:cs typeface="+mn-cs"/>
              </a:rPr>
              <a:t>Business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11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loud 42"/>
          <p:cNvSpPr>
            <a:spLocks noChangeAspect="1"/>
          </p:cNvSpPr>
          <p:nvPr/>
        </p:nvSpPr>
        <p:spPr bwMode="auto">
          <a:xfrm>
            <a:off x="5046090" y="4903249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Cloud 43"/>
          <p:cNvSpPr>
            <a:spLocks noChangeAspect="1"/>
          </p:cNvSpPr>
          <p:nvPr/>
        </p:nvSpPr>
        <p:spPr bwMode="auto">
          <a:xfrm>
            <a:off x="2796742" y="4907280"/>
            <a:ext cx="1284082" cy="73152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Cloud 41"/>
          <p:cNvSpPr>
            <a:spLocks noChangeAspect="1"/>
          </p:cNvSpPr>
          <p:nvPr/>
        </p:nvSpPr>
        <p:spPr bwMode="auto">
          <a:xfrm>
            <a:off x="3861927" y="2083849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Cloud 40"/>
          <p:cNvSpPr>
            <a:spLocks noChangeAspect="1"/>
          </p:cNvSpPr>
          <p:nvPr/>
        </p:nvSpPr>
        <p:spPr bwMode="auto">
          <a:xfrm>
            <a:off x="4725070" y="3379090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Cloud 35"/>
          <p:cNvSpPr>
            <a:spLocks noChangeAspect="1"/>
          </p:cNvSpPr>
          <p:nvPr/>
        </p:nvSpPr>
        <p:spPr bwMode="auto">
          <a:xfrm>
            <a:off x="2491506" y="3415994"/>
            <a:ext cx="1926123" cy="109728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0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peer?</a:t>
            </a:r>
          </a:p>
        </p:txBody>
      </p:sp>
      <p:cxnSp>
        <p:nvCxnSpPr>
          <p:cNvPr id="45067" name="Straight Connector 11"/>
          <p:cNvCxnSpPr>
            <a:cxnSpLocks noChangeShapeType="1"/>
          </p:cNvCxnSpPr>
          <p:nvPr/>
        </p:nvCxnSpPr>
        <p:spPr bwMode="auto">
          <a:xfrm>
            <a:off x="4270761" y="4063633"/>
            <a:ext cx="531976" cy="1416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69" name="Straight Connector 13"/>
          <p:cNvCxnSpPr>
            <a:cxnSpLocks noChangeShapeType="1"/>
          </p:cNvCxnSpPr>
          <p:nvPr/>
        </p:nvCxnSpPr>
        <p:spPr bwMode="auto">
          <a:xfrm rot="5400000">
            <a:off x="3214643" y="4780155"/>
            <a:ext cx="457200" cy="24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0" name="Straight Connector 15"/>
          <p:cNvCxnSpPr>
            <a:cxnSpLocks noChangeShapeType="1"/>
          </p:cNvCxnSpPr>
          <p:nvPr/>
        </p:nvCxnSpPr>
        <p:spPr bwMode="auto">
          <a:xfrm rot="5400000">
            <a:off x="5460147" y="4779355"/>
            <a:ext cx="457200" cy="123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5071" name="Straight Connector 16"/>
          <p:cNvCxnSpPr>
            <a:cxnSpLocks noChangeShapeType="1"/>
          </p:cNvCxnSpPr>
          <p:nvPr/>
        </p:nvCxnSpPr>
        <p:spPr bwMode="auto">
          <a:xfrm>
            <a:off x="5259032" y="3074449"/>
            <a:ext cx="303568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Connector 16"/>
          <p:cNvCxnSpPr>
            <a:cxnSpLocks noChangeShapeType="1"/>
          </p:cNvCxnSpPr>
          <p:nvPr/>
        </p:nvCxnSpPr>
        <p:spPr bwMode="auto">
          <a:xfrm flipH="1">
            <a:off x="3962400" y="3074449"/>
            <a:ext cx="4572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TextBox 31"/>
          <p:cNvSpPr txBox="1"/>
          <p:nvPr/>
        </p:nvSpPr>
        <p:spPr>
          <a:xfrm>
            <a:off x="4648200" y="2541049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88238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86400" y="368404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00400" y="4983639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574238" y="5055374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5" name="Freeform 4"/>
          <p:cNvSpPr/>
          <p:nvPr/>
        </p:nvSpPr>
        <p:spPr>
          <a:xfrm>
            <a:off x="3580867" y="2998249"/>
            <a:ext cx="1927816" cy="2518790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858000" y="1905000"/>
            <a:ext cx="19812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D and E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communicate a lot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9" name="Rounded Rectangle 38"/>
          <p:cNvSpPr/>
          <p:nvPr/>
        </p:nvSpPr>
        <p:spPr bwMode="auto">
          <a:xfrm>
            <a:off x="6781800" y="2971800"/>
            <a:ext cx="2209800" cy="7620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+mn-lt"/>
              </a:rPr>
              <a:t>Peering saves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 B </a:t>
            </a:r>
            <a:r>
              <a:rPr lang="en-US" i="1" u="sng" dirty="0">
                <a:latin typeface="+mn-lt"/>
              </a:rPr>
              <a:t>and</a:t>
            </a:r>
            <a:r>
              <a:rPr lang="en-US" dirty="0">
                <a:latin typeface="+mn-lt"/>
              </a:rPr>
              <a:t> C money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0" name="Freeform 39"/>
          <p:cNvSpPr/>
          <p:nvPr/>
        </p:nvSpPr>
        <p:spPr>
          <a:xfrm rot="21205779">
            <a:off x="3592873" y="4211644"/>
            <a:ext cx="1524533" cy="1308268"/>
          </a:xfrm>
          <a:custGeom>
            <a:avLst/>
            <a:gdLst>
              <a:gd name="connsiteX0" fmla="*/ 0 w 1909124"/>
              <a:gd name="connsiteY0" fmla="*/ 2505914 h 2770531"/>
              <a:gd name="connsiteX1" fmla="*/ 229317 w 1909124"/>
              <a:gd name="connsiteY1" fmla="*/ 1112262 h 2770531"/>
              <a:gd name="connsiteX2" fmla="*/ 1305341 w 1909124"/>
              <a:gd name="connsiteY2" fmla="*/ 869 h 2770531"/>
              <a:gd name="connsiteX3" fmla="*/ 1834533 w 1909124"/>
              <a:gd name="connsiteY3" fmla="*/ 1288674 h 2770531"/>
              <a:gd name="connsiteX4" fmla="*/ 1905092 w 1909124"/>
              <a:gd name="connsiteY4" fmla="*/ 2770531 h 2770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9124" h="2770531">
                <a:moveTo>
                  <a:pt x="0" y="2505914"/>
                </a:moveTo>
                <a:cubicBezTo>
                  <a:pt x="5880" y="2017841"/>
                  <a:pt x="11760" y="1529769"/>
                  <a:pt x="229317" y="1112262"/>
                </a:cubicBezTo>
                <a:cubicBezTo>
                  <a:pt x="446874" y="694755"/>
                  <a:pt x="1037805" y="-28533"/>
                  <a:pt x="1305341" y="869"/>
                </a:cubicBezTo>
                <a:cubicBezTo>
                  <a:pt x="1572877" y="30271"/>
                  <a:pt x="1734574" y="827064"/>
                  <a:pt x="1834533" y="1288674"/>
                </a:cubicBezTo>
                <a:cubicBezTo>
                  <a:pt x="1934492" y="1750284"/>
                  <a:pt x="1905092" y="2770531"/>
                  <a:pt x="1905092" y="2770531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39" grpId="0" animBg="1"/>
      <p:bldP spid="4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319392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293588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033963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2830078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262563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029200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44" name="Content Placeholder 39"/>
          <p:cNvSpPr txBox="1">
            <a:spLocks/>
          </p:cNvSpPr>
          <p:nvPr/>
        </p:nvSpPr>
        <p:spPr bwMode="auto">
          <a:xfrm>
            <a:off x="457200" y="56388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 err="1">
                <a:latin typeface="Arial" charset="0"/>
                <a:cs typeface="Arial" charset="0"/>
              </a:rPr>
              <a:t>ASes</a:t>
            </a:r>
            <a:r>
              <a:rPr lang="en-US" b="0" kern="0" dirty="0">
                <a:latin typeface="Arial" charset="0"/>
                <a:cs typeface="Arial" charset="0"/>
              </a:rPr>
              <a:t> provide “transit” between their customers</a:t>
            </a:r>
          </a:p>
          <a:p>
            <a:r>
              <a:rPr lang="en-US" b="0" kern="0" dirty="0">
                <a:latin typeface="Arial" charset="0"/>
                <a:cs typeface="Arial" charset="0"/>
              </a:rPr>
              <a:t>Peers do not provide transit between other peers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070CA0-3457-4A4E-8725-AFCB9F48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A6B5E-E9F6-A945-BE8D-C2BE7412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945955-DD2D-A846-91D4-DFB62787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9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  <p:bldP spid="44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2590800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295400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116102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096609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1524000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An AS only carries traffic to/from its own customers over a peering link</a:t>
            </a:r>
          </a:p>
        </p:txBody>
      </p:sp>
      <p:sp>
        <p:nvSpPr>
          <p:cNvPr id="46" name="Freeform 45"/>
          <p:cNvSpPr/>
          <p:nvPr/>
        </p:nvSpPr>
        <p:spPr>
          <a:xfrm>
            <a:off x="2370897" y="1464216"/>
            <a:ext cx="1562282" cy="2893150"/>
          </a:xfrm>
          <a:custGeom>
            <a:avLst/>
            <a:gdLst>
              <a:gd name="connsiteX0" fmla="*/ 1009647 w 1962669"/>
              <a:gd name="connsiteY0" fmla="*/ 0 h 2893150"/>
              <a:gd name="connsiteX1" fmla="*/ 1944553 w 1962669"/>
              <a:gd name="connsiteY1" fmla="*/ 1728834 h 2893150"/>
              <a:gd name="connsiteX2" fmla="*/ 268778 w 1962669"/>
              <a:gd name="connsiteY2" fmla="*/ 1834680 h 2893150"/>
              <a:gd name="connsiteX3" fmla="*/ 4181 w 1962669"/>
              <a:gd name="connsiteY3" fmla="*/ 2893150 h 289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2669" h="2893150">
                <a:moveTo>
                  <a:pt x="1009647" y="0"/>
                </a:moveTo>
                <a:cubicBezTo>
                  <a:pt x="1538839" y="711527"/>
                  <a:pt x="2068031" y="1423054"/>
                  <a:pt x="1944553" y="1728834"/>
                </a:cubicBezTo>
                <a:cubicBezTo>
                  <a:pt x="1821075" y="2034614"/>
                  <a:pt x="592173" y="1640627"/>
                  <a:pt x="268778" y="1834680"/>
                </a:cubicBezTo>
                <a:cubicBezTo>
                  <a:pt x="-54617" y="2028733"/>
                  <a:pt x="4181" y="2893150"/>
                  <a:pt x="4181" y="2893150"/>
                </a:cubicBezTo>
              </a:path>
            </a:pathLst>
          </a:custGeom>
          <a:ln w="38100" cmpd="sng">
            <a:solidFill>
              <a:srgbClr val="0000FF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8D23A-4BDF-3F45-A673-21A691E46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C8E2-0CD0-C040-961B-1D5370DC8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90B0E"/>
                                      </p:to>
                                    </p:animClr>
                                    <p:set>
                                      <p:cBhvr>
                                        <p:cTn id="13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4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sp>
        <p:nvSpPr>
          <p:cNvPr id="8" name="Cloud 7"/>
          <p:cNvSpPr>
            <a:spLocks noChangeAspect="1"/>
          </p:cNvSpPr>
          <p:nvPr/>
        </p:nvSpPr>
        <p:spPr bwMode="auto">
          <a:xfrm>
            <a:off x="3947269" y="4241824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loud 9"/>
          <p:cNvSpPr/>
          <p:nvPr/>
        </p:nvSpPr>
        <p:spPr bwMode="auto">
          <a:xfrm>
            <a:off x="3700694" y="2596644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Cloud 11"/>
          <p:cNvSpPr/>
          <p:nvPr/>
        </p:nvSpPr>
        <p:spPr bwMode="auto">
          <a:xfrm>
            <a:off x="1371600" y="2593721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1"/>
          <p:cNvCxnSpPr>
            <a:cxnSpLocks noChangeShapeType="1"/>
          </p:cNvCxnSpPr>
          <p:nvPr/>
        </p:nvCxnSpPr>
        <p:spPr bwMode="auto">
          <a:xfrm>
            <a:off x="3111623" y="3061093"/>
            <a:ext cx="559293" cy="129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oval" w="lg" len="lg"/>
            <a:tailEnd type="oval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" name="Straight Connector 13"/>
          <p:cNvCxnSpPr>
            <a:cxnSpLocks noChangeShapeType="1"/>
            <a:endCxn id="8" idx="2"/>
          </p:cNvCxnSpPr>
          <p:nvPr/>
        </p:nvCxnSpPr>
        <p:spPr bwMode="auto">
          <a:xfrm>
            <a:off x="2242908" y="3621681"/>
            <a:ext cx="1708421" cy="99300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Connector 15"/>
          <p:cNvCxnSpPr>
            <a:cxnSpLocks noChangeShapeType="1"/>
          </p:cNvCxnSpPr>
          <p:nvPr/>
        </p:nvCxnSpPr>
        <p:spPr bwMode="auto">
          <a:xfrm rot="5400000">
            <a:off x="4260635" y="3961529"/>
            <a:ext cx="683581" cy="1294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2884729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2884729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272346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1463189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5" name="Content Placeholder 39"/>
          <p:cNvSpPr txBox="1">
            <a:spLocks/>
          </p:cNvSpPr>
          <p:nvPr/>
        </p:nvSpPr>
        <p:spPr>
          <a:xfrm>
            <a:off x="457200" y="5638800"/>
            <a:ext cx="8229600" cy="1066800"/>
          </a:xfrm>
          <a:prstGeom prst="rect">
            <a:avLst/>
          </a:prstGeom>
        </p:spPr>
        <p:txBody>
          <a:bodyPr/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8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20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20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b="0" kern="0" dirty="0">
                <a:latin typeface="Arial" charset="0"/>
                <a:cs typeface="Arial" charset="0"/>
              </a:rPr>
              <a:t>Routes are “valley” free (more details later)</a:t>
            </a:r>
          </a:p>
        </p:txBody>
      </p:sp>
      <p:sp>
        <p:nvSpPr>
          <p:cNvPr id="5" name="Freeform 4"/>
          <p:cNvSpPr/>
          <p:nvPr/>
        </p:nvSpPr>
        <p:spPr bwMode="auto">
          <a:xfrm>
            <a:off x="2430966" y="3267307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Multiply 37"/>
          <p:cNvSpPr/>
          <p:nvPr/>
        </p:nvSpPr>
        <p:spPr bwMode="auto">
          <a:xfrm>
            <a:off x="2743200" y="3581400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  <p:bldP spid="5" grpId="0" animBg="1"/>
      <p:bldP spid="3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topology reflects business relationships between ASes</a:t>
            </a:r>
          </a:p>
          <a:p>
            <a:r>
              <a:rPr lang="en-US" dirty="0"/>
              <a:t>Business relationships between ASes impact which routes are acceptable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BGP (Today)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The role of policy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What we mean by it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Why we need it </a:t>
            </a:r>
          </a:p>
          <a:p>
            <a:r>
              <a:rPr lang="en-US" dirty="0"/>
              <a:t>Overall approach </a:t>
            </a:r>
          </a:p>
          <a:p>
            <a:pPr lvl="1"/>
            <a:r>
              <a:rPr lang="en-US" dirty="0"/>
              <a:t>Four non-trivial changes to DV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62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(AS) </a:t>
            </a:r>
          </a:p>
        </p:txBody>
      </p:sp>
      <p:sp>
        <p:nvSpPr>
          <p:cNvPr id="180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is a network under a single administrative control </a:t>
            </a:r>
          </a:p>
          <a:p>
            <a:pPr lvl="1"/>
            <a:r>
              <a:rPr lang="en-US" dirty="0"/>
              <a:t>Currently over 62,000 ASes</a:t>
            </a:r>
          </a:p>
          <a:p>
            <a:pPr lvl="1"/>
            <a:r>
              <a:rPr lang="en-US" dirty="0"/>
              <a:t>Updated daily at http://</a:t>
            </a:r>
            <a:r>
              <a:rPr lang="en-US" dirty="0" err="1"/>
              <a:t>www.cidr-report.org</a:t>
            </a:r>
            <a:r>
              <a:rPr lang="en-US" dirty="0"/>
              <a:t>/as2.0/</a:t>
            </a:r>
          </a:p>
          <a:p>
            <a:r>
              <a:rPr lang="en-US" dirty="0"/>
              <a:t>ASes are sometimes called </a:t>
            </a:r>
            <a:r>
              <a:rPr lang="ja-JP" altLang="en-US" dirty="0"/>
              <a:t>“</a:t>
            </a:r>
            <a:r>
              <a:rPr lang="en-US" dirty="0"/>
              <a:t>domains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endParaRPr lang="en-US" dirty="0"/>
          </a:p>
          <a:p>
            <a:r>
              <a:rPr lang="en-US" dirty="0"/>
              <a:t>Each AS is assigned a unique identifier (ASN)</a:t>
            </a:r>
          </a:p>
          <a:p>
            <a:pPr lvl="1"/>
            <a:r>
              <a:rPr lang="en-US" dirty="0"/>
              <a:t>E.g., University of Michigan owns ASNs 177 to 180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7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0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19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247" y="5334000"/>
            <a:ext cx="62099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+mn-lt"/>
              </a:rPr>
              <a:t>You’ve heard this story before!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Per-destination route advertisements </a:t>
            </a:r>
          </a:p>
          <a:p>
            <a:r>
              <a:rPr lang="en-US" dirty="0"/>
              <a:t>No global sharing of network topology information</a:t>
            </a:r>
          </a:p>
          <a:p>
            <a:r>
              <a:rPr lang="en-US" dirty="0"/>
              <a:t>Iterative and distributed convergence on paths</a:t>
            </a:r>
          </a:p>
          <a:p>
            <a:r>
              <a:rPr lang="en-US" dirty="0">
                <a:solidFill>
                  <a:srgbClr val="0000FF"/>
                </a:solidFill>
              </a:rPr>
              <a:t>With four crucial differences!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2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(1) Not picking shortest-path routes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selects the best route based on policy, not shortest distance (i.e., least-cost) </a:t>
            </a:r>
          </a:p>
          <a:p>
            <a:r>
              <a:rPr lang="en-US" dirty="0">
                <a:solidFill>
                  <a:srgbClr val="D3A600"/>
                </a:solidFill>
              </a:rPr>
              <a:t>AS A may prefer “A,B,C” over “A,C”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do we avoid loops? 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2506370" y="3181293"/>
            <a:ext cx="4131261" cy="2393827"/>
            <a:chOff x="1149565" y="3181293"/>
            <a:chExt cx="4131261" cy="2393827"/>
          </a:xfrm>
        </p:grpSpPr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2981511" y="4117332"/>
              <a:ext cx="1073008" cy="711416"/>
            </a:xfrm>
            <a:custGeom>
              <a:avLst/>
              <a:gdLst>
                <a:gd name="T0" fmla="*/ 0 w 658"/>
                <a:gd name="T1" fmla="*/ 0 h 436"/>
                <a:gd name="T2" fmla="*/ 2147483647 w 658"/>
                <a:gd name="T3" fmla="*/ 2147483647 h 436"/>
                <a:gd name="T4" fmla="*/ 2147483647 w 658"/>
                <a:gd name="T5" fmla="*/ 2147483647 h 436"/>
                <a:gd name="T6" fmla="*/ 0 60000 65536"/>
                <a:gd name="T7" fmla="*/ 0 60000 65536"/>
                <a:gd name="T8" fmla="*/ 0 60000 65536"/>
                <a:gd name="T9" fmla="*/ 0 w 658"/>
                <a:gd name="T10" fmla="*/ 0 h 436"/>
                <a:gd name="T11" fmla="*/ 658 w 658"/>
                <a:gd name="T12" fmla="*/ 436 h 4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58" h="436">
                  <a:moveTo>
                    <a:pt x="0" y="0"/>
                  </a:moveTo>
                  <a:cubicBezTo>
                    <a:pt x="252" y="0"/>
                    <a:pt x="504" y="0"/>
                    <a:pt x="581" y="73"/>
                  </a:cubicBezTo>
                  <a:cubicBezTo>
                    <a:pt x="658" y="146"/>
                    <a:pt x="559" y="291"/>
                    <a:pt x="460" y="436"/>
                  </a:cubicBezTo>
                </a:path>
              </a:pathLst>
            </a:custGeom>
            <a:noFill/>
            <a:ln w="50800">
              <a:solidFill>
                <a:srgbClr val="D3A6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2284175" y="4568548"/>
              <a:ext cx="972788" cy="632474"/>
            </a:xfrm>
            <a:prstGeom prst="line">
              <a:avLst/>
            </a:prstGeom>
            <a:noFill/>
            <a:ln w="50800">
              <a:solidFill>
                <a:srgbClr val="D3A600"/>
              </a:solidFill>
              <a:prstDash val="dash"/>
              <a:round/>
              <a:headEnd/>
              <a:tailEnd type="arrow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Cloud 24"/>
            <p:cNvSpPr>
              <a:spLocks noChangeAspect="1"/>
            </p:cNvSpPr>
            <p:nvPr/>
          </p:nvSpPr>
          <p:spPr bwMode="auto">
            <a:xfrm>
              <a:off x="3725234" y="4829396"/>
              <a:ext cx="1309016" cy="74572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Cloud 25"/>
            <p:cNvSpPr/>
            <p:nvPr/>
          </p:nvSpPr>
          <p:spPr bwMode="auto">
            <a:xfrm>
              <a:off x="3478659" y="3184216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Cloud 26"/>
            <p:cNvSpPr/>
            <p:nvPr/>
          </p:nvSpPr>
          <p:spPr bwMode="auto">
            <a:xfrm>
              <a:off x="1149565" y="3181293"/>
              <a:ext cx="1802167" cy="1026664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8" name="Straight Connector 11"/>
            <p:cNvCxnSpPr>
              <a:cxnSpLocks noChangeShapeType="1"/>
            </p:cNvCxnSpPr>
            <p:nvPr/>
          </p:nvCxnSpPr>
          <p:spPr bwMode="auto">
            <a:xfrm>
              <a:off x="2889588" y="3648665"/>
              <a:ext cx="559293" cy="129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13"/>
            <p:cNvCxnSpPr>
              <a:cxnSpLocks noChangeShapeType="1"/>
              <a:endCxn id="31" idx="2"/>
            </p:cNvCxnSpPr>
            <p:nvPr/>
          </p:nvCxnSpPr>
          <p:spPr bwMode="auto">
            <a:xfrm>
              <a:off x="2020873" y="4209253"/>
              <a:ext cx="1708421" cy="99300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/>
            <p:cNvCxnSpPr>
              <a:cxnSpLocks noChangeShapeType="1"/>
            </p:cNvCxnSpPr>
            <p:nvPr/>
          </p:nvCxnSpPr>
          <p:spPr bwMode="auto">
            <a:xfrm rot="5400000">
              <a:off x="4038600" y="4549101"/>
              <a:ext cx="683581" cy="1294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1842869" y="3472301"/>
              <a:ext cx="353415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7565" y="3472301"/>
              <a:ext cx="334842" cy="3411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7565" y="4859918"/>
              <a:ext cx="4074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</p:grp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</a:t>
            </a:r>
            <a:r>
              <a:rPr lang="en-US" dirty="0" err="1"/>
              <a:t>dest</a:t>
            </a:r>
            <a:r>
              <a:rPr lang="en-US" dirty="0"/>
              <a:t> d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9600" y="4034049"/>
            <a:ext cx="7962410" cy="2061951"/>
            <a:chOff x="609600" y="4034049"/>
            <a:chExt cx="7962410" cy="2061951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09600" y="4038600"/>
              <a:ext cx="2407655" cy="1371600"/>
              <a:chOff x="2506370" y="3181293"/>
              <a:chExt cx="1802167" cy="1026664"/>
            </a:xfrm>
          </p:grpSpPr>
          <p:sp>
            <p:nvSpPr>
              <p:cNvPr id="16" name="Cloud 15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99674" y="3472301"/>
                <a:ext cx="305008" cy="345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C</a:t>
                </a: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4251508" y="4211068"/>
              <a:ext cx="1802167" cy="1026664"/>
              <a:chOff x="2506370" y="3181293"/>
              <a:chExt cx="1802167" cy="1026664"/>
            </a:xfrm>
          </p:grpSpPr>
          <p:sp>
            <p:nvSpPr>
              <p:cNvPr id="21" name="Cloud 20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3199674" y="3472301"/>
                <a:ext cx="407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B</a:t>
                </a:r>
              </a:p>
            </p:txBody>
          </p:sp>
        </p:grpSp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7287928" y="4358640"/>
              <a:ext cx="1284082" cy="731520"/>
              <a:chOff x="2506370" y="3181293"/>
              <a:chExt cx="1802167" cy="1026664"/>
            </a:xfrm>
          </p:grpSpPr>
          <p:sp>
            <p:nvSpPr>
              <p:cNvPr id="24" name="Cloud 23"/>
              <p:cNvSpPr/>
              <p:nvPr/>
            </p:nvSpPr>
            <p:spPr bwMode="auto">
              <a:xfrm>
                <a:off x="2506370" y="3181293"/>
                <a:ext cx="1802167" cy="1026664"/>
              </a:xfrm>
              <a:prstGeom prst="cloud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3199674" y="3472300"/>
                <a:ext cx="571890" cy="647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ea typeface="Arial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5" name="Line 6"/>
            <p:cNvSpPr>
              <a:spLocks noChangeShapeType="1"/>
            </p:cNvSpPr>
            <p:nvPr/>
          </p:nvSpPr>
          <p:spPr bwMode="auto">
            <a:xfrm flipH="1" flipV="1">
              <a:off x="5889083" y="5048819"/>
              <a:ext cx="153511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7" name="Line 10"/>
            <p:cNvSpPr>
              <a:spLocks noChangeShapeType="1"/>
            </p:cNvSpPr>
            <p:nvPr/>
          </p:nvSpPr>
          <p:spPr bwMode="auto">
            <a:xfrm flipH="1">
              <a:off x="2852738" y="5048819"/>
              <a:ext cx="1566862" cy="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772400" y="5572780"/>
              <a:ext cx="40427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sz="2800">
                  <a:latin typeface="Arial" charset="0"/>
                  <a:ea typeface="Arial" charset="0"/>
                  <a:cs typeface="Arial" charset="0"/>
                </a:rPr>
                <a:t>d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2819400" y="4038600"/>
              <a:ext cx="19784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(B,A)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0" name="Line 16"/>
            <p:cNvSpPr>
              <a:spLocks noChangeShapeType="1"/>
            </p:cNvSpPr>
            <p:nvPr/>
          </p:nvSpPr>
          <p:spPr bwMode="auto">
            <a:xfrm flipH="1" flipV="1">
              <a:off x="3017254" y="4744018"/>
              <a:ext cx="123425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6165187" y="4034049"/>
              <a:ext cx="17219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“</a:t>
              </a:r>
              <a:r>
                <a:rPr 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d: path (A)</a:t>
              </a:r>
              <a:r>
                <a:rPr lang="ja-JP" altLang="en-US" dirty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”</a:t>
              </a:r>
              <a:endPara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42" name="Line 18"/>
            <p:cNvSpPr>
              <a:spLocks noChangeShapeType="1"/>
            </p:cNvSpPr>
            <p:nvPr/>
          </p:nvSpPr>
          <p:spPr bwMode="auto">
            <a:xfrm flipH="1" flipV="1">
              <a:off x="6045600" y="4738959"/>
              <a:ext cx="12423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43" name="Text Box 19"/>
            <p:cNvSpPr txBox="1">
              <a:spLocks noChangeArrowheads="1"/>
            </p:cNvSpPr>
            <p:nvPr/>
          </p:nvSpPr>
          <p:spPr bwMode="auto">
            <a:xfrm>
              <a:off x="2971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4" name="Text Box 20"/>
            <p:cNvSpPr txBox="1">
              <a:spLocks noChangeArrowheads="1"/>
            </p:cNvSpPr>
            <p:nvPr/>
          </p:nvSpPr>
          <p:spPr bwMode="auto">
            <a:xfrm>
              <a:off x="6019800" y="5172869"/>
              <a:ext cx="137428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 b="0" dirty="0">
                  <a:solidFill>
                    <a:srgbClr val="3333FF"/>
                  </a:solidFill>
                  <a:latin typeface="Arial" charset="0"/>
                  <a:ea typeface="Arial" charset="0"/>
                  <a:cs typeface="Arial" charset="0"/>
                </a:rPr>
                <a:t>data traffic</a:t>
              </a:r>
            </a:p>
          </p:txBody>
        </p:sp>
        <p:sp>
          <p:nvSpPr>
            <p:cNvPr id="45" name="Line 6"/>
            <p:cNvSpPr>
              <a:spLocks noChangeShapeType="1"/>
            </p:cNvSpPr>
            <p:nvPr/>
          </p:nvSpPr>
          <p:spPr bwMode="auto">
            <a:xfrm flipH="1" flipV="1">
              <a:off x="8000998" y="5114640"/>
              <a:ext cx="0" cy="524160"/>
            </a:xfrm>
            <a:prstGeom prst="line">
              <a:avLst/>
            </a:prstGeom>
            <a:noFill/>
            <a:ln w="57150">
              <a:solidFill>
                <a:srgbClr val="3366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4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(2) Path-Vector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idea: advertise the entire path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Distance vector</a:t>
            </a:r>
            <a:r>
              <a:rPr lang="en-US" dirty="0"/>
              <a:t>: send </a:t>
            </a:r>
            <a:r>
              <a:rPr lang="en-US" dirty="0">
                <a:solidFill>
                  <a:srgbClr val="0000FF"/>
                </a:solidFill>
              </a:rPr>
              <a:t>distance metric</a:t>
            </a:r>
            <a:r>
              <a:rPr lang="en-US" dirty="0"/>
              <a:t> per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Path vector</a:t>
            </a:r>
            <a:r>
              <a:rPr lang="en-US" dirty="0"/>
              <a:t>: send the </a:t>
            </a:r>
            <a:r>
              <a:rPr lang="en-US" dirty="0">
                <a:solidFill>
                  <a:srgbClr val="0000FF"/>
                </a:solidFill>
              </a:rPr>
              <a:t>entire path</a:t>
            </a:r>
            <a:r>
              <a:rPr lang="en-US" dirty="0"/>
              <a:t> for each destination</a:t>
            </a:r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Loop avoidance is straightforward (simply discard paths with loops)</a:t>
            </a:r>
          </a:p>
          <a:p>
            <a:pPr lvl="1"/>
            <a:r>
              <a:rPr lang="en-US" dirty="0"/>
              <a:t>Flexible and expressive policies based on entire path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r>
              <a:rPr lang="en-US" sz="3600" dirty="0">
                <a:solidFill>
                  <a:srgbClr val="0000FF"/>
                </a:solidFill>
              </a:rPr>
              <a:t>(3) Selective route advertisement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 policy reasons, an AS may choose not to advertise a route to a destination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  <a:sym typeface="Wingdings"/>
              </a:rPr>
              <a:t>Hence, </a:t>
            </a:r>
            <a:r>
              <a:rPr lang="en-US" dirty="0">
                <a:solidFill>
                  <a:srgbClr val="0000FF"/>
                </a:solidFill>
                <a:latin typeface="Arial" charset="0"/>
                <a:cs typeface="Arial" charset="0"/>
                <a:sym typeface="Wingdings"/>
              </a:rPr>
              <a:t>reachability is not guaranteed</a:t>
            </a:r>
            <a:r>
              <a:rPr lang="en-US" dirty="0">
                <a:latin typeface="Arial" charset="0"/>
                <a:cs typeface="Arial" charset="0"/>
                <a:sym typeface="Wingdings"/>
              </a:rPr>
              <a:t> even if graph is physically connected</a:t>
            </a:r>
          </a:p>
        </p:txBody>
      </p:sp>
      <p:sp>
        <p:nvSpPr>
          <p:cNvPr id="7" name="Cloud 6"/>
          <p:cNvSpPr>
            <a:spLocks noChangeAspect="1"/>
          </p:cNvSpPr>
          <p:nvPr/>
        </p:nvSpPr>
        <p:spPr bwMode="auto">
          <a:xfrm>
            <a:off x="5082038" y="5274076"/>
            <a:ext cx="1309016" cy="74572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loud 7"/>
          <p:cNvSpPr/>
          <p:nvPr/>
        </p:nvSpPr>
        <p:spPr bwMode="auto">
          <a:xfrm>
            <a:off x="4835463" y="3628896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loud 8"/>
          <p:cNvSpPr/>
          <p:nvPr/>
        </p:nvSpPr>
        <p:spPr bwMode="auto">
          <a:xfrm>
            <a:off x="2506369" y="3625973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Connector 13"/>
          <p:cNvCxnSpPr>
            <a:cxnSpLocks noChangeShapeType="1"/>
          </p:cNvCxnSpPr>
          <p:nvPr/>
        </p:nvCxnSpPr>
        <p:spPr bwMode="auto">
          <a:xfrm>
            <a:off x="3377677" y="4653933"/>
            <a:ext cx="1708421" cy="993005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>
            <a:off x="5395404" y="4993781"/>
            <a:ext cx="683581" cy="1294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3199673" y="3916981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54369" y="391698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54369" y="5304598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90901" y="4175337"/>
            <a:ext cx="23741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rgbClr val="0000FF"/>
                </a:solidFill>
              </a:rPr>
              <a:t>AS-C </a:t>
            </a:r>
            <a:r>
              <a:rPr lang="en-US" sz="2000" dirty="0">
                <a:solidFill>
                  <a:srgbClr val="0000FF"/>
                </a:solidFill>
              </a:rPr>
              <a:t>does not </a:t>
            </a:r>
            <a:r>
              <a:rPr lang="en-US" sz="2000">
                <a:solidFill>
                  <a:srgbClr val="0000FF"/>
                </a:solidFill>
              </a:rPr>
              <a:t>want to carry traffic to AS-B</a:t>
            </a:r>
          </a:p>
        </p:txBody>
      </p:sp>
      <p:sp>
        <p:nvSpPr>
          <p:cNvPr id="17" name="Freeform 16"/>
          <p:cNvSpPr/>
          <p:nvPr/>
        </p:nvSpPr>
        <p:spPr bwMode="auto">
          <a:xfrm>
            <a:off x="3590103" y="4274016"/>
            <a:ext cx="1964266" cy="1283824"/>
          </a:xfrm>
          <a:custGeom>
            <a:avLst/>
            <a:gdLst>
              <a:gd name="connsiteX0" fmla="*/ 0 w 1964266"/>
              <a:gd name="connsiteY0" fmla="*/ 200722 h 1283824"/>
              <a:gd name="connsiteX1" fmla="*/ 1828800 w 1964266"/>
              <a:gd name="connsiteY1" fmla="*/ 1282391 h 1283824"/>
              <a:gd name="connsiteX2" fmla="*/ 1828800 w 1964266"/>
              <a:gd name="connsiteY2" fmla="*/ 0 h 128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4266" h="1283824">
                <a:moveTo>
                  <a:pt x="0" y="200722"/>
                </a:moveTo>
                <a:cubicBezTo>
                  <a:pt x="762000" y="758283"/>
                  <a:pt x="1524000" y="1315845"/>
                  <a:pt x="1828800" y="1282391"/>
                </a:cubicBezTo>
                <a:cubicBezTo>
                  <a:pt x="2133600" y="1248937"/>
                  <a:pt x="1828800" y="0"/>
                  <a:pt x="1828800" y="0"/>
                </a:cubicBezTo>
              </a:path>
            </a:pathLst>
          </a:cu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Multiply 17"/>
          <p:cNvSpPr/>
          <p:nvPr/>
        </p:nvSpPr>
        <p:spPr bwMode="auto">
          <a:xfrm>
            <a:off x="5189748" y="4676945"/>
            <a:ext cx="609600" cy="533400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1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&amp; DV differences: </a:t>
            </a:r>
            <a:br>
              <a:rPr lang="en-US" dirty="0"/>
            </a:br>
            <a:r>
              <a:rPr lang="en-US" sz="3600" dirty="0">
                <a:solidFill>
                  <a:srgbClr val="0000FF"/>
                </a:solidFill>
              </a:rPr>
              <a:t>(4) BGP may aggregate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scalability, BGP may aggregate routes for different prefixes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33400" y="3150173"/>
            <a:ext cx="8458200" cy="3326827"/>
            <a:chOff x="533400" y="3150173"/>
            <a:chExt cx="8458200" cy="3326827"/>
          </a:xfrm>
        </p:grpSpPr>
        <p:sp>
          <p:nvSpPr>
            <p:cNvPr id="19" name="Cloud 18"/>
            <p:cNvSpPr/>
            <p:nvPr/>
          </p:nvSpPr>
          <p:spPr bwMode="auto">
            <a:xfrm>
              <a:off x="4191000" y="3474083"/>
              <a:ext cx="25908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AT&amp;T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a.0.0.0/8</a:t>
              </a:r>
            </a:p>
          </p:txBody>
        </p:sp>
        <p:sp>
          <p:nvSpPr>
            <p:cNvPr id="20" name="Cloud 19"/>
            <p:cNvSpPr/>
            <p:nvPr/>
          </p:nvSpPr>
          <p:spPr bwMode="auto">
            <a:xfrm>
              <a:off x="533400" y="3397883"/>
              <a:ext cx="1905000" cy="1219200"/>
            </a:xfrm>
            <a:prstGeom prst="cloud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France 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charset="0"/>
                </a:rPr>
                <a:t>Telecom</a:t>
              </a:r>
            </a:p>
          </p:txBody>
        </p:sp>
        <p:sp>
          <p:nvSpPr>
            <p:cNvPr id="21" name="Cloud 20"/>
            <p:cNvSpPr/>
            <p:nvPr/>
          </p:nvSpPr>
          <p:spPr bwMode="auto">
            <a:xfrm>
              <a:off x="3276600" y="4921883"/>
              <a:ext cx="2133600" cy="10668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UMICH-D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a.b.0.0/16</a:t>
              </a:r>
            </a:p>
          </p:txBody>
        </p:sp>
        <p:sp>
          <p:nvSpPr>
            <p:cNvPr id="22" name="Cloud 21"/>
            <p:cNvSpPr/>
            <p:nvPr/>
          </p:nvSpPr>
          <p:spPr bwMode="auto">
            <a:xfrm>
              <a:off x="5638800" y="4921883"/>
              <a:ext cx="2133600" cy="1066800"/>
            </a:xfrm>
            <a:prstGeom prst="cloud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UMICH-AA</a:t>
              </a:r>
              <a:b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a.c.0.0/16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2381365" y="3969443"/>
              <a:ext cx="2349040" cy="2507557"/>
            </a:xfrm>
            <a:custGeom>
              <a:avLst/>
              <a:gdLst>
                <a:gd name="connsiteX0" fmla="*/ 0 w 2349040"/>
                <a:gd name="connsiteY0" fmla="*/ 2513 h 2507557"/>
                <a:gd name="connsiteX1" fmla="*/ 2222607 w 2349040"/>
                <a:gd name="connsiteY1" fmla="*/ 231848 h 2507557"/>
                <a:gd name="connsiteX2" fmla="*/ 2010930 w 2349040"/>
                <a:gd name="connsiteY2" fmla="*/ 1466729 h 2507557"/>
                <a:gd name="connsiteX3" fmla="*/ 1481738 w 2349040"/>
                <a:gd name="connsiteY3" fmla="*/ 2507557 h 250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040" h="2507557">
                  <a:moveTo>
                    <a:pt x="0" y="2513"/>
                  </a:moveTo>
                  <a:cubicBezTo>
                    <a:pt x="943726" y="-4838"/>
                    <a:pt x="1887452" y="-12188"/>
                    <a:pt x="2222607" y="231848"/>
                  </a:cubicBezTo>
                  <a:cubicBezTo>
                    <a:pt x="2557762" y="475884"/>
                    <a:pt x="2134408" y="1087444"/>
                    <a:pt x="2010930" y="1466729"/>
                  </a:cubicBezTo>
                  <a:cubicBezTo>
                    <a:pt x="1887452" y="1846014"/>
                    <a:pt x="1481738" y="2507557"/>
                    <a:pt x="1481738" y="2507557"/>
                  </a:cubicBezTo>
                </a:path>
              </a:pathLst>
            </a:custGeom>
            <a:ln w="38100" cmpd="sng">
              <a:solidFill>
                <a:srgbClr val="4F81BD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flipH="1">
              <a:off x="4800600" y="4617083"/>
              <a:ext cx="228600" cy="3048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5943600" y="4540883"/>
              <a:ext cx="304800" cy="4572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Freeform 25"/>
            <p:cNvSpPr/>
            <p:nvPr/>
          </p:nvSpPr>
          <p:spPr>
            <a:xfrm>
              <a:off x="2469564" y="3830826"/>
              <a:ext cx="4939127" cy="2240427"/>
            </a:xfrm>
            <a:custGeom>
              <a:avLst/>
              <a:gdLst>
                <a:gd name="connsiteX0" fmla="*/ 0 w 4939127"/>
                <a:gd name="connsiteY0" fmla="*/ 0 h 2240427"/>
                <a:gd name="connsiteX1" fmla="*/ 3580867 w 4939127"/>
                <a:gd name="connsiteY1" fmla="*/ 105847 h 2240427"/>
                <a:gd name="connsiteX2" fmla="*/ 3580867 w 4939127"/>
                <a:gd name="connsiteY2" fmla="*/ 105847 h 2240427"/>
                <a:gd name="connsiteX3" fmla="*/ 4939127 w 4939127"/>
                <a:gd name="connsiteY3" fmla="*/ 2240427 h 2240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127" h="2240427">
                  <a:moveTo>
                    <a:pt x="0" y="0"/>
                  </a:moveTo>
                  <a:lnTo>
                    <a:pt x="3580867" y="105847"/>
                  </a:lnTo>
                  <a:lnTo>
                    <a:pt x="3580867" y="105847"/>
                  </a:lnTo>
                  <a:lnTo>
                    <a:pt x="4939127" y="2240427"/>
                  </a:lnTo>
                </a:path>
              </a:pathLst>
            </a:custGeom>
            <a:ln w="38100" cmpd="sng">
              <a:solidFill>
                <a:srgbClr val="FF6600"/>
              </a:solidFill>
              <a:headEnd type="none"/>
              <a:tailEnd type="triangle"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7" name="Left Arrow 26"/>
            <p:cNvSpPr/>
            <p:nvPr/>
          </p:nvSpPr>
          <p:spPr bwMode="auto">
            <a:xfrm rot="10800000">
              <a:off x="2667000" y="3474083"/>
              <a:ext cx="1524000" cy="152400"/>
            </a:xfrm>
            <a:prstGeom prst="leftArrow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448828" y="3150173"/>
              <a:ext cx="1715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+mn-lt"/>
                </a:rPr>
                <a:t>a.*.*.* is this way</a:t>
              </a:r>
            </a:p>
          </p:txBody>
        </p:sp>
        <p:sp>
          <p:nvSpPr>
            <p:cNvPr id="29" name="Cloud 28"/>
            <p:cNvSpPr/>
            <p:nvPr/>
          </p:nvSpPr>
          <p:spPr bwMode="auto">
            <a:xfrm>
              <a:off x="7543800" y="4191000"/>
              <a:ext cx="1447800" cy="990600"/>
            </a:xfrm>
            <a:prstGeom prst="cloud">
              <a:avLst/>
            </a:prstGeom>
            <a:solidFill>
              <a:schemeClr val="bg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foo.com</a:t>
              </a:r>
              <a:b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</a:b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a.d.0.0/16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6781800" y="4114800"/>
              <a:ext cx="766491" cy="57150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 in inter-domain routing</a:t>
            </a:r>
          </a:p>
          <a:p>
            <a:pPr lvl="1"/>
            <a:r>
              <a:rPr lang="en-US" dirty="0"/>
              <a:t>Scaling (Addressing)</a:t>
            </a:r>
          </a:p>
          <a:p>
            <a:pPr lvl="1"/>
            <a:r>
              <a:rPr lang="en-US" dirty="0"/>
              <a:t>Administrative structure (BGP)</a:t>
            </a:r>
          </a:p>
          <a:p>
            <a:pPr lvl="2"/>
            <a:r>
              <a:rPr lang="en-US" dirty="0"/>
              <a:t>Issues of autonomy, policy, privacy 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lecture</a:t>
            </a:r>
            <a:r>
              <a:rPr lang="en-US" dirty="0"/>
              <a:t>: BGP policies, protocol, and challenges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“Intra-domain” routing: </a:t>
            </a:r>
            <a:br>
              <a:rPr lang="en-US" dirty="0"/>
            </a:br>
            <a:r>
              <a:rPr lang="en-US" dirty="0"/>
              <a:t>Within an 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Link-State (e.g., OSPF) and Distance-Vector (e.g., RIP)</a:t>
            </a:r>
          </a:p>
          <a:p>
            <a:r>
              <a:rPr lang="en-US" dirty="0"/>
              <a:t>Primary focus</a:t>
            </a:r>
          </a:p>
          <a:p>
            <a:pPr lvl="1"/>
            <a:r>
              <a:rPr lang="en-US" dirty="0"/>
              <a:t>Finding least-cost paths</a:t>
            </a:r>
          </a:p>
          <a:p>
            <a:pPr lvl="1"/>
            <a:r>
              <a:rPr lang="en-US" dirty="0"/>
              <a:t>Fast convergence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0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“Inter-domain” routing:</a:t>
            </a:r>
            <a:br>
              <a:rPr lang="en-US" dirty="0"/>
            </a:br>
            <a:r>
              <a:rPr lang="en-US" dirty="0"/>
              <a:t>Between 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key challenges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Administrative structure </a:t>
            </a:r>
          </a:p>
          <a:p>
            <a:pPr lvl="2"/>
            <a:r>
              <a:rPr lang="en-US" dirty="0"/>
              <a:t>Issues of autonomy, policy, privacy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27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Addressing (so far)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r>
              <a:rPr lang="en-US" dirty="0"/>
              <a:t>Each host has a unique ID</a:t>
            </a:r>
          </a:p>
          <a:p>
            <a:r>
              <a:rPr lang="en-US" dirty="0">
                <a:solidFill>
                  <a:srgbClr val="0000FF"/>
                </a:solidFill>
              </a:rPr>
              <a:t>No particular structure</a:t>
            </a:r>
            <a:r>
              <a:rPr lang="en-US" dirty="0"/>
              <a:t> to those IDs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3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Forwarding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4,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16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Cube 21"/>
          <p:cNvSpPr/>
          <p:nvPr/>
        </p:nvSpPr>
        <p:spPr bwMode="auto">
          <a:xfrm>
            <a:off x="2505374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927723" y="3330844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652803" y="3968305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69" name="Straight Connector 68"/>
          <p:cNvCxnSpPr>
            <a:endCxn id="22" idx="0"/>
          </p:cNvCxnSpPr>
          <p:nvPr/>
        </p:nvCxnSpPr>
        <p:spPr bwMode="auto">
          <a:xfrm>
            <a:off x="2776296" y="2438400"/>
            <a:ext cx="95618" cy="892444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015344" y="3553956"/>
            <a:ext cx="908379" cy="509968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290263" y="3569892"/>
            <a:ext cx="637460" cy="541841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381882" y="4350781"/>
            <a:ext cx="541841" cy="764952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47" idx="1"/>
          </p:cNvCxnSpPr>
          <p:nvPr/>
        </p:nvCxnSpPr>
        <p:spPr bwMode="auto">
          <a:xfrm flipH="1">
            <a:off x="5565184" y="3251552"/>
            <a:ext cx="1273159" cy="20678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/>
          <p:nvPr/>
        </p:nvCxnSpPr>
        <p:spPr bwMode="auto">
          <a:xfrm>
            <a:off x="3923723" y="4350781"/>
            <a:ext cx="621524" cy="749016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266828" y="3129541"/>
            <a:ext cx="1529905" cy="402607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015342" y="5115733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545247" y="4860749"/>
            <a:ext cx="637460" cy="382476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86784" y="3748578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29200" y="3780702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120184" y="5529557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648200" y="5243225"/>
            <a:ext cx="689816" cy="566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75152" y="4220209"/>
          <a:ext cx="1663369" cy="1477963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784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799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Dst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2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541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7" name="Rounded Rectangle 76"/>
          <p:cNvSpPr/>
          <p:nvPr/>
        </p:nvSpPr>
        <p:spPr>
          <a:xfrm>
            <a:off x="5949158" y="5071256"/>
            <a:ext cx="1865564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729437" y="4448108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#0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813378" y="3925214"/>
            <a:ext cx="2137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Forwarding Table @ #0</a:t>
            </a:r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2174028" y="2109758"/>
            <a:ext cx="1092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UMich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838343" y="3082275"/>
            <a:ext cx="831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MIT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125501" y="5909846"/>
            <a:ext cx="91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UCB</a:t>
            </a:r>
          </a:p>
        </p:txBody>
      </p:sp>
      <p:cxnSp>
        <p:nvCxnSpPr>
          <p:cNvPr id="50" name="Straight Connector 49"/>
          <p:cNvCxnSpPr>
            <a:stCxn id="67" idx="3"/>
            <a:endCxn id="49" idx="0"/>
          </p:cNvCxnSpPr>
          <p:nvPr/>
        </p:nvCxnSpPr>
        <p:spPr bwMode="auto">
          <a:xfrm flipH="1">
            <a:off x="2585339" y="5498209"/>
            <a:ext cx="700924" cy="411637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>
            <a:stCxn id="72" idx="0"/>
            <a:endCxn id="55" idx="0"/>
          </p:cNvCxnSpPr>
          <p:nvPr/>
        </p:nvCxnSpPr>
        <p:spPr bwMode="auto">
          <a:xfrm>
            <a:off x="4993108" y="5243225"/>
            <a:ext cx="447589" cy="540206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5" name="TextBox 54"/>
          <p:cNvSpPr txBox="1"/>
          <p:nvPr/>
        </p:nvSpPr>
        <p:spPr>
          <a:xfrm>
            <a:off x="4986470" y="5783431"/>
            <a:ext cx="908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NYU</a:t>
            </a:r>
          </a:p>
        </p:txBody>
      </p:sp>
    </p:spTree>
    <p:extLst>
      <p:ext uri="{BB962C8B-B14F-4D97-AF65-F5344CB8AC3E}">
        <p14:creationId xmlns:p14="http://schemas.microsoft.com/office/powerpoint/2010/main" val="52506552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1490454411</TotalTime>
  <Pages>7</Pages>
  <Words>2756</Words>
  <Application>Microsoft Macintosh PowerPoint</Application>
  <PresentationFormat>On-screen Show (4:3)</PresentationFormat>
  <Paragraphs>673</Paragraphs>
  <Slides>58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2019</vt:lpstr>
      <vt:lpstr>Agenda</vt:lpstr>
      <vt:lpstr>Context and terminology</vt:lpstr>
      <vt:lpstr>AS-level Internet</vt:lpstr>
      <vt:lpstr>Autonomous systems (AS) </vt:lpstr>
      <vt:lpstr>“Intra-domain” routing:  Within an AS</vt:lpstr>
      <vt:lpstr>“Inter-domain” routing: Between ASes</vt:lpstr>
      <vt:lpstr>Recall: Addressing (so far)</vt:lpstr>
      <vt:lpstr>Recall: Forwarding</vt:lpstr>
      <vt:lpstr>Two key challenges</vt:lpstr>
      <vt:lpstr>Scaling </vt:lpstr>
      <vt:lpstr>A smaller table at node B?</vt:lpstr>
      <vt:lpstr>Re-number the end-systems?</vt:lpstr>
      <vt:lpstr>Scaling </vt:lpstr>
      <vt:lpstr>Two key challenges</vt:lpstr>
      <vt:lpstr>Administrative structure shapes inter-domain routing</vt:lpstr>
      <vt:lpstr>Choice of routing algorithm</vt:lpstr>
      <vt:lpstr>Agenda</vt:lpstr>
      <vt:lpstr>IP addressing</vt:lpstr>
      <vt:lpstr>Goal of addressing:  Scalable routing</vt:lpstr>
      <vt:lpstr>Aggregation works if…</vt:lpstr>
      <vt:lpstr>IP addressing is hierarchical</vt:lpstr>
      <vt:lpstr>IP addresses (IPv4)</vt:lpstr>
      <vt:lpstr>Hierarchy in IP addressing</vt:lpstr>
      <vt:lpstr>CIDR: Classless inter-domain routing</vt:lpstr>
      <vt:lpstr>CIDR example</vt:lpstr>
      <vt:lpstr>Before CIDR: Classful addressing</vt:lpstr>
      <vt:lpstr>IP addressing is hierarchical</vt:lpstr>
      <vt:lpstr>Allocation done hierarchically</vt:lpstr>
      <vt:lpstr>CIDR: Addresses allocated in contiguous prefix chunks</vt:lpstr>
      <vt:lpstr>FAKE example in more detail</vt:lpstr>
      <vt:lpstr>IP addressing is hierarchical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IP addressing  Scalable routing? </vt:lpstr>
      <vt:lpstr>5-minute break!</vt:lpstr>
      <vt:lpstr>BGP: Border Gateway Protocol</vt:lpstr>
      <vt:lpstr>BGP (Today)</vt:lpstr>
      <vt:lpstr>Administrative structure shapes Inter-domain routing</vt:lpstr>
      <vt:lpstr> Topology &amp; policy shaped by inter-AS business relationship</vt:lpstr>
      <vt:lpstr>Business relationships</vt:lpstr>
      <vt:lpstr>Why peer?</vt:lpstr>
      <vt:lpstr>Routing follows the money!</vt:lpstr>
      <vt:lpstr>Routing follows the money!</vt:lpstr>
      <vt:lpstr>Routing follows the money!</vt:lpstr>
      <vt:lpstr>In short</vt:lpstr>
      <vt:lpstr>BGP (Today)</vt:lpstr>
      <vt:lpstr>Inter-domain routing: Setup</vt:lpstr>
      <vt:lpstr>BGP: Basic idea</vt:lpstr>
      <vt:lpstr>BGP inspired by Distance-Vector</vt:lpstr>
      <vt:lpstr>BGP &amp; DV differences: (1) Not picking shortest-path routes </vt:lpstr>
      <vt:lpstr>BGP &amp; DV differences:  (2) Path-Vector routing</vt:lpstr>
      <vt:lpstr>BGP &amp; DV differences:  (2) Path-Vector routing</vt:lpstr>
      <vt:lpstr>BGP &amp; DV differences: (3) Selective route advertisement</vt:lpstr>
      <vt:lpstr>BGP &amp; DV differences:  (4) BGP may aggregate routes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1240</cp:revision>
  <cp:lastPrinted>1999-09-08T17:25:07Z</cp:lastPrinted>
  <dcterms:created xsi:type="dcterms:W3CDTF">2014-01-14T18:15:50Z</dcterms:created>
  <dcterms:modified xsi:type="dcterms:W3CDTF">2019-11-02T17:48:17Z</dcterms:modified>
  <cp:category/>
</cp:coreProperties>
</file>