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9" r:id="rId17"/>
    <p:sldId id="530" r:id="rId18"/>
    <p:sldId id="528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02" r:id="rId30"/>
    <p:sldId id="503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79" r:id="rId56"/>
    <p:sldId id="580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1"/>
    <p:restoredTop sz="88049"/>
  </p:normalViewPr>
  <p:slideViewPr>
    <p:cSldViewPr>
      <p:cViewPr varScale="1">
        <p:scale>
          <a:sx n="104" d="100"/>
          <a:sy n="104" d="100"/>
        </p:scale>
        <p:origin x="14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20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15,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427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ake/save money (send to </a:t>
            </a:r>
            <a:r>
              <a:rPr lang="en-US" dirty="0" smtClean="0">
                <a:solidFill>
                  <a:srgbClr val="0000FF"/>
                </a:solidFill>
              </a:rPr>
              <a:t>customer &gt; peer &gt; provider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performance (smallest AS path length)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use of my network bandwidth (“</a:t>
            </a:r>
            <a:r>
              <a:rPr lang="en-US" dirty="0" smtClean="0">
                <a:solidFill>
                  <a:srgbClr val="0000FF"/>
                </a:solidFill>
              </a:rPr>
              <a:t>hot potato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Gao-Rexford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eers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roviders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ustomers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bg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bg1"/>
                </a:solidFill>
              </a:rPr>
            </a:br>
            <a:r>
              <a:rPr lang="en-US" sz="2400" b="0" dirty="0" smtClean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Protocol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 smtClean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BGP protocol standard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more here: </a:t>
            </a:r>
            <a:r>
              <a:rPr lang="en-US" dirty="0" smtClean="0">
                <a:hlinkClick r:id="rId2"/>
              </a:rPr>
              <a:t>http://tools.ietf.org/html/rfc4271</a:t>
            </a:r>
            <a:endParaRPr lang="en-US" dirty="0" smtClean="0"/>
          </a:p>
          <a:p>
            <a:r>
              <a:rPr lang="en-US" dirty="0" smtClean="0"/>
              <a:t>Specifies what messages to exchange with other BGP “speakers”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types (e.g., route advertisements, updates)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syntax</a:t>
            </a:r>
          </a:p>
          <a:p>
            <a:r>
              <a:rPr lang="en-US" dirty="0" smtClean="0"/>
              <a:t>How to process these messages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External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 smtClean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Internal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 smtClean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policies and how they are implemented</a:t>
            </a:r>
          </a:p>
          <a:p>
            <a:r>
              <a:rPr lang="en-US" dirty="0" smtClean="0"/>
              <a:t>BGP protocol details</a:t>
            </a:r>
          </a:p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messages in BGP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 smtClean="0"/>
              <a:t>Establishes BGP session (BGP uses TCP)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 smtClean="0"/>
              <a:t>Report unusual conditions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 smtClean="0"/>
              <a:t>Inform neighbor of new routes</a:t>
            </a:r>
          </a:p>
          <a:p>
            <a:pPr lvl="1"/>
            <a:r>
              <a:rPr lang="en-US" dirty="0" smtClean="0"/>
              <a:t>Inform neighbor of old routes that become inactive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 smtClean="0"/>
              <a:t>Inform neighbor that connection is still viable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ttributes describe properties of the route</a:t>
            </a:r>
          </a:p>
          <a:p>
            <a:r>
              <a:rPr lang="en-US" dirty="0" smtClean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nnouncements</a:t>
            </a:r>
            <a:r>
              <a:rPr lang="en-US" dirty="0" smtClean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ithdrawal</a:t>
            </a:r>
            <a:r>
              <a:rPr lang="en-US" dirty="0" smtClean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 described using attributes</a:t>
            </a:r>
          </a:p>
          <a:p>
            <a:pPr lvl="1"/>
            <a:r>
              <a:rPr lang="en-US" dirty="0" smtClean="0"/>
              <a:t>Used in route selection/export decisions</a:t>
            </a:r>
          </a:p>
          <a:p>
            <a:r>
              <a:rPr lang="en-US" dirty="0" smtClean="0"/>
              <a:t>Some attributes are local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private within an AS, not included in announcements</a:t>
            </a:r>
          </a:p>
          <a:p>
            <a:r>
              <a:rPr lang="en-US" dirty="0" smtClean="0"/>
              <a:t>Some attributes are 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r>
              <a:rPr lang="en-US" dirty="0" smtClean="0"/>
              <a:t>There are many standardized attributes in BGP</a:t>
            </a:r>
          </a:p>
          <a:p>
            <a:pPr lvl="1"/>
            <a:r>
              <a:rPr lang="en-US" dirty="0" smtClean="0"/>
              <a:t>We will discuss a few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(1) ASPATH</a:t>
            </a:r>
            <a:endParaRPr lang="en-US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Carried in route announcements</a:t>
            </a:r>
          </a:p>
          <a:p>
            <a:r>
              <a:rPr lang="en-US" smtClean="0"/>
              <a:t>Vector that lists all the ASes a route advertisement has traversed (in reverse order)</a:t>
            </a:r>
            <a:endParaRPr lang="en-US" dirty="0" smtClean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88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</a:t>
              </a:r>
              <a:r>
                <a:rPr lang="en-US" sz="2400" dirty="0" smtClean="0">
                  <a:latin typeface="Arial" charset="0"/>
                </a:rPr>
                <a:t>88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 smtClean="0">
                  <a:latin typeface="Arial" charset="0"/>
                </a:rPr>
                <a:t>Princeton,</a:t>
              </a:r>
              <a:br>
                <a:rPr lang="en-US" sz="1400" dirty="0" smtClean="0">
                  <a:latin typeface="Arial" charset="0"/>
                </a:rPr>
              </a:br>
              <a:r>
                <a:rPr lang="en-US" sz="1400" dirty="0" smtClean="0">
                  <a:latin typeface="Arial" charset="0"/>
                </a:rPr>
                <a:t> 128.112/16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IP prefix = 128.112.0.0</a:t>
              </a: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88</a:t>
              </a: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(2) LOCAL PREF</a:t>
            </a:r>
            <a:endParaRPr lang="en-US" dirty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en-US" dirty="0" smtClean="0"/>
              <a:t>messages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Document" r:id="rId5" imgW="5074920" imgH="1475232" progId="Word.Document.8">
                  <p:embed/>
                </p:oleObj>
              </mc:Choice>
              <mc:Fallback>
                <p:oleObj name="Document" r:id="rId5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(3) MED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Multi-exit discriminator </a:t>
            </a:r>
            <a:r>
              <a:rPr lang="en-US" dirty="0" smtClean="0"/>
              <a:t>is used when ASes are interconnected via 2 or more links; it specifies how close a prefix is to the link it is announced 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 smtClean="0"/>
              <a:t>AS that announces a prefix sets MED</a:t>
            </a:r>
          </a:p>
          <a:p>
            <a:r>
              <a:rPr lang="en-US" dirty="0" smtClean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ea typeface="Arial" charset="0"/>
                <a:cs typeface="Arial" charset="0"/>
              </a:rPr>
              <a:t>destination </a:t>
            </a:r>
            <a:br>
              <a:rPr lang="en-US" b="0" dirty="0" smtClean="0">
                <a:ea typeface="Arial" charset="0"/>
                <a:cs typeface="Arial" charset="0"/>
              </a:rPr>
            </a:br>
            <a:r>
              <a:rPr lang="en-US" b="0" dirty="0" smtClean="0">
                <a:ea typeface="Arial" charset="0"/>
                <a:cs typeface="Arial" charset="0"/>
              </a:rPr>
              <a:t>prefix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(4) IGP cost</a:t>
            </a:r>
            <a:endParaRPr lang="en-US" dirty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 smtClean="0"/>
              <a:t>Each router selects the closest egress point based on the path cost in intra-domain protocol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 smtClean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  <a:endParaRPr lang="en-US" b="0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UPDATE processing</a:t>
            </a:r>
            <a:endParaRPr lang="en-US" dirty="0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 smtClean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  <a:endParaRPr lang="en-US" sz="18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  <a:endParaRPr lang="en-US" sz="24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  <a:endParaRPr lang="en-US" sz="24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peer</a:t>
            </a:r>
            <a:endParaRPr lang="en-US" dirty="0" smtClean="0"/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Assignment 3 due in a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Convergence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Reachability</a:t>
            </a:r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 smtClean="0"/>
              <a:t>In normal routing, if graph is connected then reachability is assured</a:t>
            </a:r>
          </a:p>
          <a:p>
            <a:r>
              <a:rPr lang="en-US" dirty="0" smtClean="0"/>
              <a:t>With policy routing, this does not always hold</a:t>
            </a:r>
            <a:endParaRPr lang="en-US" dirty="0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2</a:t>
            </a:r>
            <a:endParaRPr lang="en-US" dirty="0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3</a:t>
            </a:r>
            <a:endParaRPr lang="en-US" dirty="0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1</a:t>
            </a:r>
            <a:endParaRPr lang="en-US" dirty="0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do not have a route to (</a:t>
            </a:r>
            <a:r>
              <a:rPr lang="en-US" dirty="0" err="1" smtClean="0"/>
              <a:t>blackholing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</a:p>
          <a:p>
            <a:pPr lvl="1"/>
            <a:r>
              <a:rPr lang="en-US" dirty="0" smtClean="0"/>
              <a:t>More: http</a:t>
            </a:r>
            <a:r>
              <a:rPr lang="en-US" dirty="0"/>
              <a:t>://</a:t>
            </a:r>
            <a:r>
              <a:rPr lang="en-US" dirty="0" err="1" smtClean="0"/>
              <a:t>queue.acm.org</a:t>
            </a:r>
            <a:r>
              <a:rPr lang="en-US" dirty="0" smtClean="0"/>
              <a:t>/</a:t>
            </a:r>
            <a:r>
              <a:rPr lang="en-US" dirty="0" err="1" smtClean="0"/>
              <a:t>detail.cfm?id</a:t>
            </a:r>
            <a:r>
              <a:rPr lang="en-US" dirty="0" smtClean="0"/>
              <a:t>=2668966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policy oscillation</a:t>
            </a:r>
            <a:endParaRPr lang="en-US" altLang="zh-CN" dirty="0"/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Initially:  nodes 1, 2, 3 know only shortest path to 0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We’re back to where we started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nonissues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routing</a:t>
            </a:r>
          </a:p>
          <a:p>
            <a:pPr lvl="1"/>
            <a:r>
              <a:rPr lang="en-US" dirty="0" smtClean="0"/>
              <a:t>Domains typically use “hot potato” routing</a:t>
            </a:r>
          </a:p>
          <a:p>
            <a:pPr lvl="1"/>
            <a:r>
              <a:rPr lang="en-US" dirty="0" smtClean="0"/>
              <a:t>Not always optimal, but economically expedient</a:t>
            </a:r>
          </a:p>
          <a:p>
            <a:r>
              <a:rPr lang="en-US" dirty="0" smtClean="0"/>
              <a:t>Policy is not always about performance</a:t>
            </a:r>
          </a:p>
          <a:p>
            <a:pPr lvl="1"/>
            <a:r>
              <a:rPr lang="en-US" dirty="0" smtClean="0"/>
              <a:t>Policy-driven paths aren’t the shortest</a:t>
            </a:r>
          </a:p>
          <a:p>
            <a:r>
              <a:rPr lang="en-US" dirty="0" smtClean="0"/>
              <a:t>AS path length can be misleading</a:t>
            </a:r>
          </a:p>
          <a:p>
            <a:pPr lvl="1"/>
            <a:r>
              <a:rPr lang="en-US" dirty="0" smtClean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may have many router-level hops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Arial" charset="0"/>
                  <a:ea typeface="Arial" charset="0"/>
                </a:rPr>
                <a:t>BGP </a:t>
              </a:r>
              <a:r>
                <a:rPr lang="en-US" b="0" dirty="0">
                  <a:latin typeface="Arial" charset="0"/>
                  <a:ea typeface="Arial" charset="0"/>
                </a:rPr>
                <a:t>says that </a:t>
              </a:r>
              <a:r>
                <a:rPr lang="en-US" b="0" dirty="0" smtClean="0">
                  <a:latin typeface="Arial" charset="0"/>
                  <a:ea typeface="Arial" charset="0"/>
                </a:rPr>
                <a:t>path </a:t>
              </a:r>
              <a:r>
                <a:rPr lang="en-US" dirty="0" smtClean="0">
                  <a:latin typeface="Arial" charset="0"/>
                  <a:ea typeface="Arial" charset="0"/>
                </a:rPr>
                <a:t>4 1</a:t>
              </a:r>
              <a:r>
                <a:rPr lang="en-US" b="0" dirty="0" smtClean="0">
                  <a:latin typeface="Arial" charset="0"/>
                  <a:ea typeface="Arial" charset="0"/>
                </a:rPr>
                <a:t> is better than path </a:t>
              </a:r>
              <a:r>
                <a:rPr lang="en-US" dirty="0" smtClean="0">
                  <a:latin typeface="Arial" charset="0"/>
                  <a:ea typeface="Arial" charset="0"/>
                </a:rPr>
                <a:t>3 2 1</a:t>
              </a:r>
              <a:endParaRPr lang="en-US" dirty="0">
                <a:latin typeface="Arial" charset="0"/>
                <a:ea typeface="Arial" charset="0"/>
              </a:endParaRP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performance issue: Slow convergence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outages are biggest source of Internet problems</a:t>
            </a:r>
          </a:p>
          <a:p>
            <a:r>
              <a:rPr lang="en-US" dirty="0" smtClean="0"/>
              <a:t>Most popular paths are very stable</a:t>
            </a:r>
          </a:p>
          <a:p>
            <a:r>
              <a:rPr lang="en-US" dirty="0" smtClean="0"/>
              <a:t>Outages are still very common</a:t>
            </a:r>
          </a:p>
          <a:p>
            <a:pPr lvl="1"/>
            <a:r>
              <a:rPr lang="en-US" dirty="0" smtClean="0"/>
              <a:t>Check out https</a:t>
            </a:r>
            <a:r>
              <a:rPr lang="en-US" dirty="0"/>
              <a:t>://</a:t>
            </a:r>
            <a:r>
              <a:rPr lang="en-US" dirty="0" err="1"/>
              <a:t>bgpstream.com</a:t>
            </a:r>
            <a:r>
              <a:rPr lang="en-US" dirty="0"/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misconfigurations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protocol is bloated yet underspecified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attributes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leeway in how to set and interpret attributes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to allow autonomy, diverse policies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also gives operators plenty of rope</a:t>
            </a:r>
          </a:p>
          <a:p>
            <a:r>
              <a:rPr lang="en-US" dirty="0" smtClean="0"/>
              <a:t>Configuration is mostly manual and ad hoc</a:t>
            </a:r>
          </a:p>
          <a:p>
            <a:pPr lvl="1"/>
            <a:r>
              <a:rPr lang="en-US" dirty="0" smtClean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deals with data plane (forwarding) and control plane (routing)</a:t>
            </a:r>
          </a:p>
          <a:p>
            <a:r>
              <a:rPr lang="en-US" dirty="0" smtClean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week</a:t>
            </a:r>
            <a:r>
              <a:rPr lang="en-US" smtClean="0"/>
              <a:t>: </a:t>
            </a:r>
            <a:r>
              <a:rPr lang="en-US" smtClean="0"/>
              <a:t>SDN and Layer </a:t>
            </a:r>
            <a:r>
              <a:rPr lang="en-US" dirty="0" smtClean="0"/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Each AS </a:t>
            </a:r>
            <a:r>
              <a:rPr lang="en-US" sz="2400" dirty="0" smtClean="0">
                <a:solidFill>
                  <a:srgbClr val="0000FF"/>
                </a:solidFill>
              </a:rPr>
              <a:t>selects</a:t>
            </a:r>
            <a:r>
              <a:rPr lang="en-US" sz="2400" dirty="0" smtClean="0"/>
              <a:t> the </a:t>
            </a:r>
            <a:br>
              <a:rPr lang="en-US" sz="2400" dirty="0" smtClean="0"/>
            </a:br>
            <a:r>
              <a:rPr lang="en-US" sz="2400" dirty="0" smtClean="0"/>
              <a:t>“best” route it hears advertised for a prefix</a:t>
            </a:r>
            <a:endParaRPr lang="en-US" sz="240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>
                <a:solidFill>
                  <a:schemeClr val="accent2"/>
                </a:solidFill>
              </a:rPr>
              <a:t>An AS advertises </a:t>
            </a:r>
            <a:br>
              <a:rPr lang="en-US" sz="2400" b="0" dirty="0" smtClean="0">
                <a:solidFill>
                  <a:schemeClr val="accent2"/>
                </a:solidFill>
              </a:rPr>
            </a:br>
            <a:r>
              <a:rPr lang="en-US" sz="2400" b="0" dirty="0" smtClean="0">
                <a:solidFill>
                  <a:schemeClr val="accent2"/>
                </a:solidFill>
              </a:rPr>
              <a:t>(“exports”) </a:t>
            </a:r>
            <a:r>
              <a:rPr lang="en-US" sz="2400" b="0" dirty="0" smtClean="0">
                <a:solidFill>
                  <a:srgbClr val="0000FF"/>
                </a:solidFill>
              </a:rPr>
              <a:t>its</a:t>
            </a:r>
            <a:r>
              <a:rPr lang="en-US" sz="2400" b="0" dirty="0" smtClean="0">
                <a:solidFill>
                  <a:schemeClr val="accent2"/>
                </a:solidFill>
              </a:rPr>
              <a:t> best routes </a:t>
            </a:r>
            <a:br>
              <a:rPr lang="en-US" sz="2400" b="0" dirty="0" smtClean="0">
                <a:solidFill>
                  <a:schemeClr val="accent2"/>
                </a:solidFill>
              </a:rPr>
            </a:br>
            <a:r>
              <a:rPr lang="en-US" sz="2400" b="0" dirty="0" smtClean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policies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1490453735</TotalTime>
  <Pages>7</Pages>
  <Words>2691</Words>
  <Application>Microsoft Macintosh PowerPoint</Application>
  <PresentationFormat>On-screen Show (4:3)</PresentationFormat>
  <Paragraphs>729</Paragraphs>
  <Slides>57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Arial Black</vt:lpstr>
      <vt:lpstr>Courier New</vt:lpstr>
      <vt:lpstr>Gill Sans</vt:lpstr>
      <vt:lpstr>Monotype Sorts</vt:lpstr>
      <vt:lpstr>ＭＳ Ｐゴシック</vt:lpstr>
      <vt:lpstr>Times New Roman</vt:lpstr>
      <vt:lpstr>Wingdings</vt:lpstr>
      <vt:lpstr>ZapfDingbats</vt:lpstr>
      <vt:lpstr>宋体</vt:lpstr>
      <vt:lpstr>dbllineb</vt:lpstr>
      <vt:lpstr>Document</vt:lpstr>
      <vt:lpstr>EECS 489 Computer Networks  Winter 2017</vt:lpstr>
      <vt:lpstr>Agenda</vt:lpstr>
      <vt:lpstr> Topology &amp; policy shaped by inter-AS business relationship</vt:lpstr>
      <vt:lpstr>Routing follows the money!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Announcements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1214</cp:revision>
  <cp:lastPrinted>1999-09-08T17:25:07Z</cp:lastPrinted>
  <dcterms:created xsi:type="dcterms:W3CDTF">2014-01-14T18:15:50Z</dcterms:created>
  <dcterms:modified xsi:type="dcterms:W3CDTF">2017-03-15T15:13:23Z</dcterms:modified>
  <cp:category/>
</cp:coreProperties>
</file>