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02" r:id="rId26"/>
    <p:sldId id="503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62" r:id="rId44"/>
    <p:sldId id="555" r:id="rId45"/>
    <p:sldId id="563" r:id="rId46"/>
    <p:sldId id="557" r:id="rId47"/>
    <p:sldId id="558" r:id="rId48"/>
    <p:sldId id="559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8"/>
    <p:restoredTop sz="87637"/>
  </p:normalViewPr>
  <p:slideViewPr>
    <p:cSldViewPr>
      <p:cViewPr varScale="1">
        <p:scale>
          <a:sx n="106" d="100"/>
          <a:sy n="106" d="100"/>
        </p:scale>
        <p:origin x="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SCTP: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 smtClean="0"/>
              <a:t>MPTCP:</a:t>
            </a:r>
            <a:r>
              <a:rPr lang="en-US" baseline="0" dirty="0" smtClean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SST: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 smtClean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DCCP: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the </a:t>
            </a:r>
            <a:r>
              <a:rPr lang="en-US" dirty="0"/>
              <a:t>t</a:t>
            </a:r>
            <a:r>
              <a:rPr lang="en-US" dirty="0" smtClean="0"/>
              <a:t>ransport </a:t>
            </a:r>
            <a:r>
              <a:rPr lang="en-US" dirty="0"/>
              <a:t>l</a:t>
            </a:r>
            <a:r>
              <a:rPr lang="en-US" dirty="0" smtClean="0"/>
              <a:t>ayer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</a:t>
            </a:r>
            <a:r>
              <a:rPr lang="en-US" sz="2800" dirty="0" smtClean="0">
                <a:solidFill>
                  <a:srgbClr val="0000FF"/>
                </a:solidFill>
              </a:rPr>
              <a:t>offers </a:t>
            </a:r>
            <a:r>
              <a:rPr lang="en-US" sz="2800" dirty="0">
                <a:solidFill>
                  <a:srgbClr val="0000FF"/>
                </a:solidFill>
              </a:rPr>
              <a:t>a reliable, in-order, byte stream abstraction</a:t>
            </a:r>
          </a:p>
          <a:p>
            <a:pPr lvl="1"/>
            <a:r>
              <a:rPr lang="en-US" dirty="0" smtClean="0"/>
              <a:t>With congestion control, but w/o performance guarantees (delay, b/w, etc.)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and sockets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Socket</a:t>
            </a:r>
            <a:r>
              <a:rPr lang="en-US" dirty="0" smtClean="0"/>
              <a:t>: software abstraction </a:t>
            </a:r>
            <a:r>
              <a:rPr lang="en-US" dirty="0" smtClean="0"/>
              <a:t>for an </a:t>
            </a:r>
            <a:r>
              <a:rPr lang="en-US" dirty="0" smtClean="0"/>
              <a:t>application process </a:t>
            </a:r>
            <a:r>
              <a:rPr lang="en-US" dirty="0" smtClean="0"/>
              <a:t>to exchange </a:t>
            </a:r>
            <a:r>
              <a:rPr lang="en-US" dirty="0" smtClean="0"/>
              <a:t>network messages with the (transport layer in the) operating system </a:t>
            </a:r>
          </a:p>
          <a:p>
            <a:r>
              <a:rPr lang="en-US" dirty="0" smtClean="0"/>
              <a:t>Two important types of sockets</a:t>
            </a:r>
          </a:p>
          <a:p>
            <a:pPr lvl="1"/>
            <a:r>
              <a:rPr lang="en-US" dirty="0" smtClean="0"/>
              <a:t>UDP socket: TYPE is SOCK_DGRAM </a:t>
            </a:r>
          </a:p>
          <a:p>
            <a:pPr lvl="1"/>
            <a:r>
              <a:rPr lang="en-US" dirty="0" smtClean="0">
                <a:sym typeface="Wingdings"/>
              </a:rPr>
              <a:t>TCP socket: TYPE is SOCK_STREAM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numbers that help distinguishing apps</a:t>
            </a:r>
          </a:p>
          <a:p>
            <a:pPr lvl="1"/>
            <a:r>
              <a:rPr lang="en-US" dirty="0" smtClean="0"/>
              <a:t>Packets carry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</a:t>
            </a:r>
            <a:r>
              <a:rPr lang="en-US" dirty="0" smtClean="0">
                <a:sym typeface="Wingdings"/>
              </a:rPr>
              <a:t>and ephemeral ports</a:t>
            </a:r>
            <a:endParaRPr lang="en-US" dirty="0" smtClean="0"/>
          </a:p>
          <a:p>
            <a:r>
              <a:rPr lang="en-US" dirty="0" smtClean="0"/>
              <a:t>OS stores mapping between sockets and ports</a:t>
            </a:r>
          </a:p>
          <a:p>
            <a:pPr lvl="1"/>
            <a:r>
              <a:rPr lang="en-US" dirty="0" smtClean="0"/>
              <a:t>Port in packets and socket</a:t>
            </a:r>
            <a:r>
              <a:rPr lang="en-US" dirty="0"/>
              <a:t>s</a:t>
            </a:r>
            <a:r>
              <a:rPr lang="en-US" dirty="0" smtClean="0"/>
              <a:t> in OS</a:t>
            </a:r>
          </a:p>
          <a:p>
            <a:pPr lvl="1"/>
            <a:r>
              <a:rPr lang="en-US" dirty="0" smtClean="0"/>
              <a:t>For UDP ports (SOCK_DGRAM)</a:t>
            </a:r>
          </a:p>
          <a:p>
            <a:pPr lvl="2"/>
            <a:r>
              <a:rPr lang="en-US" dirty="0" smtClean="0"/>
              <a:t>OS stores (local port, local IP address) </a:t>
            </a:r>
            <a:r>
              <a:rPr lang="en-US" dirty="0" smtClean="0">
                <a:sym typeface="Wingdings"/>
              </a:rPr>
              <a:t> socket</a:t>
            </a:r>
          </a:p>
          <a:p>
            <a:pPr lvl="1"/>
            <a:r>
              <a:rPr lang="en-US" dirty="0" smtClean="0"/>
              <a:t>For TCP ports (SOCK_STREAM)</a:t>
            </a:r>
          </a:p>
          <a:p>
            <a:pPr lvl="2"/>
            <a:r>
              <a:rPr lang="en-US" dirty="0" smtClean="0"/>
              <a:t>OS stores </a:t>
            </a:r>
            <a:r>
              <a:rPr lang="en-US" dirty="0" smtClean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 </a:t>
            </a:r>
            <a:endParaRPr lang="en-US" dirty="0"/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Lightweight communication between processes</a:t>
            </a:r>
          </a:p>
          <a:p>
            <a:pPr lvl="1"/>
            <a:r>
              <a:rPr lang="en-US" dirty="0" smtClean="0"/>
              <a:t>Avoid overhead and delays of order &amp; reliability</a:t>
            </a:r>
          </a:p>
          <a:p>
            <a:r>
              <a:rPr lang="en-US" dirty="0" smtClean="0"/>
              <a:t>UDP described in RFC 768 – (1980!)</a:t>
            </a:r>
          </a:p>
          <a:p>
            <a:pPr lvl="1"/>
            <a:r>
              <a:rPr lang="en-US" dirty="0" smtClean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 smtClean="0">
                  <a:latin typeface="Arial" charset="0"/>
                  <a:ea typeface="Arial" charset="0"/>
                  <a:cs typeface="Arial" charset="0"/>
                </a:rPr>
                <a:t>Length</a:t>
              </a:r>
              <a:endParaRPr lang="en-US" sz="1800" b="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smtClean="0">
                  <a:latin typeface="Arial" charset="0"/>
                  <a:ea typeface="Arial" charset="0"/>
                  <a:cs typeface="Arial" charset="0"/>
                </a:rPr>
                <a:t>Checksum</a:t>
              </a:r>
              <a:endParaRPr lang="en-US" sz="1800" b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 smtClean="0"/>
              <a:t>)</a:t>
            </a:r>
          </a:p>
          <a:p>
            <a:pPr lvl="1"/>
            <a:r>
              <a:rPr lang="en-US" dirty="0"/>
              <a:t>See text on how checksums are </a:t>
            </a:r>
            <a:r>
              <a:rPr lang="en-US" dirty="0" smtClean="0"/>
              <a:t>calculated</a:t>
            </a:r>
            <a:endParaRPr lang="en-US" dirty="0"/>
          </a:p>
          <a:p>
            <a:r>
              <a:rPr lang="en-US" dirty="0" smtClean="0"/>
              <a:t>Source port is also optional</a:t>
            </a:r>
          </a:p>
          <a:p>
            <a:pPr lvl="1"/>
            <a:r>
              <a:rPr lang="en-US" dirty="0" smtClean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</a:t>
            </a:r>
            <a:r>
              <a:rPr lang="en-US" dirty="0" err="1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demux</a:t>
            </a:r>
            <a:r>
              <a:rPr lang="en-US" dirty="0" smtClean="0">
                <a:solidFill>
                  <a:schemeClr val="accent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</a:t>
            </a:r>
            <a:r>
              <a:rPr lang="en-US" dirty="0" smtClean="0">
                <a:solidFill>
                  <a:schemeClr val="accent2"/>
                </a:solidFill>
              </a:rPr>
              <a:t>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</a:t>
            </a:r>
            <a:r>
              <a:rPr lang="en-US" dirty="0" smtClean="0">
                <a:solidFill>
                  <a:schemeClr val="accent2"/>
                </a:solidFill>
              </a:rPr>
              <a:t>ait for packets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 smtClean="0"/>
              <a:t>In a perfect world, reliable transport is easy</a:t>
            </a:r>
            <a:endParaRPr lang="en-US" sz="2800" b="0" kern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corrupted (bit errors)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 smtClean="0"/>
              <a:t>Packets </a:t>
            </a:r>
            <a:r>
              <a:rPr lang="en-US" dirty="0"/>
              <a:t>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packet is duplicated (</a:t>
            </a:r>
            <a:r>
              <a:rPr lang="en-US" i="1" dirty="0">
                <a:solidFill>
                  <a:srgbClr val="000090"/>
                </a:solidFill>
              </a:rPr>
              <a:t>why</a:t>
            </a:r>
            <a:r>
              <a:rPr lang="en-US" i="1" dirty="0" smtClean="0">
                <a:solidFill>
                  <a:srgbClr val="000090"/>
                </a:solidFill>
              </a:rPr>
              <a:t>?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Timeouts</a:t>
            </a:r>
            <a:r>
              <a:rPr lang="en-US" dirty="0"/>
              <a:t>: a way of deciding when to </a:t>
            </a:r>
            <a:r>
              <a:rPr lang="en-US" dirty="0" smtClean="0"/>
              <a:t>resend packets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Forward error correction</a:t>
            </a:r>
            <a:r>
              <a:rPr lang="en-US" i="1" dirty="0"/>
              <a:t>: a way to mask errors without retransmission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Network encoding</a:t>
            </a:r>
            <a:r>
              <a:rPr lang="en-US" i="1" dirty="0"/>
              <a:t>: an efficient way to repair </a:t>
            </a:r>
            <a:r>
              <a:rPr lang="en-US" i="1" dirty="0" smtClean="0"/>
              <a:t>errors</a:t>
            </a:r>
            <a:endParaRPr lang="en-US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corruption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basics</a:t>
            </a:r>
          </a:p>
          <a:p>
            <a:r>
              <a:rPr lang="en-US" dirty="0" smtClean="0"/>
              <a:t>UDP</a:t>
            </a:r>
          </a:p>
          <a:p>
            <a:r>
              <a:rPr lang="en-US" dirty="0" smtClean="0"/>
              <a:t>Designing a reliable transport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</a:t>
            </a:r>
            <a:r>
              <a:rPr lang="en-US" dirty="0"/>
              <a:t>c</a:t>
            </a:r>
            <a:r>
              <a:rPr lang="en-US" dirty="0" smtClean="0"/>
              <a:t>orruption 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 smtClean="0">
                  <a:latin typeface="+mn-lt"/>
                </a:rPr>
                <a:t>Packet </a:t>
              </a:r>
              <a:br>
                <a:rPr lang="en-US" sz="1600" b="0" dirty="0" smtClean="0">
                  <a:latin typeface="+mn-lt"/>
                </a:rPr>
              </a:br>
              <a:r>
                <a:rPr lang="en-US" sz="1600" b="0" dirty="0" smtClean="0">
                  <a:latin typeface="+mn-lt"/>
                </a:rPr>
                <a:t>#1 or #2?</a:t>
              </a:r>
              <a:endParaRPr lang="en-US" sz="1600" b="0" dirty="0">
                <a:latin typeface="+mn-lt"/>
              </a:endParaRP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2</a:t>
            </a:r>
            <a:endParaRPr lang="en-US" dirty="0">
              <a:latin typeface="Tahoma" charset="0"/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 (of ack)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packet loss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>
                <a:latin typeface="Tahoma" charset="0"/>
              </a:rPr>
              <a:t>1</a:t>
            </a:r>
            <a:endParaRPr lang="en-US" dirty="0">
              <a:latin typeface="Tahoma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P(1)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 smtClean="0">
                <a:latin typeface="Tahoma" charset="0"/>
              </a:rPr>
              <a:t>P(2)</a:t>
            </a:r>
            <a:endParaRPr lang="en-US" sz="1800" b="0" dirty="0">
              <a:latin typeface="Tahoma" charset="0"/>
            </a:endParaRP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duplicate!</a:t>
            </a:r>
            <a:endParaRPr kumimoji="0" lang="en-US" sz="20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ack</a:t>
            </a:r>
            <a:r>
              <a:rPr lang="en-US" dirty="0" smtClean="0"/>
              <a:t>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hecksums (to detect bit errors) </a:t>
            </a:r>
          </a:p>
          <a:p>
            <a:r>
              <a:rPr lang="en-US" dirty="0"/>
              <a:t>T</a:t>
            </a:r>
            <a:r>
              <a:rPr lang="en-US" dirty="0" smtClean="0"/>
              <a:t>imers (to detect loss)</a:t>
            </a:r>
          </a:p>
          <a:p>
            <a:r>
              <a:rPr lang="en-US" dirty="0"/>
              <a:t>A</a:t>
            </a:r>
            <a:r>
              <a:rPr lang="en-US" dirty="0" smtClean="0"/>
              <a:t>cknowledgements (positive or negative)</a:t>
            </a:r>
          </a:p>
          <a:p>
            <a:r>
              <a:rPr lang="en-US" dirty="0"/>
              <a:t>S</a:t>
            </a:r>
            <a:r>
              <a:rPr lang="en-US" dirty="0" smtClean="0"/>
              <a:t>equence numbers (to deal with duplicates)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Assignment 2 is live!</a:t>
            </a:r>
          </a:p>
          <a:p>
            <a:pPr lvl="1"/>
            <a:r>
              <a:rPr lang="en-US" dirty="0" smtClean="0"/>
              <a:t>Due on Feb 24</a:t>
            </a:r>
          </a:p>
          <a:p>
            <a:endParaRPr lang="en-US" dirty="0" smtClean="0"/>
          </a:p>
          <a:p>
            <a:r>
              <a:rPr lang="en-US" dirty="0" smtClean="0"/>
              <a:t>Give anonymous feedback on the first month!</a:t>
            </a:r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goo.gl</a:t>
            </a:r>
            <a:r>
              <a:rPr lang="en-US" dirty="0" smtClean="0"/>
              <a:t>/forms/mYfWgbz5WzaCQDIE2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reliable transport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FF"/>
                </a:solidFill>
              </a:rPr>
              <a:t>correct</a:t>
            </a:r>
            <a:r>
              <a:rPr lang="en-US" dirty="0" smtClean="0"/>
              <a:t> reliable transport </a:t>
            </a:r>
            <a:r>
              <a:rPr lang="en-US" dirty="0" smtClean="0"/>
              <a:t>protocol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/>
              <a:t>b</a:t>
            </a:r>
            <a:r>
              <a:rPr lang="en-US" dirty="0" smtClean="0"/>
              <a:t>ut an </a:t>
            </a:r>
            <a:r>
              <a:rPr lang="en-US" dirty="0" smtClean="0">
                <a:solidFill>
                  <a:srgbClr val="0000FF"/>
                </a:solidFill>
              </a:rPr>
              <a:t>extremely inefficient </a:t>
            </a:r>
            <a:r>
              <a:rPr lang="en-US" dirty="0" smtClean="0"/>
              <a:t>one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</a:t>
            </a:r>
            <a:r>
              <a:rPr lang="en-US" sz="1800" b="0" dirty="0" smtClean="0">
                <a:solidFill>
                  <a:schemeClr val="accent2"/>
                </a:solidFill>
              </a:rPr>
              <a:t>end packet(I); (re)set timer; wait for ack</a:t>
            </a:r>
          </a:p>
          <a:p>
            <a:pPr lvl="1"/>
            <a:r>
              <a:rPr lang="en-US" sz="1800" b="0" dirty="0" smtClean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 smtClean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 smtClean="0">
                <a:solidFill>
                  <a:schemeClr val="accent2"/>
                </a:solidFill>
              </a:rPr>
              <a:t>f (NACK or TIMEOUT)</a:t>
            </a:r>
          </a:p>
          <a:p>
            <a:pPr lvl="2"/>
            <a:r>
              <a:rPr lang="en-US" sz="1800" b="0" dirty="0" smtClean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 smtClean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</a:t>
            </a:r>
            <a:r>
              <a:rPr lang="en-US" sz="1800" b="0" dirty="0" smtClean="0">
                <a:solidFill>
                  <a:schemeClr val="accent2"/>
                </a:solidFill>
              </a:rPr>
              <a:t>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</a:t>
            </a:r>
            <a:r>
              <a:rPr lang="en-US" sz="1800" b="0" dirty="0" smtClean="0">
                <a:solidFill>
                  <a:schemeClr val="accent2"/>
                </a:solidFill>
              </a:rPr>
              <a:t>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</a:t>
            </a:r>
            <a:r>
              <a:rPr lang="en-US" sz="1800" b="0" dirty="0" smtClean="0">
                <a:solidFill>
                  <a:schemeClr val="accent2"/>
                </a:solidFill>
              </a:rPr>
              <a:t>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</a:t>
            </a:r>
            <a:r>
              <a:rPr lang="en-US" sz="1800" b="0" dirty="0" smtClean="0">
                <a:solidFill>
                  <a:schemeClr val="accent2"/>
                </a:solidFill>
              </a:rPr>
              <a:t>epeat</a:t>
            </a:r>
            <a:endParaRPr lang="en-US" sz="1800" b="0" dirty="0">
              <a:solidFill>
                <a:schemeClr val="accent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&amp; Wait is inefficient </a:t>
            </a:r>
            <a:endParaRPr lang="en-US" dirty="0"/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 smtClean="0">
                <a:solidFill>
                  <a:srgbClr val="0000FF"/>
                </a:solidFill>
                <a:latin typeface="+mn-lt"/>
              </a:rPr>
              <a:t>If (TRANS </a:t>
            </a:r>
            <a:r>
              <a:rPr lang="en-US" sz="2000" b="0" dirty="0">
                <a:solidFill>
                  <a:srgbClr val="0000FF"/>
                </a:solidFill>
                <a:latin typeface="+mn-lt"/>
              </a:rPr>
              <a:t>&lt;&lt; </a:t>
            </a:r>
            <a:r>
              <a:rPr lang="en-US" sz="2000" b="0" dirty="0" smtClean="0">
                <a:solidFill>
                  <a:srgbClr val="0000FF"/>
                </a:solidFill>
                <a:latin typeface="+mn-lt"/>
              </a:rPr>
              <a:t>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+mn-lt"/>
              </a:rPr>
              <a:t>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 at </a:t>
            </a:r>
            <a:r>
              <a:rPr lang="en-US" dirty="0" smtClean="0">
                <a:solidFill>
                  <a:srgbClr val="0000FF"/>
                </a:solidFill>
              </a:rPr>
              <a:t>end hosts</a:t>
            </a:r>
            <a:r>
              <a:rPr lang="en-US" dirty="0" smtClean="0"/>
              <a:t>, between the application and network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Transmission time for 10Gbps link:</a:t>
            </a:r>
          </a:p>
          <a:p>
            <a:pPr lvl="1"/>
            <a:r>
              <a:rPr lang="en-US" smtClean="0"/>
              <a:t>~ microsecond for 1500 byte packet</a:t>
            </a:r>
          </a:p>
          <a:p>
            <a:pPr lvl="1"/>
            <a:endParaRPr lang="en-US" smtClean="0"/>
          </a:p>
          <a:p>
            <a:r>
              <a:rPr lang="en-US" smtClean="0"/>
              <a:t>RTT:</a:t>
            </a:r>
          </a:p>
          <a:p>
            <a:pPr lvl="1"/>
            <a:r>
              <a:rPr lang="en-US" smtClean="0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design decisions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packets can sender send?</a:t>
            </a:r>
          </a:p>
          <a:p>
            <a:pPr lvl="1"/>
            <a:r>
              <a:rPr lang="en-US" dirty="0" smtClean="0"/>
              <a:t>Sliding window</a:t>
            </a:r>
          </a:p>
          <a:p>
            <a:r>
              <a:rPr lang="en-US" dirty="0" smtClean="0"/>
              <a:t>How does receiver ack packets?</a:t>
            </a:r>
          </a:p>
          <a:p>
            <a:pPr lvl="1"/>
            <a:r>
              <a:rPr lang="en-US" dirty="0" smtClean="0"/>
              <a:t>Cumulative</a:t>
            </a:r>
          </a:p>
          <a:p>
            <a:pPr lvl="1"/>
            <a:r>
              <a:rPr lang="en-US" dirty="0" smtClean="0"/>
              <a:t>Selective</a:t>
            </a:r>
          </a:p>
          <a:p>
            <a:r>
              <a:rPr lang="en-US" dirty="0" smtClean="0"/>
              <a:t>Which packets does sender resend?</a:t>
            </a:r>
          </a:p>
          <a:p>
            <a:pPr lvl="1"/>
            <a:r>
              <a:rPr lang="en-US" dirty="0" smtClean="0"/>
              <a:t>Go-Back N (GBN)</a:t>
            </a:r>
          </a:p>
          <a:p>
            <a:pPr lvl="1"/>
            <a:r>
              <a:rPr lang="en-US" dirty="0" smtClean="0"/>
              <a:t>Selective Repeat (SR)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 smtClean="0"/>
              <a:t>Window = set of adjacent sequence numbers</a:t>
            </a:r>
          </a:p>
          <a:p>
            <a:pPr lvl="1"/>
            <a:r>
              <a:rPr lang="en-US" dirty="0" smtClean="0"/>
              <a:t>The size of the set is the window size; assume window size is </a:t>
            </a:r>
            <a:r>
              <a:rPr lang="en-US" dirty="0" smtClean="0">
                <a:solidFill>
                  <a:srgbClr val="0000FF"/>
                </a:solidFill>
              </a:rPr>
              <a:t>n</a:t>
            </a:r>
          </a:p>
          <a:p>
            <a:r>
              <a:rPr lang="en-US" dirty="0" smtClean="0"/>
              <a:t>General idea: send up to n packets at a time </a:t>
            </a:r>
          </a:p>
          <a:p>
            <a:pPr lvl="1"/>
            <a:r>
              <a:rPr lang="en-US" dirty="0" smtClean="0"/>
              <a:t>Sender can send packets in its window</a:t>
            </a:r>
          </a:p>
          <a:p>
            <a:pPr lvl="1"/>
            <a:r>
              <a:rPr lang="en-US" dirty="0" smtClean="0"/>
              <a:t>Receiver can accept packets in its window</a:t>
            </a:r>
          </a:p>
          <a:p>
            <a:pPr lvl="1"/>
            <a:r>
              <a:rPr lang="en-US" dirty="0" smtClean="0"/>
              <a:t>Window of acceptable packets “slides” on successful reception/acknowledgement</a:t>
            </a:r>
          </a:p>
          <a:p>
            <a:pPr lvl="1"/>
            <a:r>
              <a:rPr lang="en-US" dirty="0" smtClean="0"/>
              <a:t>Window contains all packets that might still be in transit</a:t>
            </a:r>
          </a:p>
          <a:p>
            <a:r>
              <a:rPr lang="en-US" dirty="0" smtClean="0"/>
              <a:t>Sliding window often called “packets in flight”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</a:t>
            </a:r>
            <a:r>
              <a:rPr lang="en-US" sz="2400" dirty="0" smtClean="0">
                <a:solidFill>
                  <a:srgbClr val="0000FF"/>
                </a:solidFill>
              </a:rPr>
              <a:t>last </a:t>
            </a:r>
            <a:r>
              <a:rPr lang="en-US" sz="2400" dirty="0" err="1" smtClean="0">
                <a:solidFill>
                  <a:srgbClr val="0000FF"/>
                </a:solidFill>
              </a:rPr>
              <a:t>ack’d</a:t>
            </a:r>
            <a:r>
              <a:rPr lang="en-US" sz="2400" dirty="0" smtClean="0">
                <a:solidFill>
                  <a:srgbClr val="0000FF"/>
                </a:solidFill>
              </a:rPr>
              <a:t> packet of sender without gap</a:t>
            </a:r>
            <a:r>
              <a:rPr lang="en-US" sz="2400" dirty="0" smtClean="0"/>
              <a:t>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dirty="0" smtClean="0"/>
          </a:p>
          <a:p>
            <a:r>
              <a:rPr lang="en-US" sz="2400" dirty="0" smtClean="0"/>
              <a:t>Let B be the </a:t>
            </a:r>
            <a:r>
              <a:rPr lang="en-US" sz="2400" dirty="0" smtClean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 smtClean="0"/>
              <a:t>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Already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Sent but not </a:t>
              </a:r>
              <a:r>
                <a:rPr lang="en-US" sz="1800" b="0" dirty="0" err="1" smtClean="0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Cannot be sent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 smtClean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 smtClean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of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window size is n, then throughput is roughly</a:t>
            </a:r>
          </a:p>
          <a:p>
            <a:pPr lvl="1"/>
            <a:r>
              <a:rPr lang="en-US" dirty="0" smtClean="0"/>
              <a:t>MIN(n*DATA/RTT, Link Bandwidth)</a:t>
            </a:r>
          </a:p>
          <a:p>
            <a:r>
              <a:rPr lang="en-US" dirty="0" smtClean="0"/>
              <a:t>Compare to Stop and Wait: Data/RTT</a:t>
            </a:r>
          </a:p>
          <a:p>
            <a:endParaRPr lang="en-US" dirty="0" smtClean="0"/>
          </a:p>
          <a:p>
            <a:r>
              <a:rPr lang="en-US" dirty="0" smtClean="0"/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chemeClr val="accent2"/>
                </a:solidFill>
              </a:rPr>
              <a:t>After receiving B+1, B+2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</a:t>
            </a:r>
            <a:r>
              <a:rPr lang="en-US" baseline="-25000" dirty="0" err="1" smtClean="0"/>
              <a:t>new</a:t>
            </a:r>
            <a:r>
              <a:rPr lang="en-US" dirty="0" smtClean="0"/>
              <a:t>= B+2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 smtClean="0">
                <a:solidFill>
                  <a:schemeClr val="accent2"/>
                </a:solidFill>
              </a:rPr>
              <a:t>new</a:t>
            </a:r>
            <a:r>
              <a:rPr lang="en-US" b="0" dirty="0" smtClean="0">
                <a:solidFill>
                  <a:schemeClr val="accent2"/>
                </a:solidFill>
              </a:rPr>
              <a:t>+1)</a:t>
            </a:r>
            <a:endParaRPr lang="en-US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Cumulative acknowledgements (cont’d)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 smtClean="0">
                <a:solidFill>
                  <a:schemeClr val="accent2"/>
                </a:solidFill>
              </a:rPr>
              <a:t>After receiving B+4, B+5</a:t>
            </a:r>
            <a:endParaRPr lang="en-US" b="0" dirty="0">
              <a:solidFill>
                <a:schemeClr val="accent2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 smtClean="0"/>
              <a:t>Receiver sends </a:t>
            </a:r>
            <a:r>
              <a:rPr lang="en-US" b="0" dirty="0" smtClean="0">
                <a:solidFill>
                  <a:srgbClr val="0000FF"/>
                </a:solidFill>
              </a:rPr>
              <a:t>ACK(B+1)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options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ACKs: ACK carries next in-order sequence number the receiver expects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ACKs: ACK individually acknowledges correctly received packets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Selective ACKs offer more precise information but require more complicated book-keeping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protocols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Resending packets: two canonical approaches</a:t>
            </a:r>
          </a:p>
          <a:p>
            <a:pPr lvl="1"/>
            <a:r>
              <a:rPr lang="en-US" dirty="0" smtClean="0"/>
              <a:t>Go-Back-N</a:t>
            </a:r>
          </a:p>
          <a:p>
            <a:pPr lvl="1"/>
            <a:r>
              <a:rPr lang="en-US" dirty="0" smtClean="0"/>
              <a:t>Selective Repeat</a:t>
            </a:r>
          </a:p>
          <a:p>
            <a:r>
              <a:rPr lang="en-US" dirty="0" smtClean="0"/>
              <a:t>Many variants that differ in implementation details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 smtClean="0"/>
              <a:t>Need a way to decide which packets go to which applications (multiplexing/demultiplexing)</a:t>
            </a:r>
          </a:p>
          <a:p>
            <a:r>
              <a:rPr lang="en-US" dirty="0" smtClean="0"/>
              <a:t>IP provides a weak service model (best-effort)</a:t>
            </a:r>
          </a:p>
          <a:p>
            <a:pPr lvl="1"/>
            <a:r>
              <a:rPr lang="en-US" dirty="0" smtClean="0"/>
              <a:t>Packets can be corrupted, delayed, dropped, reordered, duplicated </a:t>
            </a:r>
          </a:p>
          <a:p>
            <a:pPr lvl="1"/>
            <a:r>
              <a:rPr lang="en-US" dirty="0" smtClean="0"/>
              <a:t>No guidance on how much traffic to send and when</a:t>
            </a:r>
          </a:p>
          <a:p>
            <a:pPr lvl="1"/>
            <a:r>
              <a:rPr lang="en-US" dirty="0" smtClean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 transmits up to n unacknowledged packets</a:t>
            </a:r>
          </a:p>
          <a:p>
            <a:r>
              <a:rPr lang="en-US" dirty="0" smtClean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</a:t>
            </a:r>
            <a:r>
              <a:rPr lang="en-US" dirty="0" smtClean="0">
                <a:solidFill>
                  <a:srgbClr val="0000FF"/>
                </a:solidFill>
              </a:rPr>
              <a:t>iscards</a:t>
            </a:r>
            <a:r>
              <a:rPr lang="en-US" dirty="0" smtClean="0"/>
              <a:t> out-of-order packets (i.e., packets other than B+1)</a:t>
            </a:r>
          </a:p>
          <a:p>
            <a:r>
              <a:rPr lang="en-US" dirty="0" smtClean="0"/>
              <a:t>Receiver uses cumulative acknowledgements</a:t>
            </a:r>
          </a:p>
          <a:p>
            <a:pPr lvl="1"/>
            <a:r>
              <a:rPr lang="en-US" dirty="0" smtClean="0"/>
              <a:t>i.e., sequence# in ACK = next expected in-order sequence# </a:t>
            </a:r>
          </a:p>
          <a:p>
            <a:r>
              <a:rPr lang="en-US" dirty="0" smtClean="0"/>
              <a:t>Sender sets timer for 1st outstanding ack (A+1)</a:t>
            </a:r>
          </a:p>
          <a:p>
            <a:r>
              <a:rPr lang="en-US" dirty="0" smtClean="0"/>
              <a:t>If timeout, retransmit A+1, … , </a:t>
            </a:r>
            <a:r>
              <a:rPr lang="en-US" dirty="0" err="1" smtClean="0"/>
              <a:t>A+n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with GBN</a:t>
            </a:r>
            <a:endParaRPr lang="en-US" dirty="0"/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Let A be the last </a:t>
            </a:r>
            <a:r>
              <a:rPr lang="en-US" sz="2400" dirty="0" err="1" smtClean="0"/>
              <a:t>ack’d</a:t>
            </a:r>
            <a:r>
              <a:rPr lang="en-US" sz="2400" dirty="0" smtClean="0"/>
              <a:t> packet of sender without gap; then window of sender = {A+1, A+2, …, </a:t>
            </a:r>
            <a:r>
              <a:rPr lang="en-US" sz="2400" dirty="0" err="1" smtClean="0"/>
              <a:t>A+n</a:t>
            </a: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Let B be the last received packet without gap by receiver, then window of receiver = {B+1,…, </a:t>
            </a:r>
            <a:r>
              <a:rPr lang="en-US" sz="2400" dirty="0" err="1" smtClean="0"/>
              <a:t>B+n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endParaRPr lang="en-US" sz="24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Already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Sent but not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sent</a:t>
            </a:r>
            <a:endParaRPr lang="en-US" sz="1800" b="0" dirty="0">
              <a:latin typeface="+mn-lt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Received and </a:t>
            </a:r>
            <a:r>
              <a:rPr lang="en-US" sz="1800" b="0" dirty="0" err="1" smtClean="0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latin typeface="+mn-lt"/>
              </a:rPr>
              <a:t>Acceptable but</a:t>
            </a:r>
            <a:r>
              <a:rPr lang="en-US" sz="1800" b="0" dirty="0">
                <a:latin typeface="+mn-lt"/>
              </a:rPr>
              <a:t> </a:t>
            </a:r>
            <a:r>
              <a:rPr lang="en-US" sz="1800" b="0" dirty="0" smtClean="0">
                <a:latin typeface="+mn-lt"/>
              </a:rPr>
              <a:t>not</a:t>
            </a:r>
            <a:br>
              <a:rPr lang="en-US" sz="1800" b="0" dirty="0" smtClean="0">
                <a:latin typeface="+mn-lt"/>
              </a:rPr>
            </a:br>
            <a:r>
              <a:rPr lang="en-US" sz="1800" b="0" dirty="0" smtClean="0">
                <a:latin typeface="+mn-lt"/>
              </a:rPr>
              <a:t>yet received</a:t>
            </a:r>
            <a:endParaRPr lang="en-US" sz="1800" b="0" dirty="0"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latin typeface="+mn-lt"/>
              </a:rPr>
              <a:t>Cannot be received</a:t>
            </a:r>
            <a:endParaRPr lang="en-US" sz="1800" b="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 smtClean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 smtClean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w/o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example with errors</a:t>
            </a:r>
            <a:endParaRPr lang="en-US" dirty="0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Discard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Selective Repeat (SR)</a:t>
            </a:r>
            <a:endParaRPr lang="en-US"/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Sender: transmit up to n unacknowledged packets</a:t>
            </a:r>
          </a:p>
          <a:p>
            <a:r>
              <a:rPr lang="en-US" dirty="0" smtClean="0"/>
              <a:t>Assume packet k is lost, k+1 is not</a:t>
            </a:r>
          </a:p>
          <a:p>
            <a:pPr lvl="1"/>
            <a:r>
              <a:rPr lang="en-US" dirty="0" smtClean="0"/>
              <a:t>Receiver: indicates packet k+1 correctly received</a:t>
            </a:r>
          </a:p>
          <a:p>
            <a:pPr lvl="1"/>
            <a:r>
              <a:rPr lang="en-US" dirty="0" smtClean="0"/>
              <a:t>Sender: retransmit only packet k on timeout</a:t>
            </a:r>
          </a:p>
          <a:p>
            <a:r>
              <a:rPr lang="en-US" dirty="0" smtClean="0"/>
              <a:t>Efficient in retransmissions but complex book-keeping</a:t>
            </a:r>
          </a:p>
          <a:p>
            <a:pPr lvl="1"/>
            <a:r>
              <a:rPr lang="en-US" dirty="0" smtClean="0"/>
              <a:t>Need a timer per packet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 smtClean="0">
                <a:latin typeface="+mn-lt"/>
              </a:rPr>
              <a:t>Sender </a:t>
            </a:r>
            <a:r>
              <a:rPr lang="en-US" sz="2000" b="0" dirty="0">
                <a:latin typeface="+mn-lt"/>
              </a:rPr>
              <a:t>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ACK=5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ACK=6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 smtClean="0">
                <a:latin typeface="+mn-lt"/>
              </a:rPr>
              <a:t>4</a:t>
            </a:r>
            <a:endParaRPr lang="en-US" b="0" dirty="0">
              <a:latin typeface="+mn-lt"/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+mn-lt"/>
              </a:rPr>
              <a:t>ACK=4</a:t>
            </a:r>
            <a:endParaRPr lang="en-US" sz="1800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</a:t>
            </a:r>
            <a:r>
              <a:rPr lang="en-US" sz="2400" b="0" dirty="0" smtClean="0">
                <a:latin typeface="+mn-lt"/>
              </a:rPr>
              <a:t>7, 8, 9}</a:t>
            </a:r>
            <a:endParaRPr lang="en-US" sz="2400" b="0" dirty="0">
              <a:latin typeface="+mn-lt"/>
            </a:endParaRP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Buffered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GBN vs. Selective Repeat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would GBN be better?</a:t>
            </a:r>
          </a:p>
          <a:p>
            <a:pPr lvl="1"/>
            <a:r>
              <a:rPr lang="en-US" dirty="0" smtClean="0"/>
              <a:t>When error rate is low; wastes bandwidth otherwise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would SR be better?</a:t>
            </a:r>
          </a:p>
          <a:p>
            <a:pPr lvl="1"/>
            <a:r>
              <a:rPr lang="en-US" dirty="0" smtClean="0"/>
              <a:t>When error rate is high; otherwise, too </a:t>
            </a:r>
            <a:r>
              <a:rPr lang="en-US" dirty="0"/>
              <a:t>c</a:t>
            </a:r>
            <a:r>
              <a:rPr lang="en-US" dirty="0" smtClean="0"/>
              <a:t>omplex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Observations</a:t>
            </a:r>
            <a:endParaRPr lang="en-US"/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With sliding windows, it is possible to fully utilize a link, provided the window size is large enough. </a:t>
            </a:r>
          </a:p>
          <a:p>
            <a:r>
              <a:rPr lang="en-US" smtClean="0"/>
              <a:t>Sender has to buffer all unacknowledged packets, because they may require retransmission</a:t>
            </a:r>
          </a:p>
          <a:p>
            <a:r>
              <a:rPr lang="en-US" smtClean="0"/>
              <a:t>Receiver may be able to accept out-of-order packets, but only up to its buffer limits</a:t>
            </a:r>
          </a:p>
          <a:p>
            <a:r>
              <a:rPr lang="en-US" smtClean="0"/>
              <a:t>Implementation complexity depends on protocol details (GBN vs. SR)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Checksums (for error detection) </a:t>
            </a:r>
          </a:p>
          <a:p>
            <a:r>
              <a:rPr lang="en-US" dirty="0" smtClean="0"/>
              <a:t>Timers (for loss detection) </a:t>
            </a:r>
          </a:p>
          <a:p>
            <a:r>
              <a:rPr lang="en-US" dirty="0" smtClean="0"/>
              <a:t>Acknowledgments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umulative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</a:t>
            </a:r>
          </a:p>
          <a:p>
            <a:r>
              <a:rPr lang="en-US" dirty="0" smtClean="0"/>
              <a:t>Sequence numbers (duplicates, windows)</a:t>
            </a:r>
          </a:p>
          <a:p>
            <a:r>
              <a:rPr lang="en-US" dirty="0" smtClean="0"/>
              <a:t>Sliding windows (for efficiency) </a:t>
            </a:r>
          </a:p>
          <a:p>
            <a:r>
              <a:rPr lang="en-US" dirty="0" smtClean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Transport layer allows applications to communicate with each other</a:t>
            </a:r>
          </a:p>
          <a:p>
            <a:r>
              <a:rPr lang="en-US" dirty="0" smtClean="0"/>
              <a:t>Provides unreliable and reliable mechanisms</a:t>
            </a:r>
          </a:p>
          <a:p>
            <a:r>
              <a:rPr lang="en-US" dirty="0" smtClean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 smtClean="0"/>
              <a:t>Next lecture</a:t>
            </a:r>
          </a:p>
          <a:p>
            <a:pPr lvl="1"/>
            <a:r>
              <a:rPr lang="en-US" dirty="0" smtClean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Multiplexing &amp; demultiplexing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 smtClean="0"/>
              <a:t>Gather and combining data chunks at the source host from different applications and delivering to the network layer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 smtClean="0"/>
              <a:t>Delivering correct data to corresponding sockets from multiplexed a stream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 smtClean="0"/>
              <a:t>Mux and </a:t>
            </a:r>
            <a:r>
              <a:rPr lang="en-US" dirty="0" err="1" smtClean="0"/>
              <a:t>demux</a:t>
            </a:r>
            <a:r>
              <a:rPr lang="en-US" dirty="0" smtClean="0"/>
              <a:t> from/to application processes</a:t>
            </a:r>
          </a:p>
          <a:p>
            <a:pPr lvl="1"/>
            <a:r>
              <a:rPr lang="en-US" dirty="0" smtClean="0"/>
              <a:t>Implemented using </a:t>
            </a:r>
            <a:r>
              <a:rPr lang="en-US" i="1" dirty="0" smtClean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 smtClean="0"/>
              <a:t>Reliable, in-order data delivery</a:t>
            </a:r>
          </a:p>
          <a:p>
            <a:pPr lvl="1"/>
            <a:r>
              <a:rPr lang="en-US" dirty="0" smtClean="0"/>
              <a:t>Well-paced data delivery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fast may overwhelm the network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lso SCTP, MPTCP, SST, RDP, DCCP, …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Communication between processes</a:t>
            </a:r>
          </a:p>
          <a:p>
            <a:r>
              <a:rPr lang="en-US" dirty="0" smtClean="0"/>
              <a:t>Provide common end-to-end services for app layer [optional]</a:t>
            </a:r>
          </a:p>
          <a:p>
            <a:r>
              <a:rPr lang="en-US" dirty="0" smtClean="0"/>
              <a:t>TCP and UDP are the common transport protocols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nly provides mux/</a:t>
            </a:r>
            <a:r>
              <a:rPr lang="en-US" dirty="0" err="1" smtClean="0"/>
              <a:t>demux</a:t>
            </a:r>
            <a:r>
              <a:rPr lang="en-US" dirty="0" smtClean="0"/>
              <a:t> capabilities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30,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1490452898</TotalTime>
  <Pages>7</Pages>
  <Words>2376</Words>
  <Application>Microsoft Macintosh PowerPoint</Application>
  <PresentationFormat>On-screen Show (4:3)</PresentationFormat>
  <Paragraphs>595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 Black</vt:lpstr>
      <vt:lpstr>Courier New</vt:lpstr>
      <vt:lpstr>Gill Sans</vt:lpstr>
      <vt:lpstr>Monotype Sorts</vt:lpstr>
      <vt:lpstr>ＭＳ Ｐゴシック</vt:lpstr>
      <vt:lpstr>Tahoma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loss</vt:lpstr>
      <vt:lpstr>Components of a solution</vt:lpstr>
      <vt:lpstr>5-minute break!</vt:lpstr>
      <vt:lpstr>Announcements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1290</cp:revision>
  <cp:lastPrinted>1999-09-08T17:25:07Z</cp:lastPrinted>
  <dcterms:created xsi:type="dcterms:W3CDTF">2014-01-14T18:15:50Z</dcterms:created>
  <dcterms:modified xsi:type="dcterms:W3CDTF">2017-01-30T20:02:14Z</dcterms:modified>
  <cp:category/>
</cp:coreProperties>
</file>