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8" r:id="rId2"/>
    <p:sldId id="487" r:id="rId3"/>
    <p:sldId id="514" r:id="rId4"/>
    <p:sldId id="515" r:id="rId5"/>
    <p:sldId id="516" r:id="rId6"/>
    <p:sldId id="517" r:id="rId7"/>
    <p:sldId id="518" r:id="rId8"/>
    <p:sldId id="521" r:id="rId9"/>
    <p:sldId id="523" r:id="rId10"/>
    <p:sldId id="524" r:id="rId11"/>
    <p:sldId id="526" r:id="rId12"/>
    <p:sldId id="527" r:id="rId13"/>
    <p:sldId id="525" r:id="rId14"/>
    <p:sldId id="528" r:id="rId15"/>
    <p:sldId id="529" r:id="rId16"/>
    <p:sldId id="530" r:id="rId17"/>
    <p:sldId id="531" r:id="rId18"/>
    <p:sldId id="532" r:id="rId19"/>
    <p:sldId id="533" r:id="rId20"/>
    <p:sldId id="535" r:id="rId21"/>
    <p:sldId id="536" r:id="rId22"/>
    <p:sldId id="537" r:id="rId23"/>
    <p:sldId id="538" r:id="rId24"/>
    <p:sldId id="539" r:id="rId25"/>
    <p:sldId id="540" r:id="rId26"/>
    <p:sldId id="570" r:id="rId27"/>
    <p:sldId id="502" r:id="rId28"/>
    <p:sldId id="571" r:id="rId29"/>
    <p:sldId id="503" r:id="rId30"/>
    <p:sldId id="544" r:id="rId31"/>
    <p:sldId id="545" r:id="rId32"/>
    <p:sldId id="546" r:id="rId33"/>
    <p:sldId id="547" r:id="rId34"/>
    <p:sldId id="548" r:id="rId35"/>
    <p:sldId id="549" r:id="rId36"/>
    <p:sldId id="567" r:id="rId37"/>
    <p:sldId id="551" r:id="rId38"/>
    <p:sldId id="552" r:id="rId39"/>
    <p:sldId id="553" r:id="rId40"/>
    <p:sldId id="554" r:id="rId41"/>
    <p:sldId id="555" r:id="rId42"/>
    <p:sldId id="556" r:id="rId43"/>
    <p:sldId id="557" r:id="rId44"/>
    <p:sldId id="558" r:id="rId45"/>
    <p:sldId id="559" r:id="rId46"/>
    <p:sldId id="560" r:id="rId47"/>
    <p:sldId id="563" r:id="rId48"/>
    <p:sldId id="564" r:id="rId49"/>
    <p:sldId id="568" r:id="rId50"/>
    <p:sldId id="565" r:id="rId51"/>
    <p:sldId id="512" r:id="rId5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03"/>
    <p:restoredTop sz="90797"/>
  </p:normalViewPr>
  <p:slideViewPr>
    <p:cSldViewPr>
      <p:cViewPr varScale="1">
        <p:scale>
          <a:sx n="113" d="100"/>
          <a:sy n="113" d="100"/>
        </p:scale>
        <p:origin x="176" y="3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54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05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08871BD-2AAC-E24F-8798-DB564F72453B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47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852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58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Bunch</a:t>
            </a:r>
            <a:r>
              <a:rPr lang="en-US" baseline="0" dirty="0"/>
              <a:t> of different kinds of routers: small for homes, routers that connect different ISPs or ISPs to enterprises (edge)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5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Next: one particular part of the functionality:</a:t>
            </a:r>
            <a:r>
              <a:rPr lang="en-US" baseline="0" dirty="0"/>
              <a:t> how to determine the output port for the destination IP address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929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79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73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737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5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baseline="0" dirty="0"/>
              <a:t> </a:t>
            </a:r>
            <a:r>
              <a:rPr lang="en-US" altLang="zh-CN" baseline="0" dirty="0"/>
              <a:t>switch</a:t>
            </a:r>
            <a:r>
              <a:rPr lang="zh-CN" altLang="en-US" baseline="0" dirty="0"/>
              <a:t> </a:t>
            </a:r>
            <a:r>
              <a:rPr lang="en-US" altLang="zh-CN" baseline="0" dirty="0"/>
              <a:t>queue</a:t>
            </a:r>
            <a:r>
              <a:rPr lang="zh-CN" altLang="en-US" baseline="0" dirty="0"/>
              <a:t> </a:t>
            </a:r>
            <a:r>
              <a:rPr lang="en-US" altLang="zh-CN" baseline="0" dirty="0"/>
              <a:t>is</a:t>
            </a:r>
            <a:r>
              <a:rPr lang="zh-CN" altLang="en-US" baseline="0" dirty="0"/>
              <a:t> </a:t>
            </a:r>
            <a:r>
              <a:rPr lang="en-US" altLang="zh-CN" baseline="0" dirty="0"/>
              <a:t>filled</a:t>
            </a:r>
            <a:r>
              <a:rPr lang="zh-CN" altLang="en-US" baseline="0" dirty="0"/>
              <a:t> </a:t>
            </a:r>
            <a:r>
              <a:rPr lang="en-US" altLang="zh-CN" baseline="0" dirty="0"/>
              <a:t>up</a:t>
            </a:r>
            <a:endParaRPr lang="en-US" altLang="zh-CN" dirty="0"/>
          </a:p>
          <a:p>
            <a:r>
              <a:rPr lang="en-US" altLang="zh-CN" dirty="0"/>
              <a:t>Non-congestion</a:t>
            </a:r>
            <a:r>
              <a:rPr lang="zh-CN" altLang="en-US" dirty="0"/>
              <a:t> </a:t>
            </a:r>
            <a:r>
              <a:rPr lang="en-US" altLang="zh-CN" dirty="0"/>
              <a:t>losses:</a:t>
            </a:r>
            <a:r>
              <a:rPr lang="zh-CN" altLang="en-US" dirty="0"/>
              <a:t> </a:t>
            </a:r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reordering</a:t>
            </a:r>
            <a:r>
              <a:rPr lang="zh-CN" altLang="en-US" baseline="0" dirty="0"/>
              <a:t> </a:t>
            </a:r>
            <a:r>
              <a:rPr lang="en-US" altLang="zh-CN" baseline="0" dirty="0"/>
              <a:t>&amp;</a:t>
            </a:r>
            <a:r>
              <a:rPr lang="zh-CN" altLang="en-US" baseline="0" dirty="0"/>
              <a:t> </a:t>
            </a:r>
            <a:r>
              <a:rPr lang="en-US" altLang="zh-CN" baseline="0" dirty="0"/>
              <a:t>channel</a:t>
            </a:r>
            <a:r>
              <a:rPr lang="zh-CN" altLang="en-US" baseline="0" dirty="0"/>
              <a:t> </a:t>
            </a:r>
            <a:r>
              <a:rPr lang="en-US" altLang="zh-CN" baseline="0" dirty="0"/>
              <a:t>errors</a:t>
            </a:r>
            <a:r>
              <a:rPr lang="zh-CN" altLang="en-US" baseline="0" dirty="0"/>
              <a:t> </a:t>
            </a:r>
            <a:r>
              <a:rPr lang="en-US" altLang="zh-CN" baseline="0" dirty="0"/>
              <a:t>/</a:t>
            </a:r>
            <a:r>
              <a:rPr lang="zh-CN" altLang="en-US" baseline="0" dirty="0"/>
              <a:t> </a:t>
            </a:r>
            <a:r>
              <a:rPr lang="en-US" altLang="zh-CN" baseline="0" dirty="0"/>
              <a:t>link</a:t>
            </a:r>
            <a:r>
              <a:rPr lang="zh-CN" altLang="en-US" baseline="0" dirty="0"/>
              <a:t> </a:t>
            </a:r>
            <a:r>
              <a:rPr lang="en-US" altLang="zh-CN" baseline="0" dirty="0"/>
              <a:t>noise &amp; packet corruption</a:t>
            </a:r>
          </a:p>
          <a:p>
            <a:endParaRPr lang="en-US" altLang="zh-CN" baseline="0" dirty="0"/>
          </a:p>
          <a:p>
            <a:r>
              <a:rPr lang="en-US" altLang="zh-CN" dirty="0"/>
              <a:t>Short</a:t>
            </a:r>
            <a:r>
              <a:rPr lang="zh-CN" altLang="en-US" dirty="0"/>
              <a:t> </a:t>
            </a:r>
            <a:r>
              <a:rPr lang="en-US" altLang="zh-CN" dirty="0"/>
              <a:t>flows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never</a:t>
            </a:r>
            <a:r>
              <a:rPr lang="zh-CN" altLang="en-US" baseline="0" dirty="0"/>
              <a:t> </a:t>
            </a:r>
            <a:r>
              <a:rPr lang="en-US" altLang="zh-CN" baseline="0" dirty="0"/>
              <a:t>leave</a:t>
            </a:r>
            <a:r>
              <a:rPr lang="zh-CN" altLang="en-US" baseline="0" dirty="0"/>
              <a:t> </a:t>
            </a:r>
            <a:r>
              <a:rPr lang="en-US" altLang="zh-CN" baseline="0" dirty="0"/>
              <a:t>slow</a:t>
            </a:r>
            <a:r>
              <a:rPr lang="zh-CN" altLang="en-US" baseline="0" dirty="0"/>
              <a:t> </a:t>
            </a:r>
            <a:r>
              <a:rPr lang="en-US" altLang="zh-CN" baseline="0" dirty="0"/>
              <a:t>start</a:t>
            </a:r>
            <a:r>
              <a:rPr lang="zh-CN" altLang="en-US" baseline="0" dirty="0"/>
              <a:t> </a:t>
            </a:r>
            <a:r>
              <a:rPr lang="en-US" altLang="zh-CN" baseline="0" dirty="0"/>
              <a:t>when</a:t>
            </a:r>
            <a:r>
              <a:rPr lang="zh-CN" altLang="en-US" baseline="0" dirty="0"/>
              <a:t> </a:t>
            </a:r>
            <a:r>
              <a:rPr lang="en-US" altLang="zh-CN" baseline="0" dirty="0"/>
              <a:t>finish</a:t>
            </a:r>
          </a:p>
          <a:p>
            <a:endParaRPr lang="en-US" dirty="0"/>
          </a:p>
          <a:p>
            <a:r>
              <a:rPr lang="en-US" altLang="zh-CN" dirty="0"/>
              <a:t>CC</a:t>
            </a:r>
            <a:r>
              <a:rPr lang="zh-CN" altLang="en-US" baseline="0" dirty="0"/>
              <a:t> </a:t>
            </a:r>
            <a:r>
              <a:rPr lang="en-US" altLang="zh-CN" baseline="0" dirty="0"/>
              <a:t>and</a:t>
            </a:r>
            <a:r>
              <a:rPr lang="zh-CN" altLang="en-US" baseline="0" dirty="0"/>
              <a:t> </a:t>
            </a:r>
            <a:r>
              <a:rPr lang="en-US" altLang="zh-CN" baseline="0" dirty="0"/>
              <a:t>reliability</a:t>
            </a:r>
            <a:r>
              <a:rPr lang="zh-CN" altLang="en-US" baseline="0" dirty="0"/>
              <a:t> </a:t>
            </a:r>
            <a:r>
              <a:rPr lang="en-US" altLang="zh-CN" baseline="0" dirty="0"/>
              <a:t>intertwined;</a:t>
            </a:r>
            <a:r>
              <a:rPr lang="zh-CN" altLang="en-US" baseline="0" dirty="0"/>
              <a:t> </a:t>
            </a:r>
            <a:r>
              <a:rPr lang="en-US" altLang="zh-CN" baseline="0" dirty="0"/>
              <a:t>sometimes</a:t>
            </a:r>
            <a:r>
              <a:rPr lang="zh-CN" altLang="en-US" baseline="0" dirty="0"/>
              <a:t> </a:t>
            </a:r>
            <a:r>
              <a:rPr lang="en-US" altLang="zh-CN" baseline="0" dirty="0"/>
              <a:t>don’t</a:t>
            </a:r>
            <a:r>
              <a:rPr lang="zh-CN" altLang="en-US" baseline="0" dirty="0"/>
              <a:t> </a:t>
            </a:r>
            <a:r>
              <a:rPr lang="en-US" altLang="zh-CN" baseline="0" dirty="0"/>
              <a:t>want</a:t>
            </a:r>
            <a:r>
              <a:rPr lang="zh-CN" altLang="en-US" baseline="0" dirty="0"/>
              <a:t> </a:t>
            </a:r>
            <a:r>
              <a:rPr lang="en-US" altLang="zh-CN" baseline="0" dirty="0"/>
              <a:t>both</a:t>
            </a:r>
          </a:p>
          <a:p>
            <a:endParaRPr lang="en-US" baseline="0" dirty="0"/>
          </a:p>
          <a:p>
            <a:r>
              <a:rPr lang="en-US" altLang="zh-CN" baseline="0" dirty="0" err="1"/>
              <a:t>Endhosts</a:t>
            </a:r>
            <a:r>
              <a:rPr lang="en-US" altLang="zh-CN" baseline="0" dirty="0"/>
              <a:t>:</a:t>
            </a:r>
            <a:r>
              <a:rPr lang="zh-CN" altLang="en-US" baseline="0" dirty="0"/>
              <a:t> </a:t>
            </a:r>
            <a:r>
              <a:rPr lang="en-US" altLang="zh-CN" baseline="0" dirty="0"/>
              <a:t>increase</a:t>
            </a:r>
            <a:r>
              <a:rPr lang="zh-CN" altLang="en-US" baseline="0" dirty="0"/>
              <a:t> </a:t>
            </a:r>
            <a:r>
              <a:rPr lang="en-US" altLang="zh-CN" baseline="0" dirty="0"/>
              <a:t>CWND</a:t>
            </a:r>
            <a:r>
              <a:rPr lang="zh-CN" altLang="en-US" baseline="0" dirty="0"/>
              <a:t> </a:t>
            </a:r>
            <a:r>
              <a:rPr lang="en-US" altLang="zh-CN" baseline="0" dirty="0"/>
              <a:t>at</a:t>
            </a:r>
            <a:r>
              <a:rPr lang="zh-CN" altLang="en-US" baseline="0" dirty="0"/>
              <a:t> </a:t>
            </a:r>
            <a:r>
              <a:rPr lang="en-US" altLang="zh-CN" baseline="0" dirty="0"/>
              <a:t>a</a:t>
            </a:r>
            <a:r>
              <a:rPr lang="zh-CN" altLang="en-US" baseline="0" dirty="0"/>
              <a:t> </a:t>
            </a:r>
            <a:r>
              <a:rPr lang="en-US" altLang="zh-CN" baseline="0" dirty="0"/>
              <a:t>faster</a:t>
            </a:r>
            <a:r>
              <a:rPr lang="zh-CN" altLang="en-US" baseline="0" dirty="0"/>
              <a:t> </a:t>
            </a:r>
            <a:r>
              <a:rPr lang="en-US" altLang="zh-CN" baseline="0" dirty="0"/>
              <a:t>rate;</a:t>
            </a:r>
            <a:r>
              <a:rPr lang="zh-CN" altLang="en-US" baseline="0" dirty="0"/>
              <a:t> </a:t>
            </a:r>
            <a:r>
              <a:rPr lang="en-US" altLang="zh-CN" baseline="0" dirty="0"/>
              <a:t>open</a:t>
            </a:r>
            <a:r>
              <a:rPr lang="zh-CN" altLang="en-US" baseline="0" dirty="0"/>
              <a:t> </a:t>
            </a:r>
            <a:r>
              <a:rPr lang="en-US" altLang="zh-CN" baseline="0" dirty="0"/>
              <a:t>parallel</a:t>
            </a:r>
            <a:r>
              <a:rPr lang="zh-CN" altLang="en-US" baseline="0" dirty="0"/>
              <a:t> </a:t>
            </a:r>
            <a:r>
              <a:rPr lang="en-US" altLang="zh-CN" baseline="0" dirty="0"/>
              <a:t>connections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10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23,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13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altLang="zh-CN" sz="2400" dirty="0">
                <a:latin typeface="Arial Black" charset="0"/>
                <a:ea typeface="ＭＳ Ｐゴシック" charset="0"/>
                <a:cs typeface="ＭＳ Ｐゴシック" charset="0"/>
              </a:rPr>
              <a:t>Fall</a:t>
            </a: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/>
              <a:t>11 00 00 00 to 11 00 00 11: 	Port 1</a:t>
            </a:r>
          </a:p>
          <a:p>
            <a:pPr lvl="1"/>
            <a:r>
              <a:rPr lang="en-US" dirty="0"/>
              <a:t>11 00 01 00 to 11 00 01 11: 	Port 2</a:t>
            </a:r>
          </a:p>
          <a:p>
            <a:pPr lvl="1"/>
            <a:r>
              <a:rPr lang="en-US" dirty="0"/>
              <a:t>11 00 10 00 to 11 00 11 11: 	Port 3</a:t>
            </a:r>
          </a:p>
          <a:p>
            <a:pPr lvl="1"/>
            <a:r>
              <a:rPr lang="en-US" dirty="0"/>
              <a:t>11 01 00 00 to 11 01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62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 with 4 ports</a:t>
            </a:r>
          </a:p>
          <a:p>
            <a:r>
              <a:rPr lang="en-US" dirty="0"/>
              <a:t>Destination address range mapping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00 to </a:t>
            </a:r>
            <a:r>
              <a:rPr lang="en-US" dirty="0">
                <a:solidFill>
                  <a:srgbClr val="0000FF"/>
                </a:solidFill>
              </a:rPr>
              <a:t>11 00 00</a:t>
            </a:r>
            <a:r>
              <a:rPr lang="en-US" dirty="0"/>
              <a:t> 11: 	Port 1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00 to </a:t>
            </a:r>
            <a:r>
              <a:rPr lang="en-US" dirty="0">
                <a:solidFill>
                  <a:srgbClr val="0000FF"/>
                </a:solidFill>
              </a:rPr>
              <a:t>11 00 01 </a:t>
            </a:r>
            <a:r>
              <a:rPr lang="en-US" dirty="0"/>
              <a:t>11: 	Port 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11 00</a:t>
            </a:r>
            <a:r>
              <a:rPr lang="en-US" dirty="0"/>
              <a:t> 10 00 to </a:t>
            </a:r>
            <a:r>
              <a:rPr lang="en-US" dirty="0">
                <a:solidFill>
                  <a:srgbClr val="0000FF"/>
                </a:solidFill>
              </a:rPr>
              <a:t>11 00 </a:t>
            </a:r>
            <a:r>
              <a:rPr lang="en-US" dirty="0"/>
              <a:t>11 11: 	Port 3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00 00 to </a:t>
            </a:r>
            <a:r>
              <a:rPr lang="en-US" dirty="0">
                <a:solidFill>
                  <a:srgbClr val="0000FF"/>
                </a:solidFill>
              </a:rPr>
              <a:t>11 01</a:t>
            </a:r>
            <a:r>
              <a:rPr lang="en-US" dirty="0"/>
              <a:t> 11 11: 	Port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3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1523746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match efficiently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each entry to find a match scales poorly</a:t>
            </a:r>
          </a:p>
          <a:p>
            <a:pPr lvl="1"/>
            <a:r>
              <a:rPr lang="en-US" dirty="0"/>
              <a:t>On average: O(number of entries)</a:t>
            </a:r>
          </a:p>
          <a:p>
            <a:r>
              <a:rPr lang="en-US" dirty="0"/>
              <a:t>Leverage tree structure of binary strings</a:t>
            </a:r>
          </a:p>
          <a:p>
            <a:pPr lvl="1"/>
            <a:r>
              <a:rPr lang="en-US" dirty="0"/>
              <a:t>Set up tree-like data structure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000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001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0**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</a:t>
              </a:r>
              <a:r>
                <a:rPr lang="en-US" sz="1600" b="0" dirty="0">
                  <a:solidFill>
                    <a:srgbClr val="0000FF"/>
                  </a:solidFill>
                  <a:latin typeface="+mn-lt"/>
                </a:rPr>
                <a:t>1**</a:t>
              </a:r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</p:spTree>
    <p:extLst>
      <p:ext uri="{BB962C8B-B14F-4D97-AF65-F5344CB8AC3E}">
        <p14:creationId xmlns:p14="http://schemas.microsoft.com/office/powerpoint/2010/main" val="382700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9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</p:spTree>
    <p:extLst>
      <p:ext uri="{BB962C8B-B14F-4D97-AF65-F5344CB8AC3E}">
        <p14:creationId xmlns:p14="http://schemas.microsoft.com/office/powerpoint/2010/main" val="189602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0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  <a:p>
            <a:r>
              <a:rPr lang="en-US" dirty="0"/>
              <a:t>Router-assisted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October 23, 2019</a:t>
            </a:r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Simplest: FIFO router</a:t>
            </a:r>
          </a:p>
        </p:txBody>
      </p:sp>
      <p:sp>
        <p:nvSpPr>
          <p:cNvPr id="963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classification</a:t>
            </a:r>
          </a:p>
          <a:p>
            <a:r>
              <a:rPr lang="en-US" dirty="0">
                <a:solidFill>
                  <a:srgbClr val="0000FF"/>
                </a:solidFill>
              </a:rPr>
              <a:t>Drop-tail buffer management</a:t>
            </a:r>
            <a:r>
              <a:rPr lang="en-US" dirty="0"/>
              <a:t>: when buffer is full drop the incoming packet</a:t>
            </a:r>
          </a:p>
          <a:p>
            <a:r>
              <a:rPr lang="en-US" dirty="0">
                <a:solidFill>
                  <a:srgbClr val="0000FF"/>
                </a:solidFill>
              </a:rPr>
              <a:t>First-In-First-Out (FIFO) Scheduling</a:t>
            </a:r>
            <a:r>
              <a:rPr lang="en-US" dirty="0"/>
              <a:t>: schedule packets in the same order they arrive </a:t>
            </a:r>
          </a:p>
          <a:p>
            <a:endParaRPr lang="en-US" dirty="0"/>
          </a:p>
        </p:txBody>
      </p:sp>
      <p:sp>
        <p:nvSpPr>
          <p:cNvPr id="963613" name="Rectangle 29"/>
          <p:cNvSpPr>
            <a:spLocks noChangeArrowheads="1"/>
          </p:cNvSpPr>
          <p:nvPr/>
        </p:nvSpPr>
        <p:spPr bwMode="auto">
          <a:xfrm>
            <a:off x="3352800" y="4572000"/>
            <a:ext cx="2435225" cy="9112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4" name="Rectangle 30"/>
          <p:cNvSpPr>
            <a:spLocks noChangeArrowheads="1"/>
          </p:cNvSpPr>
          <p:nvPr/>
        </p:nvSpPr>
        <p:spPr bwMode="auto">
          <a:xfrm>
            <a:off x="3733800" y="4875213"/>
            <a:ext cx="912812" cy="304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5" name="Line 31"/>
          <p:cNvSpPr>
            <a:spLocks noChangeShapeType="1"/>
          </p:cNvSpPr>
          <p:nvPr/>
        </p:nvSpPr>
        <p:spPr bwMode="auto">
          <a:xfrm>
            <a:off x="44180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6" name="Line 32"/>
          <p:cNvSpPr>
            <a:spLocks noChangeShapeType="1"/>
          </p:cNvSpPr>
          <p:nvPr/>
        </p:nvSpPr>
        <p:spPr bwMode="auto">
          <a:xfrm>
            <a:off x="4189412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7" name="Line 33"/>
          <p:cNvSpPr>
            <a:spLocks noChangeShapeType="1"/>
          </p:cNvSpPr>
          <p:nvPr/>
        </p:nvSpPr>
        <p:spPr bwMode="auto">
          <a:xfrm>
            <a:off x="3962400" y="4875213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8" name="Rectangle 34"/>
          <p:cNvSpPr>
            <a:spLocks noChangeArrowheads="1"/>
          </p:cNvSpPr>
          <p:nvPr/>
        </p:nvSpPr>
        <p:spPr bwMode="auto">
          <a:xfrm>
            <a:off x="4748275" y="4722813"/>
            <a:ext cx="912813" cy="533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19" name="Line 35"/>
          <p:cNvSpPr>
            <a:spLocks noChangeShapeType="1"/>
          </p:cNvSpPr>
          <p:nvPr/>
        </p:nvSpPr>
        <p:spPr bwMode="auto">
          <a:xfrm>
            <a:off x="3505200" y="48752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0" name="Line 36"/>
          <p:cNvSpPr>
            <a:spLocks noChangeShapeType="1"/>
          </p:cNvSpPr>
          <p:nvPr/>
        </p:nvSpPr>
        <p:spPr bwMode="auto">
          <a:xfrm>
            <a:off x="3505200" y="5180013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>
              <a:solidFill>
                <a:schemeClr val="accent2"/>
              </a:solidFill>
            </a:endParaRPr>
          </a:p>
        </p:txBody>
      </p:sp>
      <p:sp>
        <p:nvSpPr>
          <p:cNvPr id="963621" name="Text Box 37"/>
          <p:cNvSpPr txBox="1">
            <a:spLocks noChangeArrowheads="1"/>
          </p:cNvSpPr>
          <p:nvPr/>
        </p:nvSpPr>
        <p:spPr bwMode="auto">
          <a:xfrm>
            <a:off x="4680656" y="4836984"/>
            <a:ext cx="104805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>
                <a:solidFill>
                  <a:schemeClr val="accent2"/>
                </a:solidFill>
                <a:latin typeface="Arial" charset="0"/>
              </a:rPr>
              <a:t>Scheduler</a:t>
            </a:r>
          </a:p>
        </p:txBody>
      </p:sp>
      <p:sp>
        <p:nvSpPr>
          <p:cNvPr id="963622" name="Text Box 38"/>
          <p:cNvSpPr txBox="1">
            <a:spLocks noChangeArrowheads="1"/>
          </p:cNvSpPr>
          <p:nvPr/>
        </p:nvSpPr>
        <p:spPr bwMode="auto">
          <a:xfrm>
            <a:off x="3690463" y="4572000"/>
            <a:ext cx="786761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>
                <a:solidFill>
                  <a:schemeClr val="accent2"/>
                </a:solidFill>
                <a:latin typeface="Arial" charset="0"/>
              </a:rPr>
              <a:t>Buffer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17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classification</a:t>
            </a:r>
          </a:p>
        </p:txBody>
      </p:sp>
      <p:sp>
        <p:nvSpPr>
          <p:cNvPr id="979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Classify an IP packet based on a number of fields in the packet header, e.g.,</a:t>
            </a:r>
          </a:p>
          <a:p>
            <a:pPr lvl="1"/>
            <a:r>
              <a:rPr lang="en-US" dirty="0"/>
              <a:t>Source/destination IP address (32 bits)</a:t>
            </a:r>
          </a:p>
          <a:p>
            <a:pPr lvl="1"/>
            <a:r>
              <a:rPr lang="en-US" dirty="0"/>
              <a:t>Source/destination TCP port number (16 bits)</a:t>
            </a:r>
          </a:p>
          <a:p>
            <a:pPr lvl="1"/>
            <a:r>
              <a:rPr lang="en-US" dirty="0"/>
              <a:t>Type of service (TOS) byte (8 bits)</a:t>
            </a:r>
          </a:p>
          <a:p>
            <a:pPr lvl="1"/>
            <a:r>
              <a:rPr lang="en-US" dirty="0"/>
              <a:t>Type of protocol (8 bits)</a:t>
            </a:r>
          </a:p>
          <a:p>
            <a:r>
              <a:rPr lang="en-US" dirty="0"/>
              <a:t>In general fields are specified by range</a:t>
            </a:r>
          </a:p>
          <a:p>
            <a:pPr lvl="1"/>
            <a:r>
              <a:rPr lang="en-US" dirty="0"/>
              <a:t>Classification requires a multi-dimensional range search!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91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Scheduler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queue per “flow”</a:t>
            </a:r>
          </a:p>
          <a:p>
            <a:r>
              <a:rPr lang="en-US" dirty="0"/>
              <a:t>Scheduler decides when and from which queue to send a packet</a:t>
            </a:r>
          </a:p>
          <a:p>
            <a:r>
              <a:rPr lang="en-US" dirty="0"/>
              <a:t>Goals of a scheduling algorithm</a:t>
            </a:r>
          </a:p>
          <a:p>
            <a:pPr lvl="1"/>
            <a:r>
              <a:rPr lang="en-US" dirty="0"/>
              <a:t>Fast!</a:t>
            </a:r>
          </a:p>
          <a:p>
            <a:pPr lvl="1"/>
            <a:r>
              <a:rPr lang="en-US" dirty="0"/>
              <a:t>Depends on the policy being implemented (fairness, priority,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1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091" name="Line 27"/>
          <p:cNvSpPr>
            <a:spLocks noChangeShapeType="1"/>
          </p:cNvSpPr>
          <p:nvPr/>
        </p:nvSpPr>
        <p:spPr bwMode="auto">
          <a:xfrm>
            <a:off x="4038600" y="3810000"/>
            <a:ext cx="6858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2" name="Line 28"/>
          <p:cNvSpPr>
            <a:spLocks noChangeShapeType="1"/>
          </p:cNvSpPr>
          <p:nvPr/>
        </p:nvSpPr>
        <p:spPr bwMode="auto">
          <a:xfrm>
            <a:off x="4038600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93" name="Line 29"/>
          <p:cNvSpPr>
            <a:spLocks noChangeShapeType="1"/>
          </p:cNvSpPr>
          <p:nvPr/>
        </p:nvSpPr>
        <p:spPr bwMode="auto">
          <a:xfrm flipV="1">
            <a:off x="4038600" y="4953000"/>
            <a:ext cx="6858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4724400" y="4191000"/>
            <a:ext cx="13716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9" name="Text Box 25"/>
          <p:cNvSpPr txBox="1">
            <a:spLocks noChangeArrowheads="1"/>
          </p:cNvSpPr>
          <p:nvPr/>
        </p:nvSpPr>
        <p:spPr bwMode="auto">
          <a:xfrm>
            <a:off x="4769284" y="4309234"/>
            <a:ext cx="1221489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Priority</a:t>
            </a:r>
          </a:p>
          <a:p>
            <a:pPr algn="ctr"/>
            <a:r>
              <a:rPr lang="en-US" sz="1800" b="0" dirty="0"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984090" name="Line 26"/>
          <p:cNvSpPr>
            <a:spLocks noChangeShapeType="1"/>
          </p:cNvSpPr>
          <p:nvPr/>
        </p:nvSpPr>
        <p:spPr bwMode="auto">
          <a:xfrm>
            <a:off x="6096000" y="4648200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scheduler</a:t>
            </a:r>
          </a:p>
        </p:txBody>
      </p:sp>
      <p:sp>
        <p:nvSpPr>
          <p:cNvPr id="984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Priority scheduler: packets in the highest priority queue are always served before the packets in lower priority queues</a:t>
            </a:r>
            <a:endParaRPr lang="en-US" dirty="0"/>
          </a:p>
        </p:txBody>
      </p:sp>
      <p:sp>
        <p:nvSpPr>
          <p:cNvPr id="984069" name="Freeform 5"/>
          <p:cNvSpPr>
            <a:spLocks/>
          </p:cNvSpPr>
          <p:nvPr/>
        </p:nvSpPr>
        <p:spPr bwMode="auto">
          <a:xfrm>
            <a:off x="2362200" y="3657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0" name="Rectangle 6"/>
          <p:cNvSpPr>
            <a:spLocks noChangeArrowheads="1"/>
          </p:cNvSpPr>
          <p:nvPr/>
        </p:nvSpPr>
        <p:spPr bwMode="auto">
          <a:xfrm>
            <a:off x="33528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3" name="Freeform 9"/>
          <p:cNvSpPr>
            <a:spLocks/>
          </p:cNvSpPr>
          <p:nvPr/>
        </p:nvSpPr>
        <p:spPr bwMode="auto">
          <a:xfrm>
            <a:off x="2362200" y="4419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4" name="Rectangle 10"/>
          <p:cNvSpPr>
            <a:spLocks noChangeArrowheads="1"/>
          </p:cNvSpPr>
          <p:nvPr/>
        </p:nvSpPr>
        <p:spPr bwMode="auto">
          <a:xfrm>
            <a:off x="33528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5" name="Rectangle 11"/>
          <p:cNvSpPr>
            <a:spLocks noChangeArrowheads="1"/>
          </p:cNvSpPr>
          <p:nvPr/>
        </p:nvSpPr>
        <p:spPr bwMode="auto">
          <a:xfrm>
            <a:off x="2667000" y="4495800"/>
            <a:ext cx="609600" cy="22860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7" name="Freeform 13"/>
          <p:cNvSpPr>
            <a:spLocks/>
          </p:cNvSpPr>
          <p:nvPr/>
        </p:nvSpPr>
        <p:spPr bwMode="auto">
          <a:xfrm>
            <a:off x="2362200" y="51816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1056 w 1056"/>
              <a:gd name="T3" fmla="*/ 0 h 240"/>
              <a:gd name="T4" fmla="*/ 1056 w 1056"/>
              <a:gd name="T5" fmla="*/ 240 h 240"/>
              <a:gd name="T6" fmla="*/ 0 w 1056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56" h="240">
                <a:moveTo>
                  <a:pt x="0" y="0"/>
                </a:moveTo>
                <a:lnTo>
                  <a:pt x="1056" y="0"/>
                </a:lnTo>
                <a:lnTo>
                  <a:pt x="1056" y="240"/>
                </a:lnTo>
                <a:lnTo>
                  <a:pt x="0" y="24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352800" y="5257800"/>
            <a:ext cx="6096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28194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2286000" y="5257800"/>
            <a:ext cx="457200" cy="228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984081" name="Text Box 17"/>
          <p:cNvSpPr txBox="1">
            <a:spLocks noChangeArrowheads="1"/>
          </p:cNvSpPr>
          <p:nvPr/>
        </p:nvSpPr>
        <p:spPr bwMode="auto">
          <a:xfrm>
            <a:off x="2731113" y="3338513"/>
            <a:ext cx="141385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High priority</a:t>
            </a:r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2384865" y="4114800"/>
            <a:ext cx="1760098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Medium priority</a:t>
            </a:r>
          </a:p>
        </p:txBody>
      </p:sp>
      <p:sp>
        <p:nvSpPr>
          <p:cNvPr id="984083" name="Text Box 19"/>
          <p:cNvSpPr txBox="1">
            <a:spLocks noChangeArrowheads="1"/>
          </p:cNvSpPr>
          <p:nvPr/>
        </p:nvSpPr>
        <p:spPr bwMode="auto">
          <a:xfrm>
            <a:off x="2782410" y="4848225"/>
            <a:ext cx="136255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sz="1800" b="0">
                <a:solidFill>
                  <a:schemeClr val="accent2"/>
                </a:solidFill>
                <a:latin typeface="+mn-lt"/>
              </a:rPr>
              <a:t>Low priority</a:t>
            </a:r>
          </a:p>
        </p:txBody>
      </p:sp>
      <p:sp>
        <p:nvSpPr>
          <p:cNvPr id="984095" name="Rectangle 31"/>
          <p:cNvSpPr>
            <a:spLocks noChangeArrowheads="1"/>
          </p:cNvSpPr>
          <p:nvPr/>
        </p:nvSpPr>
        <p:spPr bwMode="auto">
          <a:xfrm>
            <a:off x="2667000" y="3733800"/>
            <a:ext cx="609600" cy="2286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 algn="ctr"/>
            <a:endParaRPr lang="en-US" sz="1800" b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551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Round-robin scheduler</a:t>
            </a:r>
          </a:p>
        </p:txBody>
      </p:sp>
      <p:sp>
        <p:nvSpPr>
          <p:cNvPr id="985097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robin: packets are served from each queue in turn</a:t>
            </a:r>
          </a:p>
          <a:p>
            <a:r>
              <a:rPr lang="en-US" dirty="0"/>
              <a:t>Fair queuing (FQ): round-robin for packets of different size</a:t>
            </a:r>
          </a:p>
          <a:p>
            <a:r>
              <a:rPr lang="en-US" dirty="0"/>
              <a:t>Weighted fair queueing (WFQ): serve proportional to weight</a:t>
            </a:r>
          </a:p>
          <a:p>
            <a:pPr lvl="1"/>
            <a:r>
              <a:rPr lang="en-US" dirty="0"/>
              <a:t>FQ gives equal weight to each flow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00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0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inputs to outputs:</a:t>
            </a:r>
            <a:br>
              <a:rPr lang="en-US" dirty="0"/>
            </a:br>
            <a:r>
              <a:rPr lang="en-US" dirty="0"/>
              <a:t>Switching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Mini-network</a:t>
            </a:r>
          </a:p>
          <a:p>
            <a:r>
              <a:rPr lang="en-US" dirty="0"/>
              <a:t>Three primary ways to switch</a:t>
            </a:r>
          </a:p>
          <a:p>
            <a:pPr lvl="1"/>
            <a:r>
              <a:rPr lang="en-US" dirty="0"/>
              <a:t>Switching via shared memory</a:t>
            </a:r>
          </a:p>
          <a:p>
            <a:pPr lvl="1"/>
            <a:r>
              <a:rPr lang="en-US" dirty="0"/>
              <a:t>Switching via a bus</a:t>
            </a:r>
          </a:p>
          <a:p>
            <a:pPr lvl="1"/>
            <a:r>
              <a:rPr lang="en-US" dirty="0"/>
              <a:t>Switching via an inter-connection network</a:t>
            </a:r>
          </a:p>
          <a:p>
            <a:pPr lvl="2"/>
            <a:r>
              <a:rPr lang="en-US" dirty="0"/>
              <a:t>For example, cross-bar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4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fabric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62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Thanks for the feedback!!!</a:t>
            </a:r>
          </a:p>
          <a:p>
            <a:pPr marL="642937" lvl="1" indent="-342900"/>
            <a:r>
              <a:rPr lang="en-US" dirty="0"/>
              <a:t>I will try to speak slowly (remind me!)</a:t>
            </a:r>
          </a:p>
          <a:p>
            <a:pPr marL="642937" lvl="1" indent="-342900"/>
            <a:r>
              <a:rPr lang="en-US" dirty="0"/>
              <a:t>I will try to give more interesting examples</a:t>
            </a:r>
          </a:p>
          <a:p>
            <a:pPr marL="642937" lvl="1" indent="-342900"/>
            <a:r>
              <a:rPr lang="en-US" dirty="0"/>
              <a:t>Assignment specs are improved </a:t>
            </a:r>
            <a:r>
              <a:rPr lang="en-US"/>
              <a:t>every iteration</a:t>
            </a:r>
            <a:endParaRPr lang="en-US" dirty="0"/>
          </a:p>
          <a:p>
            <a:pPr marL="342899" indent="-342900"/>
            <a:endParaRPr lang="en-US" dirty="0">
              <a:solidFill>
                <a:srgbClr val="0000FF"/>
              </a:solidFill>
            </a:endParaRPr>
          </a:p>
          <a:p>
            <a:pPr marL="342899" indent="-342900"/>
            <a:r>
              <a:rPr lang="en-US" dirty="0">
                <a:solidFill>
                  <a:srgbClr val="0000FF"/>
                </a:solidFill>
              </a:rPr>
              <a:t>Assignment 2 is due </a:t>
            </a:r>
            <a:r>
              <a:rPr lang="en-US" altLang="zh-CN" dirty="0">
                <a:solidFill>
                  <a:srgbClr val="0000FF"/>
                </a:solidFill>
              </a:rPr>
              <a:t>soon!</a:t>
            </a:r>
            <a:endParaRPr lang="en-US" dirty="0">
              <a:solidFill>
                <a:srgbClr val="0000FF"/>
              </a:solidFill>
            </a:endParaRPr>
          </a:p>
          <a:p>
            <a:pPr marL="342899" indent="-34290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6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Midterm grades are out</a:t>
            </a:r>
          </a:p>
          <a:p>
            <a:pPr lvl="1"/>
            <a:r>
              <a:rPr lang="en-US" dirty="0"/>
              <a:t>Avg/Med/</a:t>
            </a:r>
            <a:r>
              <a:rPr lang="en-US" dirty="0" err="1"/>
              <a:t>Stdev</a:t>
            </a:r>
            <a:r>
              <a:rPr lang="en-US" dirty="0"/>
              <a:t>: 39.5/39/13</a:t>
            </a:r>
          </a:p>
          <a:p>
            <a:pPr lvl="1"/>
            <a:r>
              <a:rPr lang="en-US" dirty="0"/>
              <a:t>Min/Max: 9/67</a:t>
            </a:r>
          </a:p>
          <a:p>
            <a:pPr lvl="1"/>
            <a:endParaRPr lang="en-US" dirty="0"/>
          </a:p>
          <a:p>
            <a:r>
              <a:rPr lang="en-US" dirty="0"/>
              <a:t>You can drop by during office hours on </a:t>
            </a:r>
            <a:r>
              <a:rPr lang="en-US" dirty="0">
                <a:solidFill>
                  <a:srgbClr val="0000FF"/>
                </a:solidFill>
              </a:rPr>
              <a:t>10/30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11/6 </a:t>
            </a:r>
            <a:r>
              <a:rPr lang="en-US" dirty="0"/>
              <a:t>to take a </a:t>
            </a:r>
            <a:r>
              <a:rPr lang="en-US" i="1" u="sng" dirty="0"/>
              <a:t>look</a:t>
            </a:r>
            <a:r>
              <a:rPr lang="en-US" dirty="0"/>
              <a:t> at the exam and the rubric</a:t>
            </a:r>
          </a:p>
          <a:p>
            <a:pPr lvl="1"/>
            <a:r>
              <a:rPr lang="en-US" dirty="0"/>
              <a:t>In case of regrading, entire exam will be regraded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routers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building block of the Internet infrastructure</a:t>
            </a:r>
          </a:p>
          <a:p>
            <a:r>
              <a:rPr lang="en-US" dirty="0"/>
              <a:t>$120B+ industry </a:t>
            </a:r>
          </a:p>
          <a:p>
            <a:r>
              <a:rPr lang="en-US" dirty="0"/>
              <a:t>Vendors: Cisco, Huawei, Juniper, Alcatel-Lucent (account for &gt;90%)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972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66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422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tasks for congestion control</a:t>
            </a:r>
          </a:p>
          <a:p>
            <a:pPr lvl="1"/>
            <a:r>
              <a:rPr lang="en-US" dirty="0"/>
              <a:t>Isolation/fairness</a:t>
            </a:r>
          </a:p>
          <a:p>
            <a:pPr lvl="1"/>
            <a:r>
              <a:rPr lang="en-US" dirty="0"/>
              <a:t>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Fairness: General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classify packets into “flows”</a:t>
            </a:r>
          </a:p>
          <a:p>
            <a:pPr lvl="1"/>
            <a:r>
              <a:rPr lang="en-US" dirty="0"/>
              <a:t>Let’s assume flows are TCP connections</a:t>
            </a:r>
          </a:p>
          <a:p>
            <a:r>
              <a:rPr lang="en-US" dirty="0"/>
              <a:t>Each flow has its own FIFO queue in router</a:t>
            </a:r>
          </a:p>
          <a:p>
            <a:r>
              <a:rPr lang="en-US" dirty="0"/>
              <a:t>Router services flows in a fair fashion</a:t>
            </a:r>
          </a:p>
          <a:p>
            <a:pPr lvl="1"/>
            <a:r>
              <a:rPr lang="en-US" dirty="0"/>
              <a:t>When line becomes free, take packet from next flow in a fair order</a:t>
            </a:r>
          </a:p>
          <a:p>
            <a:r>
              <a:rPr lang="en-US" dirty="0">
                <a:solidFill>
                  <a:srgbClr val="0000FF"/>
                </a:solidFill>
              </a:rPr>
              <a:t>What does “fair” mean exactly?</a:t>
            </a:r>
          </a:p>
          <a:p>
            <a:pPr lvl="7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’s need is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</a:t>
            </a:r>
            <a:r>
              <a:rPr lang="ja-JP" altLang="en-US" dirty="0">
                <a:sym typeface="Wingdings" charset="0"/>
              </a:rPr>
              <a:t>’</a:t>
            </a:r>
            <a:r>
              <a:rPr lang="en-US" dirty="0">
                <a:sym typeface="Wingdings" charset="0"/>
              </a:rPr>
              <a:t>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we deal with packets of different sizes?</a:t>
            </a:r>
            <a:endParaRPr lang="en-US" dirty="0"/>
          </a:p>
        </p:txBody>
      </p:sp>
      <p:sp>
        <p:nvSpPr>
          <p:cNvPr id="1111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Mental model: Bit-by-bit round robin (“fluid flow”) </a:t>
            </a:r>
          </a:p>
          <a:p>
            <a:r>
              <a:rPr lang="en-US" dirty="0"/>
              <a:t>Can you do this in practice?</a:t>
            </a:r>
          </a:p>
          <a:p>
            <a:pPr lvl="1"/>
            <a:r>
              <a:rPr lang="en-US" dirty="0"/>
              <a:t>No, packets cannot be preempted</a:t>
            </a:r>
          </a:p>
          <a:p>
            <a:r>
              <a:rPr lang="en-US" dirty="0"/>
              <a:t>But we can approximate it </a:t>
            </a:r>
          </a:p>
          <a:p>
            <a:pPr lvl="1"/>
            <a:r>
              <a:rPr lang="en-US" dirty="0"/>
              <a:t>This is what “fair queuing” routers do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104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 </a:t>
            </a:r>
            <a:endParaRPr lang="en-US" dirty="0"/>
          </a:p>
        </p:txBody>
      </p:sp>
      <p:sp>
        <p:nvSpPr>
          <p:cNvPr id="1112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packet, compute the time at which the last bit of a packet would have left the router if flows are served bit-by-bit</a:t>
            </a:r>
          </a:p>
          <a:p>
            <a:r>
              <a:rPr lang="en-US" dirty="0"/>
              <a:t>Then serve packets in the increasing order of their deadlines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206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1116163" name="Line 3"/>
          <p:cNvSpPr>
            <a:spLocks noChangeShapeType="1"/>
          </p:cNvSpPr>
          <p:nvPr/>
        </p:nvSpPr>
        <p:spPr bwMode="auto">
          <a:xfrm>
            <a:off x="1981200" y="22844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4" name="Rectangle 4"/>
          <p:cNvSpPr>
            <a:spLocks noChangeArrowheads="1"/>
          </p:cNvSpPr>
          <p:nvPr/>
        </p:nvSpPr>
        <p:spPr bwMode="auto">
          <a:xfrm>
            <a:off x="3200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5" name="Rectangle 5"/>
          <p:cNvSpPr>
            <a:spLocks noChangeArrowheads="1"/>
          </p:cNvSpPr>
          <p:nvPr/>
        </p:nvSpPr>
        <p:spPr bwMode="auto">
          <a:xfrm>
            <a:off x="38100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6" name="Rectangle 6"/>
          <p:cNvSpPr>
            <a:spLocks noChangeArrowheads="1"/>
          </p:cNvSpPr>
          <p:nvPr/>
        </p:nvSpPr>
        <p:spPr bwMode="auto">
          <a:xfrm>
            <a:off x="44196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7" name="Rectangle 7"/>
          <p:cNvSpPr>
            <a:spLocks noChangeArrowheads="1"/>
          </p:cNvSpPr>
          <p:nvPr/>
        </p:nvSpPr>
        <p:spPr bwMode="auto">
          <a:xfrm>
            <a:off x="50292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68" name="Line 8"/>
          <p:cNvSpPr>
            <a:spLocks noChangeShapeType="1"/>
          </p:cNvSpPr>
          <p:nvPr/>
        </p:nvSpPr>
        <p:spPr bwMode="auto">
          <a:xfrm>
            <a:off x="1981200" y="3275013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69" name="Rectangle 9"/>
          <p:cNvSpPr>
            <a:spLocks noChangeArrowheads="1"/>
          </p:cNvSpPr>
          <p:nvPr/>
        </p:nvSpPr>
        <p:spPr bwMode="auto">
          <a:xfrm>
            <a:off x="19812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0" name="Rectangle 10"/>
          <p:cNvSpPr>
            <a:spLocks noChangeArrowheads="1"/>
          </p:cNvSpPr>
          <p:nvPr/>
        </p:nvSpPr>
        <p:spPr bwMode="auto">
          <a:xfrm>
            <a:off x="25908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1" name="Rectangle 11"/>
          <p:cNvSpPr>
            <a:spLocks noChangeArrowheads="1"/>
          </p:cNvSpPr>
          <p:nvPr/>
        </p:nvSpPr>
        <p:spPr bwMode="auto">
          <a:xfrm>
            <a:off x="32004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2" name="Rectangle 12"/>
          <p:cNvSpPr>
            <a:spLocks noChangeArrowheads="1"/>
          </p:cNvSpPr>
          <p:nvPr/>
        </p:nvSpPr>
        <p:spPr bwMode="auto">
          <a:xfrm>
            <a:off x="38100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3" name="Rectangle 13"/>
          <p:cNvSpPr>
            <a:spLocks noChangeArrowheads="1"/>
          </p:cNvSpPr>
          <p:nvPr/>
        </p:nvSpPr>
        <p:spPr bwMode="auto">
          <a:xfrm>
            <a:off x="4419600" y="28194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74" name="Text Box 14"/>
          <p:cNvSpPr txBox="1">
            <a:spLocks noChangeArrowheads="1"/>
          </p:cNvSpPr>
          <p:nvPr/>
        </p:nvSpPr>
        <p:spPr bwMode="auto">
          <a:xfrm>
            <a:off x="21359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75" name="Text Box 15"/>
          <p:cNvSpPr txBox="1">
            <a:spLocks noChangeArrowheads="1"/>
          </p:cNvSpPr>
          <p:nvPr/>
        </p:nvSpPr>
        <p:spPr bwMode="auto">
          <a:xfrm>
            <a:off x="27455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76" name="Text Box 16"/>
          <p:cNvSpPr txBox="1">
            <a:spLocks noChangeArrowheads="1"/>
          </p:cNvSpPr>
          <p:nvPr/>
        </p:nvSpPr>
        <p:spPr bwMode="auto">
          <a:xfrm>
            <a:off x="33551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77" name="Text Box 17"/>
          <p:cNvSpPr txBox="1">
            <a:spLocks noChangeArrowheads="1"/>
          </p:cNvSpPr>
          <p:nvPr/>
        </p:nvSpPr>
        <p:spPr bwMode="auto">
          <a:xfrm>
            <a:off x="3966372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78" name="Text Box 18"/>
          <p:cNvSpPr txBox="1">
            <a:spLocks noChangeArrowheads="1"/>
          </p:cNvSpPr>
          <p:nvPr/>
        </p:nvSpPr>
        <p:spPr bwMode="auto">
          <a:xfrm>
            <a:off x="4574384" y="28575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179" name="Text Box 19"/>
          <p:cNvSpPr txBox="1">
            <a:spLocks noChangeArrowheads="1"/>
          </p:cNvSpPr>
          <p:nvPr/>
        </p:nvSpPr>
        <p:spPr bwMode="auto">
          <a:xfrm>
            <a:off x="3202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80" name="Text Box 20"/>
          <p:cNvSpPr txBox="1">
            <a:spLocks noChangeArrowheads="1"/>
          </p:cNvSpPr>
          <p:nvPr/>
        </p:nvSpPr>
        <p:spPr bwMode="auto">
          <a:xfrm>
            <a:off x="38139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81" name="Text Box 21"/>
          <p:cNvSpPr txBox="1">
            <a:spLocks noChangeArrowheads="1"/>
          </p:cNvSpPr>
          <p:nvPr/>
        </p:nvSpPr>
        <p:spPr bwMode="auto">
          <a:xfrm>
            <a:off x="44235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182" name="Text Box 22"/>
          <p:cNvSpPr txBox="1">
            <a:spLocks noChangeArrowheads="1"/>
          </p:cNvSpPr>
          <p:nvPr/>
        </p:nvSpPr>
        <p:spPr bwMode="auto">
          <a:xfrm>
            <a:off x="50315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183" name="Line 23"/>
          <p:cNvSpPr>
            <a:spLocks noChangeShapeType="1"/>
          </p:cNvSpPr>
          <p:nvPr/>
        </p:nvSpPr>
        <p:spPr bwMode="auto">
          <a:xfrm>
            <a:off x="1981200" y="4572000"/>
            <a:ext cx="6019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4" name="Line 24"/>
          <p:cNvSpPr>
            <a:spLocks noChangeShapeType="1"/>
          </p:cNvSpPr>
          <p:nvPr/>
        </p:nvSpPr>
        <p:spPr bwMode="auto">
          <a:xfrm>
            <a:off x="1981200" y="5887765"/>
            <a:ext cx="60198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b="0">
              <a:latin typeface="+mn-lt"/>
              <a:cs typeface="+mn-cs"/>
            </a:endParaRPr>
          </a:p>
        </p:txBody>
      </p:sp>
      <p:sp>
        <p:nvSpPr>
          <p:cNvPr id="1116185" name="Rectangle 25"/>
          <p:cNvSpPr>
            <a:spLocks noChangeArrowheads="1"/>
          </p:cNvSpPr>
          <p:nvPr/>
        </p:nvSpPr>
        <p:spPr bwMode="auto">
          <a:xfrm>
            <a:off x="19812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6" name="Rectangle 26"/>
          <p:cNvSpPr>
            <a:spLocks noChangeArrowheads="1"/>
          </p:cNvSpPr>
          <p:nvPr/>
        </p:nvSpPr>
        <p:spPr bwMode="auto">
          <a:xfrm>
            <a:off x="2590800" y="4114800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187" name="Rectangle 27"/>
          <p:cNvSpPr>
            <a:spLocks noChangeArrowheads="1"/>
          </p:cNvSpPr>
          <p:nvPr/>
        </p:nvSpPr>
        <p:spPr bwMode="auto">
          <a:xfrm>
            <a:off x="3200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8" name="Rectangle 28"/>
          <p:cNvSpPr>
            <a:spLocks noChangeArrowheads="1"/>
          </p:cNvSpPr>
          <p:nvPr/>
        </p:nvSpPr>
        <p:spPr bwMode="auto">
          <a:xfrm>
            <a:off x="32004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89" name="Rectangle 29"/>
          <p:cNvSpPr>
            <a:spLocks noChangeArrowheads="1"/>
          </p:cNvSpPr>
          <p:nvPr/>
        </p:nvSpPr>
        <p:spPr bwMode="auto">
          <a:xfrm>
            <a:off x="38100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0" name="Rectangle 30"/>
          <p:cNvSpPr>
            <a:spLocks noChangeArrowheads="1"/>
          </p:cNvSpPr>
          <p:nvPr/>
        </p:nvSpPr>
        <p:spPr bwMode="auto">
          <a:xfrm>
            <a:off x="44196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1" name="Rectangle 31"/>
          <p:cNvSpPr>
            <a:spLocks noChangeArrowheads="1"/>
          </p:cNvSpPr>
          <p:nvPr/>
        </p:nvSpPr>
        <p:spPr bwMode="auto">
          <a:xfrm>
            <a:off x="44196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2" name="Rectangle 32"/>
          <p:cNvSpPr>
            <a:spLocks noChangeArrowheads="1"/>
          </p:cNvSpPr>
          <p:nvPr/>
        </p:nvSpPr>
        <p:spPr bwMode="auto">
          <a:xfrm>
            <a:off x="50292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193" name="Text Box 33"/>
          <p:cNvSpPr txBox="1">
            <a:spLocks noChangeArrowheads="1"/>
          </p:cNvSpPr>
          <p:nvPr/>
        </p:nvSpPr>
        <p:spPr bwMode="auto">
          <a:xfrm>
            <a:off x="21375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194" name="Text Box 34"/>
          <p:cNvSpPr txBox="1">
            <a:spLocks noChangeArrowheads="1"/>
          </p:cNvSpPr>
          <p:nvPr/>
        </p:nvSpPr>
        <p:spPr bwMode="auto">
          <a:xfrm>
            <a:off x="2747172" y="4152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195" name="Text Box 35"/>
          <p:cNvSpPr txBox="1">
            <a:spLocks noChangeArrowheads="1"/>
          </p:cNvSpPr>
          <p:nvPr/>
        </p:nvSpPr>
        <p:spPr bwMode="auto">
          <a:xfrm>
            <a:off x="36694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196" name="Text Box 36"/>
          <p:cNvSpPr txBox="1">
            <a:spLocks noChangeArrowheads="1"/>
          </p:cNvSpPr>
          <p:nvPr/>
        </p:nvSpPr>
        <p:spPr bwMode="auto">
          <a:xfrm>
            <a:off x="33694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1</a:t>
            </a:r>
          </a:p>
        </p:txBody>
      </p:sp>
      <p:sp>
        <p:nvSpPr>
          <p:cNvPr id="1116197" name="Text Box 37"/>
          <p:cNvSpPr txBox="1">
            <a:spLocks noChangeArrowheads="1"/>
          </p:cNvSpPr>
          <p:nvPr/>
        </p:nvSpPr>
        <p:spPr bwMode="auto">
          <a:xfrm>
            <a:off x="39790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2</a:t>
            </a:r>
          </a:p>
        </p:txBody>
      </p:sp>
      <p:sp>
        <p:nvSpPr>
          <p:cNvPr id="1116198" name="Text Box 38"/>
          <p:cNvSpPr txBox="1">
            <a:spLocks noChangeArrowheads="1"/>
          </p:cNvSpPr>
          <p:nvPr/>
        </p:nvSpPr>
        <p:spPr bwMode="auto">
          <a:xfrm>
            <a:off x="48886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199" name="Text Box 39"/>
          <p:cNvSpPr txBox="1">
            <a:spLocks noChangeArrowheads="1"/>
          </p:cNvSpPr>
          <p:nvPr/>
        </p:nvSpPr>
        <p:spPr bwMode="auto">
          <a:xfrm>
            <a:off x="45886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3</a:t>
            </a:r>
          </a:p>
        </p:txBody>
      </p:sp>
      <p:sp>
        <p:nvSpPr>
          <p:cNvPr id="1116200" name="Text Box 40"/>
          <p:cNvSpPr txBox="1">
            <a:spLocks noChangeArrowheads="1"/>
          </p:cNvSpPr>
          <p:nvPr/>
        </p:nvSpPr>
        <p:spPr bwMode="auto">
          <a:xfrm>
            <a:off x="51871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4</a:t>
            </a:r>
          </a:p>
        </p:txBody>
      </p:sp>
      <p:sp>
        <p:nvSpPr>
          <p:cNvPr id="1116201" name="Rectangle 41"/>
          <p:cNvSpPr>
            <a:spLocks noChangeArrowheads="1"/>
          </p:cNvSpPr>
          <p:nvPr/>
        </p:nvSpPr>
        <p:spPr bwMode="auto">
          <a:xfrm>
            <a:off x="5638800" y="4343400"/>
            <a:ext cx="1219200" cy="2286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2" name="Rectangle 42"/>
          <p:cNvSpPr>
            <a:spLocks noChangeArrowheads="1"/>
          </p:cNvSpPr>
          <p:nvPr/>
        </p:nvSpPr>
        <p:spPr bwMode="auto">
          <a:xfrm>
            <a:off x="56388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3" name="Rectangle 43"/>
          <p:cNvSpPr>
            <a:spLocks noChangeArrowheads="1"/>
          </p:cNvSpPr>
          <p:nvPr/>
        </p:nvSpPr>
        <p:spPr bwMode="auto">
          <a:xfrm>
            <a:off x="6248400" y="4114800"/>
            <a:ext cx="609600" cy="2286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400" b="0">
              <a:latin typeface="+mn-lt"/>
              <a:cs typeface="+mn-cs"/>
            </a:endParaRPr>
          </a:p>
        </p:txBody>
      </p:sp>
      <p:sp>
        <p:nvSpPr>
          <p:cNvPr id="1116204" name="Text Box 44"/>
          <p:cNvSpPr txBox="1">
            <a:spLocks noChangeArrowheads="1"/>
          </p:cNvSpPr>
          <p:nvPr/>
        </p:nvSpPr>
        <p:spPr bwMode="auto">
          <a:xfrm>
            <a:off x="6107897" y="43148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5" name="Text Box 45"/>
          <p:cNvSpPr txBox="1">
            <a:spLocks noChangeArrowheads="1"/>
          </p:cNvSpPr>
          <p:nvPr/>
        </p:nvSpPr>
        <p:spPr bwMode="auto">
          <a:xfrm>
            <a:off x="5807860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5</a:t>
            </a:r>
          </a:p>
        </p:txBody>
      </p:sp>
      <p:sp>
        <p:nvSpPr>
          <p:cNvPr id="1116206" name="Text Box 46"/>
          <p:cNvSpPr txBox="1">
            <a:spLocks noChangeArrowheads="1"/>
          </p:cNvSpPr>
          <p:nvPr/>
        </p:nvSpPr>
        <p:spPr bwMode="auto">
          <a:xfrm>
            <a:off x="6406347" y="4086225"/>
            <a:ext cx="282593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400" b="0">
                <a:latin typeface="+mn-lt"/>
                <a:cs typeface="+mn-cs"/>
              </a:rPr>
              <a:t>6</a:t>
            </a:r>
          </a:p>
        </p:txBody>
      </p:sp>
      <p:sp>
        <p:nvSpPr>
          <p:cNvPr id="1116207" name="Rectangle 47"/>
          <p:cNvSpPr>
            <a:spLocks noChangeArrowheads="1"/>
          </p:cNvSpPr>
          <p:nvPr/>
        </p:nvSpPr>
        <p:spPr bwMode="auto">
          <a:xfrm>
            <a:off x="1981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8" name="Rectangle 48"/>
          <p:cNvSpPr>
            <a:spLocks noChangeArrowheads="1"/>
          </p:cNvSpPr>
          <p:nvPr/>
        </p:nvSpPr>
        <p:spPr bwMode="auto">
          <a:xfrm>
            <a:off x="25908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09" name="Text Box 49"/>
          <p:cNvSpPr txBox="1">
            <a:spLocks noChangeArrowheads="1"/>
          </p:cNvSpPr>
          <p:nvPr/>
        </p:nvSpPr>
        <p:spPr bwMode="auto">
          <a:xfrm>
            <a:off x="21375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0" name="Text Box 50"/>
          <p:cNvSpPr txBox="1">
            <a:spLocks noChangeArrowheads="1"/>
          </p:cNvSpPr>
          <p:nvPr/>
        </p:nvSpPr>
        <p:spPr bwMode="auto">
          <a:xfrm>
            <a:off x="27471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1" name="Rectangle 51"/>
          <p:cNvSpPr>
            <a:spLocks noChangeArrowheads="1"/>
          </p:cNvSpPr>
          <p:nvPr/>
        </p:nvSpPr>
        <p:spPr bwMode="auto">
          <a:xfrm>
            <a:off x="32035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2" name="Text Box 52"/>
          <p:cNvSpPr txBox="1">
            <a:spLocks noChangeArrowheads="1"/>
          </p:cNvSpPr>
          <p:nvPr/>
        </p:nvSpPr>
        <p:spPr bwMode="auto">
          <a:xfrm>
            <a:off x="32059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1</a:t>
            </a:r>
          </a:p>
        </p:txBody>
      </p:sp>
      <p:sp>
        <p:nvSpPr>
          <p:cNvPr id="1116213" name="Rectangle 53"/>
          <p:cNvSpPr>
            <a:spLocks noChangeArrowheads="1"/>
          </p:cNvSpPr>
          <p:nvPr/>
        </p:nvSpPr>
        <p:spPr bwMode="auto">
          <a:xfrm>
            <a:off x="35052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4" name="Text Box 54"/>
          <p:cNvSpPr txBox="1">
            <a:spLocks noChangeArrowheads="1"/>
          </p:cNvSpPr>
          <p:nvPr/>
        </p:nvSpPr>
        <p:spPr bwMode="auto">
          <a:xfrm>
            <a:off x="3659984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5" name="Rectangle 55"/>
          <p:cNvSpPr>
            <a:spLocks noChangeArrowheads="1"/>
          </p:cNvSpPr>
          <p:nvPr/>
        </p:nvSpPr>
        <p:spPr bwMode="auto">
          <a:xfrm>
            <a:off x="4116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6" name="Text Box 56"/>
          <p:cNvSpPr txBox="1">
            <a:spLocks noChangeArrowheads="1"/>
          </p:cNvSpPr>
          <p:nvPr/>
        </p:nvSpPr>
        <p:spPr bwMode="auto">
          <a:xfrm>
            <a:off x="4120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2</a:t>
            </a:r>
          </a:p>
        </p:txBody>
      </p:sp>
      <p:sp>
        <p:nvSpPr>
          <p:cNvPr id="1116217" name="Rectangle 57"/>
          <p:cNvSpPr>
            <a:spLocks noChangeArrowheads="1"/>
          </p:cNvSpPr>
          <p:nvPr/>
        </p:nvSpPr>
        <p:spPr bwMode="auto">
          <a:xfrm>
            <a:off x="44211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18" name="Text Box 58"/>
          <p:cNvSpPr txBox="1">
            <a:spLocks noChangeArrowheads="1"/>
          </p:cNvSpPr>
          <p:nvPr/>
        </p:nvSpPr>
        <p:spPr bwMode="auto">
          <a:xfrm>
            <a:off x="44251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3</a:t>
            </a:r>
          </a:p>
        </p:txBody>
      </p:sp>
      <p:sp>
        <p:nvSpPr>
          <p:cNvPr id="1116219" name="Rectangle 59"/>
          <p:cNvSpPr>
            <a:spLocks noChangeArrowheads="1"/>
          </p:cNvSpPr>
          <p:nvPr/>
        </p:nvSpPr>
        <p:spPr bwMode="auto">
          <a:xfrm>
            <a:off x="47244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0" name="Text Box 60"/>
          <p:cNvSpPr txBox="1">
            <a:spLocks noChangeArrowheads="1"/>
          </p:cNvSpPr>
          <p:nvPr/>
        </p:nvSpPr>
        <p:spPr bwMode="auto">
          <a:xfrm>
            <a:off x="48807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1" name="Rectangle 61"/>
          <p:cNvSpPr>
            <a:spLocks noChangeArrowheads="1"/>
          </p:cNvSpPr>
          <p:nvPr/>
        </p:nvSpPr>
        <p:spPr bwMode="auto">
          <a:xfrm>
            <a:off x="53371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2" name="Text Box 62"/>
          <p:cNvSpPr txBox="1">
            <a:spLocks noChangeArrowheads="1"/>
          </p:cNvSpPr>
          <p:nvPr/>
        </p:nvSpPr>
        <p:spPr bwMode="auto">
          <a:xfrm>
            <a:off x="53395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4</a:t>
            </a:r>
          </a:p>
        </p:txBody>
      </p:sp>
      <p:sp>
        <p:nvSpPr>
          <p:cNvPr id="1116223" name="Rectangle 63"/>
          <p:cNvSpPr>
            <a:spLocks noChangeArrowheads="1"/>
          </p:cNvSpPr>
          <p:nvPr/>
        </p:nvSpPr>
        <p:spPr bwMode="auto">
          <a:xfrm>
            <a:off x="56388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4" name="Rectangle 64"/>
          <p:cNvSpPr>
            <a:spLocks noChangeArrowheads="1"/>
          </p:cNvSpPr>
          <p:nvPr/>
        </p:nvSpPr>
        <p:spPr bwMode="auto">
          <a:xfrm>
            <a:off x="6248400" y="1828800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5" name="Text Box 65"/>
          <p:cNvSpPr txBox="1">
            <a:spLocks noChangeArrowheads="1"/>
          </p:cNvSpPr>
          <p:nvPr/>
        </p:nvSpPr>
        <p:spPr bwMode="auto">
          <a:xfrm>
            <a:off x="5642772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6" name="Text Box 66"/>
          <p:cNvSpPr txBox="1">
            <a:spLocks noChangeArrowheads="1"/>
          </p:cNvSpPr>
          <p:nvPr/>
        </p:nvSpPr>
        <p:spPr bwMode="auto">
          <a:xfrm>
            <a:off x="6250784" y="1866900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27" name="Rectangle 67"/>
          <p:cNvSpPr>
            <a:spLocks noChangeArrowheads="1"/>
          </p:cNvSpPr>
          <p:nvPr/>
        </p:nvSpPr>
        <p:spPr bwMode="auto">
          <a:xfrm>
            <a:off x="5943600" y="5432152"/>
            <a:ext cx="609600" cy="4572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28" name="Text Box 68"/>
          <p:cNvSpPr txBox="1">
            <a:spLocks noChangeArrowheads="1"/>
          </p:cNvSpPr>
          <p:nvPr/>
        </p:nvSpPr>
        <p:spPr bwMode="auto">
          <a:xfrm>
            <a:off x="6099972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29" name="Rectangle 69"/>
          <p:cNvSpPr>
            <a:spLocks noChangeArrowheads="1"/>
          </p:cNvSpPr>
          <p:nvPr/>
        </p:nvSpPr>
        <p:spPr bwMode="auto">
          <a:xfrm>
            <a:off x="5640388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0" name="Rectangle 70"/>
          <p:cNvSpPr>
            <a:spLocks noChangeArrowheads="1"/>
          </p:cNvSpPr>
          <p:nvPr/>
        </p:nvSpPr>
        <p:spPr bwMode="auto">
          <a:xfrm>
            <a:off x="6556375" y="5432152"/>
            <a:ext cx="304800" cy="457200"/>
          </a:xfrm>
          <a:prstGeom prst="rect">
            <a:avLst/>
          </a:prstGeom>
          <a:solidFill>
            <a:srgbClr val="FFCC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 sz="1800" b="0">
              <a:latin typeface="+mn-lt"/>
              <a:cs typeface="+mn-cs"/>
            </a:endParaRPr>
          </a:p>
        </p:txBody>
      </p:sp>
      <p:sp>
        <p:nvSpPr>
          <p:cNvPr id="1116231" name="Text Box 71"/>
          <p:cNvSpPr txBox="1">
            <a:spLocks noChangeArrowheads="1"/>
          </p:cNvSpPr>
          <p:nvPr/>
        </p:nvSpPr>
        <p:spPr bwMode="auto">
          <a:xfrm>
            <a:off x="56443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5</a:t>
            </a:r>
          </a:p>
        </p:txBody>
      </p:sp>
      <p:sp>
        <p:nvSpPr>
          <p:cNvPr id="1116232" name="Text Box 72"/>
          <p:cNvSpPr txBox="1">
            <a:spLocks noChangeArrowheads="1"/>
          </p:cNvSpPr>
          <p:nvPr/>
        </p:nvSpPr>
        <p:spPr bwMode="auto">
          <a:xfrm>
            <a:off x="6558759" y="5470252"/>
            <a:ext cx="296857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sz="1600" b="0">
                <a:latin typeface="+mn-lt"/>
                <a:cs typeface="+mn-cs"/>
              </a:rPr>
              <a:t>6</a:t>
            </a:r>
          </a:p>
        </p:txBody>
      </p:sp>
      <p:sp>
        <p:nvSpPr>
          <p:cNvPr id="1116233" name="Text Box 73"/>
          <p:cNvSpPr txBox="1">
            <a:spLocks noChangeArrowheads="1"/>
          </p:cNvSpPr>
          <p:nvPr/>
        </p:nvSpPr>
        <p:spPr bwMode="auto">
          <a:xfrm>
            <a:off x="243240" y="18288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1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4" name="Text Box 74"/>
          <p:cNvSpPr txBox="1">
            <a:spLocks noChangeArrowheads="1"/>
          </p:cNvSpPr>
          <p:nvPr/>
        </p:nvSpPr>
        <p:spPr bwMode="auto">
          <a:xfrm>
            <a:off x="243240" y="2743200"/>
            <a:ext cx="1745546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Flow 2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(arrival traffic)</a:t>
            </a:r>
          </a:p>
        </p:txBody>
      </p:sp>
      <p:sp>
        <p:nvSpPr>
          <p:cNvPr id="1116235" name="Text Box 75"/>
          <p:cNvSpPr txBox="1">
            <a:spLocks noChangeArrowheads="1"/>
          </p:cNvSpPr>
          <p:nvPr/>
        </p:nvSpPr>
        <p:spPr bwMode="auto">
          <a:xfrm>
            <a:off x="365977" y="4038600"/>
            <a:ext cx="1465146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Service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in fluid flow </a:t>
            </a:r>
          </a:p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system</a:t>
            </a:r>
          </a:p>
        </p:txBody>
      </p:sp>
      <p:sp>
        <p:nvSpPr>
          <p:cNvPr id="1116236" name="Text Box 76"/>
          <p:cNvSpPr txBox="1">
            <a:spLocks noChangeArrowheads="1"/>
          </p:cNvSpPr>
          <p:nvPr/>
        </p:nvSpPr>
        <p:spPr bwMode="auto">
          <a:xfrm>
            <a:off x="635967" y="5463902"/>
            <a:ext cx="99501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FQ</a:t>
            </a:r>
            <a:br>
              <a:rPr lang="en-US" b="0" dirty="0">
                <a:latin typeface="+mn-lt"/>
                <a:cs typeface="+mn-cs"/>
              </a:rPr>
            </a:br>
            <a:r>
              <a:rPr lang="en-US" b="0" dirty="0">
                <a:latin typeface="+mn-lt"/>
                <a:cs typeface="+mn-cs"/>
              </a:rPr>
              <a:t>Packet</a:t>
            </a:r>
          </a:p>
          <a:p>
            <a:pPr algn="ctr">
              <a:defRPr/>
            </a:pPr>
            <a:r>
              <a:rPr lang="en-US" b="0" dirty="0">
                <a:latin typeface="+mn-lt"/>
                <a:cs typeface="+mn-cs"/>
              </a:rPr>
              <a:t>system</a:t>
            </a:r>
          </a:p>
        </p:txBody>
      </p:sp>
      <p:sp>
        <p:nvSpPr>
          <p:cNvPr id="1116237" name="Text Box 77"/>
          <p:cNvSpPr txBox="1">
            <a:spLocks noChangeArrowheads="1"/>
          </p:cNvSpPr>
          <p:nvPr/>
        </p:nvSpPr>
        <p:spPr bwMode="auto">
          <a:xfrm>
            <a:off x="7918187" y="2119313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8" name="Text Box 78"/>
          <p:cNvSpPr txBox="1">
            <a:spLocks noChangeArrowheads="1"/>
          </p:cNvSpPr>
          <p:nvPr/>
        </p:nvSpPr>
        <p:spPr bwMode="auto">
          <a:xfrm>
            <a:off x="7949937" y="30956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39" name="Text Box 79"/>
          <p:cNvSpPr txBox="1">
            <a:spLocks noChangeArrowheads="1"/>
          </p:cNvSpPr>
          <p:nvPr/>
        </p:nvSpPr>
        <p:spPr bwMode="auto">
          <a:xfrm>
            <a:off x="7994387" y="4391025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1116240" name="Text Box 80"/>
          <p:cNvSpPr txBox="1">
            <a:spLocks noChangeArrowheads="1"/>
          </p:cNvSpPr>
          <p:nvPr/>
        </p:nvSpPr>
        <p:spPr bwMode="auto">
          <a:xfrm>
            <a:off x="7994387" y="5736952"/>
            <a:ext cx="667276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ctr">
              <a:defRPr/>
            </a:pPr>
            <a:r>
              <a:rPr lang="en-US" b="0">
                <a:latin typeface="+mn-lt"/>
                <a:cs typeface="+mn-cs"/>
              </a:rPr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70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3" grpId="0" animBg="1"/>
      <p:bldP spid="1116184" grpId="0" animBg="1"/>
      <p:bldP spid="1116185" grpId="0" animBg="1"/>
      <p:bldP spid="1116186" grpId="0" animBg="1"/>
      <p:bldP spid="1116187" grpId="0" animBg="1"/>
      <p:bldP spid="1116188" grpId="0" animBg="1"/>
      <p:bldP spid="1116189" grpId="0" animBg="1"/>
      <p:bldP spid="1116190" grpId="0" animBg="1"/>
      <p:bldP spid="1116191" grpId="0" animBg="1"/>
      <p:bldP spid="1116192" grpId="0" animBg="1"/>
      <p:bldP spid="1116193" grpId="0"/>
      <p:bldP spid="1116194" grpId="0"/>
      <p:bldP spid="1116195" grpId="0"/>
      <p:bldP spid="1116196" grpId="0"/>
      <p:bldP spid="1116197" grpId="0"/>
      <p:bldP spid="1116198" grpId="0"/>
      <p:bldP spid="1116199" grpId="0"/>
      <p:bldP spid="1116200" grpId="0"/>
      <p:bldP spid="1116201" grpId="0" animBg="1"/>
      <p:bldP spid="1116202" grpId="0" animBg="1"/>
      <p:bldP spid="1116203" grpId="0" animBg="1"/>
      <p:bldP spid="1116204" grpId="0"/>
      <p:bldP spid="1116205" grpId="0"/>
      <p:bldP spid="1116206" grpId="0"/>
      <p:bldP spid="1116207" grpId="0" animBg="1"/>
      <p:bldP spid="1116208" grpId="0" animBg="1"/>
      <p:bldP spid="1116209" grpId="0"/>
      <p:bldP spid="1116210" grpId="0"/>
      <p:bldP spid="1116211" grpId="0" animBg="1"/>
      <p:bldP spid="1116212" grpId="0"/>
      <p:bldP spid="1116213" grpId="0" animBg="1"/>
      <p:bldP spid="1116214" grpId="0"/>
      <p:bldP spid="1116215" grpId="0" animBg="1"/>
      <p:bldP spid="1116216" grpId="0"/>
      <p:bldP spid="1116217" grpId="0" animBg="1"/>
      <p:bldP spid="1116218" grpId="0"/>
      <p:bldP spid="1116219" grpId="0" animBg="1"/>
      <p:bldP spid="1116220" grpId="0"/>
      <p:bldP spid="1116221" grpId="0" animBg="1"/>
      <p:bldP spid="1116222" grpId="0"/>
      <p:bldP spid="1116227" grpId="0" animBg="1"/>
      <p:bldP spid="1116228" grpId="0"/>
      <p:bldP spid="1116229" grpId="0" animBg="1"/>
      <p:bldP spid="1116230" grpId="0" animBg="1"/>
      <p:bldP spid="1116231" grpId="0"/>
      <p:bldP spid="1116232" grpId="0"/>
      <p:bldP spid="1116235" grpId="0"/>
      <p:bldP spid="1116236" grpId="0"/>
      <p:bldP spid="1116239" grpId="0"/>
      <p:bldP spid="11162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 definitions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Router capacity</a:t>
            </a:r>
            <a:r>
              <a:rPr lang="en-US" dirty="0"/>
              <a:t> = N x R</a:t>
            </a:r>
          </a:p>
          <a:p>
            <a:r>
              <a:rPr lang="en-US" dirty="0"/>
              <a:t>N = Number of external router “ports”</a:t>
            </a:r>
          </a:p>
          <a:p>
            <a:r>
              <a:rPr lang="en-US" dirty="0"/>
              <a:t>R = Speed (“line rate”) of a port</a:t>
            </a:r>
          </a:p>
          <a:p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78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 Queuing (FQ)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round-robin generalized to the case where not all packets are equal sized</a:t>
            </a:r>
          </a:p>
          <a:p>
            <a:r>
              <a:rPr lang="en-US" dirty="0">
                <a:solidFill>
                  <a:srgbClr val="0000FF"/>
                </a:solidFill>
              </a:rPr>
              <a:t>Weighted fair queuing (WFQ)</a:t>
            </a:r>
            <a:r>
              <a:rPr lang="en-US" dirty="0"/>
              <a:t>: assign different flows different shares</a:t>
            </a:r>
          </a:p>
          <a:p>
            <a:r>
              <a:rPr lang="en-US" dirty="0"/>
              <a:t>Today, some form of WFQ implemented in almost all routers</a:t>
            </a:r>
          </a:p>
          <a:p>
            <a:pPr lvl="1"/>
            <a:r>
              <a:rPr lang="en-US" dirty="0"/>
              <a:t>Not the case in the 1980-90s, when CC was being developed</a:t>
            </a:r>
          </a:p>
          <a:p>
            <a:pPr lvl="1"/>
            <a:r>
              <a:rPr lang="en-US" dirty="0"/>
              <a:t>Mostly used to isolate traffic at larger granularities (e.g., per-prefix)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vs. FIFO</a:t>
            </a:r>
            <a:endParaRPr lang="en-US" dirty="0"/>
          </a:p>
        </p:txBody>
      </p:sp>
      <p:sp>
        <p:nvSpPr>
          <p:cNvPr id="1110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advantages: </a:t>
            </a:r>
          </a:p>
          <a:p>
            <a:pPr lvl="1"/>
            <a:r>
              <a:rPr lang="en-US" dirty="0"/>
              <a:t>Isolation: cheating flows don’t benefit</a:t>
            </a:r>
          </a:p>
          <a:p>
            <a:pPr lvl="1"/>
            <a:r>
              <a:rPr lang="en-US" dirty="0"/>
              <a:t>Bandwidth share does not depend on RTT</a:t>
            </a:r>
          </a:p>
          <a:p>
            <a:pPr lvl="1"/>
            <a:r>
              <a:rPr lang="en-US" dirty="0"/>
              <a:t>Flows can pick any rate adjustment scheme they want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More complex than FIFO: per flow queue/state, additional per-packet book-keeping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5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001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FQ does not eliminate congestion </a:t>
            </a:r>
            <a:r>
              <a:rPr lang="en-US">
                <a:sym typeface="Wingdings" charset="0"/>
              </a:rPr>
              <a:t> it just manages the congestion</a:t>
            </a:r>
            <a:endParaRPr lang="en-US"/>
          </a:p>
          <a:p>
            <a:endParaRPr lang="en-US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2" name="Picture 4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4279900"/>
            <a:ext cx="63794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cxnSp>
        <p:nvCxnSpPr>
          <p:cNvPr id="3" name="Straight Connector 2"/>
          <p:cNvCxnSpPr>
            <a:stCxn id="8" idx="3"/>
            <a:endCxn id="42" idx="1"/>
          </p:cNvCxnSpPr>
          <p:nvPr/>
        </p:nvCxnSpPr>
        <p:spPr bwMode="auto">
          <a:xfrm>
            <a:off x="3533548" y="446405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0257" name="TextBox 1120256"/>
          <p:cNvSpPr txBox="1"/>
          <p:nvPr/>
        </p:nvSpPr>
        <p:spPr>
          <a:xfrm>
            <a:off x="3657600" y="4127500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19343877">
            <a:off x="5155066" y="404736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TextBox 47"/>
          <p:cNvSpPr txBox="1"/>
          <p:nvPr/>
        </p:nvSpPr>
        <p:spPr>
          <a:xfrm rot="19343877">
            <a:off x="5159344" y="3710810"/>
            <a:ext cx="10287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100Mbps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 rot="2917495">
            <a:off x="4974599" y="4994870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Box 50"/>
          <p:cNvSpPr txBox="1"/>
          <p:nvPr/>
        </p:nvSpPr>
        <p:spPr>
          <a:xfrm rot="2917495">
            <a:off x="5237351" y="46805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cxnSp>
        <p:nvCxnSpPr>
          <p:cNvPr id="53" name="Straight Connector 52"/>
          <p:cNvCxnSpPr/>
          <p:nvPr/>
        </p:nvCxnSpPr>
        <p:spPr bwMode="auto">
          <a:xfrm rot="2917495">
            <a:off x="2097059" y="3923416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TextBox 53"/>
          <p:cNvSpPr txBox="1"/>
          <p:nvPr/>
        </p:nvSpPr>
        <p:spPr>
          <a:xfrm rot="2917495">
            <a:off x="2431651" y="3613726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5Gbps</a:t>
            </a:r>
          </a:p>
        </p:txBody>
      </p:sp>
      <p:cxnSp>
        <p:nvCxnSpPr>
          <p:cNvPr id="55" name="Straight Connector 54"/>
          <p:cNvCxnSpPr/>
          <p:nvPr/>
        </p:nvCxnSpPr>
        <p:spPr bwMode="auto">
          <a:xfrm rot="19343877">
            <a:off x="1973359" y="4917734"/>
            <a:ext cx="1114652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TextBox 55"/>
          <p:cNvSpPr txBox="1"/>
          <p:nvPr/>
        </p:nvSpPr>
        <p:spPr>
          <a:xfrm rot="19343877">
            <a:off x="2097411" y="4581184"/>
            <a:ext cx="789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+mn-lt"/>
              </a:rPr>
              <a:t>1Gbps</a:t>
            </a:r>
          </a:p>
        </p:txBody>
      </p:sp>
      <p:sp>
        <p:nvSpPr>
          <p:cNvPr id="1120267" name="Freeform 1120266"/>
          <p:cNvSpPr/>
          <p:nvPr/>
        </p:nvSpPr>
        <p:spPr>
          <a:xfrm>
            <a:off x="2148350" y="3048000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8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3" name="Freeform 62"/>
          <p:cNvSpPr/>
          <p:nvPr/>
        </p:nvSpPr>
        <p:spPr>
          <a:xfrm rot="10800000">
            <a:off x="2079144" y="4743435"/>
            <a:ext cx="3864328" cy="972648"/>
          </a:xfrm>
          <a:custGeom>
            <a:avLst/>
            <a:gdLst>
              <a:gd name="connsiteX0" fmla="*/ 0 w 3864328"/>
              <a:gd name="connsiteY0" fmla="*/ 0 h 972648"/>
              <a:gd name="connsiteX1" fmla="*/ 1432234 w 3864328"/>
              <a:gd name="connsiteY1" fmla="*/ 878148 h 972648"/>
              <a:gd name="connsiteX2" fmla="*/ 2634769 w 3864328"/>
              <a:gd name="connsiteY2" fmla="*/ 864638 h 972648"/>
              <a:gd name="connsiteX3" fmla="*/ 3864328 w 3864328"/>
              <a:gd name="connsiteY3" fmla="*/ 135100 h 97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4328" h="972648">
                <a:moveTo>
                  <a:pt x="0" y="0"/>
                </a:moveTo>
                <a:cubicBezTo>
                  <a:pt x="496553" y="367021"/>
                  <a:pt x="993106" y="734042"/>
                  <a:pt x="1432234" y="878148"/>
                </a:cubicBezTo>
                <a:cubicBezTo>
                  <a:pt x="1871362" y="1022254"/>
                  <a:pt x="2229420" y="988479"/>
                  <a:pt x="2634769" y="864638"/>
                </a:cubicBezTo>
                <a:cubicBezTo>
                  <a:pt x="3040118" y="740797"/>
                  <a:pt x="3864328" y="135100"/>
                  <a:pt x="3864328" y="135100"/>
                </a:cubicBezTo>
              </a:path>
            </a:pathLst>
          </a:custGeom>
          <a:ln w="38100" cmpd="sng">
            <a:solidFill>
              <a:srgbClr val="0000FF"/>
            </a:solidFill>
            <a:headEnd type="arrow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8" name="Rounded Rectangular Callout 1120267"/>
          <p:cNvSpPr/>
          <p:nvPr/>
        </p:nvSpPr>
        <p:spPr bwMode="auto">
          <a:xfrm>
            <a:off x="685800" y="5715000"/>
            <a:ext cx="2667000" cy="1066800"/>
          </a:xfrm>
          <a:prstGeom prst="wedgeRoundRectCallout">
            <a:avLst>
              <a:gd name="adj1" fmla="val 43753"/>
              <a:gd name="adj2" fmla="val -1522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20269" name="TextBox 1120268"/>
          <p:cNvSpPr txBox="1"/>
          <p:nvPr/>
        </p:nvSpPr>
        <p:spPr>
          <a:xfrm>
            <a:off x="796001" y="5782270"/>
            <a:ext cx="2404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Blue and Green get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 0.5Gbps; any excess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will be dropped</a:t>
            </a:r>
          </a:p>
        </p:txBody>
      </p:sp>
      <p:sp>
        <p:nvSpPr>
          <p:cNvPr id="66" name="Rounded Rectangular Callout 65"/>
          <p:cNvSpPr/>
          <p:nvPr/>
        </p:nvSpPr>
        <p:spPr bwMode="auto">
          <a:xfrm>
            <a:off x="6324600" y="4449128"/>
            <a:ext cx="2667000" cy="961072"/>
          </a:xfrm>
          <a:prstGeom prst="wedgeRoundRectCallout">
            <a:avLst>
              <a:gd name="adj1" fmla="val -91515"/>
              <a:gd name="adj2" fmla="val -47033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420974" y="4495801"/>
            <a:ext cx="24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Will drop an additional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400Mbps from 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the green flow </a:t>
            </a:r>
          </a:p>
        </p:txBody>
      </p:sp>
      <p:sp>
        <p:nvSpPr>
          <p:cNvPr id="69" name="Rounded Rectangular Callout 68"/>
          <p:cNvSpPr/>
          <p:nvPr/>
        </p:nvSpPr>
        <p:spPr bwMode="auto">
          <a:xfrm>
            <a:off x="4419600" y="5715000"/>
            <a:ext cx="4648200" cy="961072"/>
          </a:xfrm>
          <a:prstGeom prst="wedgeRoundRectCallout">
            <a:avLst>
              <a:gd name="adj1" fmla="val -59515"/>
              <a:gd name="adj2" fmla="val -179171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4419600" y="5715000"/>
            <a:ext cx="4724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dirty="0">
                <a:latin typeface="+mn-lt"/>
              </a:rPr>
              <a:t>If the green flow doesn’t drop its sending rate to 100Mbps, we’re wasting 400Mbps that could be usefully given to the blue flow</a:t>
            </a:r>
          </a:p>
        </p:txBody>
      </p:sp>
    </p:spTree>
    <p:extLst>
      <p:ext uri="{BB962C8B-B14F-4D97-AF65-F5344CB8AC3E}">
        <p14:creationId xmlns:p14="http://schemas.microsoft.com/office/powerpoint/2010/main" val="83131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7" grpId="0"/>
      <p:bldP spid="48" grpId="0"/>
      <p:bldP spid="51" grpId="0"/>
      <p:bldP spid="54" grpId="0"/>
      <p:bldP spid="56" grpId="0"/>
      <p:bldP spid="1120267" grpId="0" animBg="1"/>
      <p:bldP spid="63" grpId="0" animBg="1"/>
      <p:bldP spid="1120268" grpId="0" animBg="1"/>
      <p:bldP spid="1120269" grpId="0"/>
      <p:bldP spid="66" grpId="0" animBg="1"/>
      <p:bldP spid="67" grpId="0"/>
      <p:bldP spid="69" grpId="0" animBg="1"/>
      <p:bldP spid="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FQ in the big picture</a:t>
            </a:r>
            <a:endParaRPr lang="en-US" dirty="0"/>
          </a:p>
        </p:txBody>
      </p:sp>
      <p:sp>
        <p:nvSpPr>
          <p:cNvPr id="11202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FQ does not eliminate congestion </a:t>
            </a:r>
            <a:r>
              <a:rPr lang="en-US" dirty="0">
                <a:sym typeface="Wingdings" charset="0"/>
              </a:rPr>
              <a:t> it just manages the congestion</a:t>
            </a:r>
          </a:p>
          <a:p>
            <a:pPr lvl="1"/>
            <a:r>
              <a:rPr lang="en-US" dirty="0">
                <a:sym typeface="Wingdings" charset="0"/>
              </a:rPr>
              <a:t>Robust to cheating, variations in RTT, details of delay, reordering, retransmission, etc.</a:t>
            </a:r>
            <a:endParaRPr lang="en-US" dirty="0"/>
          </a:p>
          <a:p>
            <a:r>
              <a:rPr lang="en-US" dirty="0"/>
              <a:t>But congestion (and packet drops) still occurs</a:t>
            </a:r>
          </a:p>
          <a:p>
            <a:r>
              <a:rPr lang="en-US" dirty="0"/>
              <a:t>We still want end-hosts to discover/adapt to their fair share!</a:t>
            </a:r>
          </a:p>
          <a:p>
            <a:r>
              <a:rPr lang="en-US" dirty="0"/>
              <a:t>What would the end-to-end argument say w.r.t. congestion control?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0259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Fairness is a controversial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8 flows, and I have 4?</a:t>
            </a:r>
          </a:p>
          <a:p>
            <a:pPr lvl="1"/>
            <a:r>
              <a:rPr lang="en-US" dirty="0"/>
              <a:t>Why should you get twice the bandwidth?</a:t>
            </a:r>
          </a:p>
          <a:p>
            <a:r>
              <a:rPr lang="en-US" dirty="0"/>
              <a:t>What if your flow goes over 4 congested hops, and mine only goes over 1?</a:t>
            </a:r>
          </a:p>
          <a:p>
            <a:pPr lvl="1"/>
            <a:r>
              <a:rPr lang="en-US" dirty="0"/>
              <a:t>Why shouldn’t you be penalized for using more scarce bandwidth?</a:t>
            </a:r>
          </a:p>
          <a:p>
            <a:r>
              <a:rPr lang="en-US" dirty="0"/>
              <a:t>What is a flow anyway?</a:t>
            </a:r>
          </a:p>
          <a:p>
            <a:pPr lvl="1"/>
            <a:r>
              <a:rPr lang="en-US" dirty="0"/>
              <a:t>TCP connection</a:t>
            </a:r>
          </a:p>
          <a:p>
            <a:pPr lvl="1"/>
            <a:r>
              <a:rPr lang="en-US" dirty="0"/>
              <a:t>Source-Destination pair?</a:t>
            </a:r>
          </a:p>
          <a:p>
            <a:pPr lvl="1"/>
            <a:r>
              <a:rPr lang="en-US" dirty="0"/>
              <a:t>Source?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1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Router-Assisted Congestion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/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8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let routers tell what rate end hosts should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Packets carry “rate field”</a:t>
            </a:r>
          </a:p>
          <a:p>
            <a:r>
              <a:rPr lang="en-US" dirty="0"/>
              <a:t>Routers insert “fair share” f in packet header</a:t>
            </a:r>
          </a:p>
          <a:p>
            <a:r>
              <a:rPr lang="en-US" dirty="0"/>
              <a:t>End-hosts set sending rate (or window size) to f</a:t>
            </a:r>
          </a:p>
          <a:p>
            <a:pPr lvl="1"/>
            <a:r>
              <a:rPr lang="en-US" dirty="0"/>
              <a:t>Hopefully (still need some policing of end hosts!)</a:t>
            </a:r>
          </a:p>
          <a:p>
            <a:r>
              <a:rPr lang="en-US" dirty="0"/>
              <a:t>This is the basic idea behind the “Rate Control Protocol” (RCP) from </a:t>
            </a:r>
            <a:r>
              <a:rPr lang="en-US" dirty="0" err="1"/>
              <a:t>Dukkipati</a:t>
            </a:r>
            <a:r>
              <a:rPr lang="en-US" dirty="0"/>
              <a:t> et al. ’07</a:t>
            </a:r>
          </a:p>
          <a:p>
            <a:pPr lvl="1"/>
            <a:r>
              <a:rPr lang="en-US" dirty="0"/>
              <a:t>Flows react faster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0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sz="3600" dirty="0"/>
              <a:t>Router-Assisted Congestion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CC has three different tasks: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Isolation/fairness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Rate adjustment</a:t>
            </a:r>
          </a:p>
          <a:p>
            <a:pPr lvl="1"/>
            <a:r>
              <a:rPr lang="en-US" dirty="0"/>
              <a:t>Detecting congestion</a:t>
            </a:r>
          </a:p>
          <a:p>
            <a:pPr lvl="7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533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Congestion Notification (ECN)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bit in packet header; set by congested routers</a:t>
            </a:r>
          </a:p>
          <a:p>
            <a:pPr lvl="1"/>
            <a:r>
              <a:rPr lang="en-US" dirty="0"/>
              <a:t>If data packet has bit set, then ACK has ECN bit set</a:t>
            </a:r>
          </a:p>
          <a:p>
            <a:r>
              <a:rPr lang="en-US" dirty="0"/>
              <a:t>Many options for when routers set the bit</a:t>
            </a:r>
          </a:p>
          <a:p>
            <a:pPr lvl="1"/>
            <a:r>
              <a:rPr lang="en-US" dirty="0"/>
              <a:t>Tradeoff between (link) utilization and (packet) delay</a:t>
            </a:r>
          </a:p>
          <a:p>
            <a:r>
              <a:rPr lang="en-US" dirty="0"/>
              <a:t>Congestion semantics can be exactly like that of drop</a:t>
            </a:r>
          </a:p>
          <a:p>
            <a:pPr lvl="1"/>
            <a:r>
              <a:rPr lang="en-US" dirty="0"/>
              <a:t>i.e., end-host reacts as though it saw a drop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1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Don’t confuse corruption with congestion; recovery w/ rate adjustment</a:t>
            </a:r>
          </a:p>
          <a:p>
            <a:pPr lvl="1"/>
            <a:r>
              <a:rPr lang="en-US" dirty="0"/>
              <a:t>Can serve as an early indicator of congestion to avoid delays</a:t>
            </a:r>
          </a:p>
          <a:p>
            <a:pPr lvl="1"/>
            <a:r>
              <a:rPr lang="en-US" dirty="0"/>
              <a:t>Easy (easier) to incrementally deploy </a:t>
            </a:r>
          </a:p>
          <a:p>
            <a:pPr lvl="2"/>
            <a:r>
              <a:rPr lang="en-US" dirty="0"/>
              <a:t>Today: defined in RFC 3168 using ToS/DSCP bits in the IP header</a:t>
            </a:r>
          </a:p>
          <a:p>
            <a:pPr lvl="2"/>
            <a:r>
              <a:rPr lang="en-US" dirty="0"/>
              <a:t>Common in datacenters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4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loud 57"/>
          <p:cNvSpPr>
            <a:spLocks noChangeArrowheads="1"/>
          </p:cNvSpPr>
          <p:nvPr/>
        </p:nvSpPr>
        <p:spPr bwMode="auto">
          <a:xfrm>
            <a:off x="7467600" y="5029200"/>
            <a:ext cx="1447800" cy="914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4" name="Cloud 57"/>
          <p:cNvSpPr>
            <a:spLocks noChangeArrowheads="1"/>
          </p:cNvSpPr>
          <p:nvPr/>
        </p:nvSpPr>
        <p:spPr bwMode="auto">
          <a:xfrm>
            <a:off x="7239000" y="2286000"/>
            <a:ext cx="1447800" cy="1143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3" name="Cloud 57"/>
          <p:cNvSpPr>
            <a:spLocks noChangeArrowheads="1"/>
          </p:cNvSpPr>
          <p:nvPr/>
        </p:nvSpPr>
        <p:spPr bwMode="auto">
          <a:xfrm>
            <a:off x="685800" y="1828800"/>
            <a:ext cx="1676400" cy="12954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1" name="Cloud 57"/>
          <p:cNvSpPr>
            <a:spLocks noChangeArrowheads="1"/>
          </p:cNvSpPr>
          <p:nvPr/>
        </p:nvSpPr>
        <p:spPr bwMode="auto">
          <a:xfrm>
            <a:off x="457200" y="4800600"/>
            <a:ext cx="2667000" cy="16002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5" name="Cloud 57"/>
          <p:cNvSpPr>
            <a:spLocks noChangeArrowheads="1"/>
          </p:cNvSpPr>
          <p:nvPr/>
        </p:nvSpPr>
        <p:spPr bwMode="auto">
          <a:xfrm>
            <a:off x="4038600" y="5029200"/>
            <a:ext cx="2895600" cy="134874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sp>
        <p:nvSpPr>
          <p:cNvPr id="80" name="Cloud 57"/>
          <p:cNvSpPr>
            <a:spLocks noChangeArrowheads="1"/>
          </p:cNvSpPr>
          <p:nvPr/>
        </p:nvSpPr>
        <p:spPr bwMode="auto">
          <a:xfrm>
            <a:off x="2743200" y="1905000"/>
            <a:ext cx="3886200" cy="2667000"/>
          </a:xfrm>
          <a:custGeom>
            <a:avLst/>
            <a:gdLst>
              <a:gd name="T0" fmla="*/ 2363404 w 43200"/>
              <a:gd name="T1" fmla="*/ 848519 h 43200"/>
              <a:gd name="T2" fmla="*/ 1182688 w 43200"/>
              <a:gd name="T3" fmla="*/ 1695230 h 43200"/>
              <a:gd name="T4" fmla="*/ 7337 w 43200"/>
              <a:gd name="T5" fmla="*/ 848519 h 43200"/>
              <a:gd name="T6" fmla="*/ 1182688 w 43200"/>
              <a:gd name="T7" fmla="*/ 9703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0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4"/>
                </a:cubicBezTo>
                <a:cubicBezTo>
                  <a:pt x="20114" y="1344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1"/>
                </a:cubicBezTo>
                <a:cubicBezTo>
                  <a:pt x="27723" y="141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50"/>
                </a:cubicBezTo>
                <a:cubicBezTo>
                  <a:pt x="35888" y="150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7"/>
                </a:cubicBezTo>
                <a:cubicBezTo>
                  <a:pt x="30535" y="38007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8"/>
                </a:cubicBezTo>
                <a:cubicBezTo>
                  <a:pt x="19839" y="43358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1"/>
                </a:cubicBezTo>
                <a:cubicBezTo>
                  <a:pt x="9735" y="40771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10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5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7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5"/>
                </a:cubicBezTo>
                <a:cubicBezTo>
                  <a:pt x="3584" y="26195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chemeClr val="accent1">
              <a:lumMod val="20000"/>
              <a:lumOff val="80000"/>
              <a:alpha val="47842"/>
            </a:schemeClr>
          </a:solidFill>
          <a:ln w="12700" algn="ctr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1900" b="1" dirty="0">
                <a:cs typeface="+mn-cs"/>
              </a:rPr>
              <a:t> </a:t>
            </a:r>
          </a:p>
        </p:txBody>
      </p:sp>
      <p:grpSp>
        <p:nvGrpSpPr>
          <p:cNvPr id="3" name="Group 124"/>
          <p:cNvGrpSpPr/>
          <p:nvPr/>
        </p:nvGrpSpPr>
        <p:grpSpPr>
          <a:xfrm>
            <a:off x="1295400" y="2819400"/>
            <a:ext cx="6172200" cy="2781300"/>
            <a:chOff x="1447800" y="2247900"/>
            <a:chExt cx="6172200" cy="2781300"/>
          </a:xfrm>
          <a:effectLst/>
        </p:grpSpPr>
        <p:cxnSp>
          <p:nvCxnSpPr>
            <p:cNvPr id="95" name="Straight Connector 94"/>
            <p:cNvCxnSpPr/>
            <p:nvPr/>
          </p:nvCxnSpPr>
          <p:spPr>
            <a:xfrm flipV="1">
              <a:off x="1447800" y="2971800"/>
              <a:ext cx="1447800" cy="3048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2209801" y="2286001"/>
              <a:ext cx="685801" cy="533401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flipV="1">
              <a:off x="2895600" y="3733800"/>
              <a:ext cx="838200" cy="5334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3200400" y="4800600"/>
              <a:ext cx="1066800" cy="2286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4927124" y="4178776"/>
              <a:ext cx="776446" cy="38894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V="1">
              <a:off x="7010400" y="4800600"/>
              <a:ext cx="609600" cy="762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6629400" y="2247900"/>
              <a:ext cx="762000" cy="38100"/>
            </a:xfrm>
            <a:prstGeom prst="line">
              <a:avLst/>
            </a:prstGeom>
            <a:ln w="50800" cmpd="dbl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/>
              <a:t>Networks and routers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4648200" y="27432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2400" b="1" dirty="0"/>
              <a:t>AT&amp;T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543800" y="2590800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BBN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696200" y="5253335"/>
            <a:ext cx="9906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NYU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38200" y="2133600"/>
            <a:ext cx="1219200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UMICH</a:t>
            </a:r>
            <a:endParaRPr lang="en-US" sz="2400" b="1" dirty="0"/>
          </a:p>
        </p:txBody>
      </p:sp>
      <p:pic>
        <p:nvPicPr>
          <p:cNvPr id="93" name="Picture 2" descr="C:\Documents and Settings\spratnas\Local Settings\Temporary Internet Files\Content.IE5\CLEFC5EZ\MCj04417380000[1]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400" y="3581400"/>
            <a:ext cx="762000" cy="762000"/>
          </a:xfrm>
          <a:prstGeom prst="rect">
            <a:avLst/>
          </a:prstGeom>
          <a:noFill/>
          <a:effectLst/>
        </p:spPr>
      </p:pic>
      <p:pic>
        <p:nvPicPr>
          <p:cNvPr id="33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9200" y="3703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5" name="Straight Connector 334"/>
          <p:cNvCxnSpPr/>
          <p:nvPr/>
        </p:nvCxnSpPr>
        <p:spPr>
          <a:xfrm flipV="1">
            <a:off x="2057400" y="4876800"/>
            <a:ext cx="609600" cy="3810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>
            <a:endCxn id="325" idx="0"/>
          </p:cNvCxnSpPr>
          <p:nvPr/>
        </p:nvCxnSpPr>
        <p:spPr>
          <a:xfrm rot="16200000" flipH="1">
            <a:off x="4168593" y="2918011"/>
            <a:ext cx="768717" cy="1142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/>
          <p:cNvCxnSpPr/>
          <p:nvPr/>
        </p:nvCxnSpPr>
        <p:spPr>
          <a:xfrm flipV="1">
            <a:off x="3581402" y="3581401"/>
            <a:ext cx="990599" cy="83819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/>
          <p:cNvCxnSpPr/>
          <p:nvPr/>
        </p:nvCxnSpPr>
        <p:spPr>
          <a:xfrm rot="16200000" flipH="1">
            <a:off x="4572000" y="3581400"/>
            <a:ext cx="685801" cy="5334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V="1">
            <a:off x="2362200" y="5486400"/>
            <a:ext cx="609600" cy="2286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 rot="16200000" flipH="1">
            <a:off x="2667000" y="49530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 rot="16200000" flipV="1">
            <a:off x="1828800" y="5257800"/>
            <a:ext cx="457200" cy="3048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>
            <a:endCxn id="330" idx="1"/>
          </p:cNvCxnSpPr>
          <p:nvPr/>
        </p:nvCxnSpPr>
        <p:spPr>
          <a:xfrm>
            <a:off x="4191000" y="5562600"/>
            <a:ext cx="838200" cy="1524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 rot="16200000" flipH="1">
            <a:off x="5143501" y="5829300"/>
            <a:ext cx="457199" cy="76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/>
          <p:cNvCxnSpPr/>
          <p:nvPr/>
        </p:nvCxnSpPr>
        <p:spPr>
          <a:xfrm rot="16200000" flipH="1">
            <a:off x="5124450" y="5276850"/>
            <a:ext cx="304800" cy="1143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/>
          <p:cNvCxnSpPr>
            <a:endCxn id="326" idx="1"/>
          </p:cNvCxnSpPr>
          <p:nvPr/>
        </p:nvCxnSpPr>
        <p:spPr>
          <a:xfrm flipV="1">
            <a:off x="5486400" y="5471160"/>
            <a:ext cx="914400" cy="9144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/>
          <p:cNvCxnSpPr>
            <a:stCxn id="325" idx="1"/>
          </p:cNvCxnSpPr>
          <p:nvPr/>
        </p:nvCxnSpPr>
        <p:spPr>
          <a:xfrm rot="10800000" flipV="1">
            <a:off x="3200404" y="3546661"/>
            <a:ext cx="1142997" cy="34739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4800600" y="2971800"/>
            <a:ext cx="1676400" cy="5334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>
            <a:endCxn id="324" idx="1"/>
          </p:cNvCxnSpPr>
          <p:nvPr/>
        </p:nvCxnSpPr>
        <p:spPr>
          <a:xfrm flipV="1">
            <a:off x="3733800" y="4263019"/>
            <a:ext cx="1219200" cy="80381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>
            <a:stCxn id="323" idx="1"/>
          </p:cNvCxnSpPr>
          <p:nvPr/>
        </p:nvCxnSpPr>
        <p:spPr>
          <a:xfrm rot="10800000">
            <a:off x="4495800" y="2590803"/>
            <a:ext cx="1676400" cy="300613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/>
          <p:nvPr/>
        </p:nvCxnSpPr>
        <p:spPr>
          <a:xfrm rot="10800000" flipV="1">
            <a:off x="2971800" y="2590800"/>
            <a:ext cx="1371600" cy="838200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 rot="5400000" flipH="1" flipV="1">
            <a:off x="5295903" y="3086101"/>
            <a:ext cx="1066797" cy="990602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3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0" y="471678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4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5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5200" y="52197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52600" y="27127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50520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7400" y="56388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9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2800" y="2590800"/>
            <a:ext cx="533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0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4233041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1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2362200"/>
            <a:ext cx="533400" cy="378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2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67000" y="3352800"/>
            <a:ext cx="533400" cy="40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3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2667000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4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4038604"/>
            <a:ext cx="533400" cy="448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5" name="Picture 55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43400" y="3359519"/>
            <a:ext cx="533400" cy="37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6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0800" y="53035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496824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8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86200" y="547116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9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81600" y="598932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0" name="Picture 55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9200" y="5410200"/>
            <a:ext cx="533400" cy="335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31" name="Straight Connector 330"/>
          <p:cNvCxnSpPr/>
          <p:nvPr/>
        </p:nvCxnSpPr>
        <p:spPr>
          <a:xfrm rot="16200000" flipV="1">
            <a:off x="2933702" y="3771902"/>
            <a:ext cx="609599" cy="380998"/>
          </a:xfrm>
          <a:prstGeom prst="line">
            <a:avLst/>
          </a:prstGeom>
          <a:ln w="50800" cmpd="dbl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ounded Rectangle 63"/>
          <p:cNvSpPr/>
          <p:nvPr/>
        </p:nvSpPr>
        <p:spPr>
          <a:xfrm>
            <a:off x="4876800" y="34290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5486400" y="5486400"/>
            <a:ext cx="762000" cy="304800"/>
          </a:xfrm>
          <a:prstGeom prst="roundRect">
            <a:avLst/>
          </a:prstGeom>
          <a:solidFill>
            <a:srgbClr val="D3A600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5486400" y="4267200"/>
            <a:ext cx="1295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(ISP)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858000" y="2133600"/>
            <a:ext cx="2057400" cy="381000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edge (enterprise)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76200" y="3048000"/>
            <a:ext cx="1828800" cy="609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home,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 small business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9" grpId="0" animBg="1"/>
      <p:bldP spid="71" grpId="0" animBg="1"/>
      <p:bldP spid="72" grpId="0" animBg="1"/>
      <p:bldP spid="7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 final proposal: Charge people for congestion!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ECN as congestion markers</a:t>
            </a:r>
          </a:p>
          <a:p>
            <a:r>
              <a:rPr lang="en-US" dirty="0"/>
              <a:t>Whenever I get an ECN bit set, I have to pay $$</a:t>
            </a:r>
          </a:p>
          <a:p>
            <a:r>
              <a:rPr lang="en-US" dirty="0"/>
              <a:t>Now, there’s no debate over what a flow is, or what fair is…</a:t>
            </a:r>
          </a:p>
          <a:p>
            <a:r>
              <a:rPr lang="en-US" dirty="0"/>
              <a:t>Idea started by Frank Kelly at Cambridge </a:t>
            </a:r>
          </a:p>
          <a:p>
            <a:pPr lvl="1"/>
            <a:r>
              <a:rPr lang="en-US" dirty="0"/>
              <a:t>“Optimal” solution, backed by much math</a:t>
            </a:r>
          </a:p>
          <a:p>
            <a:pPr lvl="1"/>
            <a:r>
              <a:rPr lang="en-US" dirty="0"/>
              <a:t>Great idea: simple, elegant, effective</a:t>
            </a:r>
          </a:p>
          <a:p>
            <a:pPr lvl="1"/>
            <a:r>
              <a:rPr lang="en-US" dirty="0"/>
              <a:t>Unclear that it will impact practice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routers form the backbone of the Internet</a:t>
            </a:r>
          </a:p>
          <a:p>
            <a:r>
              <a:rPr lang="en-US" dirty="0"/>
              <a:t>Aims for speed while providing fairness</a:t>
            </a:r>
          </a:p>
          <a:p>
            <a:r>
              <a:rPr lang="en-US" dirty="0"/>
              <a:t>Routers can assist in addressing/mitigating many of TCP’s shortcomings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types of routers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</a:t>
            </a:r>
          </a:p>
          <a:p>
            <a:pPr lvl="1"/>
            <a:r>
              <a:rPr lang="en-US" dirty="0"/>
              <a:t>R = 10/40/100 Gbps</a:t>
            </a:r>
          </a:p>
          <a:p>
            <a:pPr lvl="1"/>
            <a:r>
              <a:rPr lang="en-US" dirty="0"/>
              <a:t>NR = O(100) Tbps (Aggregated)</a:t>
            </a:r>
          </a:p>
          <a:p>
            <a:r>
              <a:rPr lang="en-US" dirty="0"/>
              <a:t>Edge</a:t>
            </a:r>
          </a:p>
          <a:p>
            <a:pPr lvl="1"/>
            <a:r>
              <a:rPr lang="en-US" dirty="0"/>
              <a:t>R = 1/10/40</a:t>
            </a:r>
          </a:p>
          <a:p>
            <a:pPr lvl="1"/>
            <a:r>
              <a:rPr lang="en-US" dirty="0"/>
              <a:t>NR = O(100) Gbps</a:t>
            </a:r>
          </a:p>
          <a:p>
            <a:r>
              <a:rPr lang="en-US" dirty="0"/>
              <a:t>Small business</a:t>
            </a:r>
          </a:p>
          <a:p>
            <a:pPr lvl="1"/>
            <a:r>
              <a:rPr lang="en-US" dirty="0"/>
              <a:t>R = 10/100/1000 Mbps</a:t>
            </a:r>
          </a:p>
          <a:p>
            <a:pPr lvl="1"/>
            <a:r>
              <a:rPr lang="en-US" dirty="0"/>
              <a:t>NR &lt; 10 Gbps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3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DBD28231-8182-3E4A-A9CE-3C63F8CB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2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Linecards</a:t>
            </a:r>
          </a:p>
          <a:p>
            <a:pPr lvl="1"/>
            <a:r>
              <a:rPr lang="en-US" dirty="0"/>
              <a:t>Input linecards process packets on their way in</a:t>
            </a:r>
          </a:p>
          <a:p>
            <a:pPr lvl="1"/>
            <a:r>
              <a:rPr lang="en-US" dirty="0"/>
              <a:t>Output linecards process packets on way out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Input and output for the same port are on the same physical linecard</a:t>
            </a:r>
          </a:p>
          <a:p>
            <a:r>
              <a:rPr lang="en-US" dirty="0"/>
              <a:t>Interconnect/switching fabric</a:t>
            </a:r>
          </a:p>
          <a:p>
            <a:pPr lvl="1"/>
            <a:r>
              <a:rPr lang="en-US" dirty="0"/>
              <a:t>Transfers packets from input to output ports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04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Tasks</a:t>
            </a:r>
          </a:p>
          <a:p>
            <a:pPr lvl="1"/>
            <a:r>
              <a:rPr lang="en-US" dirty="0"/>
              <a:t>Receive incoming packets (physical layer stuff)</a:t>
            </a:r>
          </a:p>
          <a:p>
            <a:pPr lvl="1"/>
            <a:r>
              <a:rPr lang="en-US" dirty="0"/>
              <a:t>Update the IP header</a:t>
            </a:r>
          </a:p>
          <a:p>
            <a:pPr lvl="2"/>
            <a:r>
              <a:rPr lang="en-US" dirty="0"/>
              <a:t>TTL, Checksum, Options and Fragment (maybe)</a:t>
            </a:r>
          </a:p>
          <a:p>
            <a:pPr lvl="1"/>
            <a:r>
              <a:rPr lang="en-US" dirty="0"/>
              <a:t>Lookup the output port for the destination IP address</a:t>
            </a:r>
          </a:p>
          <a:p>
            <a:pPr lvl="1"/>
            <a:r>
              <a:rPr lang="en-US" dirty="0"/>
              <a:t>Queue the packet at the switch fabric</a:t>
            </a:r>
          </a:p>
          <a:p>
            <a:r>
              <a:rPr lang="en-US" dirty="0"/>
              <a:t>Challenge: </a:t>
            </a:r>
            <a:r>
              <a:rPr lang="en-US" dirty="0">
                <a:solidFill>
                  <a:srgbClr val="0000FF"/>
                </a:solidFill>
              </a:rPr>
              <a:t>speed!</a:t>
            </a:r>
          </a:p>
          <a:p>
            <a:pPr lvl="1"/>
            <a:r>
              <a:rPr lang="en-US" dirty="0"/>
              <a:t>100B packets @ 40Gbps </a:t>
            </a:r>
            <a:r>
              <a:rPr lang="en-US" dirty="0">
                <a:sym typeface="Wingdings"/>
              </a:rPr>
              <a:t> new packet every 20 </a:t>
            </a:r>
            <a:r>
              <a:rPr lang="en-US" dirty="0" err="1">
                <a:sym typeface="Wingdings"/>
              </a:rPr>
              <a:t>nano</a:t>
            </a:r>
            <a:r>
              <a:rPr lang="en-US" dirty="0">
                <a:sym typeface="Wingdings"/>
              </a:rPr>
              <a:t> secs!</a:t>
            </a:r>
          </a:p>
          <a:p>
            <a:pPr lvl="1"/>
            <a:r>
              <a:rPr lang="en-US" dirty="0">
                <a:sym typeface="Wingdings"/>
              </a:rPr>
              <a:t>Typically implemented with specialized ASICs (network processors)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23,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13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0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1490453531</TotalTime>
  <Pages>7</Pages>
  <Words>2976</Words>
  <Application>Microsoft Macintosh PowerPoint</Application>
  <PresentationFormat>On-screen Show (4:3)</PresentationFormat>
  <Paragraphs>638</Paragraphs>
  <Slides>51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Arial Black</vt:lpstr>
      <vt:lpstr>Courier New</vt:lpstr>
      <vt:lpstr>Gill Sans</vt:lpstr>
      <vt:lpstr>Monaco</vt:lpstr>
      <vt:lpstr>Monotype Sorts</vt:lpstr>
      <vt:lpstr>Palatino Linotype</vt:lpstr>
      <vt:lpstr>Times New Roman</vt:lpstr>
      <vt:lpstr>Wingdings</vt:lpstr>
      <vt:lpstr>dbllineb</vt:lpstr>
      <vt:lpstr>EECS 489 Computer Networks  Fall 2019</vt:lpstr>
      <vt:lpstr>Agenda</vt:lpstr>
      <vt:lpstr>IP routers</vt:lpstr>
      <vt:lpstr>Router definitions</vt:lpstr>
      <vt:lpstr>Networks and routers</vt:lpstr>
      <vt:lpstr>Many types of routers</vt:lpstr>
      <vt:lpstr>What’s inside a router?</vt:lpstr>
      <vt:lpstr>What’s inside a router?</vt:lpstr>
      <vt:lpstr>Input linecards</vt:lpstr>
      <vt:lpstr>Looking up the output port</vt:lpstr>
      <vt:lpstr>Example</vt:lpstr>
      <vt:lpstr>Example</vt:lpstr>
      <vt:lpstr>Longest prefix matching</vt:lpstr>
      <vt:lpstr>Finding match efficiently</vt:lpstr>
      <vt:lpstr>Longest prefix matching</vt:lpstr>
      <vt:lpstr>Tree structure</vt:lpstr>
      <vt:lpstr>Tree structure</vt:lpstr>
      <vt:lpstr>Input linecards</vt:lpstr>
      <vt:lpstr>Output linecards</vt:lpstr>
      <vt:lpstr>Simplest: FIFO router</vt:lpstr>
      <vt:lpstr>Packet classification</vt:lpstr>
      <vt:lpstr>Scheduler</vt:lpstr>
      <vt:lpstr>Priority scheduler</vt:lpstr>
      <vt:lpstr>Round-robin scheduler</vt:lpstr>
      <vt:lpstr>Connecting inputs to outputs: Switching fabric</vt:lpstr>
      <vt:lpstr>Crossbar fabric</vt:lpstr>
      <vt:lpstr>5-minute break!</vt:lpstr>
      <vt:lpstr>Announcements</vt:lpstr>
      <vt:lpstr>Announcements</vt:lpstr>
      <vt:lpstr>Router-assisted Congestion control</vt:lpstr>
      <vt:lpstr>Recap: TCP problems</vt:lpstr>
      <vt:lpstr>Router-assisted congestion control</vt:lpstr>
      <vt:lpstr>Fairness: General approach</vt:lpstr>
      <vt:lpstr>Max-Min fairness</vt:lpstr>
      <vt:lpstr>Example</vt:lpstr>
      <vt:lpstr>Max-Min fairness</vt:lpstr>
      <vt:lpstr>How do we deal with packets of different sizes?</vt:lpstr>
      <vt:lpstr>Fair Queuing (FQ) </vt:lpstr>
      <vt:lpstr>Example</vt:lpstr>
      <vt:lpstr>Fair Queuing (FQ)</vt:lpstr>
      <vt:lpstr>FQ vs. FIFO</vt:lpstr>
      <vt:lpstr>FQ in the big picture</vt:lpstr>
      <vt:lpstr>FQ in the big picture</vt:lpstr>
      <vt:lpstr>Fairness is a controversial goal</vt:lpstr>
      <vt:lpstr>Router-Assisted Congestion Control</vt:lpstr>
      <vt:lpstr>Why not let routers tell what rate end hosts should use?</vt:lpstr>
      <vt:lpstr>Router-Assisted Congestion Control</vt:lpstr>
      <vt:lpstr>Explicit Congestion Notification (ECN)</vt:lpstr>
      <vt:lpstr>ECN</vt:lpstr>
      <vt:lpstr>One final proposal: Charge people for congestion!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1274</cp:revision>
  <cp:lastPrinted>1999-09-08T17:25:07Z</cp:lastPrinted>
  <dcterms:created xsi:type="dcterms:W3CDTF">2014-01-14T18:15:50Z</dcterms:created>
  <dcterms:modified xsi:type="dcterms:W3CDTF">2019-10-23T18:41:56Z</dcterms:modified>
  <cp:category/>
</cp:coreProperties>
</file>