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A600"/>
    <a:srgbClr val="0000FF"/>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1"/>
    <p:restoredTop sz="95064"/>
  </p:normalViewPr>
  <p:slideViewPr>
    <p:cSldViewPr>
      <p:cViewPr varScale="1">
        <p:scale>
          <a:sx n="104" d="100"/>
          <a:sy n="104" d="100"/>
        </p:scale>
        <p:origin x="14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smtClean="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smtClean="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smtClean="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smtClean="0"/>
              <a:t>April 10, 2017</a:t>
            </a:r>
            <a:endParaRPr lang="en-US"/>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smtClean="0"/>
              <a:t>EECS 489 – Lecture 23</a:t>
            </a:r>
            <a:endParaRPr lang="en-US"/>
          </a:p>
        </p:txBody>
      </p:sp>
    </p:spTree>
    <p:extLst>
      <p:ext uri="{BB962C8B-B14F-4D97-AF65-F5344CB8AC3E}">
        <p14:creationId xmlns:p14="http://schemas.microsoft.com/office/powerpoint/2010/main" val="3511964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smtClean="0"/>
              <a:t>April 10, 2017</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smtClean="0"/>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iming>
    <p:tnLst>
      <p:par>
        <p:cTn id="1" dur="indefinite" restart="never" nodeType="tmRoot"/>
      </p:par>
    </p:tnLst>
  </p:timing>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image" Target="../media/image20.png"/><Relationship Id="rId16" Type="http://schemas.openxmlformats.org/officeDocument/2006/relationships/image" Target="../media/image21.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24.wmf"/><Relationship Id="rId5" Type="http://schemas.openxmlformats.org/officeDocument/2006/relationships/oleObject" Target="../embeddings/oleObject2.bin"/><Relationship Id="rId6" Type="http://schemas.openxmlformats.org/officeDocument/2006/relationships/image" Target="../media/image25.wmf"/><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smtClean="0">
                <a:effectLst/>
                <a:latin typeface="Arial Black" charset="0"/>
                <a:ea typeface="ＭＳ Ｐゴシック" charset="0"/>
                <a:cs typeface="ＭＳ Ｐゴシック" charset="0"/>
              </a:rPr>
              <a:t>EECS 489</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dirty="0"/>
              <a:t>Computer Networks</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
            </a: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2017</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smtClean="0">
                <a:latin typeface="Arial" charset="0"/>
                <a:ea typeface="ＭＳ Ｐゴシック" charset="0"/>
                <a:cs typeface="ＭＳ Ｐゴシック" charset="0"/>
              </a:rPr>
              <a:t>Mosharaf Chowdhury</a:t>
            </a:r>
            <a:endParaRPr lang="en-US" dirty="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smtClean="0">
                <a:solidFill>
                  <a:srgbClr val="0000FF"/>
                </a:solidFill>
                <a:ea typeface="Arial" charset="0"/>
                <a:cs typeface="Arial" charset="0"/>
              </a:rPr>
              <a:t>Wireless </a:t>
            </a:r>
            <a:r>
              <a:rPr lang="en-US" sz="2400" b="0" dirty="0">
                <a:solidFill>
                  <a:srgbClr val="0000FF"/>
                </a:solidFill>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a:t>
            </a:r>
            <a:r>
              <a:rPr lang="en-US" sz="2000" b="0" dirty="0" smtClean="0">
                <a:solidFill>
                  <a:schemeClr val="accent2"/>
                </a:solidFill>
                <a:ea typeface="Arial" charset="0"/>
                <a:cs typeface="Arial" charset="0"/>
              </a:rPr>
              <a:t>ypically </a:t>
            </a:r>
            <a:r>
              <a:rPr lang="en-US" sz="2000" b="0" dirty="0">
                <a:solidFill>
                  <a:schemeClr val="accent2"/>
                </a:solidFill>
                <a:ea typeface="Arial" charset="0"/>
                <a:cs typeface="Arial" charset="0"/>
              </a:rPr>
              <a:t>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a:t>
            </a:r>
            <a:r>
              <a:rPr lang="en-US" sz="2000" b="0" dirty="0" smtClean="0">
                <a:solidFill>
                  <a:schemeClr val="accent2"/>
                </a:solidFill>
                <a:ea typeface="Arial" charset="0"/>
                <a:cs typeface="Arial" charset="0"/>
              </a:rPr>
              <a:t>lso </a:t>
            </a:r>
            <a:r>
              <a:rPr lang="en-US" sz="2000" b="0" dirty="0">
                <a:solidFill>
                  <a:schemeClr val="accent2"/>
                </a:solidFill>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t>
            </a:r>
            <a:r>
              <a:rPr lang="en-US" sz="2000" b="0" dirty="0" smtClean="0">
                <a:solidFill>
                  <a:schemeClr val="accent2"/>
                </a:solidFill>
                <a:ea typeface="Arial" charset="0"/>
                <a:cs typeface="Arial" charset="0"/>
              </a:rPr>
              <a:t>ultiple </a:t>
            </a:r>
            <a:r>
              <a:rPr lang="en-US" sz="2000" b="0" dirty="0">
                <a:solidFill>
                  <a:schemeClr val="accent2"/>
                </a:solidFill>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t>
            </a:r>
            <a:r>
              <a:rPr lang="en-US" sz="2000" b="0" dirty="0" smtClean="0">
                <a:solidFill>
                  <a:schemeClr val="accent2"/>
                </a:solidFill>
                <a:ea typeface="Arial" charset="0"/>
                <a:cs typeface="Arial" charset="0"/>
              </a:rPr>
              <a:t>arious </a:t>
            </a:r>
            <a:r>
              <a:rPr lang="en-US" sz="2000" b="0" dirty="0">
                <a:solidFill>
                  <a:schemeClr val="accent2"/>
                </a:solidFill>
                <a:ea typeface="Arial" charset="0"/>
                <a:cs typeface="Arial" charset="0"/>
              </a:rPr>
              <a:t>data rates, transmission distance</a:t>
            </a: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Indoor</a:t>
            </a:r>
          </a:p>
          <a:p>
            <a:pPr algn="ctr" eaLnBrk="1" hangingPunct="1">
              <a:defRPr/>
            </a:pPr>
            <a:r>
              <a:rPr lang="en-US" sz="1400" b="0" dirty="0" smtClean="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Mid-range</a:t>
            </a:r>
          </a:p>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Long-range</a:t>
            </a:r>
          </a:p>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.056</a:t>
            </a:r>
            <a:endParaRPr lang="en-US" sz="1400" b="0" dirty="0" smtClean="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.384</a:t>
            </a:r>
            <a:endParaRPr lang="en-US" sz="1400" b="0" dirty="0" smtClean="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1</a:t>
            </a:r>
            <a:endParaRPr lang="en-US" sz="1400" b="0" dirty="0" smtClean="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4</a:t>
            </a:r>
            <a:endParaRPr lang="en-US" sz="1400" b="0" dirty="0" smtClean="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5-11</a:t>
            </a:r>
            <a:endParaRPr lang="en-US" sz="1400" b="0" dirty="0" smtClean="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54</a:t>
            </a:r>
            <a:endParaRPr lang="en-US" sz="1400" b="0" dirty="0" smtClean="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450</a:t>
            </a:r>
            <a:endParaRPr lang="en-US" sz="1400" b="0" dirty="0" smtClean="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smtClean="0">
                <a:solidFill>
                  <a:schemeClr val="accent2"/>
                </a:solidFill>
              </a:rPr>
              <a:t>1300</a:t>
            </a:r>
            <a:endParaRPr lang="en-US" b="0" dirty="0">
              <a:solidFill>
                <a:schemeClr val="accent2"/>
              </a:solidFill>
            </a:endParaRP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p:txBody>
          <a:bodyPr/>
          <a:lstStyle/>
          <a:p>
            <a:r>
              <a:rPr lang="en-US" dirty="0" smtClean="0">
                <a:solidFill>
                  <a:srgbClr val="0000FF"/>
                </a:solidFill>
              </a:rPr>
              <a:t>Infrastructure mode</a:t>
            </a:r>
            <a:r>
              <a:rPr lang="en-US" dirty="0" smtClean="0"/>
              <a:t>: Base stations connect mobiles to wired network</a:t>
            </a:r>
          </a:p>
          <a:p>
            <a:r>
              <a:rPr lang="en-US" dirty="0" smtClean="0">
                <a:solidFill>
                  <a:srgbClr val="0000FF"/>
                </a:solidFill>
              </a:rPr>
              <a:t>Ad-hoc mode</a:t>
            </a:r>
            <a:r>
              <a:rPr lang="en-US" dirty="0" smtClean="0"/>
              <a:t>: Wireless hosts organize themselves to communicate </a:t>
            </a:r>
            <a:endParaRPr lang="en-US" dirty="0"/>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6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6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6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7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7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7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a:t>
            </a:r>
            <a:r>
              <a:rPr lang="en-US" sz="2400"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a:t>
            </a:r>
            <a:r>
              <a:rPr lang="en-US" sz="2400"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a:t>
            </a:r>
            <a:r>
              <a:rPr lang="en-US" sz="2200" b="0" dirty="0" smtClean="0">
                <a:latin typeface="Arial" charset="0"/>
                <a:ea typeface="Arial" charset="0"/>
                <a:cs typeface="Arial" charset="0"/>
              </a:rPr>
              <a:t>nfrastructure</a:t>
            </a:r>
          </a:p>
          <a:p>
            <a:pPr algn="ctr">
              <a:defRPr/>
            </a:pPr>
            <a:r>
              <a:rPr lang="en-US" sz="2200" b="0" dirty="0" smtClean="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a:t>
            </a:r>
            <a:r>
              <a:rPr lang="en-US" sz="2200" b="0" dirty="0" smtClean="0">
                <a:latin typeface="Arial" charset="0"/>
                <a:ea typeface="Arial" charset="0"/>
                <a:cs typeface="Arial" charset="0"/>
              </a:rPr>
              <a:t>o</a:t>
            </a:r>
          </a:p>
          <a:p>
            <a:pPr algn="ctr">
              <a:defRPr/>
            </a:pPr>
            <a:r>
              <a:rPr lang="en-US" sz="2200" b="0"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solidFill>
                  <a:schemeClr val="accent2"/>
                </a:solidFill>
                <a:latin typeface="Arial" charset="0"/>
                <a:ea typeface="Arial" charset="0"/>
                <a:cs typeface="Arial" charset="0"/>
              </a:rPr>
              <a:t>Host connects to </a:t>
            </a:r>
          </a:p>
          <a:p>
            <a:pPr algn="ctr">
              <a:defRPr/>
            </a:pPr>
            <a:r>
              <a:rPr lang="en-US" b="0" dirty="0" smtClean="0">
                <a:solidFill>
                  <a:schemeClr val="accent2"/>
                </a:solidFill>
                <a:latin typeface="Arial" charset="0"/>
                <a:ea typeface="Arial" charset="0"/>
                <a:cs typeface="Arial" charset="0"/>
              </a:rPr>
              <a:t>base station (WiFi,</a:t>
            </a:r>
          </a:p>
          <a:p>
            <a:pPr algn="ctr">
              <a:defRPr/>
            </a:pPr>
            <a:r>
              <a:rPr lang="en-US" b="0" dirty="0" smtClean="0">
                <a:solidFill>
                  <a:schemeClr val="accent2"/>
                </a:solidFill>
                <a:latin typeface="Arial" charset="0"/>
                <a:ea typeface="Arial" charset="0"/>
                <a:cs typeface="Arial" charset="0"/>
              </a:rPr>
              <a:t>WiMAX, cellular), </a:t>
            </a:r>
          </a:p>
          <a:p>
            <a:pPr algn="ctr">
              <a:defRPr/>
            </a:pPr>
            <a:r>
              <a:rPr lang="en-US" b="0" dirty="0" smtClean="0">
                <a:solidFill>
                  <a:schemeClr val="accent2"/>
                </a:solidFill>
                <a:latin typeface="Arial" charset="0"/>
                <a:ea typeface="Arial" charset="0"/>
                <a:cs typeface="Arial" charset="0"/>
              </a:rPr>
              <a:t>which connects to </a:t>
            </a:r>
          </a:p>
          <a:p>
            <a:pPr algn="ctr">
              <a:defRPr/>
            </a:pPr>
            <a:r>
              <a:rPr lang="en-US" b="0" dirty="0" smtClean="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a:t>
            </a:r>
            <a:r>
              <a:rPr lang="en-US" b="0" dirty="0" smtClean="0">
                <a:solidFill>
                  <a:schemeClr val="accent2"/>
                </a:solidFill>
                <a:latin typeface="Arial" charset="0"/>
                <a:ea typeface="Arial" charset="0"/>
                <a:cs typeface="Arial" charset="0"/>
              </a:rPr>
              <a:t>o base station, no</a:t>
            </a:r>
          </a:p>
          <a:p>
            <a:pPr algn="ctr">
              <a:defRPr/>
            </a:pPr>
            <a:r>
              <a:rPr lang="en-US" b="0" dirty="0" smtClean="0">
                <a:solidFill>
                  <a:schemeClr val="accent2"/>
                </a:solidFill>
                <a:latin typeface="Arial" charset="0"/>
                <a:ea typeface="Arial" charset="0"/>
                <a:cs typeface="Arial" charset="0"/>
              </a:rPr>
              <a:t>connection to larger </a:t>
            </a:r>
          </a:p>
          <a:p>
            <a:pPr algn="ctr">
              <a:defRPr/>
            </a:pPr>
            <a:r>
              <a:rPr lang="en-US" b="0" dirty="0" smtClean="0">
                <a:solidFill>
                  <a:schemeClr val="accent2"/>
                </a:solidFill>
                <a:latin typeface="Arial" charset="0"/>
                <a:ea typeface="Arial" charset="0"/>
                <a:cs typeface="Arial" charset="0"/>
              </a:rPr>
              <a:t>Internet (Bluetooth, </a:t>
            </a:r>
          </a:p>
          <a:p>
            <a:pPr algn="ctr">
              <a:defRPr/>
            </a:pPr>
            <a:r>
              <a:rPr lang="en-US" b="0" dirty="0" smtClean="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a:t>
            </a:r>
            <a:r>
              <a:rPr lang="en-US" b="0" dirty="0" smtClean="0">
                <a:solidFill>
                  <a:schemeClr val="accent2"/>
                </a:solidFill>
                <a:latin typeface="Arial" charset="0"/>
                <a:ea typeface="Arial" charset="0"/>
                <a:cs typeface="Arial" charset="0"/>
              </a:rPr>
              <a:t>ost may have to</a:t>
            </a:r>
          </a:p>
          <a:p>
            <a:pPr algn="ctr">
              <a:defRPr/>
            </a:pPr>
            <a:r>
              <a:rPr lang="en-US" b="0" dirty="0" smtClean="0">
                <a:solidFill>
                  <a:schemeClr val="accent2"/>
                </a:solidFill>
                <a:latin typeface="Arial" charset="0"/>
                <a:ea typeface="Arial" charset="0"/>
                <a:cs typeface="Arial" charset="0"/>
              </a:rPr>
              <a:t>relay through several</a:t>
            </a:r>
          </a:p>
          <a:p>
            <a:pPr algn="ctr">
              <a:defRPr/>
            </a:pPr>
            <a:r>
              <a:rPr lang="en-US" b="0" dirty="0" smtClean="0">
                <a:solidFill>
                  <a:schemeClr val="accent2"/>
                </a:solidFill>
                <a:latin typeface="Arial" charset="0"/>
                <a:ea typeface="Arial" charset="0"/>
                <a:cs typeface="Arial" charset="0"/>
              </a:rPr>
              <a:t>wireless nodes to </a:t>
            </a:r>
          </a:p>
          <a:p>
            <a:pPr algn="ctr">
              <a:defRPr/>
            </a:pPr>
            <a:r>
              <a:rPr lang="en-US" b="0" dirty="0" smtClean="0">
                <a:solidFill>
                  <a:schemeClr val="accent2"/>
                </a:solidFill>
                <a:latin typeface="Arial" charset="0"/>
                <a:ea typeface="Arial" charset="0"/>
                <a:cs typeface="Arial" charset="0"/>
              </a:rPr>
              <a:t>connect to larger </a:t>
            </a:r>
          </a:p>
          <a:p>
            <a:pPr algn="ctr">
              <a:defRPr/>
            </a:pPr>
            <a:r>
              <a:rPr lang="en-US" b="0" dirty="0" smtClean="0">
                <a:solidFill>
                  <a:schemeClr val="accent2"/>
                </a:solidFill>
                <a:latin typeface="Arial" charset="0"/>
                <a:ea typeface="Arial" charset="0"/>
                <a:cs typeface="Arial" charset="0"/>
              </a:rPr>
              <a:t>Internet: </a:t>
            </a:r>
            <a:r>
              <a:rPr lang="en-US" b="0" i="1" dirty="0" smtClean="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a:t>
            </a:r>
            <a:r>
              <a:rPr lang="en-US" b="0" dirty="0" smtClean="0">
                <a:solidFill>
                  <a:schemeClr val="accent2"/>
                </a:solidFill>
                <a:latin typeface="Arial" charset="0"/>
                <a:ea typeface="Arial" charset="0"/>
                <a:cs typeface="Arial" charset="0"/>
              </a:rPr>
              <a:t>o base station, no</a:t>
            </a:r>
          </a:p>
          <a:p>
            <a:pPr algn="ctr">
              <a:defRPr/>
            </a:pPr>
            <a:r>
              <a:rPr lang="en-US" b="0" dirty="0" smtClean="0">
                <a:solidFill>
                  <a:schemeClr val="accent2"/>
                </a:solidFill>
                <a:latin typeface="Arial" charset="0"/>
                <a:ea typeface="Arial" charset="0"/>
                <a:cs typeface="Arial" charset="0"/>
              </a:rPr>
              <a:t>connection to larger </a:t>
            </a:r>
          </a:p>
          <a:p>
            <a:pPr algn="ctr">
              <a:defRPr/>
            </a:pPr>
            <a:r>
              <a:rPr lang="en-US" b="0" dirty="0" smtClean="0">
                <a:solidFill>
                  <a:schemeClr val="accent2"/>
                </a:solidFill>
                <a:latin typeface="Arial" charset="0"/>
                <a:ea typeface="Arial" charset="0"/>
                <a:cs typeface="Arial" charset="0"/>
              </a:rPr>
              <a:t>Internet. May have to</a:t>
            </a:r>
          </a:p>
          <a:p>
            <a:pPr algn="ctr">
              <a:defRPr/>
            </a:pPr>
            <a:r>
              <a:rPr lang="en-US" b="0" dirty="0" smtClean="0">
                <a:solidFill>
                  <a:schemeClr val="accent2"/>
                </a:solidFill>
                <a:latin typeface="Arial" charset="0"/>
                <a:ea typeface="Arial" charset="0"/>
                <a:cs typeface="Arial" charset="0"/>
              </a:rPr>
              <a:t>relay to reach other </a:t>
            </a:r>
          </a:p>
          <a:p>
            <a:pPr algn="ctr">
              <a:defRPr/>
            </a:pPr>
            <a:r>
              <a:rPr lang="en-US" b="0" dirty="0" smtClean="0">
                <a:solidFill>
                  <a:schemeClr val="accent2"/>
                </a:solidFill>
                <a:latin typeface="Arial" charset="0"/>
                <a:ea typeface="Arial" charset="0"/>
                <a:cs typeface="Arial" charset="0"/>
              </a:rPr>
              <a:t>a given wireless node</a:t>
            </a:r>
          </a:p>
          <a:p>
            <a:pPr algn="ctr">
              <a:defRPr/>
            </a:pPr>
            <a:r>
              <a:rPr lang="en-US" b="0" dirty="0" smtClean="0">
                <a:solidFill>
                  <a:schemeClr val="accent2"/>
                </a:solidFill>
                <a:latin typeface="Arial" charset="0"/>
                <a:ea typeface="Arial" charset="0"/>
                <a:cs typeface="Arial" charset="0"/>
              </a:rPr>
              <a:t>MANET, VANET</a:t>
            </a:r>
            <a:endParaRPr lang="en-US" b="0" i="1" dirty="0" smtClean="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a:t>
            </a:r>
            <a:r>
              <a:rPr lang="en-US" dirty="0" smtClean="0"/>
              <a:t>(c/f)</a:t>
            </a:r>
            <a:endParaRPr lang="en-US" dirty="0" smtClean="0"/>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3" name="Date Placeholder 1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lstStyle/>
          <a:p>
            <a:r>
              <a:rPr lang="en-US" dirty="0" smtClean="0">
                <a:solidFill>
                  <a:srgbClr val="0000FF"/>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rgbClr val="0000FF"/>
                </a:solidFill>
              </a:rPr>
              <a:t>BER</a:t>
            </a:r>
            <a:r>
              <a:rPr lang="en-US" dirty="0" smtClean="0"/>
              <a:t>: Bit error rate</a:t>
            </a:r>
          </a:p>
          <a:p>
            <a:r>
              <a:rPr lang="en-US" dirty="0" smtClean="0"/>
              <a:t>SNR vs. BER tradeoffs</a:t>
            </a:r>
          </a:p>
          <a:p>
            <a:pPr lvl="1"/>
            <a:r>
              <a:rPr lang="en-US" dirty="0">
                <a:solidFill>
                  <a:srgbClr val="0000FF"/>
                </a:solidFill>
              </a:rPr>
              <a:t>G</a:t>
            </a:r>
            <a:r>
              <a:rPr lang="en-US" dirty="0" smtClean="0">
                <a:solidFill>
                  <a:srgbClr val="0000FF"/>
                </a:solidFill>
              </a:rPr>
              <a:t>iven physical layer</a:t>
            </a:r>
            <a:r>
              <a:rPr lang="en-US" dirty="0" smtClean="0"/>
              <a:t>: Increase power → </a:t>
            </a:r>
            <a:r>
              <a:rPr lang="en-US" dirty="0"/>
              <a:t>increase SNR </a:t>
            </a:r>
            <a:r>
              <a:rPr lang="en-US" dirty="0" smtClean="0"/>
              <a:t>→ decrease BER</a:t>
            </a:r>
          </a:p>
          <a:p>
            <a:pPr lvl="1"/>
            <a:r>
              <a:rPr lang="en-US" dirty="0">
                <a:solidFill>
                  <a:srgbClr val="0000FF"/>
                </a:solidFill>
              </a:rPr>
              <a:t>G</a:t>
            </a:r>
            <a:r>
              <a:rPr lang="en-US" dirty="0" smtClean="0">
                <a:solidFill>
                  <a:srgbClr val="0000FF"/>
                </a:solidFill>
              </a:rPr>
              <a:t>iven SNR</a:t>
            </a:r>
            <a:r>
              <a:rPr lang="en-US" dirty="0" smtClean="0"/>
              <a:t>: Choose physical layer that meets BER requirement, giving highest throughput</a:t>
            </a:r>
          </a:p>
          <a:p>
            <a:pPr lvl="1"/>
            <a:r>
              <a:rPr lang="en-US" dirty="0" smtClean="0">
                <a:solidFill>
                  <a:srgbClr val="0000FF"/>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endParaRPr lang="en-US" sz="1200" b="0" baseline="30000" dirty="0" smtClean="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20</a:t>
              </a:r>
              <a:endParaRPr lang="en-US" sz="1200" b="0" baseline="30000" dirty="0" smtClean="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30</a:t>
              </a:r>
              <a:endParaRPr lang="en-US" sz="1200" b="0" baseline="30000" dirty="0" smtClean="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40</a:t>
              </a:r>
              <a:endParaRPr lang="en-US" sz="1200" b="0" baseline="30000" dirty="0" smtClean="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BER</a:t>
            </a:r>
          </a:p>
          <a:p>
            <a:r>
              <a:rPr lang="en-US" dirty="0" smtClean="0"/>
              <a:t>Dealing with high wireless bit-error rates</a:t>
            </a:r>
          </a:p>
          <a:p>
            <a:pPr lvl="1"/>
            <a:r>
              <a:rPr lang="en-US" dirty="0">
                <a:solidFill>
                  <a:srgbClr val="0000FF"/>
                </a:solidFill>
              </a:rPr>
              <a:t>S</a:t>
            </a:r>
            <a:r>
              <a:rPr lang="en-US" dirty="0" smtClean="0">
                <a:solidFill>
                  <a:srgbClr val="0000FF"/>
                </a:solidFill>
              </a:rPr>
              <a:t>ender could increase transmission power</a:t>
            </a:r>
          </a:p>
          <a:p>
            <a:pPr lvl="2"/>
            <a:r>
              <a:rPr lang="en-US" dirty="0" smtClean="0"/>
              <a:t>Needs hi energy (bad for battery-powered hosts)</a:t>
            </a:r>
          </a:p>
          <a:p>
            <a:pPr lvl="2"/>
            <a:r>
              <a:rPr lang="en-US" dirty="0"/>
              <a:t>C</a:t>
            </a:r>
            <a:r>
              <a:rPr lang="en-US" dirty="0" smtClean="0"/>
              <a:t>reates more interference with other senders</a:t>
            </a:r>
          </a:p>
          <a:p>
            <a:pPr lvl="1"/>
            <a:r>
              <a:rPr lang="en-US" dirty="0">
                <a:solidFill>
                  <a:srgbClr val="0000FF"/>
                </a:solidFill>
              </a:rPr>
              <a:t>S</a:t>
            </a:r>
            <a:r>
              <a:rPr lang="en-US" dirty="0" smtClean="0">
                <a:solidFill>
                  <a:srgbClr val="0000FF"/>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rgbClr val="0000FF"/>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157850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Wireless network basics</a:t>
            </a:r>
          </a:p>
          <a:p>
            <a:r>
              <a:rPr lang="en-US" dirty="0" smtClean="0"/>
              <a:t>802.11 Wireless LAN</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a:t>
            </a:r>
            <a:r>
              <a:rPr lang="en-US" dirty="0" smtClean="0"/>
              <a:t>times</a:t>
            </a:r>
            <a:endParaRPr lang="en-US" dirty="0"/>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rgbClr val="0000FF"/>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21</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smtClean="0">
                <a:solidFill>
                  <a:srgbClr val="0000FF"/>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a:t>
            </a:r>
            <a:r>
              <a:rPr lang="en-US" dirty="0" smtClean="0"/>
              <a:t>receiver ⇒ </a:t>
            </a:r>
            <a:r>
              <a:rPr lang="en-US" dirty="0" smtClean="0">
                <a:solidFill>
                  <a:srgbClr val="0000FF"/>
                </a:solidFill>
              </a:rPr>
              <a:t>Half-duplex</a:t>
            </a:r>
          </a:p>
          <a:p>
            <a:pPr lvl="1"/>
            <a:r>
              <a:rPr lang="en-US" dirty="0" smtClean="0"/>
              <a:t>Recent work has shown that full duplex </a:t>
            </a:r>
            <a:r>
              <a:rPr lang="en-US" smtClean="0"/>
              <a:t>may also be possible</a:t>
            </a:r>
            <a:endParaRPr lang="en-US" dirty="0" smtClean="0"/>
          </a:p>
          <a:p>
            <a:r>
              <a:rPr lang="en-US" dirty="0" smtClean="0"/>
              <a:t>Signals sent by sender don’</a:t>
            </a:r>
            <a:r>
              <a:rPr lang="en-US" altLang="ja-JP" dirty="0" smtClean="0"/>
              <a:t>t always end up at receiver intact</a:t>
            </a:r>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B</a:t>
            </a:r>
          </a:p>
          <a:p>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chemeClr val="accent2"/>
                  </a:solidFill>
                  <a:latin typeface="Arial" charset="0"/>
                  <a:cs typeface="Arial" charset="0"/>
                </a:rPr>
                <a:t>C</a:t>
              </a:r>
              <a:r>
                <a:rPr lang="ja-JP" altLang="en-US" sz="1400" smtClean="0">
                  <a:solidFill>
                    <a:schemeClr val="accent2"/>
                  </a:solidFill>
                  <a:latin typeface="Arial" charset="0"/>
                  <a:cs typeface="Arial" charset="0"/>
                </a:rPr>
                <a:t>’</a:t>
              </a:r>
              <a:r>
                <a:rPr lang="en-US" sz="1400" dirty="0" smtClean="0">
                  <a:solidFill>
                    <a:schemeClr val="accent2"/>
                  </a:solidFill>
                  <a:latin typeface="Arial" charset="0"/>
                  <a:cs typeface="Arial" charset="0"/>
                </a:rPr>
                <a:t>s signal</a:t>
              </a:r>
            </a:p>
            <a:p>
              <a:pPr>
                <a:defRPr/>
              </a:pPr>
              <a:r>
                <a:rPr lang="en-US" sz="1400" dirty="0" smtClean="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5-minute break!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Announcements</a:t>
            </a:r>
            <a:endParaRPr lang="en-US" dirty="0"/>
          </a:p>
        </p:txBody>
      </p:sp>
      <p:sp>
        <p:nvSpPr>
          <p:cNvPr id="8" name="Content Placeholder 7"/>
          <p:cNvSpPr>
            <a:spLocks noGrp="1"/>
          </p:cNvSpPr>
          <p:nvPr>
            <p:ph idx="1"/>
          </p:nvPr>
        </p:nvSpPr>
        <p:spPr/>
        <p:txBody>
          <a:bodyPr/>
          <a:lstStyle/>
          <a:p>
            <a:r>
              <a:rPr lang="en-US" dirty="0" smtClean="0">
                <a:solidFill>
                  <a:srgbClr val="0000FF"/>
                </a:solidFill>
              </a:rPr>
              <a:t>Assignment 4 is due on Friday (4/14)</a:t>
            </a:r>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lstStyle/>
          <a:p>
            <a:r>
              <a:rPr lang="en-US" dirty="0" smtClean="0"/>
              <a:t>Wireless </a:t>
            </a:r>
            <a:r>
              <a:rPr lang="en-US" dirty="0"/>
              <a:t>host communicates with base station</a:t>
            </a:r>
          </a:p>
          <a:p>
            <a:pPr lvl="1"/>
            <a:r>
              <a:rPr lang="en-US" dirty="0" smtClean="0">
                <a:solidFill>
                  <a:srgbClr val="0000FF"/>
                </a:solidFill>
              </a:rPr>
              <a:t>Base </a:t>
            </a:r>
            <a:r>
              <a:rPr lang="en-US" dirty="0">
                <a:solidFill>
                  <a:srgbClr val="0000FF"/>
                </a:solidFill>
              </a:rPr>
              <a:t>station</a:t>
            </a:r>
            <a:r>
              <a:rPr lang="en-US" dirty="0"/>
              <a:t> = access point (AP)</a:t>
            </a:r>
          </a:p>
          <a:p>
            <a:r>
              <a:rPr lang="en-US" dirty="0">
                <a:solidFill>
                  <a:srgbClr val="0000FF"/>
                </a:solidFill>
              </a:rPr>
              <a:t>Basic Service Set (BSS)</a:t>
            </a:r>
            <a:r>
              <a:rPr lang="en-US" dirty="0"/>
              <a:t> (aka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Recap: Point-to-point vs. </a:t>
            </a:r>
            <a:r>
              <a:rPr lang="en-US" dirty="0"/>
              <a:t>b</a:t>
            </a:r>
            <a:r>
              <a:rPr lang="en-US" dirty="0" smtClean="0"/>
              <a:t>roadcast medium</a:t>
            </a:r>
            <a:endParaRPr lang="en-US" dirty="0"/>
          </a:p>
        </p:txBody>
      </p:sp>
      <p:sp>
        <p:nvSpPr>
          <p:cNvPr id="957443" name="Rectangle 3"/>
          <p:cNvSpPr>
            <a:spLocks noGrp="1" noChangeArrowheads="1"/>
          </p:cNvSpPr>
          <p:nvPr>
            <p:ph idx="1"/>
          </p:nvPr>
        </p:nvSpPr>
        <p:spPr/>
        <p:txBody>
          <a:bodyPr/>
          <a:lstStyle/>
          <a:p>
            <a:r>
              <a:rPr lang="en-US" dirty="0" smtClean="0">
                <a:solidFill>
                  <a:srgbClr val="0000FF"/>
                </a:solidFill>
              </a:rPr>
              <a:t>Point-to-point</a:t>
            </a:r>
            <a:r>
              <a:rPr lang="en-US" dirty="0" smtClean="0"/>
              <a:t>: dedicated pairwise communication</a:t>
            </a:r>
          </a:p>
          <a:p>
            <a:pPr lvl="1"/>
            <a:r>
              <a:rPr lang="en-US" dirty="0" smtClean="0"/>
              <a:t>E.g., long-distance fiber link</a:t>
            </a:r>
          </a:p>
          <a:p>
            <a:pPr lvl="1"/>
            <a:r>
              <a:rPr lang="en-US" dirty="0" smtClean="0"/>
              <a:t>E.g., Point-to-point link b/n Ethernet switch and host</a:t>
            </a:r>
          </a:p>
          <a:p>
            <a:r>
              <a:rPr lang="en-US" dirty="0" smtClean="0">
                <a:solidFill>
                  <a:srgbClr val="0000FF"/>
                </a:solidFill>
              </a:rPr>
              <a:t>Broadcast</a:t>
            </a:r>
            <a:r>
              <a:rPr lang="en-US" dirty="0" smtClean="0"/>
              <a:t>: shared wire or medium</a:t>
            </a:r>
          </a:p>
          <a:p>
            <a:pPr lvl="1"/>
            <a:r>
              <a:rPr lang="en-US" dirty="0" smtClean="0"/>
              <a:t>Traditional Ethernet (pre ~2000)</a:t>
            </a:r>
          </a:p>
          <a:p>
            <a:pPr lvl="1"/>
            <a:r>
              <a:rPr lang="en-US" dirty="0" smtClean="0"/>
              <a:t>802.11 wireless LAN</a:t>
            </a:r>
          </a:p>
          <a:p>
            <a:endParaRPr lang="en-US" dirty="0" smtClean="0"/>
          </a:p>
          <a:p>
            <a:endParaRPr lang="en-US" dirty="0" smtClean="0"/>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t>
            </a:r>
            <a:r>
              <a:rPr lang="en-US" sz="2400" b="0" dirty="0" smtClean="0">
                <a:solidFill>
                  <a:srgbClr val="0000FF"/>
                </a:solidFill>
                <a:latin typeface="Arial" charset="0"/>
                <a:ea typeface="Arial" charset="0"/>
                <a:cs typeface="Arial" charset="0"/>
              </a:rPr>
              <a:t>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a:t>
            </a:r>
            <a:r>
              <a:rPr lang="en-US" b="0" dirty="0" smtClean="0">
                <a:solidFill>
                  <a:schemeClr val="accent2"/>
                </a:solidFill>
                <a:latin typeface="Arial" charset="0"/>
                <a:ea typeface="Arial" charset="0"/>
                <a:cs typeface="Arial" charset="0"/>
              </a:rPr>
              <a:t>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a:t>
            </a:r>
            <a:r>
              <a:rPr lang="en-US" b="0" dirty="0" smtClean="0">
                <a:solidFill>
                  <a:schemeClr val="accent2"/>
                </a:solidFill>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a:t>
            </a:r>
            <a:r>
              <a:rPr lang="en-US" b="0" dirty="0" smtClean="0">
                <a:solidFill>
                  <a:schemeClr val="accent2"/>
                </a:solidFill>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a:t>
              </a:r>
              <a:r>
                <a:rPr lang="en-US" sz="2400" b="0" dirty="0" smtClean="0">
                  <a:solidFill>
                    <a:srgbClr val="0000FF"/>
                  </a:solidFill>
                  <a:latin typeface="Arial" charset="0"/>
                  <a:ea typeface="Arial" charset="0"/>
                  <a:cs typeface="Arial" charset="0"/>
                </a:rPr>
                <a:t>ctive scanning</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rgbClr val="0000FF"/>
                </a:solidFill>
              </a:rPr>
              <a:t>Avoid collisions</a:t>
            </a:r>
            <a:r>
              <a:rPr lang="en-US" dirty="0" smtClean="0"/>
              <a:t>: CSMA/CA</a:t>
            </a:r>
          </a:p>
          <a:p>
            <a:pPr lvl="1"/>
            <a:r>
              <a:rPr lang="en-US" dirty="0" smtClean="0"/>
              <a:t>CA: Collision Avoidance</a:t>
            </a:r>
            <a:endParaRPr lang="en-US" dirty="0"/>
          </a:p>
          <a:p>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any interference!</a:t>
            </a:r>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2:</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1:</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3:</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4:</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rgbClr val="C00000"/>
                  </a:solidFill>
                  <a:latin typeface="Arial" charset="0"/>
                  <a:cs typeface="Arial" charset="0"/>
                </a:rPr>
                <a:t>11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rgbClr val="C00000"/>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Recap: Multiple access algorithm</a:t>
            </a:r>
            <a:endParaRPr lang="en-US" dirty="0"/>
          </a:p>
        </p:txBody>
      </p:sp>
      <p:sp>
        <p:nvSpPr>
          <p:cNvPr id="959491" name="Rectangle 3"/>
          <p:cNvSpPr>
            <a:spLocks noGrp="1" noChangeArrowheads="1"/>
          </p:cNvSpPr>
          <p:nvPr>
            <p:ph idx="1"/>
          </p:nvPr>
        </p:nvSpPr>
        <p:spPr/>
        <p:txBody>
          <a:bodyPr/>
          <a:lstStyle/>
          <a:p>
            <a:r>
              <a:rPr lang="en-US" dirty="0" smtClean="0"/>
              <a:t>Context: a shared broadcast channel</a:t>
            </a:r>
          </a:p>
          <a:p>
            <a:pPr lvl="1"/>
            <a:r>
              <a:rPr lang="en-US" dirty="0" smtClean="0"/>
              <a:t>Must avoid having multiple nodes speaking at once</a:t>
            </a:r>
          </a:p>
          <a:p>
            <a:pPr lvl="2"/>
            <a:r>
              <a:rPr lang="en-US" dirty="0" smtClean="0"/>
              <a:t>Otherwise, collisions lead to garbled data</a:t>
            </a:r>
          </a:p>
          <a:p>
            <a:pPr lvl="1"/>
            <a:r>
              <a:rPr lang="en-US" dirty="0" smtClean="0"/>
              <a:t>Need distributed algorithm to determine which node can transmit</a:t>
            </a:r>
          </a:p>
          <a:p>
            <a:r>
              <a:rPr lang="en-US" dirty="0" smtClean="0"/>
              <a:t>Three classes of techniques</a:t>
            </a:r>
          </a:p>
          <a:p>
            <a:pPr lvl="1"/>
            <a:r>
              <a:rPr lang="en-US" dirty="0" smtClean="0">
                <a:solidFill>
                  <a:srgbClr val="0000FF"/>
                </a:solidFill>
              </a:rPr>
              <a:t>Channel partitioning</a:t>
            </a:r>
            <a:r>
              <a:rPr lang="en-US" dirty="0" smtClean="0"/>
              <a:t>: divide channel into pieces</a:t>
            </a:r>
          </a:p>
          <a:p>
            <a:pPr lvl="1"/>
            <a:r>
              <a:rPr lang="en-US" dirty="0" smtClean="0">
                <a:solidFill>
                  <a:srgbClr val="0000FF"/>
                </a:solidFill>
              </a:rPr>
              <a:t>Taking turns</a:t>
            </a:r>
            <a:r>
              <a:rPr lang="en-US" dirty="0" smtClean="0"/>
              <a:t>: scheme for deciding who transmits</a:t>
            </a:r>
          </a:p>
          <a:p>
            <a:pPr lvl="1"/>
            <a:r>
              <a:rPr lang="en-US" dirty="0" smtClean="0">
                <a:solidFill>
                  <a:srgbClr val="0000FF"/>
                </a:solidFill>
              </a:rPr>
              <a:t>Random access</a:t>
            </a:r>
            <a:r>
              <a:rPr lang="en-US" dirty="0" smtClean="0"/>
              <a:t>: allow collisions, and then recover</a:t>
            </a:r>
          </a:p>
          <a:p>
            <a:pPr lvl="2"/>
            <a:r>
              <a:rPr lang="en-US" dirty="0" smtClean="0"/>
              <a:t>More in the Internet style!</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a:t>
            </a:r>
            <a:r>
              <a:rPr lang="en-US" dirty="0" smtClean="0"/>
              <a:t>Personal </a:t>
            </a:r>
            <a:r>
              <a:rPr lang="en-US" dirty="0"/>
              <a:t>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smtClean="0"/>
              <a:t>Less than 10 m diameter</a:t>
            </a:r>
          </a:p>
          <a:p>
            <a:r>
              <a:rPr lang="en-US" dirty="0"/>
              <a:t>R</a:t>
            </a:r>
            <a:r>
              <a:rPr lang="en-US" dirty="0" smtClean="0"/>
              <a:t>eplacement for cables (mouse, keyboard, headphones)</a:t>
            </a:r>
          </a:p>
          <a:p>
            <a:r>
              <a:rPr lang="en-US" dirty="0" smtClean="0">
                <a:solidFill>
                  <a:srgbClr val="0000FF"/>
                </a:solidFill>
              </a:rPr>
              <a:t>Ad-hoc</a:t>
            </a:r>
            <a:r>
              <a:rPr lang="en-US" dirty="0" smtClean="0"/>
              <a:t>: no infrastructure</a:t>
            </a:r>
          </a:p>
          <a:p>
            <a:r>
              <a:rPr lang="en-US" dirty="0">
                <a:solidFill>
                  <a:srgbClr val="0000FF"/>
                </a:solidFill>
              </a:rPr>
              <a:t>M</a:t>
            </a:r>
            <a:r>
              <a:rPr lang="en-US" dirty="0" smtClean="0">
                <a:solidFill>
                  <a:srgbClr val="0000FF"/>
                </a:solidFill>
              </a:rPr>
              <a:t>aster/slaves</a:t>
            </a:r>
            <a:r>
              <a:rPr lang="en-US" dirty="0" smtClean="0"/>
              <a:t>:</a:t>
            </a:r>
          </a:p>
          <a:p>
            <a:pPr lvl="1"/>
            <a:r>
              <a:rPr lang="en-US" dirty="0"/>
              <a:t>S</a:t>
            </a:r>
            <a:r>
              <a:rPr lang="en-US" dirty="0" smtClean="0"/>
              <a:t>laves request permission to send (to master)</a:t>
            </a:r>
          </a:p>
          <a:p>
            <a:pPr lvl="1"/>
            <a:r>
              <a:rPr lang="en-US" dirty="0"/>
              <a:t>M</a:t>
            </a:r>
            <a:r>
              <a:rPr lang="en-US" dirty="0" smtClean="0"/>
              <a:t>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mn-cs"/>
                </a:rPr>
                <a:t>radius of</a:t>
              </a:r>
            </a:p>
            <a:p>
              <a:pPr eaLnBrk="1" hangingPunct="1">
                <a:defRPr/>
              </a:pPr>
              <a:r>
                <a:rPr lang="en-US" sz="1600" dirty="0" smtClean="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smtClean="0">
                  <a:latin typeface="Arial" charset="0"/>
                  <a:cs typeface="+mn-cs"/>
                </a:rPr>
                <a:t>Parked </a:t>
              </a:r>
              <a:r>
                <a:rPr lang="en-US" dirty="0" smtClean="0">
                  <a:latin typeface="Arial" charset="0"/>
                  <a:cs typeface="+mn-cs"/>
                </a:rPr>
                <a:t>device (inactive)</a:t>
              </a:r>
            </a:p>
          </p:txBody>
        </p:sp>
      </p:grpSp>
      <p:sp>
        <p:nvSpPr>
          <p:cNvPr id="10" name="Date Placeholder 9"/>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Wireless networking introduces more challenges than wired networks</a:t>
            </a:r>
          </a:p>
          <a:p>
            <a:pPr lvl="1"/>
            <a:r>
              <a:rPr lang="en-US" dirty="0" smtClean="0"/>
              <a:t>Interference, attenuation, multipath, hidden terminals, etc.</a:t>
            </a:r>
          </a:p>
          <a:p>
            <a:r>
              <a:rPr lang="en-US" dirty="0" smtClean="0"/>
              <a:t>CSMA/CD doesn’t work </a:t>
            </a:r>
            <a:r>
              <a:rPr lang="en-US" smtClean="0"/>
              <a:t>because collision detection is difficult </a:t>
            </a:r>
            <a:endParaRPr lang="en-US" dirty="0" smtClean="0"/>
          </a:p>
          <a:p>
            <a:pPr lvl="1"/>
            <a:r>
              <a:rPr lang="en-US" dirty="0" smtClean="0"/>
              <a:t>Instead, CSMA/CA is used that avoid collisions by reserving the channel a priori</a:t>
            </a:r>
          </a:p>
          <a:p>
            <a:endParaRPr lang="en-US" dirty="0" smtClean="0"/>
          </a:p>
          <a:p>
            <a:r>
              <a:rPr lang="en-US" dirty="0" smtClean="0">
                <a:solidFill>
                  <a:srgbClr val="0000FF"/>
                </a:solidFill>
              </a:rPr>
              <a:t>Next lecture</a:t>
            </a:r>
            <a:r>
              <a:rPr lang="en-US" dirty="0" smtClean="0"/>
              <a:t>: Security concerns across layers</a:t>
            </a:r>
          </a:p>
          <a:p>
            <a:pPr lvl="1"/>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smtClean="0"/>
              <a:t>Recap: Random access MAC protocols</a:t>
            </a:r>
            <a:endParaRPr lang="en-US" dirty="0"/>
          </a:p>
        </p:txBody>
      </p:sp>
      <p:sp>
        <p:nvSpPr>
          <p:cNvPr id="965635" name="Rectangle 3"/>
          <p:cNvSpPr>
            <a:spLocks noGrp="1" noChangeArrowheads="1"/>
          </p:cNvSpPr>
          <p:nvPr>
            <p:ph idx="1"/>
          </p:nvPr>
        </p:nvSpPr>
        <p:spPr/>
        <p:txBody>
          <a:bodyPr/>
          <a:lstStyle/>
          <a:p>
            <a:r>
              <a:rPr lang="en-US" dirty="0" smtClean="0"/>
              <a:t>When node has packet to send</a:t>
            </a:r>
          </a:p>
          <a:p>
            <a:pPr lvl="1"/>
            <a:r>
              <a:rPr lang="en-US" dirty="0" smtClean="0"/>
              <a:t>Transmit at full channel data rate </a:t>
            </a:r>
            <a:r>
              <a:rPr lang="en-US" b="1" dirty="0" smtClean="0"/>
              <a:t>w/o</a:t>
            </a:r>
            <a:r>
              <a:rPr lang="en-US" dirty="0" smtClean="0"/>
              <a:t> coordination</a:t>
            </a:r>
          </a:p>
          <a:p>
            <a:r>
              <a:rPr lang="en-US" dirty="0" smtClean="0"/>
              <a:t>Two or more transmitting nodes </a:t>
            </a:r>
            <a:r>
              <a:rPr lang="en-US" dirty="0" smtClean="0">
                <a:sym typeface="Symbol" charset="0"/>
              </a:rPr>
              <a:t></a:t>
            </a:r>
            <a:r>
              <a:rPr lang="en-US" dirty="0" smtClean="0"/>
              <a:t> </a:t>
            </a:r>
            <a:r>
              <a:rPr lang="en-US" dirty="0" smtClean="0">
                <a:solidFill>
                  <a:srgbClr val="0000FF"/>
                </a:solidFill>
              </a:rPr>
              <a:t>collision</a:t>
            </a:r>
          </a:p>
          <a:p>
            <a:pPr lvl="1"/>
            <a:r>
              <a:rPr lang="en-US" dirty="0" smtClean="0"/>
              <a:t>Data lost</a:t>
            </a:r>
          </a:p>
          <a:p>
            <a:r>
              <a:rPr lang="en-US" dirty="0" smtClean="0"/>
              <a:t>Random access MAC protocol specifies</a:t>
            </a:r>
          </a:p>
          <a:p>
            <a:pPr lvl="1"/>
            <a:r>
              <a:rPr lang="en-US" dirty="0" smtClean="0"/>
              <a:t>How to </a:t>
            </a:r>
            <a:r>
              <a:rPr lang="en-US" dirty="0" smtClean="0">
                <a:solidFill>
                  <a:srgbClr val="0000FF"/>
                </a:solidFill>
              </a:rPr>
              <a:t>detect</a:t>
            </a:r>
            <a:r>
              <a:rPr lang="en-US" dirty="0" smtClean="0"/>
              <a:t> and </a:t>
            </a:r>
            <a:r>
              <a:rPr lang="en-US" dirty="0" smtClean="0">
                <a:solidFill>
                  <a:srgbClr val="0000FF"/>
                </a:solidFill>
              </a:rPr>
              <a:t>recover</a:t>
            </a:r>
            <a:r>
              <a:rPr lang="en-US" dirty="0" smtClean="0"/>
              <a:t> from collisions </a:t>
            </a:r>
          </a:p>
          <a:p>
            <a:r>
              <a:rPr lang="en-US" dirty="0" smtClean="0"/>
              <a:t>Examples </a:t>
            </a:r>
          </a:p>
          <a:p>
            <a:pPr lvl="1"/>
            <a:r>
              <a:rPr lang="en-US" dirty="0" smtClean="0"/>
              <a:t>ALOHA and Slotted ALOHA</a:t>
            </a:r>
          </a:p>
          <a:p>
            <a:pPr lvl="1"/>
            <a:r>
              <a:rPr lang="en-US" dirty="0" smtClean="0"/>
              <a:t>CSMA, CSMA/CD, </a:t>
            </a:r>
            <a:r>
              <a:rPr lang="en-US" dirty="0" smtClean="0">
                <a:solidFill>
                  <a:srgbClr val="0000FF"/>
                </a:solidFill>
              </a:rPr>
              <a:t>CSMA/CA</a:t>
            </a:r>
            <a:r>
              <a:rPr lang="en-US" dirty="0" smtClean="0"/>
              <a:t> (wireless)</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a:t>
            </a:r>
            <a:r>
              <a:rPr lang="en-US" sz="2400" b="0" dirty="0" smtClean="0">
                <a:solidFill>
                  <a:srgbClr val="0000FF"/>
                </a:solidFill>
                <a:ea typeface="Arial" charset="0"/>
                <a:cs typeface="Arial" charset="0"/>
              </a:rPr>
              <a:t>ireless </a:t>
            </a:r>
            <a:r>
              <a:rPr lang="en-US" sz="2400" b="0" dirty="0">
                <a:solidFill>
                  <a:srgbClr val="0000FF"/>
                </a:solidFill>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t>
            </a:r>
            <a:r>
              <a:rPr lang="en-US" sz="2000" b="0" dirty="0" smtClean="0">
                <a:solidFill>
                  <a:schemeClr val="accent2"/>
                </a:solidFill>
                <a:ea typeface="Arial" charset="0"/>
                <a:cs typeface="Arial" charset="0"/>
              </a:rPr>
              <a:t>aptop</a:t>
            </a:r>
            <a:r>
              <a:rPr lang="en-US" sz="2000" b="0" dirty="0">
                <a:solidFill>
                  <a:schemeClr val="accent2"/>
                </a:solidFill>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a:t>
            </a:r>
            <a:r>
              <a:rPr lang="en-US" sz="2000" b="0" dirty="0" smtClean="0">
                <a:solidFill>
                  <a:schemeClr val="accent2"/>
                </a:solidFill>
                <a:ea typeface="Arial" charset="0"/>
                <a:cs typeface="Arial" charset="0"/>
              </a:rPr>
              <a:t>un </a:t>
            </a:r>
            <a:r>
              <a:rPr lang="en-US" sz="2000" b="0" dirty="0">
                <a:solidFill>
                  <a:schemeClr val="accent2"/>
                </a:solidFill>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t>
            </a:r>
            <a:r>
              <a:rPr lang="en-US" sz="2000" b="0" dirty="0" smtClean="0">
                <a:solidFill>
                  <a:schemeClr val="accent2"/>
                </a:solidFill>
                <a:ea typeface="Arial" charset="0"/>
                <a:cs typeface="Arial" charset="0"/>
              </a:rPr>
              <a:t>ay </a:t>
            </a:r>
            <a:r>
              <a:rPr lang="en-US" sz="2000" b="0" dirty="0">
                <a:solidFill>
                  <a:schemeClr val="accent2"/>
                </a:solidFill>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a:t>
            </a:r>
            <a:r>
              <a:rPr lang="en-US" b="0" dirty="0" smtClean="0">
                <a:solidFill>
                  <a:srgbClr val="0000FF"/>
                </a:solidFill>
                <a:ea typeface="Arial" charset="0"/>
                <a:cs typeface="Arial" charset="0"/>
              </a:rPr>
              <a:t>ireless </a:t>
            </a:r>
            <a:r>
              <a:rPr lang="en-US" b="0" dirty="0">
                <a:solidFill>
                  <a:srgbClr val="0000FF"/>
                </a:solidFill>
                <a:ea typeface="Arial" charset="0"/>
                <a:cs typeface="Arial" charset="0"/>
              </a:rPr>
              <a:t>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smtClean="0">
                <a:solidFill>
                  <a:srgbClr val="0000FF"/>
                </a:solidFill>
                <a:ea typeface="Arial" charset="0"/>
                <a:cs typeface="Arial" charset="0"/>
              </a:rPr>
              <a:t>Base </a:t>
            </a:r>
            <a:r>
              <a:rPr lang="en-US" sz="2400" b="0" dirty="0">
                <a:solidFill>
                  <a:srgbClr val="0000FF"/>
                </a:solidFill>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a:t>
            </a:r>
            <a:r>
              <a:rPr lang="en-US" sz="2000" b="0" dirty="0" smtClean="0">
                <a:solidFill>
                  <a:schemeClr val="accent2"/>
                </a:solidFill>
                <a:ea typeface="Arial" charset="0"/>
                <a:cs typeface="Arial" charset="0"/>
              </a:rPr>
              <a:t>ypically </a:t>
            </a:r>
            <a:r>
              <a:rPr lang="en-US" sz="2000" b="0" dirty="0">
                <a:solidFill>
                  <a:schemeClr val="accent2"/>
                </a:solidFill>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rgbClr val="0000FF"/>
                </a:solidFill>
                <a:ea typeface="Arial" charset="0"/>
                <a:cs typeface="Arial" charset="0"/>
              </a:rPr>
              <a:t>Relay</a:t>
            </a:r>
            <a:r>
              <a:rPr lang="en-US" sz="2000" b="0" dirty="0" smtClean="0">
                <a:solidFill>
                  <a:schemeClr val="accent2"/>
                </a:solidFill>
                <a:ea typeface="Arial" charset="0"/>
                <a:cs typeface="Arial" charset="0"/>
              </a:rPr>
              <a:t>: responsible </a:t>
            </a:r>
            <a:r>
              <a:rPr lang="en-US" sz="2000" b="0" dirty="0">
                <a:solidFill>
                  <a:schemeClr val="accent2"/>
                </a:solidFill>
                <a:ea typeface="Arial" charset="0"/>
                <a:cs typeface="Arial" charset="0"/>
              </a:rPr>
              <a:t>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a:t>
            </a:r>
            <a:r>
              <a:rPr lang="en-US" sz="2000" b="0" dirty="0" smtClean="0">
                <a:solidFill>
                  <a:schemeClr val="accent2"/>
                </a:solidFill>
                <a:ea typeface="Arial" charset="0"/>
                <a:cs typeface="Arial" charset="0"/>
              </a:rPr>
              <a:t>.g</a:t>
            </a:r>
            <a:r>
              <a:rPr lang="en-US" sz="2000" b="0" dirty="0">
                <a:solidFill>
                  <a:schemeClr val="accent2"/>
                </a:solidFill>
                <a:ea typeface="Arial" charset="0"/>
                <a:cs typeface="Arial" charset="0"/>
              </a:rPr>
              <a:t>., cell towers,  802.11 access points </a:t>
            </a:r>
            <a:r>
              <a:rPr lang="en-US" sz="2000" b="0" dirty="0" smtClean="0">
                <a:solidFill>
                  <a:schemeClr val="accent2"/>
                </a:solidFill>
                <a:ea typeface="Arial" charset="0"/>
                <a:cs typeface="Arial" charset="0"/>
              </a:rPr>
              <a:t>(AP)</a:t>
            </a:r>
            <a:endParaRPr lang="en-US" sz="2000" b="0" dirty="0">
              <a:solidFill>
                <a:schemeClr val="accent2"/>
              </a:solidFill>
              <a:ea typeface="Arial" charset="0"/>
              <a:cs typeface="Arial" charset="0"/>
            </a:endParaRP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1490453754</TotalTime>
  <Pages>7</Pages>
  <Words>2270</Words>
  <Application>Microsoft Macintosh PowerPoint</Application>
  <PresentationFormat>On-screen Show (4:3)</PresentationFormat>
  <Paragraphs>573</Paragraphs>
  <Slides>41</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Arial Black</vt:lpstr>
      <vt:lpstr>Gill Sans</vt:lpstr>
      <vt:lpstr>Monotype Sorts</vt:lpstr>
      <vt:lpstr>MS PGothic</vt:lpstr>
      <vt:lpstr>ＭＳ Ｐゴシック</vt:lpstr>
      <vt:lpstr>Symbol</vt:lpstr>
      <vt:lpstr>Times New Roman</vt:lpstr>
      <vt:lpstr>Wingdings</vt:lpstr>
      <vt:lpstr>ZapfDingbats</vt:lpstr>
      <vt:lpstr>Arial</vt:lpstr>
      <vt:lpstr>dbllineb</vt:lpstr>
      <vt:lpstr>Clip</vt:lpstr>
      <vt:lpstr>EECS 489 Computer Networks  Winter 2017</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1243</cp:revision>
  <cp:lastPrinted>1999-09-08T17:25:07Z</cp:lastPrinted>
  <dcterms:created xsi:type="dcterms:W3CDTF">2014-01-14T18:15:50Z</dcterms:created>
  <dcterms:modified xsi:type="dcterms:W3CDTF">2017-04-10T13:53:27Z</dcterms:modified>
  <cp:category/>
</cp:coreProperties>
</file>