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15" r:id="rId5"/>
    <p:sldId id="516" r:id="rId6"/>
    <p:sldId id="517" r:id="rId7"/>
    <p:sldId id="520" r:id="rId8"/>
    <p:sldId id="522" r:id="rId9"/>
    <p:sldId id="523" r:id="rId10"/>
    <p:sldId id="524" r:id="rId11"/>
    <p:sldId id="519" r:id="rId12"/>
    <p:sldId id="525" r:id="rId13"/>
    <p:sldId id="526" r:id="rId14"/>
    <p:sldId id="527" r:id="rId15"/>
    <p:sldId id="528" r:id="rId16"/>
    <p:sldId id="529" r:id="rId17"/>
    <p:sldId id="518" r:id="rId18"/>
    <p:sldId id="532" r:id="rId19"/>
    <p:sldId id="534" r:id="rId20"/>
    <p:sldId id="530" r:id="rId21"/>
    <p:sldId id="535" r:id="rId22"/>
    <p:sldId id="536" r:id="rId23"/>
    <p:sldId id="537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02" r:id="rId33"/>
    <p:sldId id="546" r:id="rId34"/>
    <p:sldId id="547" r:id="rId35"/>
    <p:sldId id="548" r:id="rId36"/>
    <p:sldId id="549" r:id="rId37"/>
    <p:sldId id="550" r:id="rId38"/>
    <p:sldId id="551" r:id="rId39"/>
    <p:sldId id="552" r:id="rId40"/>
    <p:sldId id="553" r:id="rId41"/>
    <p:sldId id="554" r:id="rId42"/>
    <p:sldId id="555" r:id="rId43"/>
    <p:sldId id="556" r:id="rId44"/>
    <p:sldId id="561" r:id="rId45"/>
    <p:sldId id="557" r:id="rId46"/>
    <p:sldId id="558" r:id="rId47"/>
    <p:sldId id="559" r:id="rId48"/>
    <p:sldId id="562" r:id="rId49"/>
    <p:sldId id="563" r:id="rId50"/>
    <p:sldId id="564" r:id="rId51"/>
    <p:sldId id="565" r:id="rId52"/>
    <p:sldId id="566" r:id="rId53"/>
    <p:sldId id="567" r:id="rId54"/>
    <p:sldId id="568" r:id="rId55"/>
    <p:sldId id="569" r:id="rId56"/>
    <p:sldId id="570" r:id="rId57"/>
    <p:sldId id="572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3"/>
    <p:restoredTop sz="94663"/>
  </p:normalViewPr>
  <p:slideViewPr>
    <p:cSldViewPr>
      <p:cViewPr varScale="1">
        <p:scale>
          <a:sx n="112" d="100"/>
          <a:sy n="112" d="100"/>
        </p:scale>
        <p:origin x="145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2.xml"/><Relationship Id="rId2" Type="http://schemas.openxmlformats.org/officeDocument/2006/relationships/slide" Target="slides/slide51.xml"/><Relationship Id="rId1" Type="http://schemas.openxmlformats.org/officeDocument/2006/relationships/slide" Target="slides/slide50.xml"/><Relationship Id="rId6" Type="http://schemas.openxmlformats.org/officeDocument/2006/relationships/slide" Target="slides/slide57.xml"/><Relationship Id="rId5" Type="http://schemas.openxmlformats.org/officeDocument/2006/relationships/slide" Target="slides/slide55.xml"/><Relationship Id="rId4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9D4B52-1D9A-9D44-9D6F-0F6EA38F68F0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205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6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64DCC38-56B0-7C45-9622-D4994682E07F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0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AF5948D-D09D-1B40-B686-E4596E3B3EAE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87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53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9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E153740-8C51-4346-BF6D-FBC421DC3D28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67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5DA2B1D-5FDE-A743-891C-2D6157A776A1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368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D617E3E7-2B42-714B-934F-5F81F0638D3B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98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vs</a:t>
            </a:r>
            <a:r>
              <a:rPr lang="en-US" dirty="0">
                <a:ea typeface="ＭＳ Ｐゴシック" charset="0"/>
                <a:cs typeface="ＭＳ Ｐゴシック" charset="0"/>
              </a:rPr>
              <a:t> MTU??</a:t>
            </a:r>
          </a:p>
        </p:txBody>
      </p:sp>
    </p:spTree>
    <p:extLst>
      <p:ext uri="{BB962C8B-B14F-4D97-AF65-F5344CB8AC3E}">
        <p14:creationId xmlns:p14="http://schemas.microsoft.com/office/powerpoint/2010/main" val="2108604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444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D7678D-3933-B64B-89D3-B222E3A47E3F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4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D759AB-56F7-F243-83EF-1DC089F8D502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33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D16A600-A7FA-7840-B1E2-D2FDE4B9919E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409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39529EA-2A83-C840-9F3E-1C516B952A4F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08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E6B17A8-47EE-4343-97AD-4478B3D87BB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06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9D8C0A1-83C6-324A-9F8C-9B8F721BE31F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979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73B7972-42B7-8F4F-9165-E6B81B7CBFF4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76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7B48305-5CDB-0E47-ADEF-D7DA8122816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420E29-FCAE-ED47-BF1F-5C919C5D0249}" type="slidenum">
              <a:rPr lang="en-US"/>
              <a:pPr/>
              <a:t>57</a:t>
            </a:fld>
            <a:endParaRPr lang="en-US"/>
          </a:p>
        </p:txBody>
      </p:sp>
      <p:sp>
        <p:nvSpPr>
          <p:cNvPr id="277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ln/>
        </p:spPr>
      </p:sp>
      <p:sp>
        <p:nvSpPr>
          <p:cNvPr id="277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69A29A-D16C-864E-998C-C62256933E1F}" type="slidenum">
              <a:rPr lang="en-US" sz="1300" b="0">
                <a:latin typeface="Times New Roman" charset="0"/>
              </a:rPr>
              <a:pPr eaLnBrk="1" hangingPunct="1"/>
              <a:t>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Picture on board</a:t>
            </a:r>
          </a:p>
        </p:txBody>
      </p:sp>
    </p:spTree>
    <p:extLst>
      <p:ext uri="{BB962C8B-B14F-4D97-AF65-F5344CB8AC3E}">
        <p14:creationId xmlns:p14="http://schemas.microsoft.com/office/powerpoint/2010/main" val="1525574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82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49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3CEBFA1-51FF-A24F-867E-EEE6959AA91E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13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32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717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BA1D277-A8C5-0549-9490-8242594A6AD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7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29,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Advertised window (Flow Control)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uses an “Advertised Window” (RWND) to prevent sender from overflowing its window</a:t>
            </a:r>
          </a:p>
          <a:p>
            <a:pPr lvl="1"/>
            <a:r>
              <a:rPr lang="en-US" dirty="0"/>
              <a:t>Receiver indicates value </a:t>
            </a:r>
            <a:r>
              <a:rPr lang="en-US"/>
              <a:t>of RWND </a:t>
            </a:r>
            <a:r>
              <a:rPr lang="en-US" dirty="0"/>
              <a:t>in ACKs</a:t>
            </a:r>
          </a:p>
          <a:p>
            <a:pPr lvl="1"/>
            <a:r>
              <a:rPr lang="en-US" dirty="0"/>
              <a:t>Sender ensures that the total </a:t>
            </a:r>
            <a:r>
              <a:rPr lang="en-US" dirty="0">
                <a:solidFill>
                  <a:srgbClr val="0000FF"/>
                </a:solidFill>
              </a:rPr>
              <a:t>number of bytes in flight &lt;= RWND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5743575" y="3276600"/>
            <a:ext cx="2486025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819400"/>
            <a:ext cx="425786" cy="9144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1981200" y="1676400"/>
            <a:ext cx="6019800" cy="1143000"/>
          </a:xfrm>
          <a:prstGeom prst="wedgeEllipseCallout">
            <a:avLst>
              <a:gd name="adj1" fmla="val 12084"/>
              <a:gd name="adj2" fmla="val 106232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latin typeface="+mn-lt"/>
              </a:rPr>
              <a:t>RWND = B - (</a:t>
            </a:r>
            <a:r>
              <a:rPr lang="en-US" sz="1800" b="0" dirty="0" err="1">
                <a:latin typeface="+mn-lt"/>
              </a:rPr>
              <a:t>LastByteReceived</a:t>
            </a:r>
            <a:r>
              <a:rPr lang="en-US" sz="1800" b="0" dirty="0">
                <a:latin typeface="+mn-lt"/>
              </a:rPr>
              <a:t> - </a:t>
            </a:r>
            <a:r>
              <a:rPr lang="en-US" sz="1800" b="0" dirty="0" err="1">
                <a:latin typeface="+mn-lt"/>
              </a:rPr>
              <a:t>LastByteRead</a:t>
            </a:r>
            <a:r>
              <a:rPr lang="en-US" sz="1800" b="0" dirty="0">
                <a:latin typeface="+mn-lt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7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57800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3181290"/>
            <a:ext cx="817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RWND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990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4343400" y="3752088"/>
            <a:ext cx="914400" cy="43891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8" dur="2000" fill="hold"/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9996 0 " pathEditMode="relative" ptsTypes="AA">
                                      <p:cBhvr>
                                        <p:cTn id="10" dur="2000" fill="hold"/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2" grpId="0" animBg="1"/>
      <p:bldP spid="951314" grpId="0"/>
      <p:bldP spid="6" grpId="0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flow control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Sender</a:t>
            </a:r>
            <a:r>
              <a:rPr lang="en-US" dirty="0"/>
              <a:t>: window advances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altLang="ja-JP" dirty="0"/>
          </a:p>
          <a:p>
            <a:r>
              <a:rPr lang="en-US" dirty="0">
                <a:solidFill>
                  <a:srgbClr val="0000FF"/>
                </a:solidFill>
              </a:rPr>
              <a:t>Receiver</a:t>
            </a:r>
            <a:r>
              <a:rPr lang="en-US" dirty="0"/>
              <a:t>: window advances as receiving process consumes data</a:t>
            </a:r>
          </a:p>
          <a:p>
            <a:r>
              <a:rPr lang="en-US" dirty="0"/>
              <a:t>Receiver advertises to the sender where the receiver window currently ends (</a:t>
            </a:r>
            <a:r>
              <a:rPr lang="ja-JP" altLang="en-US" dirty="0"/>
              <a:t>“</a:t>
            </a:r>
            <a:r>
              <a:rPr lang="en-US" altLang="ja-JP" dirty="0" err="1"/>
              <a:t>righthand</a:t>
            </a:r>
            <a:r>
              <a:rPr lang="en-US" altLang="ja-JP" dirty="0"/>
              <a:t> edge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Sender agrees not to exceed this amount</a:t>
            </a:r>
          </a:p>
          <a:p>
            <a:r>
              <a:rPr lang="en-US" dirty="0">
                <a:solidFill>
                  <a:srgbClr val="0000FF"/>
                </a:solidFill>
              </a:rPr>
              <a:t>UDP does not have flow control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Data can be lost due to buffer overflow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6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Advertised window limits rate</a:t>
            </a:r>
          </a:p>
        </p:txBody>
      </p:sp>
      <p:sp>
        <p:nvSpPr>
          <p:cNvPr id="941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can send no faster than </a:t>
            </a:r>
            <a:r>
              <a:rPr lang="en-US" dirty="0">
                <a:solidFill>
                  <a:srgbClr val="0000FF"/>
                </a:solidFill>
              </a:rPr>
              <a:t>RWND/RTT</a:t>
            </a:r>
            <a:r>
              <a:rPr lang="en-US" dirty="0"/>
              <a:t> bytes/sec</a:t>
            </a:r>
          </a:p>
          <a:p>
            <a:r>
              <a:rPr lang="en-US" dirty="0"/>
              <a:t>Receiver only advertises more space when it has consumed old arriving data</a:t>
            </a:r>
          </a:p>
          <a:p>
            <a:r>
              <a:rPr lang="en-US" dirty="0">
                <a:solidFill>
                  <a:srgbClr val="0000FF"/>
                </a:solidFill>
              </a:rPr>
              <a:t>What happens when RWND=0?</a:t>
            </a:r>
          </a:p>
          <a:p>
            <a:pPr lvl="1"/>
            <a:r>
              <a:rPr lang="en-US" dirty="0"/>
              <a:t>Sender keeps probing with one data bytes</a:t>
            </a:r>
          </a:p>
          <a:p>
            <a:endParaRPr lang="en-US" dirty="0"/>
          </a:p>
          <a:p>
            <a:r>
              <a:rPr lang="en-US" dirty="0"/>
              <a:t>In original TCP design, that was the sole protocol mechanism controlling sender’s rate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What’s missing?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0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105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1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congestion?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packets arrive at a router at the same time</a:t>
            </a:r>
          </a:p>
          <a:p>
            <a:pPr lvl="1"/>
            <a:r>
              <a:rPr lang="en-US" dirty="0"/>
              <a:t>Router will transmit one and buffer/drop the other</a:t>
            </a:r>
          </a:p>
          <a:p>
            <a:r>
              <a:rPr lang="en-US" dirty="0"/>
              <a:t>Internet traffic is bursty</a:t>
            </a:r>
          </a:p>
          <a:p>
            <a:pPr lvl="1"/>
            <a:r>
              <a:rPr lang="en-US" dirty="0"/>
              <a:t>Many packets can arrive close in time</a:t>
            </a:r>
          </a:p>
          <a:p>
            <a:pPr lvl="1"/>
            <a:r>
              <a:rPr lang="en-US" dirty="0"/>
              <a:t>Causes packet delays and drops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Root cause</a:t>
            </a:r>
            <a:r>
              <a:rPr lang="en-US" dirty="0"/>
              <a:t>: statistical multiplexing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collapse in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6738"/>
            <a:ext cx="8229600" cy="4411662"/>
          </a:xfrm>
        </p:spPr>
        <p:txBody>
          <a:bodyPr/>
          <a:lstStyle/>
          <a:p>
            <a:r>
              <a:rPr lang="en-US" dirty="0"/>
              <a:t>Sending rate only limited by flow control</a:t>
            </a:r>
          </a:p>
          <a:p>
            <a:pPr lvl="1"/>
            <a:r>
              <a:rPr lang="en-US" dirty="0"/>
              <a:t>Dropped packets </a:t>
            </a:r>
            <a:r>
              <a:rPr lang="en-US" dirty="0">
                <a:sym typeface="Wingdings"/>
              </a:rPr>
              <a:t> s</a:t>
            </a:r>
            <a:r>
              <a:rPr lang="en-US" dirty="0"/>
              <a:t>enders (repeatedly!) retransmit </a:t>
            </a:r>
          </a:p>
          <a:p>
            <a:r>
              <a:rPr lang="en-US" dirty="0"/>
              <a:t>Led to “congestion collapse” in Oct. 1986</a:t>
            </a:r>
          </a:p>
          <a:p>
            <a:pPr lvl="1"/>
            <a:r>
              <a:rPr lang="en-US" dirty="0"/>
              <a:t>Throughput on the NSF network dropped from 32Kbits/s to 40bits/sec</a:t>
            </a:r>
          </a:p>
          <a:p>
            <a:r>
              <a:rPr lang="en-US" dirty="0"/>
              <a:t>“Fixed” by Van Jacobson’s development of TCP’s congestion control (CC) algorithms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0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Jacobson’s fix to TCP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 TCP’s existing window-based protocol but </a:t>
            </a:r>
            <a:r>
              <a:rPr lang="en-US" dirty="0">
                <a:solidFill>
                  <a:srgbClr val="0000FF"/>
                </a:solidFill>
              </a:rPr>
              <a:t>adapt</a:t>
            </a:r>
            <a:r>
              <a:rPr lang="en-US" dirty="0"/>
              <a:t> the window size in response to congestion</a:t>
            </a:r>
          </a:p>
          <a:p>
            <a:r>
              <a:rPr lang="en-US" dirty="0"/>
              <a:t>A pragmatic and effective solution </a:t>
            </a:r>
          </a:p>
          <a:p>
            <a:pPr lvl="1"/>
            <a:r>
              <a:rPr lang="en-US" dirty="0"/>
              <a:t>Required no upgrades to routers or applications!</a:t>
            </a:r>
          </a:p>
          <a:p>
            <a:pPr lvl="1"/>
            <a:r>
              <a:rPr lang="en-US" dirty="0"/>
              <a:t>Patch of a few lines of code to TCP implementations</a:t>
            </a:r>
          </a:p>
          <a:p>
            <a:r>
              <a:rPr lang="en-US" dirty="0"/>
              <a:t>Extensively researched and improved upon</a:t>
            </a:r>
          </a:p>
          <a:p>
            <a:pPr lvl="1"/>
            <a:r>
              <a:rPr lang="en-US" dirty="0"/>
              <a:t>Especially now with datacenters and cloud services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  <a:p>
            <a:r>
              <a:rPr lang="en-US" dirty="0"/>
              <a:t>TCP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design considerations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know the network is congested? </a:t>
            </a:r>
          </a:p>
          <a:p>
            <a:pPr lvl="1"/>
            <a:r>
              <a:rPr lang="en-US" dirty="0"/>
              <a:t>Implicit and/or explicit signals from the network</a:t>
            </a:r>
          </a:p>
          <a:p>
            <a:r>
              <a:rPr lang="en-US" dirty="0"/>
              <a:t>Who takes care of congestion?</a:t>
            </a:r>
          </a:p>
          <a:p>
            <a:pPr lvl="1"/>
            <a:r>
              <a:rPr lang="en-US" dirty="0"/>
              <a:t>End hosts (may receive some help from the network)</a:t>
            </a:r>
          </a:p>
          <a:p>
            <a:r>
              <a:rPr lang="en-US" dirty="0"/>
              <a:t>How do we handle congestion?</a:t>
            </a:r>
          </a:p>
          <a:p>
            <a:pPr lvl="1"/>
            <a:r>
              <a:rPr lang="en-US" dirty="0"/>
              <a:t>Continuous adaptation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issues to consider</a:t>
            </a:r>
          </a:p>
        </p:txBody>
      </p:sp>
      <p:sp>
        <p:nvSpPr>
          <p:cNvPr id="980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Discovering the available (bottleneck) bandwidth</a:t>
            </a:r>
          </a:p>
          <a:p>
            <a:r>
              <a:rPr lang="en-US" dirty="0"/>
              <a:t>Adjusting to variations in bandwidth</a:t>
            </a:r>
          </a:p>
          <a:p>
            <a:r>
              <a:rPr lang="en-US" dirty="0"/>
              <a:t>Sharing bandwidth between flows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09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view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Ignore internal structure of router and model it as a single queue for a particular input-output pair</a:t>
            </a:r>
          </a:p>
        </p:txBody>
      </p:sp>
      <p:sp>
        <p:nvSpPr>
          <p:cNvPr id="979980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979981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979982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979986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79972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79973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79974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5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79976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7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79978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79979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79983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4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79985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Discovering available bandwidth</a:t>
            </a:r>
            <a:endParaRPr lang="en-US" dirty="0"/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Pick sending rate to match bottleneck bandwidth</a:t>
            </a:r>
          </a:p>
          <a:p>
            <a:pPr lvl="1"/>
            <a:r>
              <a:rPr lang="en-US"/>
              <a:t>Without any a priori knowledge</a:t>
            </a:r>
          </a:p>
          <a:p>
            <a:pPr lvl="1"/>
            <a:r>
              <a:rPr lang="en-US"/>
              <a:t>Could be gigabit link, could be a modem</a:t>
            </a:r>
            <a:endParaRPr lang="en-US" dirty="0"/>
          </a:p>
        </p:txBody>
      </p:sp>
      <p:sp>
        <p:nvSpPr>
          <p:cNvPr id="982032" name="Text Box 16"/>
          <p:cNvSpPr txBox="1">
            <a:spLocks noChangeArrowheads="1"/>
          </p:cNvSpPr>
          <p:nvPr/>
        </p:nvSpPr>
        <p:spPr bwMode="auto">
          <a:xfrm>
            <a:off x="5393169" y="2483411"/>
            <a:ext cx="108383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+mn-lt"/>
              </a:rPr>
              <a:t>100 Mbps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1126935" y="3203575"/>
            <a:ext cx="1722628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Sending Host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3484481" y="3203575"/>
            <a:ext cx="1978107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Buffer in Router</a:t>
            </a:r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5971164" y="3200400"/>
            <a:ext cx="190759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>
                <a:latin typeface="+mn-lt"/>
              </a:rPr>
              <a:t>Receiving Host</a:t>
            </a: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21" name="Group 4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28" name="Line 8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29" name="Line 9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30" name="Text Box 10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31" name="Text Box 11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3" name="Line 16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Adjusting to variations in bandwidth</a:t>
            </a:r>
            <a:endParaRPr lang="en-US" dirty="0"/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Adjust rate to match instantaneous bandwidth</a:t>
            </a:r>
          </a:p>
          <a:p>
            <a:pPr lvl="1"/>
            <a:r>
              <a:rPr lang="en-US"/>
              <a:t>Assuming you have rough idea of bandwidth</a:t>
            </a:r>
            <a:endParaRPr lang="en-US" dirty="0"/>
          </a:p>
        </p:txBody>
      </p:sp>
      <p:grpSp>
        <p:nvGrpSpPr>
          <p:cNvPr id="983044" name="Group 4"/>
          <p:cNvGrpSpPr>
            <a:grpSpLocks/>
          </p:cNvGrpSpPr>
          <p:nvPr/>
        </p:nvGrpSpPr>
        <p:grpSpPr bwMode="auto">
          <a:xfrm>
            <a:off x="1828800" y="2297113"/>
            <a:ext cx="5264150" cy="750887"/>
            <a:chOff x="1152" y="1447"/>
            <a:chExt cx="3316" cy="473"/>
          </a:xfrm>
        </p:grpSpPr>
        <p:grpSp>
          <p:nvGrpSpPr>
            <p:cNvPr id="983045" name="Group 5"/>
            <p:cNvGrpSpPr>
              <a:grpSpLocks/>
            </p:cNvGrpSpPr>
            <p:nvPr/>
          </p:nvGrpSpPr>
          <p:grpSpPr bwMode="auto">
            <a:xfrm>
              <a:off x="1152" y="1447"/>
              <a:ext cx="3316" cy="473"/>
              <a:chOff x="1248" y="672"/>
              <a:chExt cx="3648" cy="528"/>
            </a:xfrm>
          </p:grpSpPr>
          <p:sp>
            <p:nvSpPr>
              <p:cNvPr id="983046" name="Rectangle 6"/>
              <p:cNvSpPr>
                <a:spLocks noChangeArrowheads="1"/>
              </p:cNvSpPr>
              <p:nvPr/>
            </p:nvSpPr>
            <p:spPr bwMode="auto">
              <a:xfrm>
                <a:off x="1248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A</a:t>
                </a:r>
              </a:p>
            </p:txBody>
          </p:sp>
          <p:sp>
            <p:nvSpPr>
              <p:cNvPr id="983047" name="Rectangle 7"/>
              <p:cNvSpPr>
                <a:spLocks noChangeArrowheads="1"/>
              </p:cNvSpPr>
              <p:nvPr/>
            </p:nvSpPr>
            <p:spPr bwMode="auto">
              <a:xfrm>
                <a:off x="2496" y="864"/>
                <a:ext cx="1152" cy="336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48" name="Rectangle 8"/>
              <p:cNvSpPr>
                <a:spLocks noChangeArrowheads="1"/>
              </p:cNvSpPr>
              <p:nvPr/>
            </p:nvSpPr>
            <p:spPr bwMode="auto">
              <a:xfrm>
                <a:off x="4560" y="864"/>
                <a:ext cx="336" cy="33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r>
                  <a:rPr lang="en-US" sz="3200">
                    <a:latin typeface="Tahoma" charset="0"/>
                  </a:rPr>
                  <a:t>B</a:t>
                </a:r>
              </a:p>
            </p:txBody>
          </p:sp>
          <p:sp>
            <p:nvSpPr>
              <p:cNvPr id="983049" name="Line 9"/>
              <p:cNvSpPr>
                <a:spLocks noChangeShapeType="1"/>
              </p:cNvSpPr>
              <p:nvPr/>
            </p:nvSpPr>
            <p:spPr bwMode="auto">
              <a:xfrm>
                <a:off x="1584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0" name="Line 10"/>
              <p:cNvSpPr>
                <a:spLocks noChangeShapeType="1"/>
              </p:cNvSpPr>
              <p:nvPr/>
            </p:nvSpPr>
            <p:spPr bwMode="auto">
              <a:xfrm>
                <a:off x="3648" y="1032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endParaRPr lang="en-US"/>
              </a:p>
            </p:txBody>
          </p:sp>
          <p:sp>
            <p:nvSpPr>
              <p:cNvPr id="983051" name="Text Box 11"/>
              <p:cNvSpPr txBox="1">
                <a:spLocks noChangeArrowheads="1"/>
              </p:cNvSpPr>
              <p:nvPr/>
            </p:nvSpPr>
            <p:spPr bwMode="auto">
              <a:xfrm>
                <a:off x="3744" y="735"/>
                <a:ext cx="1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200">
                  <a:latin typeface="Tahoma" charset="0"/>
                </a:endParaRPr>
              </a:p>
            </p:txBody>
          </p:sp>
          <p:sp>
            <p:nvSpPr>
              <p:cNvPr id="983052" name="Text Box 12"/>
              <p:cNvSpPr txBox="1">
                <a:spLocks noChangeArrowheads="1"/>
              </p:cNvSpPr>
              <p:nvPr/>
            </p:nvSpPr>
            <p:spPr bwMode="auto">
              <a:xfrm>
                <a:off x="1824" y="672"/>
                <a:ext cx="243" cy="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59304" tIns="29651" rIns="59304" bIns="29651" anchor="ctr"/>
              <a:lstStyle/>
              <a:p>
                <a:pPr algn="ctr"/>
                <a:endParaRPr lang="en-US" sz="2900">
                  <a:latin typeface="Tahoma" charset="0"/>
                </a:endParaRPr>
              </a:p>
            </p:txBody>
          </p:sp>
        </p:grpSp>
        <p:sp>
          <p:nvSpPr>
            <p:cNvPr id="983053" name="Line 13"/>
            <p:cNvSpPr>
              <a:spLocks noChangeShapeType="1"/>
            </p:cNvSpPr>
            <p:nvPr/>
          </p:nvSpPr>
          <p:spPr bwMode="auto">
            <a:xfrm>
              <a:off x="3168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4" name="Line 14"/>
            <p:cNvSpPr>
              <a:spLocks noChangeShapeType="1"/>
            </p:cNvSpPr>
            <p:nvPr/>
          </p:nvSpPr>
          <p:spPr bwMode="auto">
            <a:xfrm>
              <a:off x="3024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983055" name="Line 15"/>
            <p:cNvSpPr>
              <a:spLocks noChangeShapeType="1"/>
            </p:cNvSpPr>
            <p:nvPr/>
          </p:nvSpPr>
          <p:spPr bwMode="auto">
            <a:xfrm>
              <a:off x="2880" y="1612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983056" name="Text Box 16"/>
          <p:cNvSpPr txBox="1">
            <a:spLocks noChangeArrowheads="1"/>
          </p:cNvSpPr>
          <p:nvPr/>
        </p:nvSpPr>
        <p:spPr bwMode="auto">
          <a:xfrm>
            <a:off x="5464365" y="2409825"/>
            <a:ext cx="95231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BW(t)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0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flows and sharing bandwidth</a:t>
            </a:r>
            <a:endParaRPr lang="en-US" dirty="0"/>
          </a:p>
        </p:txBody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Issues:</a:t>
            </a:r>
          </a:p>
          <a:p>
            <a:pPr lvl="1"/>
            <a:r>
              <a:rPr lang="en-US" dirty="0"/>
              <a:t>Adjust total sending rate to match bandwidth</a:t>
            </a:r>
          </a:p>
          <a:p>
            <a:pPr lvl="1"/>
            <a:r>
              <a:rPr lang="en-US" dirty="0"/>
              <a:t>Allocation of bandwidth between flows</a:t>
            </a:r>
          </a:p>
        </p:txBody>
      </p:sp>
      <p:sp>
        <p:nvSpPr>
          <p:cNvPr id="984088" name="Rectangle 24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sp>
        <p:nvSpPr>
          <p:cNvPr id="984089" name="Rectangle 25"/>
          <p:cNvSpPr>
            <a:spLocks noChangeArrowheads="1"/>
          </p:cNvSpPr>
          <p:nvPr/>
        </p:nvSpPr>
        <p:spPr bwMode="auto">
          <a:xfrm>
            <a:off x="1143000" y="1828800"/>
            <a:ext cx="7162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79" tIns="44446" rIns="90479" bIns="44446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Clr>
                <a:schemeClr val="tx1"/>
              </a:buClr>
              <a:buSzPct val="75000"/>
              <a:buFont typeface="Wingdings" charset="0"/>
              <a:buChar char="§"/>
            </a:pPr>
            <a:endParaRPr lang="en-US" sz="2400"/>
          </a:p>
        </p:txBody>
      </p:sp>
      <p:grpSp>
        <p:nvGrpSpPr>
          <p:cNvPr id="984105" name="Group 41"/>
          <p:cNvGrpSpPr>
            <a:grpSpLocks/>
          </p:cNvGrpSpPr>
          <p:nvPr/>
        </p:nvGrpSpPr>
        <p:grpSpPr bwMode="auto">
          <a:xfrm>
            <a:off x="1600200" y="3733800"/>
            <a:ext cx="6324600" cy="2286000"/>
            <a:chOff x="1152" y="1728"/>
            <a:chExt cx="3984" cy="1440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1152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A2</a:t>
              </a:r>
            </a:p>
          </p:txBody>
        </p:sp>
        <p:sp>
          <p:nvSpPr>
            <p:cNvPr id="984071" name="Rectangle 7"/>
            <p:cNvSpPr>
              <a:spLocks noChangeArrowheads="1"/>
            </p:cNvSpPr>
            <p:nvPr/>
          </p:nvSpPr>
          <p:spPr bwMode="auto">
            <a:xfrm>
              <a:off x="2286" y="2291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2" name="Rectangle 8"/>
            <p:cNvSpPr>
              <a:spLocks noChangeArrowheads="1"/>
            </p:cNvSpPr>
            <p:nvPr/>
          </p:nvSpPr>
          <p:spPr bwMode="auto">
            <a:xfrm>
              <a:off x="4831" y="2291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B2</a:t>
              </a:r>
            </a:p>
          </p:txBody>
        </p:sp>
        <p:sp>
          <p:nvSpPr>
            <p:cNvPr id="984073" name="Line 9"/>
            <p:cNvSpPr>
              <a:spLocks noChangeShapeType="1"/>
            </p:cNvSpPr>
            <p:nvPr/>
          </p:nvSpPr>
          <p:spPr bwMode="auto">
            <a:xfrm>
              <a:off x="1457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4" name="Line 10"/>
            <p:cNvSpPr>
              <a:spLocks noChangeShapeType="1"/>
            </p:cNvSpPr>
            <p:nvPr/>
          </p:nvSpPr>
          <p:spPr bwMode="auto">
            <a:xfrm>
              <a:off x="3334" y="2442"/>
              <a:ext cx="82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75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984077" name="Line 13"/>
            <p:cNvSpPr>
              <a:spLocks noChangeShapeType="1"/>
            </p:cNvSpPr>
            <p:nvPr/>
          </p:nvSpPr>
          <p:spPr bwMode="auto">
            <a:xfrm>
              <a:off x="3168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8" name="Line 14"/>
            <p:cNvSpPr>
              <a:spLocks noChangeShapeType="1"/>
            </p:cNvSpPr>
            <p:nvPr/>
          </p:nvSpPr>
          <p:spPr bwMode="auto">
            <a:xfrm>
              <a:off x="3024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79" name="Line 15"/>
            <p:cNvSpPr>
              <a:spLocks noChangeShapeType="1"/>
            </p:cNvSpPr>
            <p:nvPr/>
          </p:nvSpPr>
          <p:spPr bwMode="auto">
            <a:xfrm>
              <a:off x="2880" y="2284"/>
              <a:ext cx="0" cy="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080" name="Text Box 16"/>
            <p:cNvSpPr txBox="1">
              <a:spLocks noChangeArrowheads="1"/>
            </p:cNvSpPr>
            <p:nvPr/>
          </p:nvSpPr>
          <p:spPr bwMode="auto">
            <a:xfrm>
              <a:off x="3347" y="2236"/>
              <a:ext cx="4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600" b="0" dirty="0">
                  <a:latin typeface="+mn-lt"/>
                </a:rPr>
                <a:t>BW(t)</a:t>
              </a:r>
            </a:p>
          </p:txBody>
        </p:sp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984083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A3</a:t>
              </a:r>
            </a:p>
          </p:txBody>
        </p:sp>
        <p:sp>
          <p:nvSpPr>
            <p:cNvPr id="984086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B3</a:t>
              </a:r>
            </a:p>
          </p:txBody>
        </p:sp>
        <p:sp>
          <p:nvSpPr>
            <p:cNvPr id="984095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B1</a:t>
              </a:r>
            </a:p>
          </p:txBody>
        </p:sp>
        <p:sp>
          <p:nvSpPr>
            <p:cNvPr id="984096" name="Line 32"/>
            <p:cNvSpPr>
              <a:spLocks noChangeShapeType="1"/>
            </p:cNvSpPr>
            <p:nvPr/>
          </p:nvSpPr>
          <p:spPr bwMode="auto">
            <a:xfrm>
              <a:off x="1457" y="1824"/>
              <a:ext cx="829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097" name="Line 33"/>
            <p:cNvSpPr>
              <a:spLocks noChangeShapeType="1"/>
            </p:cNvSpPr>
            <p:nvPr/>
          </p:nvSpPr>
          <p:spPr bwMode="auto">
            <a:xfrm flipV="1">
              <a:off x="1457" y="2442"/>
              <a:ext cx="829" cy="5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1" name="Rectangle 37"/>
            <p:cNvSpPr>
              <a:spLocks noChangeArrowheads="1"/>
            </p:cNvSpPr>
            <p:nvPr/>
          </p:nvSpPr>
          <p:spPr bwMode="auto">
            <a:xfrm>
              <a:off x="4184" y="2304"/>
              <a:ext cx="280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984102" name="Line 38"/>
            <p:cNvSpPr>
              <a:spLocks noChangeShapeType="1"/>
            </p:cNvSpPr>
            <p:nvPr/>
          </p:nvSpPr>
          <p:spPr bwMode="auto">
            <a:xfrm flipV="1">
              <a:off x="4464" y="1824"/>
              <a:ext cx="367" cy="6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3" name="Line 39"/>
            <p:cNvSpPr>
              <a:spLocks noChangeShapeType="1"/>
            </p:cNvSpPr>
            <p:nvPr/>
          </p:nvSpPr>
          <p:spPr bwMode="auto">
            <a:xfrm>
              <a:off x="4464" y="2442"/>
              <a:ext cx="367" cy="5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  <p:sp>
          <p:nvSpPr>
            <p:cNvPr id="984104" name="Line 40"/>
            <p:cNvSpPr>
              <a:spLocks noChangeShapeType="1"/>
            </p:cNvSpPr>
            <p:nvPr/>
          </p:nvSpPr>
          <p:spPr bwMode="auto">
            <a:xfrm>
              <a:off x="4464" y="2442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3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</a:t>
            </a:r>
          </a:p>
        </p:txBody>
      </p:sp>
      <p:pic>
        <p:nvPicPr>
          <p:cNvPr id="9922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3149600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225" y="2746375"/>
            <a:ext cx="7715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8" y="3957638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13" y="2276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4159250"/>
            <a:ext cx="771525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3419475"/>
            <a:ext cx="769937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3351213"/>
            <a:ext cx="769937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7" name="Picture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81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8" name="Picture 1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4159250"/>
            <a:ext cx="8255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69" name="Picture 1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4697413"/>
            <a:ext cx="825500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0" name="Picture 1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2141538"/>
            <a:ext cx="827087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1" name="Picture 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150" y="4764088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2" name="Picture 1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75" y="1738313"/>
            <a:ext cx="827088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992273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413" y="3351213"/>
            <a:ext cx="827087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92274" name="Line 18"/>
          <p:cNvSpPr>
            <a:spLocks noChangeShapeType="1"/>
          </p:cNvSpPr>
          <p:nvPr/>
        </p:nvSpPr>
        <p:spPr bwMode="auto">
          <a:xfrm flipV="1">
            <a:off x="2874963" y="3082925"/>
            <a:ext cx="830262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 flipV="1">
            <a:off x="4397375" y="2544763"/>
            <a:ext cx="831850" cy="2698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6" name="Line 20"/>
          <p:cNvSpPr>
            <a:spLocks noChangeShapeType="1"/>
          </p:cNvSpPr>
          <p:nvPr/>
        </p:nvSpPr>
        <p:spPr bwMode="auto">
          <a:xfrm>
            <a:off x="1905000" y="3419475"/>
            <a:ext cx="346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 flipV="1">
            <a:off x="2043113" y="3554413"/>
            <a:ext cx="346075" cy="6048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8" name="Line 22"/>
          <p:cNvSpPr>
            <a:spLocks noChangeShapeType="1"/>
          </p:cNvSpPr>
          <p:nvPr/>
        </p:nvSpPr>
        <p:spPr bwMode="auto">
          <a:xfrm>
            <a:off x="3567113" y="2679700"/>
            <a:ext cx="207962" cy="1349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2874963" y="3486150"/>
            <a:ext cx="484187" cy="4714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0" name="Line 24"/>
          <p:cNvSpPr>
            <a:spLocks noChangeShapeType="1"/>
          </p:cNvSpPr>
          <p:nvPr/>
        </p:nvSpPr>
        <p:spPr bwMode="auto">
          <a:xfrm flipV="1">
            <a:off x="3843338" y="3756025"/>
            <a:ext cx="554037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1" name="Line 25"/>
          <p:cNvSpPr>
            <a:spLocks noChangeShapeType="1"/>
          </p:cNvSpPr>
          <p:nvPr/>
        </p:nvSpPr>
        <p:spPr bwMode="auto">
          <a:xfrm>
            <a:off x="4329113" y="3082925"/>
            <a:ext cx="276225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2" name="Line 26"/>
          <p:cNvSpPr>
            <a:spLocks noChangeShapeType="1"/>
          </p:cNvSpPr>
          <p:nvPr/>
        </p:nvSpPr>
        <p:spPr bwMode="auto">
          <a:xfrm>
            <a:off x="4951413" y="3486150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3" name="Line 27"/>
          <p:cNvSpPr>
            <a:spLocks noChangeShapeType="1"/>
          </p:cNvSpPr>
          <p:nvPr/>
        </p:nvSpPr>
        <p:spPr bwMode="auto">
          <a:xfrm>
            <a:off x="5713413" y="2613025"/>
            <a:ext cx="415925" cy="7381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4" name="Line 28"/>
          <p:cNvSpPr>
            <a:spLocks noChangeShapeType="1"/>
          </p:cNvSpPr>
          <p:nvPr/>
        </p:nvSpPr>
        <p:spPr bwMode="auto">
          <a:xfrm>
            <a:off x="3983038" y="4225925"/>
            <a:ext cx="830262" cy="6667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5" name="Line 29"/>
          <p:cNvSpPr>
            <a:spLocks noChangeShapeType="1"/>
          </p:cNvSpPr>
          <p:nvPr/>
        </p:nvSpPr>
        <p:spPr bwMode="auto">
          <a:xfrm flipV="1">
            <a:off x="5507038" y="3756025"/>
            <a:ext cx="554037" cy="4699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6" name="Line 30"/>
          <p:cNvSpPr>
            <a:spLocks noChangeShapeType="1"/>
          </p:cNvSpPr>
          <p:nvPr/>
        </p:nvSpPr>
        <p:spPr bwMode="auto">
          <a:xfrm>
            <a:off x="4883150" y="3822700"/>
            <a:ext cx="207963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7" name="Line 31"/>
          <p:cNvSpPr>
            <a:spLocks noChangeShapeType="1"/>
          </p:cNvSpPr>
          <p:nvPr/>
        </p:nvSpPr>
        <p:spPr bwMode="auto">
          <a:xfrm flipV="1">
            <a:off x="3567113" y="436086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8" name="Line 32"/>
          <p:cNvSpPr>
            <a:spLocks noChangeShapeType="1"/>
          </p:cNvSpPr>
          <p:nvPr/>
        </p:nvSpPr>
        <p:spPr bwMode="auto">
          <a:xfrm flipH="1" flipV="1">
            <a:off x="5507038" y="4562475"/>
            <a:ext cx="346075" cy="2682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89" name="Line 33"/>
          <p:cNvSpPr>
            <a:spLocks noChangeShapeType="1"/>
          </p:cNvSpPr>
          <p:nvPr/>
        </p:nvSpPr>
        <p:spPr bwMode="auto">
          <a:xfrm flipH="1" flipV="1">
            <a:off x="6545263" y="3621088"/>
            <a:ext cx="692150" cy="20161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0" name="Freeform 34"/>
          <p:cNvSpPr>
            <a:spLocks/>
          </p:cNvSpPr>
          <p:nvPr/>
        </p:nvSpPr>
        <p:spPr bwMode="auto">
          <a:xfrm>
            <a:off x="2043113" y="3419475"/>
            <a:ext cx="3856037" cy="1512888"/>
          </a:xfrm>
          <a:custGeom>
            <a:avLst/>
            <a:gdLst>
              <a:gd name="T0" fmla="*/ 0 w 2672"/>
              <a:gd name="T1" fmla="*/ 528 h 1080"/>
              <a:gd name="T2" fmla="*/ 240 w 2672"/>
              <a:gd name="T3" fmla="*/ 96 h 1080"/>
              <a:gd name="T4" fmla="*/ 576 w 2672"/>
              <a:gd name="T5" fmla="*/ 48 h 1080"/>
              <a:gd name="T6" fmla="*/ 912 w 2672"/>
              <a:gd name="T7" fmla="*/ 384 h 1080"/>
              <a:gd name="T8" fmla="*/ 1392 w 2672"/>
              <a:gd name="T9" fmla="*/ 576 h 1080"/>
              <a:gd name="T10" fmla="*/ 2160 w 2672"/>
              <a:gd name="T11" fmla="*/ 624 h 1080"/>
              <a:gd name="T12" fmla="*/ 2592 w 2672"/>
              <a:gd name="T13" fmla="*/ 1008 h 1080"/>
              <a:gd name="T14" fmla="*/ 2640 w 2672"/>
              <a:gd name="T15" fmla="*/ 1056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72" h="1080">
                <a:moveTo>
                  <a:pt x="0" y="528"/>
                </a:moveTo>
                <a:cubicBezTo>
                  <a:pt x="72" y="352"/>
                  <a:pt x="144" y="176"/>
                  <a:pt x="240" y="96"/>
                </a:cubicBezTo>
                <a:cubicBezTo>
                  <a:pt x="336" y="16"/>
                  <a:pt x="464" y="0"/>
                  <a:pt x="576" y="48"/>
                </a:cubicBezTo>
                <a:cubicBezTo>
                  <a:pt x="688" y="96"/>
                  <a:pt x="776" y="296"/>
                  <a:pt x="912" y="384"/>
                </a:cubicBezTo>
                <a:cubicBezTo>
                  <a:pt x="1048" y="472"/>
                  <a:pt x="1184" y="536"/>
                  <a:pt x="1392" y="576"/>
                </a:cubicBezTo>
                <a:cubicBezTo>
                  <a:pt x="1600" y="616"/>
                  <a:pt x="1960" y="552"/>
                  <a:pt x="2160" y="624"/>
                </a:cubicBezTo>
                <a:cubicBezTo>
                  <a:pt x="2360" y="696"/>
                  <a:pt x="2512" y="936"/>
                  <a:pt x="2592" y="1008"/>
                </a:cubicBezTo>
                <a:cubicBezTo>
                  <a:pt x="2672" y="1080"/>
                  <a:pt x="2656" y="1068"/>
                  <a:pt x="2640" y="1056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1" name="Freeform 35"/>
          <p:cNvSpPr>
            <a:spLocks/>
          </p:cNvSpPr>
          <p:nvPr/>
        </p:nvSpPr>
        <p:spPr bwMode="auto">
          <a:xfrm>
            <a:off x="1905000" y="3262313"/>
            <a:ext cx="5402263" cy="750887"/>
          </a:xfrm>
          <a:custGeom>
            <a:avLst/>
            <a:gdLst>
              <a:gd name="T0" fmla="*/ 0 w 3744"/>
              <a:gd name="T1" fmla="*/ 112 h 536"/>
              <a:gd name="T2" fmla="*/ 672 w 3744"/>
              <a:gd name="T3" fmla="*/ 64 h 536"/>
              <a:gd name="T4" fmla="*/ 1104 w 3744"/>
              <a:gd name="T5" fmla="*/ 496 h 536"/>
              <a:gd name="T6" fmla="*/ 1680 w 3744"/>
              <a:gd name="T7" fmla="*/ 304 h 536"/>
              <a:gd name="T8" fmla="*/ 1968 w 3744"/>
              <a:gd name="T9" fmla="*/ 160 h 536"/>
              <a:gd name="T10" fmla="*/ 3024 w 3744"/>
              <a:gd name="T11" fmla="*/ 112 h 536"/>
              <a:gd name="T12" fmla="*/ 3744 w 3744"/>
              <a:gd name="T13" fmla="*/ 352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44" h="536">
                <a:moveTo>
                  <a:pt x="0" y="112"/>
                </a:moveTo>
                <a:cubicBezTo>
                  <a:pt x="244" y="56"/>
                  <a:pt x="488" y="0"/>
                  <a:pt x="672" y="64"/>
                </a:cubicBezTo>
                <a:cubicBezTo>
                  <a:pt x="856" y="128"/>
                  <a:pt x="936" y="456"/>
                  <a:pt x="1104" y="496"/>
                </a:cubicBezTo>
                <a:cubicBezTo>
                  <a:pt x="1272" y="536"/>
                  <a:pt x="1536" y="360"/>
                  <a:pt x="1680" y="304"/>
                </a:cubicBezTo>
                <a:cubicBezTo>
                  <a:pt x="1824" y="248"/>
                  <a:pt x="1744" y="192"/>
                  <a:pt x="1968" y="160"/>
                </a:cubicBezTo>
                <a:cubicBezTo>
                  <a:pt x="2192" y="128"/>
                  <a:pt x="2728" y="80"/>
                  <a:pt x="3024" y="112"/>
                </a:cubicBezTo>
                <a:cubicBezTo>
                  <a:pt x="3320" y="144"/>
                  <a:pt x="3532" y="248"/>
                  <a:pt x="3744" y="352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2" name="Freeform 36"/>
          <p:cNvSpPr>
            <a:spLocks/>
          </p:cNvSpPr>
          <p:nvPr/>
        </p:nvSpPr>
        <p:spPr bwMode="auto">
          <a:xfrm>
            <a:off x="3475038" y="2343150"/>
            <a:ext cx="2943225" cy="2352675"/>
          </a:xfrm>
          <a:custGeom>
            <a:avLst/>
            <a:gdLst>
              <a:gd name="T0" fmla="*/ 64 w 2040"/>
              <a:gd name="T1" fmla="*/ 1680 h 1680"/>
              <a:gd name="T2" fmla="*/ 64 w 2040"/>
              <a:gd name="T3" fmla="*/ 1440 h 1680"/>
              <a:gd name="T4" fmla="*/ 208 w 2040"/>
              <a:gd name="T5" fmla="*/ 1392 h 1680"/>
              <a:gd name="T6" fmla="*/ 1312 w 2040"/>
              <a:gd name="T7" fmla="*/ 1440 h 1680"/>
              <a:gd name="T8" fmla="*/ 1984 w 2040"/>
              <a:gd name="T9" fmla="*/ 912 h 1680"/>
              <a:gd name="T10" fmla="*/ 1648 w 2040"/>
              <a:gd name="T11" fmla="*/ 240 h 1680"/>
              <a:gd name="T12" fmla="*/ 1792 w 2040"/>
              <a:gd name="T13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40" h="1680">
                <a:moveTo>
                  <a:pt x="64" y="1680"/>
                </a:moveTo>
                <a:cubicBezTo>
                  <a:pt x="52" y="1584"/>
                  <a:pt x="40" y="1488"/>
                  <a:pt x="64" y="1440"/>
                </a:cubicBezTo>
                <a:cubicBezTo>
                  <a:pt x="88" y="1392"/>
                  <a:pt x="0" y="1392"/>
                  <a:pt x="208" y="1392"/>
                </a:cubicBezTo>
                <a:cubicBezTo>
                  <a:pt x="416" y="1392"/>
                  <a:pt x="1016" y="1520"/>
                  <a:pt x="1312" y="1440"/>
                </a:cubicBezTo>
                <a:cubicBezTo>
                  <a:pt x="1608" y="1360"/>
                  <a:pt x="1928" y="1112"/>
                  <a:pt x="1984" y="912"/>
                </a:cubicBezTo>
                <a:cubicBezTo>
                  <a:pt x="2040" y="712"/>
                  <a:pt x="1680" y="392"/>
                  <a:pt x="1648" y="240"/>
                </a:cubicBezTo>
                <a:cubicBezTo>
                  <a:pt x="1616" y="88"/>
                  <a:pt x="1704" y="44"/>
                  <a:pt x="1792" y="0"/>
                </a:cubicBez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3" name="Freeform 37"/>
          <p:cNvSpPr>
            <a:spLocks/>
          </p:cNvSpPr>
          <p:nvPr/>
        </p:nvSpPr>
        <p:spPr bwMode="auto">
          <a:xfrm>
            <a:off x="3705225" y="2679700"/>
            <a:ext cx="3671888" cy="941388"/>
          </a:xfrm>
          <a:custGeom>
            <a:avLst/>
            <a:gdLst>
              <a:gd name="T0" fmla="*/ 0 w 2544"/>
              <a:gd name="T1" fmla="*/ 0 h 672"/>
              <a:gd name="T2" fmla="*/ 576 w 2544"/>
              <a:gd name="T3" fmla="*/ 288 h 672"/>
              <a:gd name="T4" fmla="*/ 672 w 2544"/>
              <a:gd name="T5" fmla="*/ 480 h 672"/>
              <a:gd name="T6" fmla="*/ 1680 w 2544"/>
              <a:gd name="T7" fmla="*/ 432 h 672"/>
              <a:gd name="T8" fmla="*/ 2544 w 2544"/>
              <a:gd name="T9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4" h="672">
                <a:moveTo>
                  <a:pt x="0" y="0"/>
                </a:moveTo>
                <a:cubicBezTo>
                  <a:pt x="232" y="104"/>
                  <a:pt x="464" y="208"/>
                  <a:pt x="576" y="288"/>
                </a:cubicBezTo>
                <a:cubicBezTo>
                  <a:pt x="688" y="368"/>
                  <a:pt x="488" y="456"/>
                  <a:pt x="672" y="480"/>
                </a:cubicBezTo>
                <a:cubicBezTo>
                  <a:pt x="856" y="504"/>
                  <a:pt x="1368" y="400"/>
                  <a:pt x="1680" y="432"/>
                </a:cubicBezTo>
                <a:cubicBezTo>
                  <a:pt x="1992" y="464"/>
                  <a:pt x="2268" y="568"/>
                  <a:pt x="2544" y="672"/>
                </a:cubicBezTo>
              </a:path>
            </a:pathLst>
          </a:custGeom>
          <a:noFill/>
          <a:ln w="38100" cap="flat" cmpd="sng">
            <a:solidFill>
              <a:srgbClr val="CC9900"/>
            </a:solidFill>
            <a:prstDash val="solid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92296" name="Text Box 40"/>
          <p:cNvSpPr txBox="1">
            <a:spLocks noChangeArrowheads="1"/>
          </p:cNvSpPr>
          <p:nvPr/>
        </p:nvSpPr>
        <p:spPr bwMode="auto">
          <a:xfrm>
            <a:off x="762000" y="5562600"/>
            <a:ext cx="777240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>
                <a:latin typeface="+mn-lt"/>
              </a:rPr>
              <a:t>Congestion control is a resource allocation problem involving many flows, many links, and complicated global dynamics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88877" y="35814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86200" y="4343400"/>
            <a:ext cx="95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600Mbps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24050" y="3429000"/>
            <a:ext cx="743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1Gbps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90" grpId="0" animBg="1"/>
      <p:bldP spid="992291" grpId="0" animBg="1"/>
      <p:bldP spid="992292" grpId="0" animBg="1"/>
      <p:bldP spid="9922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lvl="1"/>
            <a:r>
              <a:rPr lang="en-US" dirty="0"/>
              <a:t>Many packet drops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1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lvl="1"/>
            <a:r>
              <a:rPr lang="en-US" dirty="0"/>
              <a:t>Pre-arrange bandwidth allocations</a:t>
            </a:r>
          </a:p>
          <a:p>
            <a:pPr lvl="1"/>
            <a:r>
              <a:rPr lang="en-US" dirty="0"/>
              <a:t>Requires negotiation before sending packets</a:t>
            </a:r>
          </a:p>
          <a:p>
            <a:pPr lvl="1"/>
            <a:r>
              <a:rPr lang="en-US" dirty="0"/>
              <a:t>Low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69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lvl="1"/>
            <a:r>
              <a:rPr lang="en-US" dirty="0"/>
              <a:t>Don’t drop packets for the high-bidders</a:t>
            </a:r>
          </a:p>
          <a:p>
            <a:pPr lvl="1"/>
            <a:r>
              <a:rPr lang="en-US" dirty="0"/>
              <a:t>Requires payment model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3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pPr lvl="1"/>
            <a:r>
              <a:rPr lang="en-US" dirty="0"/>
              <a:t>Hosts </a:t>
            </a:r>
            <a:r>
              <a:rPr lang="en-US" dirty="0">
                <a:solidFill>
                  <a:srgbClr val="0000FF"/>
                </a:solidFill>
              </a:rPr>
              <a:t>infer</a:t>
            </a:r>
            <a:r>
              <a:rPr lang="en-US" dirty="0"/>
              <a:t> level of congestion; </a:t>
            </a:r>
            <a:r>
              <a:rPr lang="en-US" dirty="0">
                <a:solidFill>
                  <a:srgbClr val="0000FF"/>
                </a:solidFill>
              </a:rPr>
              <a:t>adjust </a:t>
            </a:r>
          </a:p>
          <a:p>
            <a:pPr lvl="1"/>
            <a:r>
              <a:rPr lang="en-US" dirty="0"/>
              <a:t>Network </a:t>
            </a:r>
            <a:r>
              <a:rPr lang="en-US" dirty="0">
                <a:solidFill>
                  <a:srgbClr val="0000FF"/>
                </a:solidFill>
              </a:rPr>
              <a:t>reports</a:t>
            </a:r>
            <a:r>
              <a:rPr lang="en-US" dirty="0"/>
              <a:t> congestion level to hosts; hosts </a:t>
            </a:r>
            <a:r>
              <a:rPr lang="en-US" dirty="0">
                <a:solidFill>
                  <a:srgbClr val="0000FF"/>
                </a:solidFill>
              </a:rPr>
              <a:t>adjust</a:t>
            </a:r>
          </a:p>
          <a:p>
            <a:pPr lvl="1"/>
            <a:r>
              <a:rPr lang="en-US" dirty="0"/>
              <a:t>Combinations of the above</a:t>
            </a:r>
          </a:p>
          <a:p>
            <a:pPr lvl="1"/>
            <a:r>
              <a:rPr lang="en-US" dirty="0"/>
              <a:t>Simple to implement but suboptimal, messy dynamics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approaches</a:t>
            </a:r>
          </a:p>
        </p:txBody>
      </p:sp>
      <p:sp>
        <p:nvSpPr>
          <p:cNvPr id="985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(0) Send without care</a:t>
            </a:r>
          </a:p>
          <a:p>
            <a:pPr marL="0" indent="0">
              <a:buNone/>
            </a:pPr>
            <a:r>
              <a:rPr lang="en-US" dirty="0"/>
              <a:t>(1) Reservations</a:t>
            </a:r>
          </a:p>
          <a:p>
            <a:pPr marL="0" indent="0">
              <a:buNone/>
            </a:pPr>
            <a:r>
              <a:rPr lang="en-US" dirty="0"/>
              <a:t>(2) Pricing</a:t>
            </a:r>
          </a:p>
          <a:p>
            <a:pPr marL="0" indent="0">
              <a:buNone/>
            </a:pPr>
            <a:r>
              <a:rPr lang="en-US" dirty="0"/>
              <a:t>(3) Dynamic Adjustment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Generality</a:t>
            </a:r>
            <a:r>
              <a:rPr lang="en-US" dirty="0"/>
              <a:t> of dynamic adjustment has proven to be very powerful</a:t>
            </a:r>
          </a:p>
          <a:p>
            <a:pPr lvl="1"/>
            <a:r>
              <a:rPr lang="en-US" dirty="0"/>
              <a:t>Doesn’t presume business model, traffic characteristics, application requirements</a:t>
            </a:r>
          </a:p>
          <a:p>
            <a:pPr lvl="1"/>
            <a:r>
              <a:rPr lang="en-US" dirty="0"/>
              <a:t>But does assume good citizenship!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339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approach in a nutshell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TCP connection has a window</a:t>
            </a:r>
          </a:p>
          <a:p>
            <a:pPr lvl="1"/>
            <a:r>
              <a:rPr lang="en-US" dirty="0"/>
              <a:t>Controls number of packets in flight </a:t>
            </a:r>
          </a:p>
          <a:p>
            <a:r>
              <a:rPr lang="en-US" dirty="0"/>
              <a:t>Sending rate ~</a:t>
            </a:r>
            <a:r>
              <a:rPr lang="en-US" dirty="0">
                <a:solidFill>
                  <a:srgbClr val="0000FF"/>
                </a:solidFill>
              </a:rPr>
              <a:t>Window/RTT</a:t>
            </a:r>
          </a:p>
          <a:p>
            <a:r>
              <a:rPr lang="en-US" dirty="0">
                <a:solidFill>
                  <a:srgbClr val="0000FF"/>
                </a:solidFill>
              </a:rPr>
              <a:t>Vary window size to control sending 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9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to keep in mind</a:t>
            </a:r>
          </a:p>
        </p:txBody>
      </p:sp>
      <p:sp>
        <p:nvSpPr>
          <p:cNvPr id="95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Window: </a:t>
            </a:r>
            <a:r>
              <a:rPr lang="en-US" dirty="0">
                <a:solidFill>
                  <a:srgbClr val="0000FF"/>
                </a:solidFill>
              </a:rPr>
              <a:t>CWND</a:t>
            </a:r>
          </a:p>
          <a:p>
            <a:pPr lvl="1"/>
            <a:r>
              <a:rPr lang="en-US" dirty="0"/>
              <a:t>Bytes that can be sent without overflowing routers</a:t>
            </a:r>
          </a:p>
          <a:p>
            <a:pPr lvl="1"/>
            <a:r>
              <a:rPr lang="en-US" dirty="0"/>
              <a:t>Computed by sender using congestion control algo.</a:t>
            </a:r>
          </a:p>
          <a:p>
            <a:r>
              <a:rPr lang="en-US" dirty="0"/>
              <a:t>Flow control window: </a:t>
            </a:r>
            <a:r>
              <a:rPr lang="en-US" dirty="0">
                <a:solidFill>
                  <a:srgbClr val="0000FF"/>
                </a:solidFill>
              </a:rPr>
              <a:t>RWND</a:t>
            </a:r>
          </a:p>
          <a:p>
            <a:pPr lvl="1"/>
            <a:r>
              <a:rPr lang="en-US" dirty="0"/>
              <a:t>Bytes that can be sent without overflowing receiver</a:t>
            </a:r>
          </a:p>
          <a:p>
            <a:pPr lvl="1"/>
            <a:r>
              <a:rPr lang="en-US" dirty="0"/>
              <a:t>Determined by the receiver and reported to the sender</a:t>
            </a:r>
          </a:p>
          <a:p>
            <a:r>
              <a:rPr lang="en-US" dirty="0"/>
              <a:t>Sender-side window = </a:t>
            </a:r>
            <a:r>
              <a:rPr lang="en-US" dirty="0">
                <a:solidFill>
                  <a:srgbClr val="0000FF"/>
                </a:solidFill>
              </a:rPr>
              <a:t>min {CWND, RWND}</a:t>
            </a:r>
          </a:p>
          <a:p>
            <a:pPr lvl="1"/>
            <a:r>
              <a:rPr lang="en-US" dirty="0"/>
              <a:t>Assume for this lecture that RWND &gt;&gt; CWND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53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 talks about CWND in units of MSS </a:t>
            </a:r>
          </a:p>
          <a:p>
            <a:pPr lvl="1"/>
            <a:r>
              <a:rPr lang="en-US" dirty="0"/>
              <a:t>MSS (Maximum Segment Size): the amount of payload data in a TCP packet</a:t>
            </a:r>
          </a:p>
          <a:p>
            <a:pPr lvl="1"/>
            <a:r>
              <a:rPr lang="en-US" dirty="0"/>
              <a:t>This is only for the simplicity of presentation</a:t>
            </a:r>
          </a:p>
          <a:p>
            <a:r>
              <a:rPr lang="en-US" dirty="0">
                <a:solidFill>
                  <a:srgbClr val="0000FF"/>
                </a:solidFill>
              </a:rPr>
              <a:t>Real implementations maintain CWND in bytes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basic questions</a:t>
            </a:r>
            <a:endParaRPr lang="en-US" dirty="0"/>
          </a:p>
        </p:txBody>
      </p:sp>
      <p:sp>
        <p:nvSpPr>
          <p:cNvPr id="990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sender detect congestion?</a:t>
            </a:r>
          </a:p>
          <a:p>
            <a:r>
              <a:rPr lang="en-US" dirty="0"/>
              <a:t>How does the sender adjust its sending rate?</a:t>
            </a:r>
          </a:p>
          <a:p>
            <a:pPr lvl="1"/>
            <a:r>
              <a:rPr lang="en-US" dirty="0"/>
              <a:t>To address three issues</a:t>
            </a:r>
          </a:p>
          <a:p>
            <a:pPr lvl="2"/>
            <a:r>
              <a:rPr lang="en-US" dirty="0"/>
              <a:t>Finding available bottleneck bandwidth</a:t>
            </a:r>
          </a:p>
          <a:p>
            <a:pPr lvl="2"/>
            <a:r>
              <a:rPr lang="en-US" dirty="0"/>
              <a:t>Adjusting to bandwidth variations</a:t>
            </a:r>
          </a:p>
          <a:p>
            <a:pPr lvl="2"/>
            <a:r>
              <a:rPr lang="en-US" dirty="0"/>
              <a:t>Sharing bandwidth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021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congestion</a:t>
            </a:r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delays </a:t>
            </a:r>
          </a:p>
          <a:p>
            <a:pPr lvl="1"/>
            <a:r>
              <a:rPr lang="en-US" dirty="0"/>
              <a:t>Tricky: noisy signal (delay often varies considerably)</a:t>
            </a:r>
          </a:p>
          <a:p>
            <a:r>
              <a:rPr lang="en-US" dirty="0"/>
              <a:t>Routers tell end hosts when they’re congested</a:t>
            </a:r>
          </a:p>
          <a:p>
            <a:r>
              <a:rPr lang="en-US" dirty="0"/>
              <a:t>Packet loss</a:t>
            </a:r>
          </a:p>
          <a:p>
            <a:pPr lvl="1"/>
            <a:r>
              <a:rPr lang="en-US" dirty="0"/>
              <a:t>Fail-safe signal that TCP already has to detect</a:t>
            </a:r>
          </a:p>
          <a:p>
            <a:pPr lvl="1"/>
            <a:r>
              <a:rPr lang="en-US" dirty="0"/>
              <a:t>Complication: non-congestive loss (e.g., checksum errors)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losses are the same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ACKs: isolated loss</a:t>
            </a:r>
          </a:p>
          <a:p>
            <a:pPr lvl="1"/>
            <a:r>
              <a:rPr lang="en-US" dirty="0"/>
              <a:t>Still getting ACKs</a:t>
            </a:r>
          </a:p>
          <a:p>
            <a:r>
              <a:rPr lang="en-US" dirty="0"/>
              <a:t>Timeout: much more serious</a:t>
            </a:r>
          </a:p>
          <a:p>
            <a:pPr lvl="1"/>
            <a:r>
              <a:rPr lang="en-US" dirty="0"/>
              <a:t>Not enough </a:t>
            </a:r>
            <a:r>
              <a:rPr lang="en-US" dirty="0" err="1"/>
              <a:t>dupacks</a:t>
            </a:r>
            <a:endParaRPr lang="en-US" dirty="0"/>
          </a:p>
          <a:p>
            <a:pPr lvl="1"/>
            <a:r>
              <a:rPr lang="en-US" dirty="0"/>
              <a:t>Must have suffered several losses</a:t>
            </a:r>
          </a:p>
          <a:p>
            <a:r>
              <a:rPr lang="en-US" dirty="0">
                <a:solidFill>
                  <a:srgbClr val="0000FF"/>
                </a:solidFill>
              </a:rPr>
              <a:t>Will adjust rate differently for each case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adjustment</a:t>
            </a:r>
          </a:p>
        </p:txBody>
      </p:sp>
      <p:sp>
        <p:nvSpPr>
          <p:cNvPr id="991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</a:t>
            </a:r>
          </a:p>
          <a:p>
            <a:pPr lvl="1"/>
            <a:r>
              <a:rPr lang="en-US" dirty="0"/>
              <a:t>Upon receipt of ACK (of new data): </a:t>
            </a:r>
            <a:r>
              <a:rPr lang="en-US" dirty="0">
                <a:solidFill>
                  <a:srgbClr val="0000FF"/>
                </a:solidFill>
              </a:rPr>
              <a:t>increase rate</a:t>
            </a:r>
          </a:p>
          <a:p>
            <a:pPr lvl="1"/>
            <a:r>
              <a:rPr lang="en-US" dirty="0"/>
              <a:t>Upon detection of loss: </a:t>
            </a:r>
            <a:r>
              <a:rPr lang="en-US" dirty="0">
                <a:solidFill>
                  <a:srgbClr val="0000FF"/>
                </a:solidFill>
              </a:rPr>
              <a:t>decrease rate</a:t>
            </a:r>
          </a:p>
          <a:p>
            <a:r>
              <a:rPr lang="en-US" dirty="0"/>
              <a:t>How we increase/decrease the rate depends on the phase of congestion control we’re in: </a:t>
            </a:r>
          </a:p>
          <a:p>
            <a:pPr lvl="1"/>
            <a:r>
              <a:rPr lang="en-US" dirty="0"/>
              <a:t>Discovering available bottleneck bandwidth vs.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123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client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49" y="198120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SYN_SENT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ESTABLISHED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49" y="5303956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FIN_WAIT_2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8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TIME_WAIT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939581" y="2354433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SYN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47629" y="3574650"/>
            <a:ext cx="1681871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SYN-ACK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80458" y="5005780"/>
            <a:ext cx="94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Send FIN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17487" y="4904345"/>
            <a:ext cx="126989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14501" y="3565571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95360" y="2359134"/>
            <a:ext cx="111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Wait 30 sec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94257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discovery with “Slow Start”</a:t>
            </a:r>
          </a:p>
        </p:txBody>
      </p:sp>
      <p:sp>
        <p:nvSpPr>
          <p:cNvPr id="109571" name="Subtitle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estimate available bandwidth </a:t>
            </a:r>
          </a:p>
          <a:p>
            <a:pPr lvl="1"/>
            <a:r>
              <a:rPr lang="en-US" dirty="0"/>
              <a:t>Start slow (for </a:t>
            </a:r>
            <a:r>
              <a:rPr lang="en-US" dirty="0">
                <a:solidFill>
                  <a:srgbClr val="0000FF"/>
                </a:solidFill>
              </a:rPr>
              <a:t>safety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Ramp up quickly (for </a:t>
            </a:r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) </a:t>
            </a:r>
          </a:p>
          <a:p>
            <a:r>
              <a:rPr lang="en-US" dirty="0"/>
              <a:t>Consider</a:t>
            </a:r>
          </a:p>
          <a:p>
            <a:pPr lvl="1"/>
            <a:r>
              <a:rPr lang="en-US" dirty="0"/>
              <a:t>RTT = 100ms, MSS=1000bytes</a:t>
            </a:r>
          </a:p>
          <a:p>
            <a:pPr lvl="1"/>
            <a:r>
              <a:rPr lang="en-US" dirty="0"/>
              <a:t>Window size to fill 1Mbps of BW = 12.5 packets</a:t>
            </a:r>
          </a:p>
          <a:p>
            <a:pPr lvl="1"/>
            <a:r>
              <a:rPr lang="en-US" dirty="0"/>
              <a:t>Window size to fill 1Gbps = 12,500 packets</a:t>
            </a:r>
          </a:p>
          <a:p>
            <a:pPr lvl="1"/>
            <a:r>
              <a:rPr lang="en-US" dirty="0"/>
              <a:t>Either is possible! 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Slow Start phase</a:t>
            </a:r>
            <a:endParaRPr lang="en-US" dirty="0"/>
          </a:p>
        </p:txBody>
      </p:sp>
      <p:sp>
        <p:nvSpPr>
          <p:cNvPr id="973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starts at a slow rate, but </a:t>
            </a:r>
            <a:r>
              <a:rPr lang="en-US" dirty="0">
                <a:solidFill>
                  <a:srgbClr val="0000FF"/>
                </a:solidFill>
              </a:rPr>
              <a:t>increases exponentially </a:t>
            </a:r>
            <a:r>
              <a:rPr lang="en-US" dirty="0"/>
              <a:t>until first loss</a:t>
            </a:r>
          </a:p>
          <a:p>
            <a:r>
              <a:rPr lang="en-US" dirty="0"/>
              <a:t>Start with a small congestion window</a:t>
            </a:r>
          </a:p>
          <a:p>
            <a:pPr lvl="1"/>
            <a:r>
              <a:rPr lang="en-US" dirty="0"/>
              <a:t>Initially, CWND = 1</a:t>
            </a:r>
          </a:p>
          <a:p>
            <a:pPr lvl="1"/>
            <a:r>
              <a:rPr lang="en-US" dirty="0"/>
              <a:t>So, initial sending rate is MSS/RTT</a:t>
            </a:r>
          </a:p>
          <a:p>
            <a:r>
              <a:rPr lang="en-US" dirty="0"/>
              <a:t>Double the CWND for each RTT with no loss 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82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 rot="10800000">
            <a:off x="1524000" y="4419600"/>
            <a:ext cx="7391400" cy="1447800"/>
          </a:xfrm>
          <a:prstGeom prst="wedgeRoundRectCallout">
            <a:avLst>
              <a:gd name="adj1" fmla="val 4049"/>
              <a:gd name="adj2" fmla="val 179599"/>
              <a:gd name="adj3" fmla="val 16667"/>
            </a:avLst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76400" y="4684693"/>
            <a:ext cx="716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Linear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</a:rPr>
              <a:t>ACK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</a:rPr>
              <a:t>(CWND+1) 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 exponential increase per </a:t>
            </a:r>
            <a:r>
              <a:rPr lang="en-US" sz="2800" b="0" u="sng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RTT</a:t>
            </a:r>
            <a:r>
              <a:rPr lang="en-US" sz="2800" b="0" dirty="0">
                <a:solidFill>
                  <a:schemeClr val="bg1"/>
                </a:solidFill>
                <a:ea typeface="Arial" charset="0"/>
                <a:cs typeface="Arial" charset="0"/>
                <a:sym typeface="Wingdings"/>
              </a:rPr>
              <a:t> (2*CWND)</a:t>
            </a:r>
            <a:endParaRPr lang="en-US" sz="2800" b="0" dirty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in action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1239838"/>
          </a:xfrm>
        </p:spPr>
        <p:txBody>
          <a:bodyPr/>
          <a:lstStyle/>
          <a:p>
            <a:r>
              <a:rPr lang="en-US" dirty="0"/>
              <a:t>For each RTT: double CWND</a:t>
            </a:r>
          </a:p>
          <a:p>
            <a:pPr lvl="1"/>
            <a:r>
              <a:rPr lang="en-US" dirty="0"/>
              <a:t>i.e., for each ACK, CWND += 1</a:t>
            </a:r>
          </a:p>
          <a:p>
            <a:endParaRPr lang="en-US" dirty="0"/>
          </a:p>
        </p:txBody>
      </p:sp>
      <p:sp>
        <p:nvSpPr>
          <p:cNvPr id="992262" name="Line 6"/>
          <p:cNvSpPr>
            <a:spLocks noChangeShapeType="1"/>
          </p:cNvSpPr>
          <p:nvPr/>
        </p:nvSpPr>
        <p:spPr bwMode="auto">
          <a:xfrm>
            <a:off x="16002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4" name="Line 8"/>
          <p:cNvSpPr>
            <a:spLocks noChangeShapeType="1"/>
          </p:cNvSpPr>
          <p:nvPr/>
        </p:nvSpPr>
        <p:spPr bwMode="auto">
          <a:xfrm>
            <a:off x="34290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66" name="Line 10"/>
          <p:cNvSpPr>
            <a:spLocks noChangeShapeType="1"/>
          </p:cNvSpPr>
          <p:nvPr/>
        </p:nvSpPr>
        <p:spPr bwMode="auto">
          <a:xfrm>
            <a:off x="3733800" y="4219575"/>
            <a:ext cx="8382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4" name="Rectangle 18"/>
          <p:cNvSpPr>
            <a:spLocks noChangeArrowheads="1"/>
          </p:cNvSpPr>
          <p:nvPr/>
        </p:nvSpPr>
        <p:spPr bwMode="auto">
          <a:xfrm>
            <a:off x="16002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5" name="Line 19"/>
          <p:cNvSpPr>
            <a:spLocks noChangeShapeType="1"/>
          </p:cNvSpPr>
          <p:nvPr/>
        </p:nvSpPr>
        <p:spPr bwMode="auto">
          <a:xfrm>
            <a:off x="18288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6" name="Rectangle 20"/>
          <p:cNvSpPr>
            <a:spLocks noChangeArrowheads="1"/>
          </p:cNvSpPr>
          <p:nvPr/>
        </p:nvSpPr>
        <p:spPr bwMode="auto">
          <a:xfrm>
            <a:off x="3429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7" name="Line 21"/>
          <p:cNvSpPr>
            <a:spLocks noChangeShapeType="1"/>
          </p:cNvSpPr>
          <p:nvPr/>
        </p:nvSpPr>
        <p:spPr bwMode="auto">
          <a:xfrm>
            <a:off x="3657600" y="3992563"/>
            <a:ext cx="0" cy="153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8" name="Rectangle 22"/>
          <p:cNvSpPr>
            <a:spLocks noChangeArrowheads="1"/>
          </p:cNvSpPr>
          <p:nvPr/>
        </p:nvSpPr>
        <p:spPr bwMode="auto">
          <a:xfrm>
            <a:off x="3810000" y="3990975"/>
            <a:ext cx="304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79" name="Line 23"/>
          <p:cNvSpPr>
            <a:spLocks noChangeShapeType="1"/>
          </p:cNvSpPr>
          <p:nvPr/>
        </p:nvSpPr>
        <p:spPr bwMode="auto">
          <a:xfrm>
            <a:off x="4038600" y="3990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92298" name="Text Box 42"/>
          <p:cNvSpPr txBox="1">
            <a:spLocks noChangeArrowheads="1"/>
          </p:cNvSpPr>
          <p:nvPr/>
        </p:nvSpPr>
        <p:spPr bwMode="auto">
          <a:xfrm>
            <a:off x="1676400" y="4894263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438400" y="4219575"/>
            <a:ext cx="990600" cy="1828800"/>
            <a:chOff x="1536" y="2448"/>
            <a:chExt cx="624" cy="1152"/>
          </a:xfrm>
        </p:grpSpPr>
        <p:sp>
          <p:nvSpPr>
            <p:cNvPr id="80972" name="Line 7"/>
            <p:cNvSpPr>
              <a:spLocks noChangeShapeType="1"/>
            </p:cNvSpPr>
            <p:nvPr/>
          </p:nvSpPr>
          <p:spPr bwMode="auto">
            <a:xfrm flipV="1">
              <a:off x="1536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3" name="Text Box 43"/>
            <p:cNvSpPr txBox="1">
              <a:spLocks noChangeArrowheads="1"/>
            </p:cNvSpPr>
            <p:nvPr/>
          </p:nvSpPr>
          <p:spPr bwMode="auto">
            <a:xfrm>
              <a:off x="1664" y="288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sp>
        <p:nvSpPr>
          <p:cNvPr id="992300" name="Text Box 44"/>
          <p:cNvSpPr txBox="1">
            <a:spLocks noChangeArrowheads="1"/>
          </p:cNvSpPr>
          <p:nvPr/>
        </p:nvSpPr>
        <p:spPr bwMode="auto">
          <a:xfrm>
            <a:off x="35052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992301" name="Text Box 45"/>
          <p:cNvSpPr txBox="1">
            <a:spLocks noChangeArrowheads="1"/>
          </p:cNvSpPr>
          <p:nvPr/>
        </p:nvSpPr>
        <p:spPr bwMode="auto">
          <a:xfrm>
            <a:off x="3784600" y="4829175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4267200" y="4219575"/>
            <a:ext cx="990600" cy="1828800"/>
            <a:chOff x="2688" y="2448"/>
            <a:chExt cx="624" cy="1152"/>
          </a:xfrm>
        </p:grpSpPr>
        <p:sp>
          <p:nvSpPr>
            <p:cNvPr id="80970" name="Line 9"/>
            <p:cNvSpPr>
              <a:spLocks noChangeShapeType="1"/>
            </p:cNvSpPr>
            <p:nvPr/>
          </p:nvSpPr>
          <p:spPr bwMode="auto">
            <a:xfrm flipV="1">
              <a:off x="2688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71" name="Text Box 46"/>
            <p:cNvSpPr txBox="1">
              <a:spLocks noChangeArrowheads="1"/>
            </p:cNvSpPr>
            <p:nvPr/>
          </p:nvSpPr>
          <p:spPr bwMode="auto">
            <a:xfrm>
              <a:off x="2832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4572000" y="4219575"/>
            <a:ext cx="990600" cy="1828800"/>
            <a:chOff x="2880" y="2448"/>
            <a:chExt cx="624" cy="1152"/>
          </a:xfrm>
        </p:grpSpPr>
        <p:sp>
          <p:nvSpPr>
            <p:cNvPr id="80968" name="Line 11"/>
            <p:cNvSpPr>
              <a:spLocks noChangeShapeType="1"/>
            </p:cNvSpPr>
            <p:nvPr/>
          </p:nvSpPr>
          <p:spPr bwMode="auto">
            <a:xfrm flipV="1">
              <a:off x="2880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9" name="Text Box 47"/>
            <p:cNvSpPr txBox="1">
              <a:spLocks noChangeArrowheads="1"/>
            </p:cNvSpPr>
            <p:nvPr/>
          </p:nvSpPr>
          <p:spPr bwMode="auto">
            <a:xfrm>
              <a:off x="3024" y="2832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</p:grp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257800" y="4219575"/>
            <a:ext cx="1143000" cy="1828800"/>
            <a:chOff x="3312" y="2448"/>
            <a:chExt cx="720" cy="1152"/>
          </a:xfrm>
        </p:grpSpPr>
        <p:sp>
          <p:nvSpPr>
            <p:cNvPr id="80964" name="Line 12"/>
            <p:cNvSpPr>
              <a:spLocks noChangeShapeType="1"/>
            </p:cNvSpPr>
            <p:nvPr/>
          </p:nvSpPr>
          <p:spPr bwMode="auto">
            <a:xfrm>
              <a:off x="3312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5" name="Line 14"/>
            <p:cNvSpPr>
              <a:spLocks noChangeShapeType="1"/>
            </p:cNvSpPr>
            <p:nvPr/>
          </p:nvSpPr>
          <p:spPr bwMode="auto">
            <a:xfrm>
              <a:off x="350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6" name="Text Box 48"/>
            <p:cNvSpPr txBox="1">
              <a:spLocks noChangeArrowheads="1"/>
            </p:cNvSpPr>
            <p:nvPr/>
          </p:nvSpPr>
          <p:spPr bwMode="auto">
            <a:xfrm>
              <a:off x="3360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7" name="Text Box 49"/>
            <p:cNvSpPr txBox="1">
              <a:spLocks noChangeArrowheads="1"/>
            </p:cNvSpPr>
            <p:nvPr/>
          </p:nvSpPr>
          <p:spPr bwMode="auto">
            <a:xfrm>
              <a:off x="353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00" y="3914775"/>
            <a:ext cx="7772400" cy="2290465"/>
            <a:chOff x="457200" y="3914775"/>
            <a:chExt cx="7772400" cy="2290465"/>
          </a:xfrm>
        </p:grpSpPr>
        <p:sp>
          <p:nvSpPr>
            <p:cNvPr id="80900" name="Line 4"/>
            <p:cNvSpPr>
              <a:spLocks noChangeShapeType="1"/>
            </p:cNvSpPr>
            <p:nvPr/>
          </p:nvSpPr>
          <p:spPr bwMode="auto">
            <a:xfrm>
              <a:off x="1371600" y="4219575"/>
              <a:ext cx="685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01" name="Line 5"/>
            <p:cNvSpPr>
              <a:spLocks noChangeShapeType="1"/>
            </p:cNvSpPr>
            <p:nvPr/>
          </p:nvSpPr>
          <p:spPr bwMode="auto">
            <a:xfrm>
              <a:off x="1295400" y="6048375"/>
              <a:ext cx="6934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18" name="Text Box 54"/>
            <p:cNvSpPr txBox="1">
              <a:spLocks noChangeArrowheads="1"/>
            </p:cNvSpPr>
            <p:nvPr/>
          </p:nvSpPr>
          <p:spPr bwMode="auto">
            <a:xfrm>
              <a:off x="609600" y="3914775"/>
              <a:ext cx="64633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Src</a:t>
              </a:r>
            </a:p>
          </p:txBody>
        </p:sp>
        <p:sp>
          <p:nvSpPr>
            <p:cNvPr id="80919" name="Text Box 55"/>
            <p:cNvSpPr txBox="1">
              <a:spLocks noChangeArrowheads="1"/>
            </p:cNvSpPr>
            <p:nvPr/>
          </p:nvSpPr>
          <p:spPr bwMode="auto">
            <a:xfrm>
              <a:off x="457200" y="5743575"/>
              <a:ext cx="81785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400" b="0">
                  <a:latin typeface="Arial" charset="0"/>
                  <a:ea typeface="Arial" charset="0"/>
                  <a:cs typeface="Arial" charset="0"/>
                </a:rPr>
                <a:t>Dest</a:t>
              </a:r>
              <a:endParaRPr lang="en-US" sz="2400" b="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5943600" y="4219575"/>
            <a:ext cx="1219200" cy="1828800"/>
            <a:chOff x="3744" y="2448"/>
            <a:chExt cx="768" cy="1152"/>
          </a:xfrm>
        </p:grpSpPr>
        <p:sp>
          <p:nvSpPr>
            <p:cNvPr id="80960" name="Line 16"/>
            <p:cNvSpPr>
              <a:spLocks noChangeShapeType="1"/>
            </p:cNvSpPr>
            <p:nvPr/>
          </p:nvSpPr>
          <p:spPr bwMode="auto">
            <a:xfrm>
              <a:off x="374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1" name="Text Box 52"/>
            <p:cNvSpPr txBox="1">
              <a:spLocks noChangeArrowheads="1"/>
            </p:cNvSpPr>
            <p:nvPr/>
          </p:nvSpPr>
          <p:spPr bwMode="auto">
            <a:xfrm>
              <a:off x="3776" y="283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80962" name="Line 56"/>
            <p:cNvSpPr>
              <a:spLocks noChangeShapeType="1"/>
            </p:cNvSpPr>
            <p:nvPr/>
          </p:nvSpPr>
          <p:spPr bwMode="auto">
            <a:xfrm>
              <a:off x="3984" y="2448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63" name="Text Box 57"/>
            <p:cNvSpPr txBox="1">
              <a:spLocks noChangeArrowheads="1"/>
            </p:cNvSpPr>
            <p:nvPr/>
          </p:nvSpPr>
          <p:spPr bwMode="auto">
            <a:xfrm>
              <a:off x="4016" y="2812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</p:grpSp>
      <p:sp>
        <p:nvSpPr>
          <p:cNvPr id="992318" name="Text Box 62"/>
          <p:cNvSpPr txBox="1">
            <a:spLocks noChangeArrowheads="1"/>
          </p:cNvSpPr>
          <p:nvPr/>
        </p:nvSpPr>
        <p:spPr bwMode="auto">
          <a:xfrm>
            <a:off x="1600200" y="36576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92319" name="Text Box 63"/>
          <p:cNvSpPr txBox="1">
            <a:spLocks noChangeArrowheads="1"/>
          </p:cNvSpPr>
          <p:nvPr/>
        </p:nvSpPr>
        <p:spPr bwMode="auto">
          <a:xfrm>
            <a:off x="3657600" y="36703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>
                <a:solidFill>
                  <a:srgbClr val="000099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grpSp>
        <p:nvGrpSpPr>
          <p:cNvPr id="7" name="Group 73"/>
          <p:cNvGrpSpPr>
            <a:grpSpLocks/>
          </p:cNvGrpSpPr>
          <p:nvPr/>
        </p:nvGrpSpPr>
        <p:grpSpPr bwMode="auto">
          <a:xfrm>
            <a:off x="5715000" y="3683000"/>
            <a:ext cx="990600" cy="460375"/>
            <a:chOff x="3600" y="2110"/>
            <a:chExt cx="624" cy="290"/>
          </a:xfrm>
        </p:grpSpPr>
        <p:sp>
          <p:nvSpPr>
            <p:cNvPr id="80955" name="Rectangle 32"/>
            <p:cNvSpPr>
              <a:spLocks noChangeArrowheads="1"/>
            </p:cNvSpPr>
            <p:nvPr/>
          </p:nvSpPr>
          <p:spPr bwMode="auto">
            <a:xfrm>
              <a:off x="379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6" name="Line 33"/>
            <p:cNvSpPr>
              <a:spLocks noChangeShapeType="1"/>
            </p:cNvSpPr>
            <p:nvPr/>
          </p:nvSpPr>
          <p:spPr bwMode="auto">
            <a:xfrm>
              <a:off x="393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7" name="Rectangle 58"/>
            <p:cNvSpPr>
              <a:spLocks noChangeArrowheads="1"/>
            </p:cNvSpPr>
            <p:nvPr/>
          </p:nvSpPr>
          <p:spPr bwMode="auto">
            <a:xfrm>
              <a:off x="403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8" name="Line 59"/>
            <p:cNvSpPr>
              <a:spLocks noChangeShapeType="1"/>
            </p:cNvSpPr>
            <p:nvPr/>
          </p:nvSpPr>
          <p:spPr bwMode="auto">
            <a:xfrm>
              <a:off x="417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9" name="Text Box 64"/>
            <p:cNvSpPr txBox="1">
              <a:spLocks noChangeArrowheads="1"/>
            </p:cNvSpPr>
            <p:nvPr/>
          </p:nvSpPr>
          <p:spPr bwMode="auto">
            <a:xfrm>
              <a:off x="3600" y="2110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4</a:t>
              </a:r>
            </a:p>
          </p:txBody>
        </p:sp>
      </p:grpSp>
      <p:grpSp>
        <p:nvGrpSpPr>
          <p:cNvPr id="8" name="Group 70"/>
          <p:cNvGrpSpPr>
            <a:grpSpLocks/>
          </p:cNvGrpSpPr>
          <p:nvPr/>
        </p:nvGrpSpPr>
        <p:grpSpPr bwMode="auto">
          <a:xfrm>
            <a:off x="5257800" y="3678238"/>
            <a:ext cx="685800" cy="465137"/>
            <a:chOff x="3312" y="2107"/>
            <a:chExt cx="432" cy="293"/>
          </a:xfrm>
        </p:grpSpPr>
        <p:sp>
          <p:nvSpPr>
            <p:cNvPr id="80949" name="Rectangle 26"/>
            <p:cNvSpPr>
              <a:spLocks noChangeArrowheads="1"/>
            </p:cNvSpPr>
            <p:nvPr/>
          </p:nvSpPr>
          <p:spPr bwMode="auto">
            <a:xfrm>
              <a:off x="3552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50" name="Line 27"/>
            <p:cNvSpPr>
              <a:spLocks noChangeShapeType="1"/>
            </p:cNvSpPr>
            <p:nvPr/>
          </p:nvSpPr>
          <p:spPr bwMode="auto">
            <a:xfrm>
              <a:off x="369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grpSp>
          <p:nvGrpSpPr>
            <p:cNvPr id="80951" name="Group 69"/>
            <p:cNvGrpSpPr>
              <a:grpSpLocks/>
            </p:cNvGrpSpPr>
            <p:nvPr/>
          </p:nvGrpSpPr>
          <p:grpSpPr bwMode="auto">
            <a:xfrm>
              <a:off x="3312" y="2107"/>
              <a:ext cx="262" cy="293"/>
              <a:chOff x="3312" y="2107"/>
              <a:chExt cx="262" cy="293"/>
            </a:xfrm>
          </p:grpSpPr>
          <p:sp>
            <p:nvSpPr>
              <p:cNvPr id="80952" name="Rectangle 24"/>
              <p:cNvSpPr>
                <a:spLocks noChangeArrowheads="1"/>
              </p:cNvSpPr>
              <p:nvPr/>
            </p:nvSpPr>
            <p:spPr bwMode="auto">
              <a:xfrm>
                <a:off x="3312" y="2304"/>
                <a:ext cx="192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3" name="Line 25"/>
              <p:cNvSpPr>
                <a:spLocks noChangeShapeType="1"/>
              </p:cNvSpPr>
              <p:nvPr/>
            </p:nvSpPr>
            <p:spPr bwMode="auto">
              <a:xfrm flipH="1">
                <a:off x="3456" y="230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ea typeface="Arial" charset="0"/>
                  <a:cs typeface="Arial" charset="0"/>
                </a:endParaRPr>
              </a:p>
            </p:txBody>
          </p:sp>
          <p:sp>
            <p:nvSpPr>
              <p:cNvPr id="80954" name="Text Box 66"/>
              <p:cNvSpPr txBox="1">
                <a:spLocks noChangeArrowheads="1"/>
              </p:cNvSpPr>
              <p:nvPr/>
            </p:nvSpPr>
            <p:spPr bwMode="auto">
              <a:xfrm>
                <a:off x="3360" y="2107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</a:defRPr>
                </a:lvl9pPr>
              </a:lstStyle>
              <a:p>
                <a:pPr algn="l"/>
                <a:r>
                  <a:rPr lang="en-US" b="0">
                    <a:solidFill>
                      <a:srgbClr val="000099"/>
                    </a:solidFill>
                    <a:latin typeface="Arial" charset="0"/>
                    <a:ea typeface="Arial" charset="0"/>
                    <a:cs typeface="Arial" charset="0"/>
                  </a:rPr>
                  <a:t>3</a:t>
                </a:r>
              </a:p>
            </p:txBody>
          </p:sp>
        </p:grpSp>
      </p:grpSp>
      <p:sp>
        <p:nvSpPr>
          <p:cNvPr id="992331" name="Oval 75"/>
          <p:cNvSpPr>
            <a:spLocks noChangeArrowheads="1"/>
          </p:cNvSpPr>
          <p:nvPr/>
        </p:nvSpPr>
        <p:spPr bwMode="auto">
          <a:xfrm>
            <a:off x="3733800" y="3914775"/>
            <a:ext cx="2286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6096000" y="3686175"/>
            <a:ext cx="2473325" cy="2362200"/>
            <a:chOff x="3840" y="2112"/>
            <a:chExt cx="1558" cy="1488"/>
          </a:xfrm>
        </p:grpSpPr>
        <p:sp>
          <p:nvSpPr>
            <p:cNvPr id="80928" name="Line 77"/>
            <p:cNvSpPr>
              <a:spLocks noChangeShapeType="1"/>
            </p:cNvSpPr>
            <p:nvPr/>
          </p:nvSpPr>
          <p:spPr bwMode="auto">
            <a:xfrm flipV="1">
              <a:off x="3840" y="2450"/>
              <a:ext cx="623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29" name="Line 78"/>
            <p:cNvSpPr>
              <a:spLocks noChangeShapeType="1"/>
            </p:cNvSpPr>
            <p:nvPr/>
          </p:nvSpPr>
          <p:spPr bwMode="auto">
            <a:xfrm flipV="1">
              <a:off x="403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0" name="Line 79"/>
            <p:cNvSpPr>
              <a:spLocks noChangeShapeType="1"/>
            </p:cNvSpPr>
            <p:nvPr/>
          </p:nvSpPr>
          <p:spPr bwMode="auto">
            <a:xfrm flipV="1">
              <a:off x="427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1" name="Rectangle 80"/>
            <p:cNvSpPr>
              <a:spLocks noChangeArrowheads="1"/>
            </p:cNvSpPr>
            <p:nvPr/>
          </p:nvSpPr>
          <p:spPr bwMode="auto">
            <a:xfrm>
              <a:off x="446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2" name="Line 81"/>
            <p:cNvSpPr>
              <a:spLocks noChangeShapeType="1"/>
            </p:cNvSpPr>
            <p:nvPr/>
          </p:nvSpPr>
          <p:spPr bwMode="auto">
            <a:xfrm>
              <a:off x="4608" y="2305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3" name="Rectangle 82"/>
            <p:cNvSpPr>
              <a:spLocks noChangeArrowheads="1"/>
            </p:cNvSpPr>
            <p:nvPr/>
          </p:nvSpPr>
          <p:spPr bwMode="auto">
            <a:xfrm>
              <a:off x="470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4" name="Line 83"/>
            <p:cNvSpPr>
              <a:spLocks noChangeShapeType="1"/>
            </p:cNvSpPr>
            <p:nvPr/>
          </p:nvSpPr>
          <p:spPr bwMode="auto">
            <a:xfrm>
              <a:off x="4848" y="2305"/>
              <a:ext cx="0" cy="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5" name="Rectangle 84"/>
            <p:cNvSpPr>
              <a:spLocks noChangeArrowheads="1"/>
            </p:cNvSpPr>
            <p:nvPr/>
          </p:nvSpPr>
          <p:spPr bwMode="auto">
            <a:xfrm>
              <a:off x="494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6" name="Line 85"/>
            <p:cNvSpPr>
              <a:spLocks noChangeShapeType="1"/>
            </p:cNvSpPr>
            <p:nvPr/>
          </p:nvSpPr>
          <p:spPr bwMode="auto">
            <a:xfrm>
              <a:off x="508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7" name="Rectangle 86"/>
            <p:cNvSpPr>
              <a:spLocks noChangeArrowheads="1"/>
            </p:cNvSpPr>
            <p:nvPr/>
          </p:nvSpPr>
          <p:spPr bwMode="auto">
            <a:xfrm>
              <a:off x="5184" y="2304"/>
              <a:ext cx="192" cy="9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8" name="Line 87"/>
            <p:cNvSpPr>
              <a:spLocks noChangeShapeType="1"/>
            </p:cNvSpPr>
            <p:nvPr/>
          </p:nvSpPr>
          <p:spPr bwMode="auto">
            <a:xfrm>
              <a:off x="532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39" name="Line 88"/>
            <p:cNvSpPr>
              <a:spLocks noChangeShapeType="1"/>
            </p:cNvSpPr>
            <p:nvPr/>
          </p:nvSpPr>
          <p:spPr bwMode="auto">
            <a:xfrm>
              <a:off x="4464" y="2496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0" name="Line 89"/>
            <p:cNvSpPr>
              <a:spLocks noChangeShapeType="1"/>
            </p:cNvSpPr>
            <p:nvPr/>
          </p:nvSpPr>
          <p:spPr bwMode="auto">
            <a:xfrm>
              <a:off x="465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1" name="Line 90"/>
            <p:cNvSpPr>
              <a:spLocks noChangeShapeType="1"/>
            </p:cNvSpPr>
            <p:nvPr/>
          </p:nvSpPr>
          <p:spPr bwMode="auto">
            <a:xfrm>
              <a:off x="4896" y="2496"/>
              <a:ext cx="183" cy="36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2" name="Line 91"/>
            <p:cNvSpPr>
              <a:spLocks noChangeShapeType="1"/>
            </p:cNvSpPr>
            <p:nvPr/>
          </p:nvSpPr>
          <p:spPr bwMode="auto">
            <a:xfrm>
              <a:off x="5088" y="2448"/>
              <a:ext cx="192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3" name="Text Box 92"/>
            <p:cNvSpPr txBox="1">
              <a:spLocks noChangeArrowheads="1"/>
            </p:cNvSpPr>
            <p:nvPr/>
          </p:nvSpPr>
          <p:spPr bwMode="auto">
            <a:xfrm>
              <a:off x="384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4" name="Text Box 93"/>
            <p:cNvSpPr txBox="1">
              <a:spLocks noChangeArrowheads="1"/>
            </p:cNvSpPr>
            <p:nvPr/>
          </p:nvSpPr>
          <p:spPr bwMode="auto">
            <a:xfrm>
              <a:off x="4062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5" name="Text Box 94"/>
            <p:cNvSpPr txBox="1">
              <a:spLocks noChangeArrowheads="1"/>
            </p:cNvSpPr>
            <p:nvPr/>
          </p:nvSpPr>
          <p:spPr bwMode="auto">
            <a:xfrm>
              <a:off x="432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6" name="Line 95"/>
            <p:cNvSpPr>
              <a:spLocks noChangeShapeType="1"/>
            </p:cNvSpPr>
            <p:nvPr/>
          </p:nvSpPr>
          <p:spPr bwMode="auto">
            <a:xfrm flipV="1">
              <a:off x="4512" y="2448"/>
              <a:ext cx="62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80947" name="Text Box 96"/>
            <p:cNvSpPr txBox="1">
              <a:spLocks noChangeArrowheads="1"/>
            </p:cNvSpPr>
            <p:nvPr/>
          </p:nvSpPr>
          <p:spPr bwMode="auto">
            <a:xfrm>
              <a:off x="4560" y="3100"/>
              <a:ext cx="21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600" b="0"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80948" name="Text Box 97"/>
            <p:cNvSpPr txBox="1">
              <a:spLocks noChangeArrowheads="1"/>
            </p:cNvSpPr>
            <p:nvPr/>
          </p:nvSpPr>
          <p:spPr bwMode="auto">
            <a:xfrm>
              <a:off x="5184" y="2112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000099"/>
                  </a:solidFill>
                  <a:latin typeface="Arial" charset="0"/>
                  <a:ea typeface="Arial" charset="0"/>
                  <a:cs typeface="Arial" charset="0"/>
                </a:rPr>
                <a:t>8</a:t>
              </a:r>
            </a:p>
          </p:txBody>
        </p:sp>
      </p:grpSp>
      <p:sp>
        <p:nvSpPr>
          <p:cNvPr id="992354" name="Oval 98"/>
          <p:cNvSpPr>
            <a:spLocks noChangeArrowheads="1"/>
          </p:cNvSpPr>
          <p:nvPr/>
        </p:nvSpPr>
        <p:spPr bwMode="auto">
          <a:xfrm>
            <a:off x="5029200" y="3914775"/>
            <a:ext cx="1905000" cy="381000"/>
          </a:xfrm>
          <a:prstGeom prst="ellips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62" grpId="0" animBg="1"/>
      <p:bldP spid="992264" grpId="0" animBg="1"/>
      <p:bldP spid="992266" grpId="0" animBg="1"/>
      <p:bldP spid="992274" grpId="0" animBg="1"/>
      <p:bldP spid="992275" grpId="0" animBg="1"/>
      <p:bldP spid="992276" grpId="0" animBg="1"/>
      <p:bldP spid="992277" grpId="0" animBg="1"/>
      <p:bldP spid="992278" grpId="0" animBg="1"/>
      <p:bldP spid="992279" grpId="0" animBg="1"/>
      <p:bldP spid="992298" grpId="0"/>
      <p:bldP spid="992300" grpId="0"/>
      <p:bldP spid="992301" grpId="0"/>
      <p:bldP spid="992318" grpId="0"/>
      <p:bldP spid="992319" grpId="0"/>
      <p:bldP spid="992331" grpId="0" animBg="1"/>
      <p:bldP spid="9923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Slow Start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 gives an estimate of available bandwidth</a:t>
            </a:r>
          </a:p>
          <a:p>
            <a:pPr lvl="1"/>
            <a:r>
              <a:rPr lang="en-US" dirty="0"/>
              <a:t>At some point, there will be loss</a:t>
            </a:r>
          </a:p>
          <a:p>
            <a:r>
              <a:rPr lang="en-US" dirty="0"/>
              <a:t>Introduce a “slow start threshold” (</a:t>
            </a:r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Initialized to a large value</a:t>
            </a:r>
          </a:p>
          <a:p>
            <a:r>
              <a:rPr lang="en-US" dirty="0"/>
              <a:t>If CWND &gt; </a:t>
            </a:r>
            <a:r>
              <a:rPr lang="en-US" dirty="0" err="1"/>
              <a:t>ssthresh</a:t>
            </a:r>
            <a:r>
              <a:rPr lang="en-US" dirty="0"/>
              <a:t>, stop Slow Start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Adjusting to varying bandwidth</a:t>
            </a:r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&gt;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Stop rapid growth and focus on maintenance</a:t>
            </a:r>
          </a:p>
          <a:p>
            <a:r>
              <a:rPr lang="en-US" dirty="0"/>
              <a:t>Now, want to track variations in this available bandwidth, oscillating around its current value</a:t>
            </a:r>
          </a:p>
          <a:p>
            <a:pPr lvl="1"/>
            <a:r>
              <a:rPr lang="en-US" dirty="0"/>
              <a:t>Repeated probing (rate increase) and backoff (decrease)</a:t>
            </a:r>
          </a:p>
          <a:p>
            <a:r>
              <a:rPr lang="en-US" dirty="0"/>
              <a:t>TCP uses: “Additive Increase Multiplicative Decrease” (AIMD)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35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Additive increase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For each ACK, CWND = CWND+ 1/CWND</a:t>
            </a:r>
          </a:p>
          <a:p>
            <a:pPr lvl="1"/>
            <a:r>
              <a:rPr lang="en-US" dirty="0">
                <a:sym typeface="Math3" pitchFamily="2" charset="2"/>
              </a:rPr>
              <a:t>CWND is increased by one only if all segments in a CWND have been acknowledged </a:t>
            </a:r>
            <a:endParaRPr lang="en-US" dirty="0"/>
          </a:p>
          <a:p>
            <a:r>
              <a:rPr lang="en-US" dirty="0"/>
              <a:t>Multiplicative decrease</a:t>
            </a:r>
          </a:p>
          <a:p>
            <a:pPr lvl="1"/>
            <a:r>
              <a:rPr lang="en-US" dirty="0"/>
              <a:t>On packet loss, divide </a:t>
            </a:r>
            <a:r>
              <a:rPr lang="en-US" dirty="0" err="1"/>
              <a:t>ssthresh</a:t>
            </a:r>
            <a:r>
              <a:rPr lang="en-US" dirty="0"/>
              <a:t> in </a:t>
            </a:r>
            <a:r>
              <a:rPr lang="en-US" dirty="0">
                <a:solidFill>
                  <a:srgbClr val="0000FF"/>
                </a:solidFill>
              </a:rPr>
              <a:t>half</a:t>
            </a:r>
            <a:r>
              <a:rPr lang="en-US" dirty="0"/>
              <a:t> and slow start</a:t>
            </a:r>
          </a:p>
          <a:p>
            <a:pPr lvl="2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2"/>
            <a:r>
              <a:rPr lang="en-US" dirty="0"/>
              <a:t>CWND = 1</a:t>
            </a:r>
          </a:p>
          <a:p>
            <a:pPr lvl="2"/>
            <a:r>
              <a:rPr lang="en-US" dirty="0"/>
              <a:t>Initiate Slow Start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Note that we’re ignoring the “</a:t>
            </a:r>
            <a:r>
              <a:rPr lang="en-US" dirty="0" err="1">
                <a:solidFill>
                  <a:srgbClr val="0000FF"/>
                </a:solidFill>
              </a:rPr>
              <a:t>dupAck</a:t>
            </a:r>
            <a:r>
              <a:rPr lang="en-US" dirty="0">
                <a:solidFill>
                  <a:srgbClr val="0000FF"/>
                </a:solidFill>
              </a:rPr>
              <a:t>” fix for now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Leads to the TCP “Sawtooth”</a:t>
            </a:r>
            <a:endParaRPr lang="en-US" dirty="0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914400" y="26193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6" name="Line 4"/>
          <p:cNvSpPr>
            <a:spLocks noChangeShapeType="1"/>
          </p:cNvSpPr>
          <p:nvPr/>
        </p:nvSpPr>
        <p:spPr bwMode="auto">
          <a:xfrm>
            <a:off x="2743200" y="30765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7" name="Line 5"/>
          <p:cNvSpPr>
            <a:spLocks noChangeShapeType="1"/>
          </p:cNvSpPr>
          <p:nvPr/>
        </p:nvSpPr>
        <p:spPr bwMode="auto">
          <a:xfrm>
            <a:off x="3352800" y="3305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8" name="Line 6"/>
          <p:cNvSpPr>
            <a:spLocks noChangeShapeType="1"/>
          </p:cNvSpPr>
          <p:nvPr/>
        </p:nvSpPr>
        <p:spPr bwMode="auto">
          <a:xfrm>
            <a:off x="5410200" y="2543175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4999" name="Line 7"/>
          <p:cNvSpPr>
            <a:spLocks noChangeShapeType="1"/>
          </p:cNvSpPr>
          <p:nvPr/>
        </p:nvSpPr>
        <p:spPr bwMode="auto">
          <a:xfrm>
            <a:off x="6102350" y="30035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0" name="Line 8"/>
          <p:cNvSpPr>
            <a:spLocks noChangeShapeType="1"/>
          </p:cNvSpPr>
          <p:nvPr/>
        </p:nvSpPr>
        <p:spPr bwMode="auto">
          <a:xfrm>
            <a:off x="7245350" y="3079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306638" y="2681288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dirty="0">
                <a:latin typeface="Arial" charset="0"/>
                <a:ea typeface="Arial" charset="0"/>
                <a:cs typeface="Arial" charset="0"/>
              </a:rPr>
              <a:t>Loss</a:t>
            </a:r>
          </a:p>
        </p:txBody>
      </p:sp>
      <p:sp>
        <p:nvSpPr>
          <p:cNvPr id="85002" name="Freeform 10"/>
          <p:cNvSpPr>
            <a:spLocks/>
          </p:cNvSpPr>
          <p:nvPr/>
        </p:nvSpPr>
        <p:spPr bwMode="auto">
          <a:xfrm>
            <a:off x="914400" y="39909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3" name="AutoShape 11"/>
          <p:cNvSpPr>
            <a:spLocks noChangeArrowheads="1"/>
          </p:cNvSpPr>
          <p:nvPr/>
        </p:nvSpPr>
        <p:spPr bwMode="auto">
          <a:xfrm>
            <a:off x="1828800" y="5638800"/>
            <a:ext cx="1447800" cy="609600"/>
          </a:xfrm>
          <a:prstGeom prst="wedgeRectCallout">
            <a:avLst>
              <a:gd name="adj1" fmla="val -43968"/>
              <a:gd name="adj2" fmla="val -12344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Exponential</a:t>
            </a:r>
            <a:br>
              <a:rPr lang="en-US" sz="1600" b="0">
                <a:solidFill>
                  <a:schemeClr val="bg1"/>
                </a:solidFill>
                <a:ea typeface="Arial" charset="0"/>
                <a:cs typeface="Arial" charset="0"/>
              </a:rPr>
            </a:b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“</a:t>
            </a:r>
            <a:r>
              <a:rPr lang="en-US" altLang="ja-JP" sz="1600" b="0">
                <a:solidFill>
                  <a:schemeClr val="bg1"/>
                </a:solidFill>
                <a:ea typeface="Arial" charset="0"/>
                <a:cs typeface="Arial" charset="0"/>
              </a:rPr>
              <a:t>slow start</a:t>
            </a:r>
            <a:r>
              <a:rPr lang="ja-JP" altLang="en-US" sz="1600" b="0">
                <a:solidFill>
                  <a:schemeClr val="bg1"/>
                </a:solidFill>
                <a:ea typeface="Arial" charset="0"/>
                <a:cs typeface="Arial" charset="0"/>
              </a:rPr>
              <a:t>”</a:t>
            </a:r>
            <a:endParaRPr lang="en-US" sz="1600" b="0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7123113" y="5514975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t</a:t>
            </a:r>
          </a:p>
        </p:txBody>
      </p:sp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341313" y="2085975"/>
            <a:ext cx="12786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latin typeface="Arial" charset="0"/>
                <a:ea typeface="Arial" charset="0"/>
                <a:cs typeface="Arial" charset="0"/>
              </a:rPr>
              <a:t>Window</a:t>
            </a:r>
          </a:p>
        </p:txBody>
      </p:sp>
      <p:sp>
        <p:nvSpPr>
          <p:cNvPr id="85007" name="Freeform 15"/>
          <p:cNvSpPr>
            <a:spLocks/>
          </p:cNvSpPr>
          <p:nvPr/>
        </p:nvSpPr>
        <p:spPr bwMode="auto">
          <a:xfrm>
            <a:off x="2743200" y="34575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8" name="Freeform 16"/>
          <p:cNvSpPr>
            <a:spLocks/>
          </p:cNvSpPr>
          <p:nvPr/>
        </p:nvSpPr>
        <p:spPr bwMode="auto">
          <a:xfrm>
            <a:off x="6102350" y="3917950"/>
            <a:ext cx="1600200" cy="990600"/>
          </a:xfrm>
          <a:custGeom>
            <a:avLst/>
            <a:gdLst>
              <a:gd name="T0" fmla="*/ 0 w 1008"/>
              <a:gd name="T1" fmla="*/ 0 h 624"/>
              <a:gd name="T2" fmla="*/ 0 w 1008"/>
              <a:gd name="T3" fmla="*/ 2147483647 h 624"/>
              <a:gd name="T4" fmla="*/ 2147483647 w 1008"/>
              <a:gd name="T5" fmla="*/ 2147483647 h 624"/>
              <a:gd name="T6" fmla="*/ 2147483647 w 1008"/>
              <a:gd name="T7" fmla="*/ 2147483647 h 624"/>
              <a:gd name="T8" fmla="*/ 2147483647 w 1008"/>
              <a:gd name="T9" fmla="*/ 2147483647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8"/>
              <a:gd name="T16" fmla="*/ 0 h 624"/>
              <a:gd name="T17" fmla="*/ 1008 w 100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8" h="624">
                <a:moveTo>
                  <a:pt x="0" y="0"/>
                </a:moveTo>
                <a:lnTo>
                  <a:pt x="0" y="624"/>
                </a:lnTo>
                <a:lnTo>
                  <a:pt x="720" y="48"/>
                </a:lnTo>
                <a:lnTo>
                  <a:pt x="720" y="576"/>
                </a:lnTo>
                <a:lnTo>
                  <a:pt x="1008" y="336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5416550" y="3841750"/>
            <a:ext cx="685800" cy="685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85010" name="Line 18"/>
          <p:cNvSpPr>
            <a:spLocks noChangeShapeType="1"/>
          </p:cNvSpPr>
          <p:nvPr/>
        </p:nvSpPr>
        <p:spPr bwMode="auto">
          <a:xfrm>
            <a:off x="5410200" y="3457575"/>
            <a:ext cx="6350" cy="1066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the three issues</a:t>
            </a:r>
          </a:p>
          <a:p>
            <a:pPr lvl="1"/>
            <a:r>
              <a:rPr lang="en-US" dirty="0"/>
              <a:t>Finding available bottleneck bandwidth</a:t>
            </a:r>
          </a:p>
          <a:p>
            <a:pPr lvl="1"/>
            <a:r>
              <a:rPr lang="en-US" dirty="0"/>
              <a:t>Adjusting to bandwidth variations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Sharing bandwidth</a:t>
            </a:r>
          </a:p>
          <a:p>
            <a:endParaRPr lang="en-US" dirty="0"/>
          </a:p>
          <a:p>
            <a:r>
              <a:rPr lang="en-US" dirty="0"/>
              <a:t>Two goals for bandwidth sharing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Efficiency</a:t>
            </a:r>
            <a:r>
              <a:rPr lang="en-US" dirty="0"/>
              <a:t>: High utilization of link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Fairness</a:t>
            </a:r>
            <a:r>
              <a:rPr lang="en-US" dirty="0"/>
              <a:t>: Each flow gets equal share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AIMD?</a:t>
            </a:r>
            <a:endParaRPr lang="en-US" dirty="0"/>
          </a:p>
        </p:txBody>
      </p:sp>
      <p:sp>
        <p:nvSpPr>
          <p:cNvPr id="101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RTT, we can do</a:t>
            </a:r>
          </a:p>
          <a:p>
            <a:pPr lvl="1"/>
            <a:r>
              <a:rPr lang="en-US" dirty="0"/>
              <a:t>Multiplicative increase or decrease: CWND</a:t>
            </a:r>
            <a:r>
              <a:rPr lang="en-US" dirty="0">
                <a:sym typeface="Symbol" charset="0"/>
              </a:rPr>
              <a:t> a*CWND</a:t>
            </a:r>
          </a:p>
          <a:p>
            <a:pPr lvl="1"/>
            <a:r>
              <a:rPr lang="en-US" dirty="0">
                <a:sym typeface="Symbol" charset="0"/>
              </a:rPr>
              <a:t>Additive increase or decrease: </a:t>
            </a:r>
            <a:r>
              <a:rPr lang="en-US" dirty="0"/>
              <a:t>CWND</a:t>
            </a:r>
            <a:r>
              <a:rPr lang="en-US" dirty="0">
                <a:sym typeface="Symbol" charset="0"/>
              </a:rPr>
              <a:t> CWND + b</a:t>
            </a:r>
            <a:endParaRPr lang="en-US" dirty="0"/>
          </a:p>
          <a:p>
            <a:r>
              <a:rPr lang="en-US" dirty="0"/>
              <a:t>Four alternatives:</a:t>
            </a:r>
          </a:p>
          <a:p>
            <a:pPr lvl="1"/>
            <a:r>
              <a:rPr lang="en-US" dirty="0"/>
              <a:t>AIAD: gentle increase, gentle decrease</a:t>
            </a:r>
          </a:p>
          <a:p>
            <a:pPr lvl="1"/>
            <a:r>
              <a:rPr lang="en-US" dirty="0"/>
              <a:t>AIMD: gentle increase, drastic decrease</a:t>
            </a:r>
          </a:p>
          <a:p>
            <a:pPr lvl="1"/>
            <a:r>
              <a:rPr lang="en-US" dirty="0"/>
              <a:t>MIAD: drastic increase, gentle decrease</a:t>
            </a:r>
          </a:p>
          <a:p>
            <a:pPr lvl="1"/>
            <a:r>
              <a:rPr lang="en-US" dirty="0"/>
              <a:t>MIMD: drastic increase and decrease</a:t>
            </a:r>
          </a:p>
          <a:p>
            <a:pPr lvl="1"/>
            <a:endParaRPr lang="en-US" dirty="0"/>
          </a:p>
          <a:p>
            <a:endParaRPr lang="en-US" dirty="0">
              <a:sym typeface="Symbol" charset="0"/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4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server lifecycle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3505150" y="198120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CLOSED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886379" y="3084702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886379" y="4200455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SYN_RCVD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05150" y="5303956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FIN_WAIT_1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123920" y="4194329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CLOSE_WAIT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123920" y="3097740"/>
            <a:ext cx="1674217" cy="33484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LAST_ACK</a:t>
            </a:r>
          </a:p>
        </p:txBody>
      </p:sp>
      <p:cxnSp>
        <p:nvCxnSpPr>
          <p:cNvPr id="21" name="Curved Connector 20"/>
          <p:cNvCxnSpPr>
            <a:stCxn id="13" idx="3"/>
            <a:endCxn id="14" idx="0"/>
          </p:cNvCxnSpPr>
          <p:nvPr/>
        </p:nvCxnSpPr>
        <p:spPr bwMode="auto">
          <a:xfrm>
            <a:off x="5179367" y="2148622"/>
            <a:ext cx="544121" cy="936080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 bwMode="auto">
          <a:xfrm>
            <a:off x="5723488" y="3419545"/>
            <a:ext cx="0" cy="78090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Curved Connector 24"/>
          <p:cNvCxnSpPr>
            <a:stCxn id="15" idx="2"/>
            <a:endCxn id="16" idx="3"/>
          </p:cNvCxnSpPr>
          <p:nvPr/>
        </p:nvCxnSpPr>
        <p:spPr bwMode="auto">
          <a:xfrm rot="5400000">
            <a:off x="4983388" y="4731277"/>
            <a:ext cx="936080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Curved Connector 27"/>
          <p:cNvCxnSpPr>
            <a:stCxn id="18" idx="0"/>
            <a:endCxn id="13" idx="1"/>
          </p:cNvCxnSpPr>
          <p:nvPr/>
        </p:nvCxnSpPr>
        <p:spPr bwMode="auto">
          <a:xfrm rot="5400000" flipH="1" flipV="1">
            <a:off x="2758531" y="2351121"/>
            <a:ext cx="949118" cy="544121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Curved Connector 30"/>
          <p:cNvCxnSpPr>
            <a:stCxn id="16" idx="1"/>
            <a:endCxn id="17" idx="2"/>
          </p:cNvCxnSpPr>
          <p:nvPr/>
        </p:nvCxnSpPr>
        <p:spPr bwMode="auto">
          <a:xfrm rot="10800000">
            <a:off x="2961029" y="4529174"/>
            <a:ext cx="544121" cy="942206"/>
          </a:xfrm>
          <a:prstGeom prst="curvedConnector2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17" idx="0"/>
            <a:endCxn id="18" idx="2"/>
          </p:cNvCxnSpPr>
          <p:nvPr/>
        </p:nvCxnSpPr>
        <p:spPr bwMode="auto">
          <a:xfrm flipV="1">
            <a:off x="2961029" y="3432583"/>
            <a:ext cx="0" cy="76174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5745025" y="2354433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Create a listen socket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1849" y="3574650"/>
            <a:ext cx="1452642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SYN</a:t>
            </a:r>
          </a:p>
          <a:p>
            <a:pPr algn="ctr"/>
            <a:r>
              <a:rPr lang="en-US" sz="1400" b="0" dirty="0"/>
              <a:t>Send SYN-ACK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63221" y="490434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71790" y="4904345"/>
            <a:ext cx="1170513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FIN</a:t>
            </a:r>
          </a:p>
          <a:p>
            <a:pPr algn="ctr"/>
            <a:r>
              <a:rPr lang="en-US" sz="1400" b="0" dirty="0"/>
              <a:t>Send ACK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886405" y="3653865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/>
              <a:t>Send FIN</a:t>
            </a:r>
            <a:endParaRPr lang="en-US" sz="1400" b="0" dirty="0"/>
          </a:p>
        </p:txBody>
      </p:sp>
      <p:sp>
        <p:nvSpPr>
          <p:cNvPr id="41" name="TextBox 40"/>
          <p:cNvSpPr txBox="1"/>
          <p:nvPr/>
        </p:nvSpPr>
        <p:spPr>
          <a:xfrm>
            <a:off x="1722097" y="2359134"/>
            <a:ext cx="1269899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/>
              <a:t>Receive ACK</a:t>
            </a:r>
          </a:p>
          <a:p>
            <a:pPr algn="ctr"/>
            <a:r>
              <a:rPr lang="en-US" sz="1400" b="0" dirty="0"/>
              <a:t>Send Nothing</a:t>
            </a:r>
          </a:p>
        </p:txBody>
      </p:sp>
    </p:spTree>
    <p:extLst>
      <p:ext uri="{BB962C8B-B14F-4D97-AF65-F5344CB8AC3E}">
        <p14:creationId xmlns:p14="http://schemas.microsoft.com/office/powerpoint/2010/main" val="144432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model of congestion control</a:t>
            </a:r>
          </a:p>
        </p:txBody>
      </p:sp>
      <p:sp>
        <p:nvSpPr>
          <p:cNvPr id="129037" name="Rectangle 28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819400" cy="4419600"/>
          </a:xfrm>
        </p:spPr>
        <p:txBody>
          <a:bodyPr/>
          <a:lstStyle/>
          <a:p>
            <a:r>
              <a:rPr lang="en-US" sz="2000" dirty="0"/>
              <a:t>Two users</a:t>
            </a:r>
          </a:p>
          <a:p>
            <a:pPr lvl="1"/>
            <a:r>
              <a:rPr lang="en-US" sz="1800" dirty="0"/>
              <a:t>rates x1 and x2</a:t>
            </a:r>
          </a:p>
          <a:p>
            <a:endParaRPr lang="en-US" sz="2000" dirty="0"/>
          </a:p>
          <a:p>
            <a:r>
              <a:rPr lang="en-US" sz="2000" dirty="0"/>
              <a:t>Congestion when </a:t>
            </a:r>
            <a:br>
              <a:rPr lang="en-US" sz="2000" dirty="0"/>
            </a:br>
            <a:r>
              <a:rPr lang="en-US" sz="2000" dirty="0"/>
              <a:t>x1+x2 &gt; 1</a:t>
            </a:r>
          </a:p>
          <a:p>
            <a:r>
              <a:rPr lang="en-US" sz="2000" dirty="0"/>
              <a:t>Unused capacity when x1+x2 &lt; 1</a:t>
            </a:r>
          </a:p>
          <a:p>
            <a:endParaRPr lang="en-US" sz="2000" dirty="0"/>
          </a:p>
          <a:p>
            <a:r>
              <a:rPr lang="en-US" sz="2000" dirty="0"/>
              <a:t>Fair when x1 =x2</a:t>
            </a:r>
          </a:p>
          <a:p>
            <a:endParaRPr lang="en-US" sz="2000" dirty="0"/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910638" y="5867400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1’s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1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376989" y="3369928"/>
            <a:ext cx="2192926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000090"/>
                </a:solidFill>
                <a:latin typeface="+mn-lt"/>
              </a:rPr>
              <a:t>User 2’s rate (x</a:t>
            </a:r>
            <a:r>
              <a:rPr lang="en-US" baseline="-25000" dirty="0">
                <a:solidFill>
                  <a:srgbClr val="000090"/>
                </a:solidFill>
                <a:latin typeface="+mn-lt"/>
              </a:rPr>
              <a:t>2</a:t>
            </a:r>
            <a:r>
              <a:rPr lang="en-US" dirty="0">
                <a:solidFill>
                  <a:srgbClr val="000090"/>
                </a:solidFill>
                <a:latin typeface="+mn-lt"/>
              </a:rPr>
              <a:t>)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rgbClr val="008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272531" y="1398989"/>
            <a:ext cx="1871469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008000"/>
                </a:solidFill>
                <a:latin typeface="+mn-lt"/>
              </a:rPr>
              <a:t>Fairness line</a:t>
            </a:r>
            <a:br>
              <a:rPr lang="en-US" sz="1600" dirty="0">
                <a:solidFill>
                  <a:srgbClr val="008000"/>
                </a:solidFill>
                <a:latin typeface="+mn-lt"/>
              </a:rPr>
            </a:br>
            <a:r>
              <a:rPr lang="en-US" sz="1600" dirty="0">
                <a:solidFill>
                  <a:srgbClr val="008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1 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=x</a:t>
            </a:r>
            <a:r>
              <a:rPr lang="en-US" sz="1600" baseline="-25000" dirty="0">
                <a:solidFill>
                  <a:srgbClr val="008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008000"/>
                </a:solidFill>
                <a:latin typeface="Arial" charset="0"/>
              </a:rPr>
              <a:t>)</a:t>
            </a: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3935207" y="1398989"/>
            <a:ext cx="1703593" cy="746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dirty="0">
                <a:solidFill>
                  <a:srgbClr val="FF0000"/>
                </a:solidFill>
                <a:latin typeface="+mn-lt"/>
              </a:rPr>
              <a:t>Efficiency line</a:t>
            </a:r>
            <a:br>
              <a:rPr lang="en-US" sz="1600" dirty="0">
                <a:solidFill>
                  <a:srgbClr val="FF0000"/>
                </a:solidFill>
                <a:latin typeface="+mn-lt"/>
              </a:rPr>
            </a:br>
            <a:r>
              <a:rPr lang="en-US" sz="1600" dirty="0">
                <a:solidFill>
                  <a:srgbClr val="FF000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+x</a:t>
            </a:r>
            <a:r>
              <a:rPr lang="en-US" sz="1600" baseline="-25000" dirty="0">
                <a:solidFill>
                  <a:srgbClr val="FF0000"/>
                </a:solidFill>
                <a:latin typeface="Arial" charset="0"/>
              </a:rPr>
              <a:t>2</a:t>
            </a:r>
            <a:r>
              <a:rPr lang="en-US" sz="1600" dirty="0">
                <a:solidFill>
                  <a:srgbClr val="FF0000"/>
                </a:solidFill>
                <a:latin typeface="Arial" charset="0"/>
              </a:rPr>
              <a:t> = 1)</a:t>
            </a:r>
          </a:p>
          <a:p>
            <a:pPr algn="ctr"/>
            <a:endParaRPr lang="en-US" sz="160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8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7" grpId="0" build="p"/>
      <p:bldP spid="129027" grpId="0" animBg="1"/>
      <p:bldP spid="129028" grpId="0"/>
      <p:bldP spid="129029" grpId="0"/>
      <p:bldP spid="129030" grpId="0" animBg="1"/>
      <p:bldP spid="129031" grpId="0"/>
      <p:bldP spid="129032" grpId="0"/>
      <p:bldP spid="129033" grpId="0" animBg="1"/>
      <p:bldP spid="129034" grpId="0" animBg="1"/>
      <p:bldP spid="129035" grpId="0"/>
      <p:bldP spid="129036" grpId="0"/>
      <p:bldP spid="31" grpId="0"/>
      <p:bldP spid="3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29027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29035" name="Text Box 26"/>
          <p:cNvSpPr txBox="1">
            <a:spLocks noChangeArrowheads="1"/>
          </p:cNvSpPr>
          <p:nvPr/>
        </p:nvSpPr>
        <p:spPr bwMode="auto">
          <a:xfrm>
            <a:off x="7848600" y="58277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sp>
        <p:nvSpPr>
          <p:cNvPr id="129036" name="Text Box 27"/>
          <p:cNvSpPr txBox="1">
            <a:spLocks noChangeArrowheads="1"/>
          </p:cNvSpPr>
          <p:nvPr/>
        </p:nvSpPr>
        <p:spPr bwMode="auto">
          <a:xfrm>
            <a:off x="3352800" y="13096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1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133600" y="3290888"/>
            <a:ext cx="3276600" cy="1433512"/>
            <a:chOff x="1344" y="2073"/>
            <a:chExt cx="2064" cy="903"/>
          </a:xfrm>
        </p:grpSpPr>
        <p:sp>
          <p:nvSpPr>
            <p:cNvPr id="129051" name="AutoShape 29"/>
            <p:cNvSpPr>
              <a:spLocks noChangeArrowheads="1"/>
            </p:cNvSpPr>
            <p:nvPr/>
          </p:nvSpPr>
          <p:spPr bwMode="auto">
            <a:xfrm>
              <a:off x="1344" y="2592"/>
              <a:ext cx="1584" cy="384"/>
            </a:xfrm>
            <a:prstGeom prst="wedgeRectCallout">
              <a:avLst>
                <a:gd name="adj1" fmla="val 35856"/>
                <a:gd name="adj2" fmla="val -145315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>
                  <a:latin typeface="Arial" charset="0"/>
                </a:rPr>
                <a:t>Inefficient: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=0.7 </a:t>
              </a:r>
            </a:p>
          </p:txBody>
        </p:sp>
        <p:sp>
          <p:nvSpPr>
            <p:cNvPr id="129052" name="Oval 30"/>
            <p:cNvSpPr>
              <a:spLocks noChangeArrowheads="1"/>
            </p:cNvSpPr>
            <p:nvPr/>
          </p:nvSpPr>
          <p:spPr bwMode="auto">
            <a:xfrm>
              <a:off x="2688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3" name="Text Box 31"/>
            <p:cNvSpPr txBox="1">
              <a:spLocks noChangeArrowheads="1"/>
            </p:cNvSpPr>
            <p:nvPr/>
          </p:nvSpPr>
          <p:spPr bwMode="auto">
            <a:xfrm>
              <a:off x="2759" y="2073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(0.2, 0.5)</a:t>
              </a: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6629400" y="2286000"/>
            <a:ext cx="2514600" cy="1298575"/>
            <a:chOff x="4176" y="1440"/>
            <a:chExt cx="1584" cy="818"/>
          </a:xfrm>
        </p:grpSpPr>
        <p:sp>
          <p:nvSpPr>
            <p:cNvPr id="129048" name="AutoShape 34"/>
            <p:cNvSpPr>
              <a:spLocks noChangeArrowheads="1"/>
            </p:cNvSpPr>
            <p:nvPr/>
          </p:nvSpPr>
          <p:spPr bwMode="auto">
            <a:xfrm>
              <a:off x="4176" y="1440"/>
              <a:ext cx="1584" cy="384"/>
            </a:xfrm>
            <a:prstGeom prst="wedgeRectCallout">
              <a:avLst>
                <a:gd name="adj1" fmla="val -43245"/>
                <a:gd name="adj2" fmla="val 123699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n-US" sz="1800" b="0" dirty="0">
                  <a:latin typeface="Arial" charset="0"/>
                </a:rPr>
                <a:t>Congested: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=1.2 </a:t>
              </a:r>
            </a:p>
          </p:txBody>
        </p:sp>
        <p:sp>
          <p:nvSpPr>
            <p:cNvPr id="129049" name="Oval 35"/>
            <p:cNvSpPr>
              <a:spLocks noChangeArrowheads="1"/>
            </p:cNvSpPr>
            <p:nvPr/>
          </p:nvSpPr>
          <p:spPr bwMode="auto">
            <a:xfrm>
              <a:off x="4224" y="211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50" name="Text Box 36"/>
            <p:cNvSpPr txBox="1">
              <a:spLocks noChangeArrowheads="1"/>
            </p:cNvSpPr>
            <p:nvPr/>
          </p:nvSpPr>
          <p:spPr bwMode="auto">
            <a:xfrm>
              <a:off x="4295" y="2025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(0.7, 0.5)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419600" y="1600200"/>
            <a:ext cx="2514600" cy="2212975"/>
            <a:chOff x="2784" y="1008"/>
            <a:chExt cx="1584" cy="1394"/>
          </a:xfrm>
        </p:grpSpPr>
        <p:sp>
          <p:nvSpPr>
            <p:cNvPr id="129042" name="Oval 40"/>
            <p:cNvSpPr>
              <a:spLocks noChangeArrowheads="1"/>
            </p:cNvSpPr>
            <p:nvPr/>
          </p:nvSpPr>
          <p:spPr bwMode="auto">
            <a:xfrm>
              <a:off x="3676" y="2227"/>
              <a:ext cx="96" cy="96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3" name="AutoShape 41"/>
            <p:cNvSpPr>
              <a:spLocks noChangeArrowheads="1"/>
            </p:cNvSpPr>
            <p:nvPr/>
          </p:nvSpPr>
          <p:spPr bwMode="auto">
            <a:xfrm>
              <a:off x="2784" y="1008"/>
              <a:ext cx="1584" cy="384"/>
            </a:xfrm>
            <a:prstGeom prst="wedgeRectCallout">
              <a:avLst>
                <a:gd name="adj1" fmla="val 9597"/>
                <a:gd name="adj2" fmla="val 259116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 dirty="0">
                  <a:latin typeface="Arial" charset="0"/>
                </a:rPr>
                <a:t>: x</a:t>
              </a:r>
              <a:r>
                <a:rPr lang="en-US" sz="1800" b="0" baseline="-25000" dirty="0">
                  <a:latin typeface="Arial" charset="0"/>
                </a:rPr>
                <a:t>1</a:t>
              </a:r>
              <a:r>
                <a:rPr lang="en-US" sz="1800" b="0" dirty="0">
                  <a:latin typeface="Arial" charset="0"/>
                </a:rPr>
                <a:t>+x</a:t>
              </a:r>
              <a:r>
                <a:rPr lang="en-US" sz="1800" b="0" baseline="-25000" dirty="0">
                  <a:latin typeface="Arial" charset="0"/>
                </a:rPr>
                <a:t>2</a:t>
              </a:r>
              <a:r>
                <a:rPr lang="en-US" sz="1800" b="0" dirty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 dirty="0">
                  <a:solidFill>
                    <a:srgbClr val="FF3300"/>
                  </a:solidFill>
                  <a:latin typeface="Arial" charset="0"/>
                </a:rPr>
                <a:t>Fair</a:t>
              </a:r>
              <a:r>
                <a:rPr lang="en-US" sz="1800" b="0" dirty="0">
                  <a:latin typeface="Arial" charset="0"/>
                </a:rPr>
                <a:t> </a:t>
              </a:r>
            </a:p>
          </p:txBody>
        </p:sp>
        <p:sp>
          <p:nvSpPr>
            <p:cNvPr id="129044" name="Text Box 42"/>
            <p:cNvSpPr txBox="1">
              <a:spLocks noChangeArrowheads="1"/>
            </p:cNvSpPr>
            <p:nvPr/>
          </p:nvSpPr>
          <p:spPr bwMode="auto">
            <a:xfrm>
              <a:off x="3719" y="216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Times New Roman" charset="0"/>
                </a:rPr>
                <a:t>(0.5, 0.5)</a:t>
              </a:r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267202" y="3962400"/>
            <a:ext cx="3276601" cy="1447800"/>
            <a:chOff x="2688" y="2496"/>
            <a:chExt cx="2064" cy="912"/>
          </a:xfrm>
        </p:grpSpPr>
        <p:sp>
          <p:nvSpPr>
            <p:cNvPr id="129045" name="AutoShape 37"/>
            <p:cNvSpPr>
              <a:spLocks noChangeArrowheads="1"/>
            </p:cNvSpPr>
            <p:nvPr/>
          </p:nvSpPr>
          <p:spPr bwMode="auto">
            <a:xfrm>
              <a:off x="2688" y="3024"/>
              <a:ext cx="1271" cy="384"/>
            </a:xfrm>
            <a:prstGeom prst="wedgeRectCallout">
              <a:avLst>
                <a:gd name="adj1" fmla="val 69951"/>
                <a:gd name="adj2" fmla="val -96728"/>
              </a:avLst>
            </a:prstGeom>
            <a:solidFill>
              <a:schemeClr val="accent1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l"/>
              <a:r>
                <a:rPr lang="en-US" sz="1800" b="0">
                  <a:solidFill>
                    <a:srgbClr val="FF3300"/>
                  </a:solidFill>
                  <a:latin typeface="Arial" charset="0"/>
                </a:rPr>
                <a:t>Efficient</a:t>
              </a:r>
              <a:r>
                <a:rPr lang="en-US" sz="1800" b="0">
                  <a:latin typeface="Arial" charset="0"/>
                </a:rPr>
                <a:t>: x</a:t>
              </a:r>
              <a:r>
                <a:rPr lang="en-US" sz="1800" b="0" baseline="-25000">
                  <a:latin typeface="Arial" charset="0"/>
                </a:rPr>
                <a:t>1</a:t>
              </a:r>
              <a:r>
                <a:rPr lang="en-US" sz="1800" b="0">
                  <a:latin typeface="Arial" charset="0"/>
                </a:rPr>
                <a:t>+x</a:t>
              </a:r>
              <a:r>
                <a:rPr lang="en-US" sz="1800" b="0" baseline="-25000">
                  <a:latin typeface="Arial" charset="0"/>
                </a:rPr>
                <a:t>2</a:t>
              </a:r>
              <a:r>
                <a:rPr lang="en-US" sz="1800" b="0">
                  <a:latin typeface="Arial" charset="0"/>
                </a:rPr>
                <a:t>=1</a:t>
              </a:r>
            </a:p>
            <a:p>
              <a:pPr algn="l"/>
              <a:r>
                <a:rPr lang="en-US" sz="1800" b="0">
                  <a:latin typeface="Arial" charset="0"/>
                </a:rPr>
                <a:t>Not fair </a:t>
              </a:r>
            </a:p>
          </p:txBody>
        </p:sp>
        <p:sp>
          <p:nvSpPr>
            <p:cNvPr id="129046" name="Oval 38"/>
            <p:cNvSpPr>
              <a:spLocks noChangeArrowheads="1"/>
            </p:cNvSpPr>
            <p:nvPr/>
          </p:nvSpPr>
          <p:spPr bwMode="auto">
            <a:xfrm>
              <a:off x="4224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 b="0"/>
            </a:p>
          </p:txBody>
        </p:sp>
        <p:sp>
          <p:nvSpPr>
            <p:cNvPr id="129047" name="Text Box 39"/>
            <p:cNvSpPr txBox="1">
              <a:spLocks noChangeArrowheads="1"/>
            </p:cNvSpPr>
            <p:nvPr/>
          </p:nvSpPr>
          <p:spPr bwMode="auto">
            <a:xfrm>
              <a:off x="4103" y="2496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Times New Roman" charset="0"/>
                </a:rPr>
                <a:t>(0.7, 0.3)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3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AIAD</a:t>
            </a:r>
          </a:p>
        </p:txBody>
      </p:sp>
      <p:sp>
        <p:nvSpPr>
          <p:cNvPr id="277915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685799" y="1600200"/>
            <a:ext cx="3008613" cy="4419600"/>
          </a:xfrm>
        </p:spPr>
        <p:txBody>
          <a:bodyPr/>
          <a:lstStyle/>
          <a:p>
            <a:r>
              <a:rPr lang="en-US" sz="2400" dirty="0"/>
              <a:t>Increase: x + </a:t>
            </a:r>
            <a:r>
              <a:rPr lang="en-US" sz="2400" dirty="0" err="1"/>
              <a:t>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 - </a:t>
            </a:r>
            <a:r>
              <a:rPr lang="en-US" sz="2400" dirty="0" err="1"/>
              <a:t>a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1075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1083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5830587" y="2438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17963" y="2667001"/>
            <a:ext cx="1544638" cy="1235076"/>
            <a:chOff x="1667" y="1680"/>
            <a:chExt cx="973" cy="778"/>
          </a:xfrm>
        </p:grpSpPr>
        <p:sp>
          <p:nvSpPr>
            <p:cNvPr id="131091" name="Text Box 14"/>
            <p:cNvSpPr txBox="1">
              <a:spLocks noChangeArrowheads="1"/>
            </p:cNvSpPr>
            <p:nvPr/>
          </p:nvSpPr>
          <p:spPr bwMode="auto">
            <a:xfrm>
              <a:off x="1667" y="2208"/>
              <a:ext cx="9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,x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1092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1093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848225" y="1447800"/>
            <a:ext cx="1290638" cy="1828800"/>
            <a:chOff x="3054" y="912"/>
            <a:chExt cx="813" cy="1152"/>
          </a:xfrm>
        </p:grpSpPr>
        <p:sp>
          <p:nvSpPr>
            <p:cNvPr id="13108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624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1089" name="Text Box 19"/>
            <p:cNvSpPr txBox="1">
              <a:spLocks noChangeArrowheads="1"/>
            </p:cNvSpPr>
            <p:nvPr/>
          </p:nvSpPr>
          <p:spPr bwMode="auto">
            <a:xfrm>
              <a:off x="3054" y="912"/>
              <a:ext cx="81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-a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))</a:t>
              </a:r>
            </a:p>
          </p:txBody>
        </p:sp>
        <p:sp>
          <p:nvSpPr>
            <p:cNvPr id="131090" name="Oval 20"/>
            <p:cNvSpPr>
              <a:spLocks noChangeArrowheads="1"/>
            </p:cNvSpPr>
            <p:nvPr/>
          </p:nvSpPr>
          <p:spPr bwMode="auto">
            <a:xfrm>
              <a:off x="3744" y="1440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</p:grpSp>
      <p:sp>
        <p:nvSpPr>
          <p:cNvPr id="23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721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9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9157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AIAD Sharing Dynamics</a:t>
            </a:r>
          </a:p>
        </p:txBody>
      </p:sp>
      <p:graphicFrame>
        <p:nvGraphicFramePr>
          <p:cNvPr id="12494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25553"/>
              </p:ext>
            </p:extLst>
          </p:nvPr>
        </p:nvGraphicFramePr>
        <p:xfrm>
          <a:off x="1879600" y="31115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115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/>
          <p:cNvSpPr>
            <a:spLocks noChangeArrowheads="1"/>
          </p:cNvSpPr>
          <p:nvPr/>
        </p:nvSpPr>
        <p:spPr bwMode="auto">
          <a:xfrm>
            <a:off x="1974850" y="1636712"/>
            <a:ext cx="484187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775075" y="1912937"/>
            <a:ext cx="1662112" cy="4778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6753225" y="1636712"/>
            <a:ext cx="485775" cy="4778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245903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V="1">
            <a:off x="5437187" y="1874837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5576887" y="1452562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2687637" y="1363662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4938" name="Rectangle 10"/>
          <p:cNvSpPr>
            <a:spLocks noChangeArrowheads="1"/>
          </p:cNvSpPr>
          <p:nvPr/>
        </p:nvSpPr>
        <p:spPr bwMode="auto">
          <a:xfrm>
            <a:off x="1974850" y="2249487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4939" name="Rectangle 11"/>
          <p:cNvSpPr>
            <a:spLocks noChangeArrowheads="1"/>
          </p:cNvSpPr>
          <p:nvPr/>
        </p:nvSpPr>
        <p:spPr bwMode="auto">
          <a:xfrm>
            <a:off x="6753225" y="2249487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V="1">
            <a:off x="245903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5437187" y="2249487"/>
            <a:ext cx="1316038" cy="201613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687637" y="1828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908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MIMD</a:t>
            </a:r>
          </a:p>
        </p:txBody>
      </p:sp>
      <p:sp>
        <p:nvSpPr>
          <p:cNvPr id="2781206" name="Rectangle 22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3047999" cy="4419600"/>
          </a:xfrm>
        </p:spPr>
        <p:txBody>
          <a:bodyPr/>
          <a:lstStyle/>
          <a:p>
            <a:r>
              <a:rPr lang="en-US" sz="2400" dirty="0"/>
              <a:t>Increase: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Does not converge to fairness</a:t>
            </a:r>
          </a:p>
        </p:txBody>
      </p:sp>
      <p:sp>
        <p:nvSpPr>
          <p:cNvPr id="133123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6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4641249" y="17526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810000" y="2286000"/>
            <a:ext cx="1587500" cy="3429000"/>
            <a:chOff x="2400" y="1440"/>
            <a:chExt cx="1000" cy="2160"/>
          </a:xfrm>
        </p:grpSpPr>
        <p:sp>
          <p:nvSpPr>
            <p:cNvPr id="133139" name="Text Box 13"/>
            <p:cNvSpPr txBox="1">
              <a:spLocks noChangeArrowheads="1"/>
            </p:cNvSpPr>
            <p:nvPr/>
          </p:nvSpPr>
          <p:spPr bwMode="auto">
            <a:xfrm>
              <a:off x="2598" y="2208"/>
              <a:ext cx="8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3140" name="Oval 14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41" name="Line 15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42" name="Line 16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4953001" y="1981200"/>
            <a:ext cx="1538288" cy="1295400"/>
            <a:chOff x="3120" y="1248"/>
            <a:chExt cx="969" cy="816"/>
          </a:xfrm>
        </p:grpSpPr>
        <p:sp>
          <p:nvSpPr>
            <p:cNvPr id="133136" name="Oval 18"/>
            <p:cNvSpPr>
              <a:spLocks noChangeArrowheads="1"/>
            </p:cNvSpPr>
            <p:nvPr/>
          </p:nvSpPr>
          <p:spPr bwMode="auto">
            <a:xfrm>
              <a:off x="3312" y="1536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3137" name="Line 19"/>
            <p:cNvSpPr>
              <a:spLocks noChangeShapeType="1"/>
            </p:cNvSpPr>
            <p:nvPr/>
          </p:nvSpPr>
          <p:spPr bwMode="auto">
            <a:xfrm flipV="1">
              <a:off x="3120" y="1632"/>
              <a:ext cx="19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3138" name="Text Box 20"/>
            <p:cNvSpPr txBox="1">
              <a:spLocks noChangeArrowheads="1"/>
            </p:cNvSpPr>
            <p:nvPr/>
          </p:nvSpPr>
          <p:spPr bwMode="auto">
            <a:xfrm>
              <a:off x="3456" y="1248"/>
              <a:ext cx="633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133134" name="Oval 21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 rot="19175588">
            <a:off x="6973905" y="4250714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 rot="19175588">
            <a:off x="6109454" y="5094895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1206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800600" y="1398588"/>
            <a:ext cx="2178050" cy="2057400"/>
            <a:chOff x="3024" y="881"/>
            <a:chExt cx="1372" cy="1296"/>
          </a:xfrm>
        </p:grpSpPr>
        <p:sp>
          <p:nvSpPr>
            <p:cNvPr id="135194" name="Freeform 3"/>
            <p:cNvSpPr>
              <a:spLocks/>
            </p:cNvSpPr>
            <p:nvPr/>
          </p:nvSpPr>
          <p:spPr bwMode="auto">
            <a:xfrm>
              <a:off x="3024" y="881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296"/>
                <a:gd name="T14" fmla="*/ 1008 w 100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5" name="Text Box 4"/>
            <p:cNvSpPr txBox="1">
              <a:spLocks noChangeArrowheads="1"/>
            </p:cNvSpPr>
            <p:nvPr/>
          </p:nvSpPr>
          <p:spPr bwMode="auto">
            <a:xfrm>
              <a:off x="3681" y="1248"/>
              <a:ext cx="715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,</a:t>
              </a:r>
              <a:br>
                <a:rPr lang="en-US" b="0" dirty="0">
                  <a:latin typeface="Times New Roman" charset="0"/>
                </a:rPr>
              </a:br>
              <a:r>
                <a:rPr lang="en-US" b="0" dirty="0">
                  <a:latin typeface="Times New Roman" charset="0"/>
                </a:rPr>
                <a:t>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+a</a:t>
              </a:r>
              <a:r>
                <a:rPr lang="en-US" b="0" baseline="-25000" dirty="0">
                  <a:latin typeface="Times New Roman" charset="0"/>
                </a:rPr>
                <a:t>I</a:t>
              </a:r>
              <a:r>
                <a:rPr lang="en-US" b="0" dirty="0">
                  <a:latin typeface="Times New Roman" charset="0"/>
                </a:rPr>
                <a:t>)</a:t>
              </a:r>
            </a:p>
          </p:txBody>
        </p:sp>
        <p:sp>
          <p:nvSpPr>
            <p:cNvPr id="135196" name="Oval 5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7" name="Line 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7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</a:t>
            </a:r>
          </a:p>
        </p:txBody>
      </p:sp>
      <p:sp>
        <p:nvSpPr>
          <p:cNvPr id="2783255" name="Rectangle 2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2995612" cy="4419600"/>
          </a:xfrm>
        </p:spPr>
        <p:txBody>
          <a:bodyPr/>
          <a:lstStyle/>
          <a:p>
            <a:r>
              <a:rPr lang="en-US" sz="2400" dirty="0"/>
              <a:t>Increase: </a:t>
            </a:r>
            <a:r>
              <a:rPr lang="en-US" sz="2400" dirty="0" err="1"/>
              <a:t>x+a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Decrease: x*</a:t>
            </a:r>
            <a:r>
              <a:rPr lang="en-US" sz="2400" dirty="0" err="1"/>
              <a:t>b</a:t>
            </a:r>
            <a:r>
              <a:rPr lang="en-US" sz="2400" baseline="-25000" dirty="0" err="1"/>
              <a:t>D</a:t>
            </a:r>
            <a:endParaRPr lang="en-US" sz="2400" baseline="-25000" dirty="0"/>
          </a:p>
          <a:p>
            <a:r>
              <a:rPr lang="en-US" sz="2400" dirty="0">
                <a:solidFill>
                  <a:srgbClr val="0000FF"/>
                </a:solidFill>
              </a:rPr>
              <a:t>Converges to fairness</a:t>
            </a:r>
          </a:p>
        </p:txBody>
      </p:sp>
      <p:sp>
        <p:nvSpPr>
          <p:cNvPr id="135172" name="Line 8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5" name="Line 11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8" name="Line 14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79" name="Line 15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5180" name="Text Box 16"/>
          <p:cNvSpPr txBox="1">
            <a:spLocks noChangeArrowheads="1"/>
          </p:cNvSpPr>
          <p:nvPr/>
        </p:nvSpPr>
        <p:spPr bwMode="auto">
          <a:xfrm>
            <a:off x="4992387" y="1676400"/>
            <a:ext cx="845151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Times New Roman" charset="0"/>
              </a:rPr>
              <a:t>(x</a:t>
            </a:r>
            <a:r>
              <a:rPr lang="en-US" b="0" baseline="-25000" dirty="0">
                <a:latin typeface="Times New Roman" charset="0"/>
              </a:rPr>
              <a:t>1</a:t>
            </a:r>
            <a:r>
              <a:rPr lang="en-US" b="0" dirty="0">
                <a:latin typeface="Times New Roman" charset="0"/>
              </a:rPr>
              <a:t>,x</a:t>
            </a:r>
            <a:r>
              <a:rPr lang="en-US" b="0" baseline="-25000" dirty="0">
                <a:latin typeface="Times New Roman" charset="0"/>
              </a:rPr>
              <a:t>2</a:t>
            </a:r>
            <a:r>
              <a:rPr lang="en-US" b="0" dirty="0">
                <a:latin typeface="Times New Roman" charset="0"/>
              </a:rPr>
              <a:t>)</a:t>
            </a:r>
            <a:endParaRPr lang="en-US" b="0" baseline="-25000" dirty="0">
              <a:latin typeface="Times New Roman" charset="0"/>
            </a:endParaRPr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810001" y="2286000"/>
            <a:ext cx="1624013" cy="3429000"/>
            <a:chOff x="2400" y="1440"/>
            <a:chExt cx="1023" cy="2160"/>
          </a:xfrm>
        </p:grpSpPr>
        <p:sp>
          <p:nvSpPr>
            <p:cNvPr id="135190" name="Text Box 18"/>
            <p:cNvSpPr txBox="1">
              <a:spLocks noChangeArrowheads="1"/>
            </p:cNvSpPr>
            <p:nvPr/>
          </p:nvSpPr>
          <p:spPr bwMode="auto">
            <a:xfrm>
              <a:off x="2573" y="2208"/>
              <a:ext cx="85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(b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1</a:t>
              </a:r>
              <a:r>
                <a:rPr lang="en-US" b="0" dirty="0">
                  <a:latin typeface="Times New Roman" charset="0"/>
                </a:rPr>
                <a:t>,b</a:t>
              </a:r>
              <a:r>
                <a:rPr lang="en-US" b="0" baseline="-25000" dirty="0">
                  <a:latin typeface="Times New Roman" charset="0"/>
                </a:rPr>
                <a:t>D</a:t>
              </a:r>
              <a:r>
                <a:rPr lang="en-US" b="0" dirty="0">
                  <a:latin typeface="Times New Roman" charset="0"/>
                </a:rPr>
                <a:t>x</a:t>
              </a:r>
              <a:r>
                <a:rPr lang="en-US" b="0" baseline="-25000" dirty="0">
                  <a:latin typeface="Times New Roman" charset="0"/>
                </a:rPr>
                <a:t>2</a:t>
              </a:r>
              <a:r>
                <a:rPr lang="en-US" b="0" dirty="0">
                  <a:latin typeface="Times New Roman" charset="0"/>
                </a:rPr>
                <a:t>)</a:t>
              </a:r>
              <a:endParaRPr lang="en-US" b="0" baseline="-25000" dirty="0">
                <a:latin typeface="Times New Roman" charset="0"/>
              </a:endParaRPr>
            </a:p>
          </p:txBody>
        </p:sp>
        <p:sp>
          <p:nvSpPr>
            <p:cNvPr id="135191" name="Oval 19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35192" name="Line 20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93" name="Line 21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135182" name="Oval 22"/>
          <p:cNvSpPr>
            <a:spLocks noChangeArrowheads="1"/>
          </p:cNvSpPr>
          <p:nvPr/>
        </p:nvSpPr>
        <p:spPr bwMode="auto">
          <a:xfrm>
            <a:off x="5334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en-US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810000" y="2667000"/>
            <a:ext cx="1905000" cy="3048000"/>
            <a:chOff x="2400" y="1680"/>
            <a:chExt cx="1200" cy="1920"/>
          </a:xfrm>
        </p:grpSpPr>
        <p:sp>
          <p:nvSpPr>
            <p:cNvPr id="135185" name="Line 25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6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7" name="Line 27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8" name="Line 28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135189" name="Line 29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</p:grpSp>
      <p:sp>
        <p:nvSpPr>
          <p:cNvPr id="31" name="Text Box 8"/>
          <p:cNvSpPr txBox="1">
            <a:spLocks noChangeArrowheads="1"/>
          </p:cNvSpPr>
          <p:nvPr/>
        </p:nvSpPr>
        <p:spPr bwMode="auto">
          <a:xfrm rot="19175588">
            <a:off x="6973905" y="4222743"/>
            <a:ext cx="12369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</a:rPr>
              <a:t>congested </a:t>
            </a:r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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 rot="19175588">
            <a:off x="6109454" y="5066924"/>
            <a:ext cx="117019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400" b="0" dirty="0">
                <a:solidFill>
                  <a:srgbClr val="FF0000"/>
                </a:solidFill>
                <a:latin typeface="+mn-lt"/>
                <a:sym typeface="Wingdings"/>
              </a:rPr>
              <a:t> inefficient</a:t>
            </a:r>
            <a:endParaRPr lang="en-US" sz="1400" b="0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78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32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3255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AIMD Sharing Dynamics</a:t>
            </a:r>
          </a:p>
        </p:txBody>
      </p:sp>
      <p:graphicFrame>
        <p:nvGraphicFramePr>
          <p:cNvPr id="122894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95846"/>
              </p:ext>
            </p:extLst>
          </p:nvPr>
        </p:nvGraphicFramePr>
        <p:xfrm>
          <a:off x="1879600" y="3124200"/>
          <a:ext cx="5537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Worksheet" r:id="rId4" imgW="5537200" imgH="3213100" progId="Excel.Sheet.8">
                  <p:embed/>
                </p:oleObj>
              </mc:Choice>
              <mc:Fallback>
                <p:oleObj name="Worksheet" r:id="rId4" imgW="5537200" imgH="32131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124200"/>
                        <a:ext cx="5537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Rectangle 3"/>
          <p:cNvSpPr>
            <a:spLocks noChangeArrowheads="1"/>
          </p:cNvSpPr>
          <p:nvPr/>
        </p:nvSpPr>
        <p:spPr bwMode="auto">
          <a:xfrm>
            <a:off x="1974850" y="1636713"/>
            <a:ext cx="484187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A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775075" y="1912938"/>
            <a:ext cx="1662112" cy="477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 dirty="0">
                <a:latin typeface="+mn-lt"/>
              </a:rPr>
              <a:t>50 packets/sec</a:t>
            </a:r>
          </a:p>
        </p:txBody>
      </p:sp>
      <p:sp>
        <p:nvSpPr>
          <p:cNvPr id="122885" name="Rectangle 5"/>
          <p:cNvSpPr>
            <a:spLocks noChangeArrowheads="1"/>
          </p:cNvSpPr>
          <p:nvPr/>
        </p:nvSpPr>
        <p:spPr bwMode="auto">
          <a:xfrm>
            <a:off x="6753225" y="1636713"/>
            <a:ext cx="485775" cy="4778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B</a:t>
            </a:r>
          </a:p>
        </p:txBody>
      </p:sp>
      <p:sp>
        <p:nvSpPr>
          <p:cNvPr id="122886" name="Line 6"/>
          <p:cNvSpPr>
            <a:spLocks noChangeShapeType="1"/>
          </p:cNvSpPr>
          <p:nvPr/>
        </p:nvSpPr>
        <p:spPr bwMode="auto">
          <a:xfrm>
            <a:off x="245903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V="1">
            <a:off x="5437187" y="1874838"/>
            <a:ext cx="1316038" cy="17145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88" name="Text Box 8"/>
          <p:cNvSpPr txBox="1">
            <a:spLocks noChangeArrowheads="1"/>
          </p:cNvSpPr>
          <p:nvPr/>
        </p:nvSpPr>
        <p:spPr bwMode="auto">
          <a:xfrm>
            <a:off x="5576887" y="1452563"/>
            <a:ext cx="165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200" b="0">
              <a:latin typeface="Tahoma" charset="0"/>
            </a:endParaRPr>
          </a:p>
        </p:txBody>
      </p:sp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2763837" y="1447800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latin typeface="Tahoma" charset="0"/>
              </a:rPr>
              <a:t>x</a:t>
            </a:r>
            <a:r>
              <a:rPr lang="en-US" sz="2900" b="0" baseline="-25000">
                <a:latin typeface="Tahoma" charset="0"/>
              </a:rPr>
              <a:t>1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974850" y="2249488"/>
            <a:ext cx="484187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D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6753225" y="2249488"/>
            <a:ext cx="485775" cy="4762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2058" tIns="41029" rIns="82058" bIns="41029" anchor="ctr"/>
          <a:lstStyle/>
          <a:p>
            <a:pPr algn="ctr" defTabSz="820738"/>
            <a:r>
              <a:rPr lang="en-US" sz="3200" b="0">
                <a:latin typeface="Tahoma" charset="0"/>
              </a:rPr>
              <a:t>E</a:t>
            </a:r>
          </a:p>
        </p:txBody>
      </p:sp>
      <p:sp>
        <p:nvSpPr>
          <p:cNvPr id="122892" name="Line 12"/>
          <p:cNvSpPr>
            <a:spLocks noChangeShapeType="1"/>
          </p:cNvSpPr>
          <p:nvPr/>
        </p:nvSpPr>
        <p:spPr bwMode="auto">
          <a:xfrm flipV="1">
            <a:off x="245903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>
            <a:off x="5437187" y="2249488"/>
            <a:ext cx="1316038" cy="201612"/>
          </a:xfrm>
          <a:prstGeom prst="line">
            <a:avLst/>
          </a:prstGeom>
          <a:noFill/>
          <a:ln w="19050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2998787" y="2524125"/>
            <a:ext cx="165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endParaRPr lang="en-US" sz="2900" b="0">
              <a:latin typeface="Tahoma" charset="0"/>
            </a:endParaRP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2590800" y="3727450"/>
            <a:ext cx="4495800" cy="513747"/>
          </a:xfrm>
          <a:prstGeom prst="rect">
            <a:avLst/>
          </a:prstGeom>
          <a:solidFill>
            <a:srgbClr val="D3A600"/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squar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Tahoma" charset="0"/>
              </a:rPr>
              <a:t>Rates equalize </a:t>
            </a:r>
            <a:r>
              <a:rPr lang="en-US" sz="2800" b="0">
                <a:latin typeface="Tahoma" charset="0"/>
                <a:sym typeface="Wingdings" charset="0"/>
              </a:rPr>
              <a:t> fair share</a:t>
            </a:r>
            <a:endParaRPr lang="en-US" sz="2800" b="0">
              <a:latin typeface="Tahoma" charset="0"/>
            </a:endParaRPr>
          </a:p>
        </p:txBody>
      </p:sp>
      <p:sp>
        <p:nvSpPr>
          <p:cNvPr id="122898" name="Text Box 18"/>
          <p:cNvSpPr txBox="1">
            <a:spLocks noChangeArrowheads="1"/>
          </p:cNvSpPr>
          <p:nvPr/>
        </p:nvSpPr>
        <p:spPr bwMode="auto">
          <a:xfrm>
            <a:off x="2736850" y="1844675"/>
            <a:ext cx="479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8" tIns="41029" rIns="82058" bIns="41029">
            <a:spAutoFit/>
          </a:bodyPr>
          <a:lstStyle>
            <a:lvl1pPr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82073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820738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900" b="0">
                <a:solidFill>
                  <a:srgbClr val="CC0000"/>
                </a:solidFill>
                <a:latin typeface="Tahoma" charset="0"/>
              </a:rPr>
              <a:t>x</a:t>
            </a:r>
            <a:r>
              <a:rPr lang="en-US" sz="2900" b="0" baseline="-25000">
                <a:solidFill>
                  <a:srgbClr val="CC0000"/>
                </a:solidFill>
                <a:latin typeface="Tahoma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64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MIAD</a:t>
            </a:r>
          </a:p>
        </p:txBody>
      </p:sp>
      <p:sp>
        <p:nvSpPr>
          <p:cNvPr id="2777110" name="Rectangle 22"/>
          <p:cNvSpPr>
            <a:spLocks noGrp="1" noChangeArrowheads="1"/>
          </p:cNvSpPr>
          <p:nvPr>
            <p:ph idx="1"/>
          </p:nvPr>
        </p:nvSpPr>
        <p:spPr>
          <a:xfrm>
            <a:off x="685801" y="1600200"/>
            <a:ext cx="2794000" cy="4419600"/>
          </a:xfrm>
        </p:spPr>
        <p:txBody>
          <a:bodyPr/>
          <a:lstStyle/>
          <a:p>
            <a:r>
              <a:rPr lang="en-US" sz="2000" dirty="0"/>
              <a:t>Increase: x*</a:t>
            </a:r>
            <a:r>
              <a:rPr lang="en-US" sz="2000" dirty="0" err="1"/>
              <a:t>b</a:t>
            </a:r>
            <a:r>
              <a:rPr lang="en-US" sz="2000" baseline="-25000" dirty="0" err="1"/>
              <a:t>I</a:t>
            </a:r>
            <a:endParaRPr lang="en-US" sz="2000" baseline="-25000" dirty="0"/>
          </a:p>
          <a:p>
            <a:r>
              <a:rPr lang="en-US" sz="2000" dirty="0"/>
              <a:t>Decrease: x - </a:t>
            </a:r>
            <a:r>
              <a:rPr lang="en-US" sz="2000" dirty="0" err="1"/>
              <a:t>a</a:t>
            </a:r>
            <a:r>
              <a:rPr lang="en-US" sz="2000" baseline="-25000" dirty="0" err="1"/>
              <a:t>D</a:t>
            </a:r>
            <a:endParaRPr lang="en-US" sz="2000" baseline="-25000" dirty="0"/>
          </a:p>
          <a:p>
            <a:r>
              <a:rPr lang="en-US" sz="2000" dirty="0">
                <a:solidFill>
                  <a:srgbClr val="0000FF"/>
                </a:solidFill>
              </a:rPr>
              <a:t>Does not converge to fairness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Does not converge to efficiency</a:t>
            </a:r>
          </a:p>
          <a:p>
            <a:endParaRPr lang="en-US" sz="2200" dirty="0">
              <a:solidFill>
                <a:srgbClr val="0000FF"/>
              </a:solidFill>
            </a:endParaRPr>
          </a:p>
          <a:p>
            <a:r>
              <a:rPr lang="en-US" sz="1600" i="1" dirty="0"/>
              <a:t>“Analysis of the Increase and Decrease Algorithms for Congestion Avoidance in Computer Networks”</a:t>
            </a:r>
          </a:p>
          <a:p>
            <a:pPr marL="342900" lvl="1" indent="0">
              <a:buNone/>
            </a:pPr>
            <a:r>
              <a:rPr lang="en-US" sz="1600" i="1" dirty="0"/>
              <a:t>-- Chiu and Jain</a:t>
            </a:r>
            <a:br>
              <a:rPr lang="en-US" sz="800" i="1" dirty="0"/>
            </a:br>
            <a:endParaRPr lang="en-US" sz="800" i="1" dirty="0">
              <a:solidFill>
                <a:srgbClr val="0000FF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952CD-3129-5845-BA3B-FAC2E446901F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2777091" name="Line 3"/>
          <p:cNvSpPr>
            <a:spLocks noChangeShapeType="1"/>
          </p:cNvSpPr>
          <p:nvPr/>
        </p:nvSpPr>
        <p:spPr bwMode="auto">
          <a:xfrm flipH="1" flipV="1">
            <a:off x="3810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4" name="Line 6"/>
          <p:cNvSpPr>
            <a:spLocks noChangeShapeType="1"/>
          </p:cNvSpPr>
          <p:nvPr/>
        </p:nvSpPr>
        <p:spPr bwMode="auto">
          <a:xfrm flipH="1">
            <a:off x="3810000" y="1676400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7" name="Line 9"/>
          <p:cNvSpPr>
            <a:spLocks noChangeShapeType="1"/>
          </p:cNvSpPr>
          <p:nvPr/>
        </p:nvSpPr>
        <p:spPr bwMode="auto">
          <a:xfrm rot="5400000" flipH="1" flipV="1">
            <a:off x="5981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8" name="Line 10"/>
          <p:cNvSpPr>
            <a:spLocks noChangeShapeType="1"/>
          </p:cNvSpPr>
          <p:nvPr/>
        </p:nvSpPr>
        <p:spPr bwMode="auto">
          <a:xfrm>
            <a:off x="3810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99" name="Oval 11"/>
          <p:cNvSpPr>
            <a:spLocks noChangeArrowheads="1"/>
          </p:cNvSpPr>
          <p:nvPr/>
        </p:nvSpPr>
        <p:spPr bwMode="auto">
          <a:xfrm>
            <a:off x="5638800" y="25908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100" name="Text Box 12"/>
          <p:cNvSpPr txBox="1">
            <a:spLocks noChangeArrowheads="1"/>
          </p:cNvSpPr>
          <p:nvPr/>
        </p:nvSpPr>
        <p:spPr bwMode="auto">
          <a:xfrm>
            <a:off x="5746613" y="2438400"/>
            <a:ext cx="1013099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0">
                <a:latin typeface="Times New Roman" charset="0"/>
              </a:rPr>
              <a:t>(x</a:t>
            </a:r>
            <a:r>
              <a:rPr lang="en-US" sz="2000" b="0" baseline="-25000">
                <a:latin typeface="Times New Roman" charset="0"/>
              </a:rPr>
              <a:t>1h</a:t>
            </a:r>
            <a:r>
              <a:rPr lang="en-US" sz="2000" b="0">
                <a:latin typeface="Times New Roman" charset="0"/>
              </a:rPr>
              <a:t>,x</a:t>
            </a:r>
            <a:r>
              <a:rPr lang="en-US" sz="2000" b="0" baseline="-25000">
                <a:latin typeface="Times New Roman" charset="0"/>
              </a:rPr>
              <a:t>2h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baseline="-25000">
              <a:latin typeface="Times New Roman" charset="0"/>
            </a:endParaRPr>
          </a:p>
        </p:txBody>
      </p:sp>
      <p:grpSp>
        <p:nvGrpSpPr>
          <p:cNvPr id="2777101" name="Group 13"/>
          <p:cNvGrpSpPr>
            <a:grpSpLocks/>
          </p:cNvGrpSpPr>
          <p:nvPr/>
        </p:nvGrpSpPr>
        <p:grpSpPr bwMode="auto">
          <a:xfrm>
            <a:off x="3932239" y="2667001"/>
            <a:ext cx="1657351" cy="1235076"/>
            <a:chOff x="1613" y="1680"/>
            <a:chExt cx="1044" cy="778"/>
          </a:xfrm>
        </p:grpSpPr>
        <p:sp>
          <p:nvSpPr>
            <p:cNvPr id="2777102" name="Text Box 14"/>
            <p:cNvSpPr txBox="1">
              <a:spLocks noChangeArrowheads="1"/>
            </p:cNvSpPr>
            <p:nvPr/>
          </p:nvSpPr>
          <p:spPr bwMode="auto">
            <a:xfrm>
              <a:off x="1613" y="2208"/>
              <a:ext cx="104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 dirty="0">
                  <a:latin typeface="Times New Roman" charset="0"/>
                </a:rPr>
                <a:t>(x</a:t>
              </a:r>
              <a:r>
                <a:rPr lang="en-US" sz="2000" b="0" baseline="-25000" dirty="0">
                  <a:latin typeface="Times New Roman" charset="0"/>
                </a:rPr>
                <a:t>1h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,x</a:t>
              </a:r>
              <a:r>
                <a:rPr lang="en-US" sz="2000" b="0" baseline="-25000" dirty="0">
                  <a:latin typeface="Times New Roman" charset="0"/>
                </a:rPr>
                <a:t>2h</a:t>
              </a:r>
              <a:r>
                <a:rPr lang="en-US" sz="2000" b="0" dirty="0">
                  <a:latin typeface="Times New Roman" charset="0"/>
                </a:rPr>
                <a:t>-a</a:t>
              </a:r>
              <a:r>
                <a:rPr lang="en-US" sz="2000" b="0" baseline="-25000" dirty="0">
                  <a:latin typeface="Times New Roman" charset="0"/>
                </a:rPr>
                <a:t>D</a:t>
              </a:r>
              <a:r>
                <a:rPr lang="en-US" sz="2000" b="0" dirty="0">
                  <a:latin typeface="Times New Roman" charset="0"/>
                </a:rPr>
                <a:t>)</a:t>
              </a:r>
              <a:endParaRPr lang="en-US" sz="2000" b="0" baseline="-25000" dirty="0">
                <a:latin typeface="Times New Roman" charset="0"/>
              </a:endParaRPr>
            </a:p>
          </p:txBody>
        </p:sp>
        <p:sp>
          <p:nvSpPr>
            <p:cNvPr id="2777103" name="Oval 15"/>
            <p:cNvSpPr>
              <a:spLocks noChangeArrowheads="1"/>
            </p:cNvSpPr>
            <p:nvPr/>
          </p:nvSpPr>
          <p:spPr bwMode="auto">
            <a:xfrm>
              <a:off x="2160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4" name="Line 16"/>
            <p:cNvSpPr>
              <a:spLocks noChangeShapeType="1"/>
            </p:cNvSpPr>
            <p:nvPr/>
          </p:nvSpPr>
          <p:spPr bwMode="auto">
            <a:xfrm flipH="1">
              <a:off x="2208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2777105" name="Group 17"/>
          <p:cNvGrpSpPr>
            <a:grpSpLocks/>
          </p:cNvGrpSpPr>
          <p:nvPr/>
        </p:nvGrpSpPr>
        <p:grpSpPr bwMode="auto">
          <a:xfrm>
            <a:off x="3810000" y="1676400"/>
            <a:ext cx="2971800" cy="4038600"/>
            <a:chOff x="2400" y="1056"/>
            <a:chExt cx="1872" cy="2544"/>
          </a:xfrm>
        </p:grpSpPr>
        <p:sp>
          <p:nvSpPr>
            <p:cNvPr id="2777106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7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77108" name="Text Box 20"/>
            <p:cNvSpPr txBox="1">
              <a:spLocks noChangeArrowheads="1"/>
            </p:cNvSpPr>
            <p:nvPr/>
          </p:nvSpPr>
          <p:spPr bwMode="auto">
            <a:xfrm>
              <a:off x="2592" y="1056"/>
              <a:ext cx="1680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0">
                  <a:latin typeface="Times New Roman" charset="0"/>
                </a:rPr>
                <a:t>(b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1h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), b</a:t>
              </a:r>
              <a:r>
                <a:rPr lang="en-US" sz="2000" b="0" baseline="-25000">
                  <a:latin typeface="Times New Roman" charset="0"/>
                </a:rPr>
                <a:t>I</a:t>
              </a:r>
              <a:r>
                <a:rPr lang="en-US" sz="2000" b="0">
                  <a:latin typeface="Times New Roman" charset="0"/>
                </a:rPr>
                <a:t>(x</a:t>
              </a:r>
              <a:r>
                <a:rPr lang="en-US" sz="2000" b="0" baseline="-25000">
                  <a:latin typeface="Times New Roman" charset="0"/>
                </a:rPr>
                <a:t>2h</a:t>
              </a:r>
              <a:r>
                <a:rPr lang="en-US" sz="2000" b="0">
                  <a:latin typeface="Times New Roman" charset="0"/>
                </a:rPr>
                <a:t>-a</a:t>
              </a:r>
              <a:r>
                <a:rPr lang="en-US" sz="2000" b="0" baseline="-25000">
                  <a:latin typeface="Times New Roman" charset="0"/>
                </a:rPr>
                <a:t>D</a:t>
              </a:r>
              <a:r>
                <a:rPr lang="en-US" sz="2000" b="0">
                  <a:latin typeface="Times New Roman" charset="0"/>
                </a:rPr>
                <a:t>))</a:t>
              </a:r>
            </a:p>
          </p:txBody>
        </p:sp>
        <p:sp>
          <p:nvSpPr>
            <p:cNvPr id="2777109" name="Oval 21"/>
            <p:cNvSpPr>
              <a:spLocks noChangeArrowheads="1"/>
            </p:cNvSpPr>
            <p:nvPr/>
          </p:nvSpPr>
          <p:spPr bwMode="auto">
            <a:xfrm>
              <a:off x="3360" y="1344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488" tIns="44450" rIns="90488" bIns="44450" anchor="ctr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7808200" y="1371600"/>
            <a:ext cx="968215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Fairness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919154" y="5105400"/>
            <a:ext cx="1055867" cy="58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Efficiency</a:t>
            </a:r>
          </a:p>
          <a:p>
            <a:pPr algn="ctr"/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line</a:t>
            </a:r>
            <a:endParaRPr lang="en-US" sz="1600" b="0" baseline="-25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5356281" y="5867400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>
                <a:latin typeface="Arial" charset="0"/>
                <a:ea typeface="Arial" charset="0"/>
                <a:cs typeface="Arial" charset="0"/>
              </a:rPr>
              <a:t>User 1: x</a:t>
            </a:r>
            <a:r>
              <a:rPr lang="en-US" b="0" baseline="-2500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 rot="-5400000">
            <a:off x="2822631" y="3271447"/>
            <a:ext cx="1301639" cy="39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latin typeface="Arial" charset="0"/>
                <a:ea typeface="Arial" charset="0"/>
                <a:cs typeface="Arial" charset="0"/>
              </a:rPr>
              <a:t>User 2: x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7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7110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 ensures that the sender does not overflow the receiver</a:t>
            </a:r>
          </a:p>
          <a:p>
            <a:r>
              <a:rPr lang="en-US" dirty="0"/>
              <a:t>Congestion control ensures that the sender does not overflow the network</a:t>
            </a:r>
          </a:p>
          <a:p>
            <a:pPr lvl="1"/>
            <a:r>
              <a:rPr lang="en-US" dirty="0"/>
              <a:t>Discover bandwidth</a:t>
            </a:r>
          </a:p>
          <a:p>
            <a:pPr lvl="1"/>
            <a:r>
              <a:rPr lang="en-US" dirty="0"/>
              <a:t>Adjust to conditions</a:t>
            </a:r>
          </a:p>
          <a:p>
            <a:pPr lvl="1"/>
            <a:r>
              <a:rPr lang="en-US" dirty="0"/>
              <a:t>Share bandwidth with others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3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sender and receiver maintain a </a:t>
            </a:r>
            <a:r>
              <a:rPr lang="en-US" dirty="0">
                <a:solidFill>
                  <a:srgbClr val="0000FF"/>
                </a:solidFill>
              </a:rPr>
              <a:t>window </a:t>
            </a:r>
          </a:p>
          <a:p>
            <a:r>
              <a:rPr lang="en-US" dirty="0">
                <a:solidFill>
                  <a:srgbClr val="0000FF"/>
                </a:solidFill>
              </a:rPr>
              <a:t>Left edge</a:t>
            </a:r>
            <a:r>
              <a:rPr lang="en-US" dirty="0"/>
              <a:t> of window:</a:t>
            </a:r>
          </a:p>
          <a:p>
            <a:pPr lvl="1"/>
            <a:r>
              <a:rPr lang="en-US" dirty="0"/>
              <a:t>Sender: beginning of </a:t>
            </a:r>
            <a:r>
              <a:rPr lang="en-US" dirty="0">
                <a:solidFill>
                  <a:srgbClr val="0000FF"/>
                </a:solidFill>
              </a:rPr>
              <a:t>unacknowledged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Receiver: beginning of </a:t>
            </a:r>
            <a:r>
              <a:rPr lang="en-US" dirty="0">
                <a:solidFill>
                  <a:srgbClr val="0000FF"/>
                </a:solidFill>
              </a:rPr>
              <a:t>expected</a:t>
            </a:r>
            <a:r>
              <a:rPr lang="en-US" dirty="0"/>
              <a:t> data</a:t>
            </a:r>
          </a:p>
          <a:p>
            <a:pPr lvl="2"/>
            <a:r>
              <a:rPr lang="en-US" dirty="0"/>
              <a:t>First “gap” in received data</a:t>
            </a:r>
          </a:p>
          <a:p>
            <a:pPr lvl="2"/>
            <a:r>
              <a:rPr lang="en-US" dirty="0"/>
              <a:t>When sender gets ack, knows that receiver’s window has moved</a:t>
            </a:r>
          </a:p>
          <a:p>
            <a:r>
              <a:rPr lang="en-US" dirty="0">
                <a:solidFill>
                  <a:srgbClr val="0000FF"/>
                </a:solidFill>
              </a:rPr>
              <a:t>Right edge</a:t>
            </a:r>
            <a:r>
              <a:rPr lang="en-US" dirty="0"/>
              <a:t>: Left edge + constant</a:t>
            </a:r>
          </a:p>
          <a:p>
            <a:pPr lvl="1"/>
            <a:r>
              <a:rPr lang="en-US" dirty="0"/>
              <a:t>The constant is only limited by buffer size in the transport layer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sender</a:t>
            </a:r>
          </a:p>
        </p:txBody>
      </p:sp>
      <p:sp>
        <p:nvSpPr>
          <p:cNvPr id="307204" name="Oval 4"/>
          <p:cNvSpPr>
            <a:spLocks noChangeArrowheads="1"/>
          </p:cNvSpPr>
          <p:nvPr/>
        </p:nvSpPr>
        <p:spPr bwMode="auto">
          <a:xfrm>
            <a:off x="2709863" y="20574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05" name="Text Box 5"/>
          <p:cNvSpPr txBox="1">
            <a:spLocks noChangeArrowheads="1"/>
          </p:cNvSpPr>
          <p:nvPr/>
        </p:nvSpPr>
        <p:spPr bwMode="auto">
          <a:xfrm>
            <a:off x="3057525" y="2211387"/>
            <a:ext cx="2230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Sending process</a:t>
            </a:r>
          </a:p>
        </p:txBody>
      </p:sp>
      <p:sp>
        <p:nvSpPr>
          <p:cNvPr id="307208" name="Line 8"/>
          <p:cNvSpPr>
            <a:spLocks noChangeShapeType="1"/>
          </p:cNvSpPr>
          <p:nvPr/>
        </p:nvSpPr>
        <p:spPr bwMode="auto">
          <a:xfrm>
            <a:off x="2247900" y="3030537"/>
            <a:ext cx="353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10" name="Rectangle 10"/>
          <p:cNvSpPr>
            <a:spLocks noChangeArrowheads="1"/>
          </p:cNvSpPr>
          <p:nvPr/>
        </p:nvSpPr>
        <p:spPr bwMode="auto">
          <a:xfrm>
            <a:off x="2401888" y="3748087"/>
            <a:ext cx="958850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2" name="Rectangle 12"/>
          <p:cNvSpPr>
            <a:spLocks noChangeArrowheads="1"/>
          </p:cNvSpPr>
          <p:nvPr/>
        </p:nvSpPr>
        <p:spPr bwMode="auto">
          <a:xfrm>
            <a:off x="4322763" y="3748087"/>
            <a:ext cx="958850" cy="460375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1" name="Rectangle 11"/>
          <p:cNvSpPr>
            <a:spLocks noChangeArrowheads="1"/>
          </p:cNvSpPr>
          <p:nvPr/>
        </p:nvSpPr>
        <p:spPr bwMode="auto">
          <a:xfrm>
            <a:off x="3352800" y="3748087"/>
            <a:ext cx="1905000" cy="460375"/>
          </a:xfrm>
          <a:prstGeom prst="rect">
            <a:avLst/>
          </a:prstGeom>
          <a:solidFill>
            <a:srgbClr val="99CCFF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13" name="Rectangle 13"/>
          <p:cNvSpPr>
            <a:spLocks noChangeArrowheads="1"/>
          </p:cNvSpPr>
          <p:nvPr/>
        </p:nvSpPr>
        <p:spPr bwMode="auto">
          <a:xfrm>
            <a:off x="5281613" y="3748087"/>
            <a:ext cx="61436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0" name="Freeform 14"/>
          <p:cNvSpPr>
            <a:spLocks/>
          </p:cNvSpPr>
          <p:nvPr/>
        </p:nvSpPr>
        <p:spPr bwMode="auto">
          <a:xfrm>
            <a:off x="4014788" y="2825750"/>
            <a:ext cx="1243012" cy="908050"/>
          </a:xfrm>
          <a:custGeom>
            <a:avLst/>
            <a:gdLst>
              <a:gd name="T0" fmla="*/ 0 w 799"/>
              <a:gd name="T1" fmla="*/ 0 h 460"/>
              <a:gd name="T2" fmla="*/ 2147483647 w 799"/>
              <a:gd name="T3" fmla="*/ 2147483647 h 460"/>
              <a:gd name="T4" fmla="*/ 2147483647 w 799"/>
              <a:gd name="T5" fmla="*/ 2147483647 h 460"/>
              <a:gd name="T6" fmla="*/ 0 60000 65536"/>
              <a:gd name="T7" fmla="*/ 0 60000 65536"/>
              <a:gd name="T8" fmla="*/ 0 60000 65536"/>
              <a:gd name="T9" fmla="*/ 0 w 799"/>
              <a:gd name="T10" fmla="*/ 0 h 460"/>
              <a:gd name="T11" fmla="*/ 799 w 799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9" h="460">
                <a:moveTo>
                  <a:pt x="0" y="0"/>
                </a:moveTo>
                <a:cubicBezTo>
                  <a:pt x="127" y="22"/>
                  <a:pt x="254" y="44"/>
                  <a:pt x="387" y="121"/>
                </a:cubicBezTo>
                <a:cubicBezTo>
                  <a:pt x="520" y="198"/>
                  <a:pt x="659" y="329"/>
                  <a:pt x="799" y="4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1" name="Line 15"/>
          <p:cNvSpPr>
            <a:spLocks noChangeShapeType="1"/>
          </p:cNvSpPr>
          <p:nvPr/>
        </p:nvSpPr>
        <p:spPr bwMode="auto">
          <a:xfrm flipV="1">
            <a:off x="3362325" y="4324350"/>
            <a:ext cx="0" cy="538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2" name="Line 16"/>
          <p:cNvSpPr>
            <a:spLocks noChangeShapeType="1"/>
          </p:cNvSpPr>
          <p:nvPr/>
        </p:nvSpPr>
        <p:spPr bwMode="auto">
          <a:xfrm flipH="1" flipV="1">
            <a:off x="5257800" y="4219575"/>
            <a:ext cx="0" cy="1190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1313" name="Text Box 17"/>
          <p:cNvSpPr txBox="1">
            <a:spLocks noChangeArrowheads="1"/>
          </p:cNvSpPr>
          <p:nvPr/>
        </p:nvSpPr>
        <p:spPr bwMode="auto">
          <a:xfrm>
            <a:off x="1961248" y="4824412"/>
            <a:ext cx="24084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First </a:t>
            </a:r>
            <a:r>
              <a:rPr lang="en-US" b="0" dirty="0" err="1">
                <a:latin typeface="Helvetica" charset="0"/>
              </a:rPr>
              <a:t>unACKed</a:t>
            </a:r>
            <a:r>
              <a:rPr lang="en-US" b="0" dirty="0">
                <a:latin typeface="Helvetica" charset="0"/>
              </a:rPr>
              <a:t> byte</a:t>
            </a:r>
          </a:p>
        </p:txBody>
      </p:sp>
      <p:sp>
        <p:nvSpPr>
          <p:cNvPr id="951314" name="Text Box 18"/>
          <p:cNvSpPr txBox="1">
            <a:spLocks noChangeArrowheads="1"/>
          </p:cNvSpPr>
          <p:nvPr/>
        </p:nvSpPr>
        <p:spPr bwMode="auto">
          <a:xfrm>
            <a:off x="4641784" y="5334000"/>
            <a:ext cx="122561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can send</a:t>
            </a:r>
          </a:p>
        </p:txBody>
      </p:sp>
      <p:sp>
        <p:nvSpPr>
          <p:cNvPr id="307219" name="Text Box 19"/>
          <p:cNvSpPr txBox="1">
            <a:spLocks noChangeArrowheads="1"/>
          </p:cNvSpPr>
          <p:nvPr/>
        </p:nvSpPr>
        <p:spPr bwMode="auto">
          <a:xfrm>
            <a:off x="2057400" y="297973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latin typeface="Helvetica" charset="0"/>
              </a:rPr>
              <a:t>TCP</a:t>
            </a:r>
          </a:p>
        </p:txBody>
      </p:sp>
      <p:sp>
        <p:nvSpPr>
          <p:cNvPr id="951324" name="Text Box 28"/>
          <p:cNvSpPr txBox="1">
            <a:spLocks noChangeArrowheads="1"/>
          </p:cNvSpPr>
          <p:nvPr/>
        </p:nvSpPr>
        <p:spPr bwMode="auto">
          <a:xfrm>
            <a:off x="5257800" y="3409890"/>
            <a:ext cx="20521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written</a:t>
            </a: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81000" y="3559314"/>
            <a:ext cx="168507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Previously</a:t>
            </a:r>
          </a:p>
          <a:p>
            <a:pPr algn="ctr" eaLnBrk="1" hangingPunct="1"/>
            <a:r>
              <a:rPr lang="en-US" b="0" dirty="0" err="1">
                <a:latin typeface="Helvetica" charset="0"/>
              </a:rPr>
              <a:t>ACKed</a:t>
            </a:r>
            <a:r>
              <a:rPr lang="en-US" b="0" dirty="0">
                <a:latin typeface="Helvetica" charset="0"/>
              </a:rPr>
              <a:t> bytes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905000" y="3886200"/>
            <a:ext cx="6858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312420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352800" y="35814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10" grpId="0" animBg="1"/>
      <p:bldP spid="951311" grpId="0" animBg="1"/>
      <p:bldP spid="951312" grpId="0" animBg="1"/>
      <p:bldP spid="951313" grpId="0"/>
      <p:bldP spid="951314" grpId="0"/>
      <p:bldP spid="951324" grpId="0"/>
      <p:bldP spid="49" grpId="0"/>
      <p:bldP spid="50" grpId="0" animBg="1"/>
      <p:bldP spid="6" grpId="0"/>
      <p:bldP spid="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at receiver</a:t>
            </a:r>
          </a:p>
        </p:txBody>
      </p:sp>
      <p:sp>
        <p:nvSpPr>
          <p:cNvPr id="21" name="Oval 6"/>
          <p:cNvSpPr>
            <a:spLocks noChangeArrowheads="1"/>
          </p:cNvSpPr>
          <p:nvPr/>
        </p:nvSpPr>
        <p:spPr bwMode="auto">
          <a:xfrm>
            <a:off x="3006725" y="1905000"/>
            <a:ext cx="2879725" cy="768350"/>
          </a:xfrm>
          <a:prstGeom prst="ellipse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257550" y="2057400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Receiving process</a:t>
            </a: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2735263" y="3151187"/>
            <a:ext cx="353377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890838" y="3733800"/>
            <a:ext cx="614362" cy="460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505200" y="3733800"/>
            <a:ext cx="130492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772025" y="3733800"/>
            <a:ext cx="346075" cy="460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462588" y="3733800"/>
            <a:ext cx="557212" cy="46037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3505200" y="2667000"/>
            <a:ext cx="1066800" cy="1066800"/>
          </a:xfrm>
          <a:custGeom>
            <a:avLst/>
            <a:gdLst>
              <a:gd name="T0" fmla="*/ 0 w 871"/>
              <a:gd name="T1" fmla="*/ 2147483647 h 556"/>
              <a:gd name="T2" fmla="*/ 2147483647 w 871"/>
              <a:gd name="T3" fmla="*/ 2147483647 h 556"/>
              <a:gd name="T4" fmla="*/ 2147483647 w 871"/>
              <a:gd name="T5" fmla="*/ 0 h 556"/>
              <a:gd name="T6" fmla="*/ 0 60000 65536"/>
              <a:gd name="T7" fmla="*/ 0 60000 65536"/>
              <a:gd name="T8" fmla="*/ 0 60000 65536"/>
              <a:gd name="T9" fmla="*/ 0 w 871"/>
              <a:gd name="T10" fmla="*/ 0 h 556"/>
              <a:gd name="T11" fmla="*/ 871 w 871"/>
              <a:gd name="T12" fmla="*/ 556 h 5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71" h="556">
                <a:moveTo>
                  <a:pt x="0" y="556"/>
                </a:moveTo>
                <a:cubicBezTo>
                  <a:pt x="278" y="421"/>
                  <a:pt x="556" y="286"/>
                  <a:pt x="701" y="193"/>
                </a:cubicBezTo>
                <a:cubicBezTo>
                  <a:pt x="846" y="100"/>
                  <a:pt x="858" y="50"/>
                  <a:pt x="871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/>
          <p:cNvSpPr>
            <a:spLocks noChangeShapeType="1"/>
          </p:cNvSpPr>
          <p:nvPr/>
        </p:nvSpPr>
        <p:spPr bwMode="auto">
          <a:xfrm flipV="1">
            <a:off x="4772025" y="4227512"/>
            <a:ext cx="0" cy="538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2582972" y="4764087"/>
            <a:ext cx="26556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Next byte needed</a:t>
            </a:r>
            <a:br>
              <a:rPr lang="en-US" b="0" dirty="0">
                <a:latin typeface="Helvetica" charset="0"/>
              </a:rPr>
            </a:br>
            <a:r>
              <a:rPr lang="en-US" b="0" dirty="0">
                <a:latin typeface="Helvetica" charset="0"/>
              </a:rPr>
              <a:t>(1</a:t>
            </a:r>
            <a:r>
              <a:rPr lang="en-US" b="0" baseline="30000" dirty="0">
                <a:latin typeface="Helvetica" charset="0"/>
              </a:rPr>
              <a:t>st</a:t>
            </a:r>
            <a:r>
              <a:rPr lang="en-US" b="0" dirty="0">
                <a:latin typeface="Helvetica" charset="0"/>
              </a:rPr>
              <a:t> byte not received)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1905000" y="3124200"/>
            <a:ext cx="18100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read</a:t>
            </a: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5118100" y="3733800"/>
            <a:ext cx="346075" cy="4603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V="1">
            <a:off x="5410200" y="4265611"/>
            <a:ext cx="33338" cy="1525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3648455" y="5772090"/>
            <a:ext cx="22661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Last byte received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924175" y="5662612"/>
            <a:ext cx="184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422668" y="4038600"/>
            <a:ext cx="175310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latin typeface="Helvetica" charset="0"/>
              </a:rPr>
              <a:t>Received and </a:t>
            </a:r>
            <a:br>
              <a:rPr lang="en-US" b="0" dirty="0">
                <a:latin typeface="Helvetica" charset="0"/>
              </a:rPr>
            </a:br>
            <a:r>
              <a:rPr lang="en-US" b="0" dirty="0" err="1">
                <a:latin typeface="Helvetica" charset="0"/>
              </a:rPr>
              <a:t>ACKed</a:t>
            </a:r>
            <a:endParaRPr lang="en-US" b="0" dirty="0">
              <a:latin typeface="Helvetica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133600" y="4038601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flipV="1">
            <a:off x="1828800" y="4114800"/>
            <a:ext cx="2133600" cy="38100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986374" y="3257490"/>
            <a:ext cx="18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latin typeface="+mn-lt"/>
              </a:rPr>
              <a:t>Buffer size (B)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>
            <a:off x="3505200" y="3657600"/>
            <a:ext cx="25146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334000" y="3429000"/>
            <a:ext cx="838200" cy="990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Callout 12"/>
          <p:cNvSpPr/>
          <p:nvPr/>
        </p:nvSpPr>
        <p:spPr bwMode="auto">
          <a:xfrm>
            <a:off x="6324600" y="4191000"/>
            <a:ext cx="2667000" cy="1143000"/>
          </a:xfrm>
          <a:prstGeom prst="wedgeEllipseCallout">
            <a:avLst>
              <a:gd name="adj1" fmla="val -54777"/>
              <a:gd name="adj2" fmla="val -63971"/>
            </a:avLst>
          </a:prstGeom>
          <a:solidFill>
            <a:schemeClr val="accent1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0" dirty="0">
                <a:solidFill>
                  <a:srgbClr val="0000FF"/>
                </a:solidFill>
                <a:latin typeface="+mn-lt"/>
              </a:rPr>
              <a:t>Sender might overrun </a:t>
            </a:r>
            <a:br>
              <a:rPr lang="en-US" sz="1800" b="0" dirty="0">
                <a:solidFill>
                  <a:srgbClr val="0000FF"/>
                </a:solidFill>
                <a:latin typeface="+mn-lt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</a:rPr>
              <a:t>the receiver’s buffer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29,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9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2" grpId="0"/>
      <p:bldP spid="34" grpId="0" animBg="1"/>
      <p:bldP spid="35" grpId="0"/>
      <p:bldP spid="42" grpId="0"/>
      <p:bldP spid="52" grpId="0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1490454457</TotalTime>
  <Pages>7</Pages>
  <Words>2789</Words>
  <Application>Microsoft Macintosh PowerPoint</Application>
  <PresentationFormat>On-screen Show (4:3)</PresentationFormat>
  <Paragraphs>703</Paragraphs>
  <Slides>58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Arial Black</vt:lpstr>
      <vt:lpstr>Courier New</vt:lpstr>
      <vt:lpstr>Gill Sans</vt:lpstr>
      <vt:lpstr>Helvetica</vt:lpstr>
      <vt:lpstr>Monotype Sorts</vt:lpstr>
      <vt:lpstr>Tahoma</vt:lpstr>
      <vt:lpstr>Times New Roman</vt:lpstr>
      <vt:lpstr>Wingdings</vt:lpstr>
      <vt:lpstr>dbllineb</vt:lpstr>
      <vt:lpstr>Worksheet</vt:lpstr>
      <vt:lpstr>EECS 489 Computer Networks  Fall 2021</vt:lpstr>
      <vt:lpstr>Agenda</vt:lpstr>
      <vt:lpstr>TCP state transitions</vt:lpstr>
      <vt:lpstr>TCP client lifecycle</vt:lpstr>
      <vt:lpstr>TCP server lifecycle</vt:lpstr>
      <vt:lpstr>TCP Flow Control</vt:lpstr>
      <vt:lpstr>Recap: Sliding window</vt:lpstr>
      <vt:lpstr>Sliding window at sender</vt:lpstr>
      <vt:lpstr>Sliding window at receiver</vt:lpstr>
      <vt:lpstr>Solution: Advertised window (Flow Control)</vt:lpstr>
      <vt:lpstr>TCP header</vt:lpstr>
      <vt:lpstr>Sliding window at receiver</vt:lpstr>
      <vt:lpstr>Sliding window at sender</vt:lpstr>
      <vt:lpstr>Sliding window with flow control</vt:lpstr>
      <vt:lpstr>Advertised window limits rate</vt:lpstr>
      <vt:lpstr>TCP Congestion Control</vt:lpstr>
      <vt:lpstr>What is congestion?</vt:lpstr>
      <vt:lpstr>Congestion collapse in 1980s</vt:lpstr>
      <vt:lpstr>Jacobson’s fix to TCP </vt:lpstr>
      <vt:lpstr>Key design considerations</vt:lpstr>
      <vt:lpstr>Three issues to consider</vt:lpstr>
      <vt:lpstr>Abstract view</vt:lpstr>
      <vt:lpstr>Discovering available bandwidth</vt:lpstr>
      <vt:lpstr>Adjusting to variations in bandwidth</vt:lpstr>
      <vt:lpstr>Multiple flows and sharing bandwidth</vt:lpstr>
      <vt:lpstr>Reality</vt:lpstr>
      <vt:lpstr>Possible approaches</vt:lpstr>
      <vt:lpstr>Possible approaches</vt:lpstr>
      <vt:lpstr>Possible approaches</vt:lpstr>
      <vt:lpstr>Possible approaches</vt:lpstr>
      <vt:lpstr>Possible approaches</vt:lpstr>
      <vt:lpstr>5-minute break!</vt:lpstr>
      <vt:lpstr>TCP’s approach in a nutshell</vt:lpstr>
      <vt:lpstr>Windows to keep in mind</vt:lpstr>
      <vt:lpstr>Note</vt:lpstr>
      <vt:lpstr>Two basic questions</vt:lpstr>
      <vt:lpstr>Detecting congestion</vt:lpstr>
      <vt:lpstr>Not all losses are the same</vt:lpstr>
      <vt:lpstr>Rate adjustment</vt:lpstr>
      <vt:lpstr>Bandwidth discovery with “Slow Start”</vt:lpstr>
      <vt:lpstr>Slow Start phase</vt:lpstr>
      <vt:lpstr>Slow Start in action</vt:lpstr>
      <vt:lpstr>Slow Start in action</vt:lpstr>
      <vt:lpstr>When does Slow Start stop?</vt:lpstr>
      <vt:lpstr>Adjusting to varying bandwidth</vt:lpstr>
      <vt:lpstr>AIMD</vt:lpstr>
      <vt:lpstr>Leads to the TCP “Sawtooth”</vt:lpstr>
      <vt:lpstr>Why AIMD?</vt:lpstr>
      <vt:lpstr>Why AIMD?</vt:lpstr>
      <vt:lpstr>Simple model of congestion control</vt:lpstr>
      <vt:lpstr>Example</vt:lpstr>
      <vt:lpstr>AIAD</vt:lpstr>
      <vt:lpstr>AIAD Sharing Dynamics</vt:lpstr>
      <vt:lpstr>MIMD</vt:lpstr>
      <vt:lpstr>AIMD</vt:lpstr>
      <vt:lpstr>AIMD Sharing Dynamics</vt:lpstr>
      <vt:lpstr>MIAD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1277</cp:revision>
  <cp:lastPrinted>1999-09-08T17:25:07Z</cp:lastPrinted>
  <dcterms:created xsi:type="dcterms:W3CDTF">2014-01-14T18:15:50Z</dcterms:created>
  <dcterms:modified xsi:type="dcterms:W3CDTF">2021-09-23T15:28:12Z</dcterms:modified>
  <cp:category/>
</cp:coreProperties>
</file>