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8" r:id="rId2"/>
    <p:sldId id="487" r:id="rId3"/>
    <p:sldId id="521" r:id="rId4"/>
    <p:sldId id="522" r:id="rId5"/>
    <p:sldId id="490" r:id="rId6"/>
    <p:sldId id="491" r:id="rId7"/>
    <p:sldId id="484" r:id="rId8"/>
    <p:sldId id="486" r:id="rId9"/>
    <p:sldId id="493" r:id="rId10"/>
    <p:sldId id="520" r:id="rId11"/>
    <p:sldId id="495" r:id="rId12"/>
    <p:sldId id="514" r:id="rId13"/>
    <p:sldId id="515" r:id="rId14"/>
    <p:sldId id="516" r:id="rId15"/>
    <p:sldId id="517" r:id="rId16"/>
    <p:sldId id="518" r:id="rId17"/>
    <p:sldId id="519" r:id="rId18"/>
    <p:sldId id="492" r:id="rId19"/>
    <p:sldId id="497" r:id="rId20"/>
    <p:sldId id="498" r:id="rId21"/>
    <p:sldId id="496" r:id="rId22"/>
    <p:sldId id="499" r:id="rId23"/>
    <p:sldId id="500" r:id="rId24"/>
    <p:sldId id="501" r:id="rId25"/>
    <p:sldId id="485" r:id="rId26"/>
    <p:sldId id="502" r:id="rId27"/>
    <p:sldId id="503" r:id="rId28"/>
    <p:sldId id="504" r:id="rId29"/>
    <p:sldId id="505" r:id="rId30"/>
    <p:sldId id="506" r:id="rId31"/>
    <p:sldId id="507" r:id="rId32"/>
    <p:sldId id="508" r:id="rId33"/>
    <p:sldId id="509" r:id="rId34"/>
    <p:sldId id="510" r:id="rId35"/>
    <p:sldId id="511" r:id="rId36"/>
    <p:sldId id="512" r:id="rId3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91"/>
    <p:restoredTop sz="94643"/>
  </p:normalViewPr>
  <p:slideViewPr>
    <p:cSldViewPr>
      <p:cViewPr varScale="1">
        <p:scale>
          <a:sx n="115" d="100"/>
          <a:sy n="115" d="100"/>
        </p:scale>
        <p:origin x="160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53954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hape 19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1986" name="Shape 19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791667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hape 24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4034" name="Shape 24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635010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8413" y="727075"/>
            <a:ext cx="4781550" cy="3586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34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64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34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027421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hape 40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3794" name="Shape 41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489443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hape 6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2" name="Shape 6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2094713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hape 10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7890" name="Shape 10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442857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September 5, 2018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2018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many different types of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l"/>
              <a:defRPr/>
            </a:pPr>
            <a:r>
              <a:rPr lang="en-US" dirty="0"/>
              <a:t>Internet</a:t>
            </a:r>
          </a:p>
          <a:p>
            <a:pPr>
              <a:buFont typeface="Wingdings" charset="0"/>
              <a:buChar char="l"/>
              <a:defRPr/>
            </a:pPr>
            <a:r>
              <a:rPr lang="en-US" dirty="0"/>
              <a:t>Telephone network </a:t>
            </a:r>
          </a:p>
          <a:p>
            <a:pPr>
              <a:buFont typeface="Wingdings" charset="0"/>
              <a:buChar char="l"/>
              <a:defRPr/>
            </a:pPr>
            <a:r>
              <a:rPr lang="en-US" dirty="0"/>
              <a:t>Transportation networks</a:t>
            </a:r>
          </a:p>
          <a:p>
            <a:pPr>
              <a:buFont typeface="Wingdings" charset="0"/>
              <a:buChar char="l"/>
              <a:defRPr/>
            </a:pPr>
            <a:r>
              <a:rPr lang="en-US" dirty="0"/>
              <a:t>Wireless networks</a:t>
            </a:r>
          </a:p>
          <a:p>
            <a:pPr>
              <a:buFont typeface="Wingdings" charset="0"/>
              <a:buChar char="l"/>
              <a:defRPr/>
            </a:pPr>
            <a:r>
              <a:rPr lang="en-US" dirty="0"/>
              <a:t>Optical networks</a:t>
            </a:r>
          </a:p>
          <a:p>
            <a:pPr>
              <a:buFont typeface="Wingdings" charset="0"/>
              <a:buChar char="l"/>
              <a:defRPr/>
            </a:pPr>
            <a:r>
              <a:rPr lang="en-US" dirty="0"/>
              <a:t>Datacenter networks</a:t>
            </a:r>
          </a:p>
          <a:p>
            <a:pPr>
              <a:buFont typeface="Wingdings" charset="0"/>
              <a:buChar char="l"/>
              <a:defRPr/>
            </a:pPr>
            <a:endParaRPr lang="en-US" dirty="0">
              <a:solidFill>
                <a:srgbClr val="FF0000"/>
              </a:solidFill>
            </a:endParaRPr>
          </a:p>
          <a:p>
            <a:pPr marL="0" indent="0" algn="ctr">
              <a:buNone/>
              <a:defRPr/>
            </a:pPr>
            <a:r>
              <a:rPr lang="en-US" dirty="0">
                <a:solidFill>
                  <a:srgbClr val="0000FF"/>
                </a:solidFill>
              </a:rPr>
              <a:t>We will </a:t>
            </a:r>
            <a:r>
              <a:rPr lang="en-US">
                <a:solidFill>
                  <a:srgbClr val="0000FF"/>
                </a:solidFill>
              </a:rPr>
              <a:t>focus primarily on </a:t>
            </a:r>
            <a:r>
              <a:rPr lang="en-US" i="1" dirty="0">
                <a:solidFill>
                  <a:srgbClr val="0000FF"/>
                </a:solidFill>
              </a:rPr>
              <a:t>the Internet</a:t>
            </a:r>
          </a:p>
          <a:p>
            <a:pPr marL="0" indent="0">
              <a:buFont typeface="Wingdings" charset="0"/>
              <a:buNone/>
              <a:defRPr/>
            </a:pP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5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3"/>
          <p:cNvSpPr>
            <a:spLocks noGrp="1" noChangeArrowheads="1"/>
          </p:cNvSpPr>
          <p:nvPr>
            <p:ph idx="1"/>
          </p:nvPr>
        </p:nvSpPr>
        <p:spPr/>
        <p:txBody>
          <a:bodyPr lIns="91430" tIns="45716" rIns="91430" bIns="45716"/>
          <a:lstStyle/>
          <a:p>
            <a:pPr>
              <a:buFont typeface="Wingding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The way we do business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E-commerce, advertising, cloud-computing</a:t>
            </a:r>
          </a:p>
          <a:p>
            <a:pPr>
              <a:buFont typeface="Wingding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The way we have relationships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Facebook friends, E-mail, IM, virtual worlds</a:t>
            </a:r>
          </a:p>
          <a:p>
            <a:pPr>
              <a:buFont typeface="Wingding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The way we learn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Wikipedia, MOOCs, search engines</a:t>
            </a:r>
          </a:p>
          <a:p>
            <a:pPr>
              <a:buFont typeface="Wingding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The way we govern and view law</a:t>
            </a:r>
          </a:p>
          <a:p>
            <a:pPr lvl="1">
              <a:spcAft>
                <a:spcPts val="0"/>
              </a:spcAft>
              <a:buFont typeface="Wingdings" charset="0"/>
              <a:buChar char="l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E-voting, censorship, copyright, cyber-attacks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transforming everything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8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781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32" name="Shape 32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chemeClr val="accent2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33"/>
          <p:cNvSpPr>
            <a:spLocks noChangeArrowheads="1"/>
          </p:cNvSpPr>
          <p:nvPr/>
        </p:nvSpPr>
        <p:spPr bwMode="auto">
          <a:xfrm>
            <a:off x="1803400" y="6126162"/>
            <a:ext cx="29210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Windows PC</a:t>
            </a:r>
          </a:p>
        </p:txBody>
      </p:sp>
      <p:sp>
        <p:nvSpPr>
          <p:cNvPr id="34" name="Shape 34"/>
          <p:cNvSpPr>
            <a:spLocks noChangeArrowheads="1"/>
          </p:cNvSpPr>
          <p:nvPr/>
        </p:nvSpPr>
        <p:spPr bwMode="auto">
          <a:xfrm>
            <a:off x="1416050" y="5156200"/>
            <a:ext cx="20891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Linux server</a:t>
            </a:r>
          </a:p>
        </p:txBody>
      </p:sp>
      <p:sp>
        <p:nvSpPr>
          <p:cNvPr id="35" name="Shape 35"/>
          <p:cNvSpPr>
            <a:spLocks noChangeArrowheads="1"/>
          </p:cNvSpPr>
          <p:nvPr/>
        </p:nvSpPr>
        <p:spPr bwMode="auto">
          <a:xfrm>
            <a:off x="4819650" y="5164138"/>
            <a:ext cx="20891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MAC laptop</a:t>
            </a:r>
          </a:p>
        </p:txBody>
      </p:sp>
      <p:sp>
        <p:nvSpPr>
          <p:cNvPr id="36" name="Shape 36"/>
          <p:cNvSpPr>
            <a:spLocks noChangeArrowheads="1"/>
          </p:cNvSpPr>
          <p:nvPr/>
        </p:nvSpPr>
        <p:spPr bwMode="auto">
          <a:xfrm>
            <a:off x="4156075" y="1584325"/>
            <a:ext cx="232092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car navigator</a:t>
            </a:r>
          </a:p>
        </p:txBody>
      </p:sp>
      <p:sp>
        <p:nvSpPr>
          <p:cNvPr id="37" name="Shape 37"/>
          <p:cNvSpPr>
            <a:spLocks noChangeArrowheads="1"/>
          </p:cNvSpPr>
          <p:nvPr/>
        </p:nvSpPr>
        <p:spPr bwMode="auto">
          <a:xfrm>
            <a:off x="2328862" y="2414588"/>
            <a:ext cx="292893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heart pacemaker</a:t>
            </a:r>
          </a:p>
        </p:txBody>
      </p:sp>
      <p:sp>
        <p:nvSpPr>
          <p:cNvPr id="38" name="Shape 38"/>
          <p:cNvSpPr>
            <a:spLocks noChangeArrowheads="1"/>
          </p:cNvSpPr>
          <p:nvPr/>
        </p:nvSpPr>
        <p:spPr bwMode="auto">
          <a:xfrm>
            <a:off x="5738813" y="3316288"/>
            <a:ext cx="20907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smartphone</a:t>
            </a:r>
          </a:p>
        </p:txBody>
      </p:sp>
      <p:sp>
        <p:nvSpPr>
          <p:cNvPr id="39" name="Shape 39"/>
          <p:cNvSpPr>
            <a:spLocks noChangeArrowheads="1"/>
          </p:cNvSpPr>
          <p:nvPr/>
        </p:nvSpPr>
        <p:spPr bwMode="auto">
          <a:xfrm>
            <a:off x="6477000" y="4521200"/>
            <a:ext cx="12858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iPad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consists of many end-systems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12</a:t>
            </a:fld>
            <a:endParaRPr lang="en-US" altLang="x-non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1969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dvAuto="0"/>
      <p:bldP spid="34" grpId="0" advAuto="0"/>
      <p:bldP spid="35" grpId="0" advAuto="0"/>
      <p:bldP spid="36" grpId="0" advAuto="0"/>
      <p:bldP spid="37" grpId="0" advAuto="0"/>
      <p:bldP spid="38" grpId="0" advAuto="0"/>
      <p:bldP spid="39" grpId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3" name="Shape 53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4830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00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57" name="Shape 57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0433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433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by switches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0486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ChangeArrowheads="1"/>
          </p:cNvSpPr>
          <p:nvPr/>
        </p:nvSpPr>
        <p:spPr bwMode="auto">
          <a:xfrm>
            <a:off x="1970088" y="2343150"/>
            <a:ext cx="1839912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phone lines</a:t>
            </a:r>
          </a:p>
        </p:txBody>
      </p:sp>
      <p:sp>
        <p:nvSpPr>
          <p:cNvPr id="36866" name="Shape 65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67" name="Shape 66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68" name="Shape 67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70" name="Shape 69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71" name="Shape 70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72" name="Shape 71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2" name="Shape 72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6876" name="Shape 75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77" name="Shape 76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7" name="Shape 77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6880" name="Shape 79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80" name="Shape 80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6882" name="Shape 81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83" name="Shape 82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83" name="Shape 83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6886" name="Shape 85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86" name="Shape 86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9" name="Shape 89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90" name="Shape 90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91" name="Shape 91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895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95" name="Shape 95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9" name="Shape 99"/>
          <p:cNvSpPr>
            <a:spLocks noChangeArrowheads="1"/>
          </p:cNvSpPr>
          <p:nvPr/>
        </p:nvSpPr>
        <p:spPr bwMode="auto">
          <a:xfrm>
            <a:off x="4030663" y="3860800"/>
            <a:ext cx="9493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rgbClr val="0000FF"/>
                </a:solidFill>
                <a:latin typeface="Arial" charset="0"/>
                <a:sym typeface="Calibri" charset="0"/>
              </a:rPr>
              <a:t>fibers</a:t>
            </a:r>
          </a:p>
        </p:txBody>
      </p:sp>
      <p:sp>
        <p:nvSpPr>
          <p:cNvPr id="100" name="Shape 100"/>
          <p:cNvSpPr>
            <a:spLocks noChangeArrowheads="1"/>
          </p:cNvSpPr>
          <p:nvPr/>
        </p:nvSpPr>
        <p:spPr bwMode="auto">
          <a:xfrm>
            <a:off x="685800" y="4648200"/>
            <a:ext cx="19018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rgbClr val="0000FF"/>
                </a:solidFill>
                <a:latin typeface="Arial" charset="0"/>
                <a:sym typeface="Calibri" charset="0"/>
              </a:rPr>
              <a:t>cable TV lines</a:t>
            </a:r>
          </a:p>
        </p:txBody>
      </p:sp>
      <p:sp>
        <p:nvSpPr>
          <p:cNvPr id="101" name="Shape 101"/>
          <p:cNvSpPr>
            <a:spLocks noChangeArrowheads="1"/>
          </p:cNvSpPr>
          <p:nvPr/>
        </p:nvSpPr>
        <p:spPr bwMode="auto">
          <a:xfrm>
            <a:off x="6403975" y="4095750"/>
            <a:ext cx="19018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rgbClr val="0000FF"/>
                </a:solidFill>
                <a:latin typeface="Arial" charset="0"/>
                <a:sym typeface="Calibri" charset="0"/>
              </a:rPr>
              <a:t>wireless links</a:t>
            </a:r>
          </a:p>
        </p:txBody>
      </p:sp>
      <p:sp>
        <p:nvSpPr>
          <p:cNvPr id="40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00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41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links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4329348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dvAuto="0"/>
      <p:bldP spid="89" grpId="0" animBg="1"/>
      <p:bldP spid="90" grpId="0" animBg="1"/>
      <p:bldP spid="91" grpId="0" animBg="1"/>
      <p:bldP spid="99" grpId="0" advAuto="0"/>
      <p:bldP spid="100" grpId="0" advAuto="0"/>
      <p:bldP spid="101" grpId="0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2" name="Shape 142"/>
          <p:cNvSpPr>
            <a:spLocks noChangeArrowheads="1"/>
          </p:cNvSpPr>
          <p:nvPr/>
        </p:nvSpPr>
        <p:spPr bwMode="auto">
          <a:xfrm>
            <a:off x="2509838" y="5810250"/>
            <a:ext cx="44021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333399"/>
                </a:solidFill>
                <a:latin typeface="Arial" charset="0"/>
                <a:sym typeface="Calibri" charset="0"/>
              </a:rPr>
              <a:t>Internet Service Provider</a:t>
            </a:r>
          </a:p>
        </p:txBody>
      </p:sp>
      <p:sp>
        <p:nvSpPr>
          <p:cNvPr id="143" name="Shape 143"/>
          <p:cNvSpPr>
            <a:spLocks noChangeArrowheads="1"/>
          </p:cNvSpPr>
          <p:nvPr/>
        </p:nvSpPr>
        <p:spPr bwMode="auto">
          <a:xfrm>
            <a:off x="1931988" y="3243263"/>
            <a:ext cx="40036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rgbClr val="0000FF"/>
                </a:solidFill>
                <a:latin typeface="Arial" charset="0"/>
                <a:sym typeface="Calibri" charset="0"/>
              </a:rPr>
              <a:t>phone company</a:t>
            </a:r>
          </a:p>
        </p:txBody>
      </p:sp>
      <p:sp>
        <p:nvSpPr>
          <p:cNvPr id="144" name="Shape 144"/>
          <p:cNvSpPr>
            <a:spLocks noChangeArrowheads="1"/>
          </p:cNvSpPr>
          <p:nvPr/>
        </p:nvSpPr>
        <p:spPr bwMode="auto">
          <a:xfrm>
            <a:off x="1103313" y="5135563"/>
            <a:ext cx="334168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>
                <a:solidFill>
                  <a:srgbClr val="0000FF"/>
                </a:solidFill>
                <a:latin typeface="Arial" charset="0"/>
                <a:sym typeface="Calibri" charset="0"/>
              </a:rPr>
              <a:t>cable company</a:t>
            </a:r>
          </a:p>
        </p:txBody>
      </p:sp>
      <p:sp>
        <p:nvSpPr>
          <p:cNvPr id="145" name="Shape 145"/>
          <p:cNvSpPr>
            <a:spLocks noChangeArrowheads="1"/>
          </p:cNvSpPr>
          <p:nvPr/>
        </p:nvSpPr>
        <p:spPr bwMode="auto">
          <a:xfrm>
            <a:off x="4371975" y="4618038"/>
            <a:ext cx="41624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university net</a:t>
            </a:r>
          </a:p>
        </p:txBody>
      </p:sp>
      <p:sp>
        <p:nvSpPr>
          <p:cNvPr id="43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44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00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45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Managed by many parties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0056317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dvAuto="0"/>
      <p:bldP spid="143" grpId="0" advAuto="0"/>
      <p:bldP spid="144" grpId="0" advAuto="0"/>
      <p:bldP spid="145" grpId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64" name="Shape 152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65" name="Shape 153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66" name="Shape 154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68" name="Shape 156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69" name="Shape 157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70" name="Shape 158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9" name="Shape 159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74" name="Shape 162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75" name="Shape 163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4" name="Shape 164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78" name="Shape 166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7" name="Shape 167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80" name="Shape 168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81" name="Shape 169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70" name="Shape 170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84" name="Shape 172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73" name="Shape 173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0988" name="Shape 176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89" name="Shape 177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90" name="Shape 178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0992" name="Shape 180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chemeClr val="accent2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182" name="Shape 182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5" name="Shape 185"/>
          <p:cNvSpPr>
            <a:spLocks noChangeAspect="1"/>
          </p:cNvSpPr>
          <p:nvPr/>
        </p:nvSpPr>
        <p:spPr>
          <a:xfrm>
            <a:off x="914400" y="4175760"/>
            <a:ext cx="251927" cy="548640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6" name="Shape 186"/>
          <p:cNvSpPr>
            <a:spLocks noChangeArrowheads="1"/>
          </p:cNvSpPr>
          <p:nvPr/>
        </p:nvSpPr>
        <p:spPr bwMode="auto">
          <a:xfrm>
            <a:off x="171469" y="4648002"/>
            <a:ext cx="819131" cy="53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FF"/>
                </a:solidFill>
                <a:latin typeface="Arial" charset="0"/>
                <a:sym typeface="Calibri" charset="0"/>
              </a:rPr>
              <a:t>data</a:t>
            </a:r>
            <a:endParaRPr lang="en-US" altLang="x-none" sz="3000" b="0" dirty="0">
              <a:solidFill>
                <a:srgbClr val="0000FF"/>
              </a:solidFill>
              <a:latin typeface="Arial" charset="0"/>
              <a:sym typeface="Calibri" charset="0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pic>
        <p:nvPicPr>
          <p:cNvPr id="188" name="Picture 187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50" y="3552825"/>
            <a:ext cx="6135688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0" name="Shape 190"/>
          <p:cNvSpPr>
            <a:spLocks noChangeArrowheads="1"/>
          </p:cNvSpPr>
          <p:nvPr/>
        </p:nvSpPr>
        <p:spPr bwMode="auto">
          <a:xfrm>
            <a:off x="4149725" y="3960813"/>
            <a:ext cx="820738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FF"/>
                </a:solidFill>
                <a:latin typeface="Arial" charset="0"/>
                <a:sym typeface="Calibri" charset="0"/>
              </a:rPr>
              <a:t>path</a:t>
            </a:r>
          </a:p>
        </p:txBody>
      </p:sp>
      <p:sp>
        <p:nvSpPr>
          <p:cNvPr id="41002" name="Shape 191"/>
          <p:cNvSpPr>
            <a:spLocks noChangeArrowheads="1"/>
          </p:cNvSpPr>
          <p:nvPr/>
        </p:nvSpPr>
        <p:spPr bwMode="auto">
          <a:xfrm>
            <a:off x="2509838" y="5810250"/>
            <a:ext cx="44021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333399"/>
                </a:solidFill>
                <a:latin typeface="Arial" charset="0"/>
                <a:sym typeface="Calibri" charset="0"/>
              </a:rPr>
              <a:t>Internet Service Provider</a:t>
            </a:r>
          </a:p>
        </p:txBody>
      </p:sp>
      <p:sp>
        <p:nvSpPr>
          <p:cNvPr id="44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>
                <a:solidFill>
                  <a:schemeClr val="accent2"/>
                </a:solidFill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45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Transfers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79753970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7 C 0.07691 0.02199 0.15399 0.04421 0.2493 0.03796 C 0.34461 0.03194 0.48628 -0.00417 0.57135 -0.03796 C 0.65625 -0.07153 0.70729 -0.11806 0.75833 -0.16435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917" y="-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 advAuto="0"/>
      <p:bldP spid="185" grpId="1" animBg="1"/>
      <p:bldP spid="186" grpId="0" advAuto="0"/>
      <p:bldP spid="188" grpId="0" advAuto="0"/>
      <p:bldP spid="190" grpId="0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13" name="Shape 199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14" name="Shape 200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15" name="Shape 201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16" name="Shape 20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17" name="Shape 20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18" name="Shape 20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5" name="Shape 20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22" name="Shape 20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23" name="Shape 20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0" name="Shape 21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26" name="Shape 21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3" name="Shape 21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28" name="Shape 21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29" name="Shape 21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6" name="Shape 21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32" name="Shape 21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9" name="Shape 21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036" name="Shape 22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37" name="Shape 22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3038" name="Shape 22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D6D6D6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25" name="Shape 225"/>
          <p:cNvSpPr>
            <a:spLocks noChangeArrowheads="1"/>
          </p:cNvSpPr>
          <p:nvPr/>
        </p:nvSpPr>
        <p:spPr bwMode="auto">
          <a:xfrm>
            <a:off x="114300" y="3756025"/>
            <a:ext cx="3251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instant messaging</a:t>
            </a:r>
          </a:p>
        </p:txBody>
      </p:sp>
      <p:sp>
        <p:nvSpPr>
          <p:cNvPr id="226" name="Shape 226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2">
              <a:lumMod val="2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0" name="Shape 230"/>
          <p:cNvSpPr>
            <a:spLocks noChangeArrowheads="1"/>
          </p:cNvSpPr>
          <p:nvPr/>
        </p:nvSpPr>
        <p:spPr bwMode="auto">
          <a:xfrm>
            <a:off x="5946775" y="2708275"/>
            <a:ext cx="309880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FF"/>
                </a:solidFill>
                <a:latin typeface="Arial" charset="0"/>
                <a:sym typeface="Calibri" charset="0"/>
              </a:rPr>
              <a:t>instant messaging</a:t>
            </a:r>
          </a:p>
        </p:txBody>
      </p:sp>
      <p:sp>
        <p:nvSpPr>
          <p:cNvPr id="231" name="Shape 231"/>
          <p:cNvSpPr>
            <a:spLocks noChangeArrowheads="1"/>
          </p:cNvSpPr>
          <p:nvPr/>
        </p:nvSpPr>
        <p:spPr bwMode="auto">
          <a:xfrm>
            <a:off x="152400" y="1443037"/>
            <a:ext cx="208915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Facebook server</a:t>
            </a:r>
          </a:p>
        </p:txBody>
      </p:sp>
      <p:sp>
        <p:nvSpPr>
          <p:cNvPr id="232" name="Shape 232"/>
          <p:cNvSpPr>
            <a:spLocks noChangeArrowheads="1"/>
          </p:cNvSpPr>
          <p:nvPr/>
        </p:nvSpPr>
        <p:spPr bwMode="auto">
          <a:xfrm>
            <a:off x="5776912" y="5494288"/>
            <a:ext cx="3138487" cy="995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FF"/>
                </a:solidFill>
                <a:latin typeface="Arial" charset="0"/>
                <a:sym typeface="Calibri" charset="0"/>
              </a:rPr>
              <a:t>Firefox accessing </a:t>
            </a:r>
            <a:r>
              <a:rPr lang="en-US" altLang="x-none" sz="3000" b="0" dirty="0" err="1">
                <a:solidFill>
                  <a:srgbClr val="0000FF"/>
                </a:solidFill>
                <a:latin typeface="Arial" charset="0"/>
                <a:sym typeface="Calibri" charset="0"/>
              </a:rPr>
              <a:t>F</a:t>
            </a:r>
            <a:r>
              <a:rPr lang="en-US" altLang="x-none" sz="3000" b="0">
                <a:solidFill>
                  <a:srgbClr val="0000FF"/>
                </a:solidFill>
                <a:latin typeface="Arial" charset="0"/>
                <a:sym typeface="Calibri" charset="0"/>
              </a:rPr>
              <a:t>acebook</a:t>
            </a:r>
            <a:endParaRPr lang="en-US" altLang="x-none" sz="3000" b="0" dirty="0">
              <a:solidFill>
                <a:srgbClr val="0000FF"/>
              </a:solidFill>
              <a:latin typeface="Arial" charset="0"/>
              <a:sym typeface="Calibri" charset="0"/>
            </a:endParaRPr>
          </a:p>
        </p:txBody>
      </p:sp>
      <p:pic>
        <p:nvPicPr>
          <p:cNvPr id="233" name="Picture 23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3652838"/>
            <a:ext cx="6415088" cy="123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" name="Picture 234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1847850"/>
            <a:ext cx="4672012" cy="347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7" name="Shape 237"/>
          <p:cNvSpPr>
            <a:spLocks noChangeArrowheads="1"/>
          </p:cNvSpPr>
          <p:nvPr/>
        </p:nvSpPr>
        <p:spPr bwMode="auto">
          <a:xfrm>
            <a:off x="2527300" y="5637213"/>
            <a:ext cx="3100388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>
                <a:solidFill>
                  <a:srgbClr val="0000FF"/>
                </a:solidFill>
                <a:latin typeface="Arial" charset="0"/>
                <a:sym typeface="Calibri" charset="0"/>
              </a:rPr>
              <a:t>World of </a:t>
            </a:r>
            <a:r>
              <a:rPr lang="en-US" altLang="x-none" sz="3000" b="0" dirty="0" err="1">
                <a:solidFill>
                  <a:srgbClr val="0000FF"/>
                </a:solidFill>
                <a:latin typeface="Arial" charset="0"/>
                <a:sym typeface="Calibri" charset="0"/>
              </a:rPr>
              <a:t>W</a:t>
            </a:r>
            <a:r>
              <a:rPr lang="en-US" altLang="x-none" sz="3000" b="0">
                <a:solidFill>
                  <a:srgbClr val="0000FF"/>
                </a:solidFill>
                <a:latin typeface="Arial" charset="0"/>
                <a:sym typeface="Calibri" charset="0"/>
              </a:rPr>
              <a:t>arcraft </a:t>
            </a:r>
            <a:r>
              <a:rPr lang="en-US" altLang="x-none" sz="30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client</a:t>
            </a:r>
          </a:p>
        </p:txBody>
      </p:sp>
      <p:sp>
        <p:nvSpPr>
          <p:cNvPr id="238" name="Shape 238"/>
          <p:cNvSpPr>
            <a:spLocks noChangeArrowheads="1"/>
          </p:cNvSpPr>
          <p:nvPr/>
        </p:nvSpPr>
        <p:spPr bwMode="auto">
          <a:xfrm>
            <a:off x="4114800" y="1443038"/>
            <a:ext cx="2822575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World of Warcraft server</a:t>
            </a:r>
          </a:p>
        </p:txBody>
      </p:sp>
      <p:pic>
        <p:nvPicPr>
          <p:cNvPr id="239" name="Picture 238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D3A6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2049463"/>
            <a:ext cx="1722437" cy="372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among many services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EECS 489 – Lecture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197509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advAuto="0"/>
      <p:bldP spid="230" grpId="0" advAuto="0"/>
      <p:bldP spid="231" grpId="0" advAuto="0"/>
      <p:bldP spid="232" grpId="0" advAuto="0"/>
      <p:bldP spid="233" grpId="0" animBg="1" advAuto="0"/>
      <p:bldP spid="235" grpId="0" animBg="1" advAuto="0"/>
      <p:bldP spid="237" grpId="0" advAuto="0"/>
      <p:bldP spid="238" grpId="0" advAuto="0"/>
      <p:bldP spid="239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federated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Internet ties together different networks </a:t>
            </a:r>
            <a:r>
              <a:rPr lang="en-US" dirty="0">
                <a:solidFill>
                  <a:srgbClr val="0000FF"/>
                </a:solidFill>
              </a:rPr>
              <a:t>by the </a:t>
            </a:r>
            <a:r>
              <a:rPr lang="en-US" b="1" dirty="0">
                <a:solidFill>
                  <a:srgbClr val="0000FF"/>
                </a:solidFill>
              </a:rPr>
              <a:t>IP protocol</a:t>
            </a:r>
            <a:endParaRPr lang="en-US" dirty="0"/>
          </a:p>
          <a:p>
            <a:pPr lvl="1"/>
            <a:r>
              <a:rPr lang="en-US" i="1" dirty="0"/>
              <a:t>One interface to bind them all together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2255458" y="3200400"/>
            <a:ext cx="4633085" cy="2743200"/>
            <a:chOff x="554038" y="1527175"/>
            <a:chExt cx="7947025" cy="4705350"/>
          </a:xfrm>
        </p:grpSpPr>
        <p:sp>
          <p:nvSpPr>
            <p:cNvPr id="35" name="Shape 105"/>
            <p:cNvSpPr/>
            <p:nvPr/>
          </p:nvSpPr>
          <p:spPr>
            <a:xfrm>
              <a:off x="5106988" y="3697288"/>
              <a:ext cx="2751137" cy="1606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7"/>
                  </a:cubicBezTo>
                  <a:cubicBezTo>
                    <a:pt x="12954" y="20639"/>
                    <a:pt x="6724" y="20639"/>
                    <a:pt x="2882" y="16797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Shape 106"/>
            <p:cNvSpPr/>
            <p:nvPr/>
          </p:nvSpPr>
          <p:spPr>
            <a:xfrm>
              <a:off x="2071688" y="1946275"/>
              <a:ext cx="3643312" cy="1901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" name="Shape 107"/>
            <p:cNvSpPr/>
            <p:nvPr/>
          </p:nvSpPr>
          <p:spPr>
            <a:xfrm>
              <a:off x="1098550" y="4241800"/>
              <a:ext cx="2820988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Shape 108"/>
            <p:cNvSpPr>
              <a:spLocks noChangeShapeType="1"/>
            </p:cNvSpPr>
            <p:nvPr/>
          </p:nvSpPr>
          <p:spPr bwMode="auto">
            <a:xfrm>
              <a:off x="3827463" y="1935163"/>
              <a:ext cx="315912" cy="1201737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9" name="Shape 109"/>
            <p:cNvSpPr>
              <a:spLocks noChangeShapeType="1"/>
            </p:cNvSpPr>
            <p:nvPr/>
          </p:nvSpPr>
          <p:spPr bwMode="auto">
            <a:xfrm flipH="1" flipV="1">
              <a:off x="6262688" y="4391025"/>
              <a:ext cx="2073275" cy="8620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0" name="Shape 110"/>
            <p:cNvSpPr>
              <a:spLocks noChangeShapeType="1"/>
            </p:cNvSpPr>
            <p:nvPr/>
          </p:nvSpPr>
          <p:spPr bwMode="auto">
            <a:xfrm flipH="1">
              <a:off x="701675" y="4911725"/>
              <a:ext cx="2286000" cy="11699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1" name="Shape 112"/>
            <p:cNvSpPr>
              <a:spLocks noChangeShapeType="1"/>
            </p:cNvSpPr>
            <p:nvPr/>
          </p:nvSpPr>
          <p:spPr bwMode="auto">
            <a:xfrm>
              <a:off x="2041525" y="2679700"/>
              <a:ext cx="20097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2" name="Shape 113"/>
            <p:cNvSpPr>
              <a:spLocks noChangeShapeType="1"/>
            </p:cNvSpPr>
            <p:nvPr/>
          </p:nvSpPr>
          <p:spPr bwMode="auto">
            <a:xfrm>
              <a:off x="1163638" y="4445000"/>
              <a:ext cx="18446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3" name="Shape 114"/>
            <p:cNvSpPr>
              <a:spLocks noChangeShapeType="1"/>
            </p:cNvSpPr>
            <p:nvPr/>
          </p:nvSpPr>
          <p:spPr bwMode="auto">
            <a:xfrm flipH="1">
              <a:off x="2403475" y="4911725"/>
              <a:ext cx="638175" cy="9794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4" name="Shape 115"/>
            <p:cNvSpPr/>
            <p:nvPr/>
          </p:nvSpPr>
          <p:spPr>
            <a:xfrm>
              <a:off x="1857375" y="2490788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" name="Shape 116"/>
            <p:cNvSpPr/>
            <p:nvPr/>
          </p:nvSpPr>
          <p:spPr>
            <a:xfrm>
              <a:off x="1009650" y="4259263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" name="Shape 117"/>
            <p:cNvSpPr/>
            <p:nvPr/>
          </p:nvSpPr>
          <p:spPr>
            <a:xfrm>
              <a:off x="2197100" y="5749925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" name="Shape 118"/>
            <p:cNvSpPr>
              <a:spLocks noChangeShapeType="1"/>
            </p:cNvSpPr>
            <p:nvPr/>
          </p:nvSpPr>
          <p:spPr bwMode="auto">
            <a:xfrm>
              <a:off x="2136775" y="1754188"/>
              <a:ext cx="1882775" cy="13081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8" name="Shape 119"/>
            <p:cNvSpPr>
              <a:spLocks noChangeShapeType="1"/>
            </p:cNvSpPr>
            <p:nvPr/>
          </p:nvSpPr>
          <p:spPr bwMode="auto">
            <a:xfrm>
              <a:off x="2795588" y="1860550"/>
              <a:ext cx="1255712" cy="11906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9" name="Shape 120"/>
            <p:cNvSpPr/>
            <p:nvPr/>
          </p:nvSpPr>
          <p:spPr>
            <a:xfrm>
              <a:off x="1955800" y="1527175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" name="Shape 121"/>
            <p:cNvSpPr/>
            <p:nvPr/>
          </p:nvSpPr>
          <p:spPr>
            <a:xfrm>
              <a:off x="2616200" y="1660525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" name="Shape 122"/>
            <p:cNvSpPr>
              <a:spLocks noChangeShapeType="1"/>
            </p:cNvSpPr>
            <p:nvPr/>
          </p:nvSpPr>
          <p:spPr bwMode="auto">
            <a:xfrm flipV="1">
              <a:off x="1063625" y="4859338"/>
              <a:ext cx="1944688" cy="563562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52" name="Shape 123"/>
            <p:cNvSpPr/>
            <p:nvPr/>
          </p:nvSpPr>
          <p:spPr>
            <a:xfrm>
              <a:off x="901700" y="5249863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" name="Shape 124"/>
            <p:cNvSpPr>
              <a:spLocks noChangeShapeType="1"/>
            </p:cNvSpPr>
            <p:nvPr/>
          </p:nvSpPr>
          <p:spPr bwMode="auto">
            <a:xfrm flipH="1">
              <a:off x="6242050" y="3646488"/>
              <a:ext cx="1743075" cy="7334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54" name="Shape 125"/>
            <p:cNvSpPr>
              <a:spLocks noChangeShapeType="1"/>
            </p:cNvSpPr>
            <p:nvPr/>
          </p:nvSpPr>
          <p:spPr bwMode="auto">
            <a:xfrm>
              <a:off x="6305550" y="4433888"/>
              <a:ext cx="765175" cy="9779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55" name="Shape 126"/>
            <p:cNvSpPr/>
            <p:nvPr/>
          </p:nvSpPr>
          <p:spPr>
            <a:xfrm>
              <a:off x="7821613" y="3455988"/>
              <a:ext cx="358775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" name="Shape 127"/>
            <p:cNvSpPr/>
            <p:nvPr/>
          </p:nvSpPr>
          <p:spPr>
            <a:xfrm>
              <a:off x="6902450" y="5249863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" name="Shape 128"/>
            <p:cNvSpPr>
              <a:spLocks noChangeShapeType="1"/>
            </p:cNvSpPr>
            <p:nvPr/>
          </p:nvSpPr>
          <p:spPr bwMode="auto">
            <a:xfrm flipH="1" flipV="1">
              <a:off x="6305550" y="4359275"/>
              <a:ext cx="1668463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58" name="Shape 129"/>
            <p:cNvSpPr/>
            <p:nvPr/>
          </p:nvSpPr>
          <p:spPr>
            <a:xfrm>
              <a:off x="7821613" y="4633913"/>
              <a:ext cx="358775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" name="Shape 130"/>
            <p:cNvSpPr/>
            <p:nvPr/>
          </p:nvSpPr>
          <p:spPr>
            <a:xfrm>
              <a:off x="554038" y="58753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" name="Shape 131"/>
            <p:cNvSpPr/>
            <p:nvPr/>
          </p:nvSpPr>
          <p:spPr>
            <a:xfrm>
              <a:off x="8143875" y="5054600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Shape 132"/>
            <p:cNvSpPr>
              <a:spLocks noChangeShapeType="1"/>
            </p:cNvSpPr>
            <p:nvPr/>
          </p:nvSpPr>
          <p:spPr bwMode="auto">
            <a:xfrm>
              <a:off x="4040188" y="3114675"/>
              <a:ext cx="2254250" cy="12763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62" name="Shape 133"/>
            <p:cNvSpPr>
              <a:spLocks noChangeShapeType="1"/>
            </p:cNvSpPr>
            <p:nvPr/>
          </p:nvSpPr>
          <p:spPr bwMode="auto">
            <a:xfrm flipH="1">
              <a:off x="3051175" y="3114675"/>
              <a:ext cx="1052513" cy="17129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63" name="Shape 134"/>
            <p:cNvSpPr>
              <a:spLocks noChangeShapeType="1"/>
            </p:cNvSpPr>
            <p:nvPr/>
          </p:nvSpPr>
          <p:spPr bwMode="auto">
            <a:xfrm flipH="1">
              <a:off x="3062288" y="4391025"/>
              <a:ext cx="3243262" cy="50006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64" name="Shape 138"/>
            <p:cNvSpPr/>
            <p:nvPr/>
          </p:nvSpPr>
          <p:spPr>
            <a:xfrm>
              <a:off x="3875088" y="2867025"/>
              <a:ext cx="447675" cy="446088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5" name="Shape 139"/>
            <p:cNvSpPr/>
            <p:nvPr/>
          </p:nvSpPr>
          <p:spPr>
            <a:xfrm>
              <a:off x="2830513" y="4652963"/>
              <a:ext cx="446087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6" name="Shape 140"/>
            <p:cNvSpPr/>
            <p:nvPr/>
          </p:nvSpPr>
          <p:spPr>
            <a:xfrm>
              <a:off x="6062663" y="4170363"/>
              <a:ext cx="447675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Shape 141"/>
            <p:cNvSpPr/>
            <p:nvPr/>
          </p:nvSpPr>
          <p:spPr>
            <a:xfrm>
              <a:off x="3643313" y="16970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Shape 143"/>
            <p:cNvSpPr>
              <a:spLocks noChangeArrowheads="1"/>
            </p:cNvSpPr>
            <p:nvPr/>
          </p:nvSpPr>
          <p:spPr bwMode="auto">
            <a:xfrm>
              <a:off x="4352132" y="2267311"/>
              <a:ext cx="1376361" cy="968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 b="0" dirty="0">
                  <a:solidFill>
                    <a:srgbClr val="0000FF"/>
                  </a:solidFill>
                  <a:latin typeface="Arial" charset="0"/>
                  <a:sym typeface="Calibri" charset="0"/>
                </a:rPr>
                <a:t>Google</a:t>
              </a:r>
            </a:p>
            <a:p>
              <a:pPr algn="ctr" eaLnBrk="1" hangingPunct="1"/>
              <a:r>
                <a:rPr lang="en-US" altLang="x-none" sz="1600" b="0" dirty="0">
                  <a:solidFill>
                    <a:srgbClr val="0000FF"/>
                  </a:solidFill>
                  <a:latin typeface="Arial" charset="0"/>
                  <a:sym typeface="Calibri" charset="0"/>
                </a:rPr>
                <a:t>Fiber</a:t>
              </a:r>
            </a:p>
          </p:txBody>
        </p:sp>
        <p:sp>
          <p:nvSpPr>
            <p:cNvPr id="69" name="Shape 144"/>
            <p:cNvSpPr>
              <a:spLocks noChangeArrowheads="1"/>
            </p:cNvSpPr>
            <p:nvPr/>
          </p:nvSpPr>
          <p:spPr bwMode="auto">
            <a:xfrm>
              <a:off x="2717800" y="5114150"/>
              <a:ext cx="1092199" cy="54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 b="0">
                  <a:solidFill>
                    <a:srgbClr val="0000FF"/>
                  </a:solidFill>
                  <a:latin typeface="Arial" charset="0"/>
                  <a:sym typeface="Calibri" charset="0"/>
                </a:rPr>
                <a:t>AT&amp;T</a:t>
              </a:r>
              <a:endParaRPr lang="en-US" altLang="x-none" sz="1600" b="0" dirty="0">
                <a:solidFill>
                  <a:srgbClr val="0000FF"/>
                </a:solidFill>
                <a:latin typeface="Arial" charset="0"/>
                <a:sym typeface="Calibri" charset="0"/>
              </a:endParaRPr>
            </a:p>
          </p:txBody>
        </p:sp>
        <p:sp>
          <p:nvSpPr>
            <p:cNvPr id="70" name="Shape 145"/>
            <p:cNvSpPr>
              <a:spLocks noChangeArrowheads="1"/>
            </p:cNvSpPr>
            <p:nvPr/>
          </p:nvSpPr>
          <p:spPr bwMode="auto">
            <a:xfrm>
              <a:off x="4852987" y="4606944"/>
              <a:ext cx="1870076" cy="54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1600" b="0">
                  <a:solidFill>
                    <a:srgbClr val="0000FF"/>
                  </a:solidFill>
                  <a:latin typeface="Arial" charset="0"/>
                  <a:sym typeface="Calibri" charset="0"/>
                </a:rPr>
                <a:t>Comcast</a:t>
              </a:r>
              <a:endParaRPr lang="en-US" altLang="x-none" sz="1600" b="0" dirty="0">
                <a:solidFill>
                  <a:srgbClr val="0000FF"/>
                </a:solidFill>
                <a:latin typeface="Arial" charset="0"/>
                <a:sym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9487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common interface?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Internet ties together different networks</a:t>
            </a:r>
          </a:p>
          <a:p>
            <a:pPr lvl="1"/>
            <a:r>
              <a:rPr lang="en-US" dirty="0"/>
              <a:t>&gt;18,000 ISP networks</a:t>
            </a:r>
          </a:p>
          <a:p>
            <a:endParaRPr lang="en-US" dirty="0"/>
          </a:p>
          <a:p>
            <a:r>
              <a:rPr lang="en-US" dirty="0"/>
              <a:t>Interoperability between users and networks as well as between different networks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0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What is (this course on) networking about?</a:t>
            </a:r>
          </a:p>
          <a:p>
            <a:r>
              <a:rPr lang="en-US" dirty="0"/>
              <a:t>Class policies, logistics, and roadmap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MASSIVE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3.5 Billion</a:t>
            </a:r>
            <a:r>
              <a:rPr lang="en-US" dirty="0"/>
              <a:t> users (47% of world population)</a:t>
            </a:r>
          </a:p>
          <a:p>
            <a:r>
              <a:rPr lang="en-US" dirty="0">
                <a:solidFill>
                  <a:srgbClr val="0000FF"/>
                </a:solidFill>
              </a:rPr>
              <a:t>&gt;1 Trillion</a:t>
            </a:r>
            <a:r>
              <a:rPr lang="en-US" dirty="0"/>
              <a:t> websites</a:t>
            </a:r>
          </a:p>
          <a:p>
            <a:r>
              <a:rPr lang="en-US" dirty="0">
                <a:solidFill>
                  <a:srgbClr val="0000FF"/>
                </a:solidFill>
              </a:rPr>
              <a:t>&gt;200 Billion</a:t>
            </a:r>
            <a:r>
              <a:rPr lang="en-US" dirty="0"/>
              <a:t> emails sent per day</a:t>
            </a:r>
          </a:p>
          <a:p>
            <a:r>
              <a:rPr lang="en-US" dirty="0">
                <a:solidFill>
                  <a:srgbClr val="0000FF"/>
                </a:solidFill>
              </a:rPr>
              <a:t>&gt;2 Billion</a:t>
            </a:r>
            <a:r>
              <a:rPr lang="en-US" dirty="0"/>
              <a:t> smartphones</a:t>
            </a:r>
          </a:p>
          <a:p>
            <a:r>
              <a:rPr lang="en-US" dirty="0">
                <a:solidFill>
                  <a:srgbClr val="0000FF"/>
                </a:solidFill>
              </a:rPr>
              <a:t>&gt;2.2 Billion</a:t>
            </a:r>
            <a:r>
              <a:rPr lang="en-US" dirty="0"/>
              <a:t> Facebook users </a:t>
            </a:r>
          </a:p>
          <a:p>
            <a:r>
              <a:rPr lang="en-US" dirty="0">
                <a:solidFill>
                  <a:srgbClr val="0000FF"/>
                </a:solidFill>
              </a:rPr>
              <a:t>&gt;1 Billion</a:t>
            </a:r>
            <a:r>
              <a:rPr lang="en-US" dirty="0"/>
              <a:t> hours of YouTube watched per day</a:t>
            </a:r>
          </a:p>
          <a:p>
            <a:r>
              <a:rPr lang="en-US" dirty="0"/>
              <a:t>Routers that switch </a:t>
            </a:r>
            <a:r>
              <a:rPr lang="en-US" dirty="0">
                <a:solidFill>
                  <a:srgbClr val="0000FF"/>
                </a:solidFill>
              </a:rPr>
              <a:t>10 Terabits/second</a:t>
            </a:r>
          </a:p>
          <a:p>
            <a:r>
              <a:rPr lang="en-US" dirty="0"/>
              <a:t>Links that carry </a:t>
            </a:r>
            <a:r>
              <a:rPr lang="en-US" dirty="0">
                <a:solidFill>
                  <a:srgbClr val="0000FF"/>
                </a:solidFill>
              </a:rPr>
              <a:t>100 Gigabits/second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93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Diversity in all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Technology</a:t>
            </a:r>
            <a:endParaRPr lang="en-US" dirty="0"/>
          </a:p>
          <a:p>
            <a:pPr lvl="1"/>
            <a:r>
              <a:rPr lang="en-US" dirty="0"/>
              <a:t>Optical, wireless, satellite, copper</a:t>
            </a:r>
          </a:p>
          <a:p>
            <a:r>
              <a:rPr lang="en-US" dirty="0">
                <a:solidFill>
                  <a:srgbClr val="0000FF"/>
                </a:solidFill>
              </a:rPr>
              <a:t>Endpoint devices</a:t>
            </a:r>
            <a:endParaRPr lang="en-US" dirty="0"/>
          </a:p>
          <a:p>
            <a:pPr lvl="1"/>
            <a:r>
              <a:rPr lang="en-US" dirty="0"/>
              <a:t>From wearable devices and cell phones to datacenters and supercomputers</a:t>
            </a:r>
          </a:p>
          <a:p>
            <a:r>
              <a:rPr lang="en-US" dirty="0">
                <a:solidFill>
                  <a:srgbClr val="0000FF"/>
                </a:solidFill>
              </a:rPr>
              <a:t>Applications</a:t>
            </a:r>
            <a:endParaRPr lang="en-US" dirty="0"/>
          </a:p>
          <a:p>
            <a:pPr lvl="1"/>
            <a:r>
              <a:rPr lang="en-US" dirty="0"/>
              <a:t>Video streaming, social networking, file transfer, Skype, live TV, gaming, remote medicine, IM</a:t>
            </a:r>
          </a:p>
          <a:p>
            <a:r>
              <a:rPr lang="en-US" dirty="0">
                <a:solidFill>
                  <a:srgbClr val="0000FF"/>
                </a:solidFill>
              </a:rPr>
              <a:t>Users</a:t>
            </a:r>
            <a:endParaRPr lang="en-US" dirty="0"/>
          </a:p>
          <a:p>
            <a:pPr lvl="1"/>
            <a:r>
              <a:rPr lang="en-US" dirty="0"/>
              <a:t>Malicious, naïve, savvy, embarrassed, paranoid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also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Constantly evolving</a:t>
            </a:r>
          </a:p>
          <a:p>
            <a:r>
              <a:rPr lang="en-US" dirty="0"/>
              <a:t>Decentralized</a:t>
            </a:r>
          </a:p>
          <a:p>
            <a:pPr lvl="1"/>
            <a:r>
              <a:rPr lang="en-US" dirty="0"/>
              <a:t>Many parties with (often conflicting) interests</a:t>
            </a:r>
          </a:p>
          <a:p>
            <a:r>
              <a:rPr lang="en-US" dirty="0"/>
              <a:t>Failure-prone</a:t>
            </a:r>
          </a:p>
          <a:p>
            <a:pPr lvl="1"/>
            <a:r>
              <a:rPr lang="en-US" dirty="0"/>
              <a:t>Physical errors, logic errors, human errors, etc.</a:t>
            </a:r>
          </a:p>
          <a:p>
            <a:r>
              <a:rPr lang="en-US" dirty="0"/>
              <a:t>Constrained by technology </a:t>
            </a:r>
          </a:p>
          <a:p>
            <a:pPr lvl="1"/>
            <a:r>
              <a:rPr lang="en-US" dirty="0"/>
              <a:t>Speed of the light is the limit (so far!)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0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we found the right solution?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really know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What we do know</a:t>
            </a:r>
          </a:p>
          <a:p>
            <a:pPr lvl="1"/>
            <a:r>
              <a:rPr lang="en-US" dirty="0"/>
              <a:t>The early Internet pioneers came up with a solution that was successful beyond all imagining </a:t>
            </a:r>
          </a:p>
          <a:p>
            <a:pPr lvl="1"/>
            <a:r>
              <a:rPr lang="en-US" dirty="0"/>
              <a:t>Several enduring </a:t>
            </a:r>
            <a:r>
              <a:rPr lang="en-US" dirty="0">
                <a:solidFill>
                  <a:srgbClr val="0000FF"/>
                </a:solidFill>
              </a:rPr>
              <a:t>architectural principles and practices </a:t>
            </a:r>
            <a:r>
              <a:rPr lang="en-US" dirty="0"/>
              <a:t>emerged from their work</a:t>
            </a:r>
          </a:p>
          <a:p>
            <a:endParaRPr lang="en-US" dirty="0"/>
          </a:p>
          <a:p>
            <a:r>
              <a:rPr lang="en-US" dirty="0"/>
              <a:t>Still, it is just one design with many questions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6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solidFill>
                  <a:srgbClr val="000000"/>
                </a:solidFill>
              </a:rPr>
              <a:t>In how to reason through the design of a </a:t>
            </a:r>
            <a:r>
              <a:rPr lang="en-US" altLang="x-none" u="sng" dirty="0">
                <a:solidFill>
                  <a:srgbClr val="000000"/>
                </a:solidFill>
              </a:rPr>
              <a:t>very</a:t>
            </a:r>
            <a:r>
              <a:rPr lang="en-US" altLang="x-none" dirty="0">
                <a:solidFill>
                  <a:srgbClr val="000000"/>
                </a:solidFill>
              </a:rPr>
              <a:t> complex system</a:t>
            </a:r>
          </a:p>
          <a:p>
            <a:pPr lvl="1" eaLnBrk="1" hangingPunct="1"/>
            <a:r>
              <a:rPr lang="en-US" altLang="x-none" dirty="0">
                <a:solidFill>
                  <a:srgbClr val="0000FF"/>
                </a:solidFill>
              </a:rPr>
              <a:t>What are our goals and constraints?</a:t>
            </a:r>
          </a:p>
          <a:p>
            <a:pPr lvl="1" eaLnBrk="1" hangingPunct="1"/>
            <a:r>
              <a:rPr lang="en-US" altLang="x-none" dirty="0">
                <a:solidFill>
                  <a:srgbClr val="0000FF"/>
                </a:solidFill>
              </a:rPr>
              <a:t>What</a:t>
            </a:r>
            <a:r>
              <a:rPr lang="en-US" altLang="en-US" dirty="0">
                <a:solidFill>
                  <a:srgbClr val="0000FF"/>
                </a:solidFill>
              </a:rPr>
              <a:t>’</a:t>
            </a:r>
            <a:r>
              <a:rPr lang="en-US" altLang="x-none" dirty="0">
                <a:solidFill>
                  <a:srgbClr val="0000FF"/>
                </a:solidFill>
              </a:rPr>
              <a:t>s the right prioritization of goals?</a:t>
            </a:r>
          </a:p>
          <a:p>
            <a:pPr lvl="1" eaLnBrk="1" hangingPunct="1"/>
            <a:r>
              <a:rPr lang="en-US" altLang="x-none" dirty="0">
                <a:solidFill>
                  <a:srgbClr val="0000FF"/>
                </a:solidFill>
              </a:rPr>
              <a:t>How do we decompose a problem? </a:t>
            </a:r>
          </a:p>
          <a:p>
            <a:pPr lvl="1" eaLnBrk="1" hangingPunct="1"/>
            <a:r>
              <a:rPr lang="en-US" altLang="x-none" dirty="0">
                <a:solidFill>
                  <a:srgbClr val="0000FF"/>
                </a:solidFill>
              </a:rPr>
              <a:t>Who does what? How?</a:t>
            </a:r>
          </a:p>
          <a:p>
            <a:pPr lvl="1" eaLnBrk="1" hangingPunct="1"/>
            <a:r>
              <a:rPr lang="en-US" altLang="x-none" dirty="0">
                <a:solidFill>
                  <a:srgbClr val="0000FF"/>
                </a:solidFill>
              </a:rPr>
              <a:t>What are the interfaces between components?</a:t>
            </a:r>
          </a:p>
          <a:p>
            <a:pPr lvl="1" eaLnBrk="1" hangingPunct="1"/>
            <a:r>
              <a:rPr lang="en-US" altLang="x-none" dirty="0">
                <a:solidFill>
                  <a:srgbClr val="0000FF"/>
                </a:solidFill>
              </a:rPr>
              <a:t>What are the tradeoffs between design options?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9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EECS 489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about (at a high level)</a:t>
            </a:r>
          </a:p>
          <a:p>
            <a:pPr lvl="1"/>
            <a:r>
              <a:rPr lang="en-US" dirty="0"/>
              <a:t>How the Internet works</a:t>
            </a:r>
          </a:p>
          <a:p>
            <a:pPr lvl="1"/>
            <a:r>
              <a:rPr lang="en-US" dirty="0"/>
              <a:t>Why it works the way it does</a:t>
            </a:r>
          </a:p>
          <a:p>
            <a:pPr lvl="1"/>
            <a:r>
              <a:rPr lang="en-US" dirty="0"/>
              <a:t>How to reason about complicated design problems</a:t>
            </a:r>
          </a:p>
          <a:p>
            <a:endParaRPr lang="en-US" dirty="0"/>
          </a:p>
          <a:p>
            <a:r>
              <a:rPr lang="en-US" dirty="0"/>
              <a:t>What it’s not about</a:t>
            </a:r>
          </a:p>
          <a:p>
            <a:pPr lvl="1"/>
            <a:r>
              <a:rPr lang="en-US" dirty="0"/>
              <a:t>How to write web services</a:t>
            </a:r>
          </a:p>
          <a:p>
            <a:pPr lvl="1"/>
            <a:r>
              <a:rPr lang="en-US" dirty="0"/>
              <a:t>How to design web pages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4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workload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assignments</a:t>
            </a:r>
          </a:p>
          <a:p>
            <a:pPr lvl="1"/>
            <a:r>
              <a:rPr lang="en-US" dirty="0"/>
              <a:t>First one is an individual assignment</a:t>
            </a:r>
          </a:p>
          <a:p>
            <a:pPr lvl="1"/>
            <a:r>
              <a:rPr lang="en-US" dirty="0"/>
              <a:t>The rest are in groups of 2</a:t>
            </a:r>
          </a:p>
          <a:p>
            <a:r>
              <a:rPr lang="en-US" dirty="0"/>
              <a:t>Exams:</a:t>
            </a:r>
          </a:p>
          <a:p>
            <a:pPr lvl="1"/>
            <a:r>
              <a:rPr lang="en-US" dirty="0"/>
              <a:t>Midterm: October 24 (in Class)</a:t>
            </a:r>
          </a:p>
          <a:p>
            <a:pPr lvl="1"/>
            <a:r>
              <a:rPr lang="en-US" dirty="0"/>
              <a:t>Final: December 17 10:30 AM – 12:30 PM (TBA)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1501791"/>
              </p:ext>
            </p:extLst>
          </p:nvPr>
        </p:nvGraphicFramePr>
        <p:xfrm>
          <a:off x="685800" y="1600200"/>
          <a:ext cx="7924800" cy="3627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Allocation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Assignment</a:t>
                      </a:r>
                      <a:r>
                        <a:rPr lang="en-US" sz="2800" baseline="0" dirty="0">
                          <a:solidFill>
                            <a:schemeClr val="accent2"/>
                          </a:solidFill>
                        </a:rPr>
                        <a:t> 1</a:t>
                      </a:r>
                      <a:endParaRPr lang="en-US" sz="2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Assignment</a:t>
                      </a:r>
                      <a:r>
                        <a:rPr lang="en-US" sz="2800" baseline="0" dirty="0">
                          <a:solidFill>
                            <a:schemeClr val="accent2"/>
                          </a:solidFill>
                        </a:rPr>
                        <a:t> 2</a:t>
                      </a:r>
                      <a:endParaRPr lang="en-US" sz="2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Assignment</a:t>
                      </a:r>
                      <a:r>
                        <a:rPr lang="en-US" sz="2800" baseline="0" dirty="0">
                          <a:solidFill>
                            <a:schemeClr val="accent2"/>
                          </a:solidFill>
                        </a:rPr>
                        <a:t> 3</a:t>
                      </a:r>
                      <a:endParaRPr lang="en-US" sz="2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Assignment</a:t>
                      </a:r>
                      <a:r>
                        <a:rPr lang="en-US" sz="2800" baseline="0" dirty="0">
                          <a:solidFill>
                            <a:schemeClr val="accent2"/>
                          </a:solidFill>
                        </a:rPr>
                        <a:t> 4</a:t>
                      </a:r>
                      <a:endParaRPr lang="en-US" sz="28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Midterm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24%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2"/>
                          </a:solidFill>
                        </a:rPr>
                        <a:t>26%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6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we will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  <a:p>
            <a:pPr lvl="1"/>
            <a:r>
              <a:rPr lang="en-US" dirty="0"/>
              <a:t>Packets, circuits, multiplexing, delay, loss, protocols</a:t>
            </a:r>
          </a:p>
          <a:p>
            <a:r>
              <a:rPr lang="en-US" dirty="0"/>
              <a:t>How do endpoints/applications use the network</a:t>
            </a:r>
          </a:p>
          <a:p>
            <a:pPr lvl="1"/>
            <a:r>
              <a:rPr lang="en-US" dirty="0"/>
              <a:t>DNS, CDN, HTTP, TCP</a:t>
            </a:r>
          </a:p>
          <a:p>
            <a:r>
              <a:rPr lang="en-US" dirty="0"/>
              <a:t>What make networks tick</a:t>
            </a:r>
          </a:p>
          <a:p>
            <a:pPr lvl="1"/>
            <a:r>
              <a:rPr lang="en-US" dirty="0"/>
              <a:t>IP, routing protocols, BGP</a:t>
            </a:r>
          </a:p>
          <a:p>
            <a:r>
              <a:rPr lang="en-US" dirty="0"/>
              <a:t>Lower-level technologies</a:t>
            </a:r>
          </a:p>
          <a:p>
            <a:pPr lvl="1"/>
            <a:r>
              <a:rPr lang="en-US" dirty="0"/>
              <a:t>Ethernet, wireless</a:t>
            </a:r>
          </a:p>
          <a:p>
            <a:r>
              <a:rPr lang="en-US" dirty="0"/>
              <a:t>Emerging/hot topics</a:t>
            </a:r>
          </a:p>
          <a:p>
            <a:pPr lvl="1"/>
            <a:r>
              <a:rPr lang="en-US" dirty="0"/>
              <a:t>Datacenters, management, SDN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6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GSI: </a:t>
            </a:r>
            <a:r>
              <a:rPr lang="en-US" dirty="0" err="1"/>
              <a:t>Jie</a:t>
            </a:r>
            <a:r>
              <a:rPr lang="en-US" dirty="0"/>
              <a:t> 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PhD student in EECS</a:t>
            </a:r>
          </a:p>
          <a:p>
            <a:r>
              <a:rPr lang="en-US" dirty="0"/>
              <a:t>Interested in wide-area networking and analytics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Office hours: See course webpage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D19B8B2-1DB5-4445-A33F-A5D3D4CECB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81200"/>
            <a:ext cx="3657600" cy="3657600"/>
          </a:xfrm>
        </p:spPr>
      </p:pic>
    </p:spTree>
    <p:extLst>
      <p:ext uri="{BB962C8B-B14F-4D97-AF65-F5344CB8AC3E}">
        <p14:creationId xmlns:p14="http://schemas.microsoft.com/office/powerpoint/2010/main" val="9598461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ALL-NEW*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Assignment 1:</a:t>
            </a:r>
            <a:r>
              <a:rPr lang="en-US" dirty="0"/>
              <a:t> measure end-to-end throughput and delay of networks (i.e., simple speed test)</a:t>
            </a:r>
          </a:p>
          <a:p>
            <a:r>
              <a:rPr lang="en-US" dirty="0">
                <a:solidFill>
                  <a:srgbClr val="0000FF"/>
                </a:solidFill>
              </a:rPr>
              <a:t>Assignment 2:</a:t>
            </a:r>
            <a:r>
              <a:rPr lang="en-US" dirty="0"/>
              <a:t> video streaming from CDNs (i.e., simple Netflix)</a:t>
            </a:r>
          </a:p>
          <a:p>
            <a:r>
              <a:rPr lang="en-US" dirty="0">
                <a:solidFill>
                  <a:srgbClr val="0000FF"/>
                </a:solidFill>
              </a:rPr>
              <a:t>Assignment 3:</a:t>
            </a:r>
            <a:r>
              <a:rPr lang="en-US" dirty="0"/>
              <a:t> reliable transport (i.e., how to transfer data over an unreliable network)</a:t>
            </a:r>
          </a:p>
          <a:p>
            <a:r>
              <a:rPr lang="en-US" dirty="0">
                <a:solidFill>
                  <a:srgbClr val="0000FF"/>
                </a:solidFill>
              </a:rPr>
              <a:t>Assignment 4:</a:t>
            </a:r>
            <a:r>
              <a:rPr lang="en-US" dirty="0"/>
              <a:t> router design (i.e., how do internal elements of the network work)</a:t>
            </a:r>
            <a:endParaRPr lang="en-US" dirty="0">
              <a:solidFill>
                <a:srgbClr val="0000FF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</a:rPr>
              <a:t>All on (emulated) realistic networks using </a:t>
            </a:r>
            <a:r>
              <a:rPr lang="en-US" i="1" dirty="0">
                <a:solidFill>
                  <a:srgbClr val="0000FF"/>
                </a:solidFill>
              </a:rPr>
              <a:t>mininet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9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Textbook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Kurose and Ross, </a:t>
            </a:r>
            <a:r>
              <a:rPr lang="en-US" dirty="0">
                <a:solidFill>
                  <a:srgbClr val="0000FF"/>
                </a:solidFill>
              </a:rPr>
              <a:t>Computer Networking: A Top-Down Approach</a:t>
            </a:r>
            <a:r>
              <a:rPr lang="en-US" dirty="0"/>
              <a:t>, 7</a:t>
            </a:r>
            <a:r>
              <a:rPr lang="en-US" baseline="30000" dirty="0"/>
              <a:t>th</a:t>
            </a:r>
            <a:r>
              <a:rPr lang="en-US" dirty="0"/>
              <a:t> Edition, Pearson, 2017. ISBN 978-0133594140.</a:t>
            </a:r>
          </a:p>
          <a:p>
            <a:pPr lvl="1"/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Edition is ok, but translate reading assignments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0000FF"/>
                </a:solidFill>
              </a:rPr>
              <a:t>You will not be tested on material we didn’t cover in lecture or section</a:t>
            </a:r>
          </a:p>
          <a:p>
            <a:pPr lvl="1"/>
            <a:r>
              <a:rPr lang="en-US" dirty="0"/>
              <a:t>Use as a reference and a source of examples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0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Enrollment and wait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size capped at 146</a:t>
            </a:r>
          </a:p>
          <a:p>
            <a:pPr lvl="1"/>
            <a:r>
              <a:rPr lang="en-US" dirty="0"/>
              <a:t>Room capacity</a:t>
            </a:r>
          </a:p>
          <a:p>
            <a:endParaRPr lang="en-US" altLang="x-none" dirty="0"/>
          </a:p>
          <a:p>
            <a:r>
              <a:rPr lang="en-US" altLang="x-none" dirty="0"/>
              <a:t>Wait-listed students will be admitted in the order of wait list</a:t>
            </a:r>
          </a:p>
          <a:p>
            <a:endParaRPr lang="en-US" altLang="x-none" dirty="0">
              <a:solidFill>
                <a:srgbClr val="0000FF"/>
              </a:solidFill>
            </a:endParaRPr>
          </a:p>
          <a:p>
            <a:r>
              <a:rPr lang="en-US" altLang="x-none" dirty="0">
                <a:solidFill>
                  <a:srgbClr val="0000FF"/>
                </a:solidFill>
              </a:rPr>
              <a:t>If you</a:t>
            </a:r>
            <a:r>
              <a:rPr lang="en-US" altLang="en-US" dirty="0">
                <a:solidFill>
                  <a:srgbClr val="0000FF"/>
                </a:solidFill>
              </a:rPr>
              <a:t>’</a:t>
            </a:r>
            <a:r>
              <a:rPr lang="en-US" altLang="x-none" dirty="0">
                <a:solidFill>
                  <a:srgbClr val="0000FF"/>
                </a:solidFill>
              </a:rPr>
              <a:t>re planning to drop, please do so soon!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339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website: </a:t>
            </a:r>
            <a:r>
              <a:rPr lang="en-US" dirty="0">
                <a:solidFill>
                  <a:srgbClr val="0000FF"/>
                </a:solidFill>
              </a:rPr>
              <a:t>http://mosharaf.com/eecs489/</a:t>
            </a:r>
          </a:p>
          <a:p>
            <a:pPr lvl="1"/>
            <a:r>
              <a:rPr lang="en-US" dirty="0"/>
              <a:t>Assignments, lecture slides</a:t>
            </a:r>
          </a:p>
          <a:p>
            <a:r>
              <a:rPr lang="en-US" dirty="0"/>
              <a:t>Piazza for all communication</a:t>
            </a:r>
          </a:p>
          <a:p>
            <a:pPr lvl="1"/>
            <a:r>
              <a:rPr lang="en-US" dirty="0"/>
              <a:t>Sign up if you haven’t already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https://</a:t>
            </a:r>
            <a:r>
              <a:rPr lang="en-US" dirty="0" err="1">
                <a:solidFill>
                  <a:srgbClr val="0000FF"/>
                </a:solidFill>
              </a:rPr>
              <a:t>piazza.com</a:t>
            </a:r>
            <a:r>
              <a:rPr lang="en-US" dirty="0">
                <a:solidFill>
                  <a:srgbClr val="0000FF"/>
                </a:solidFill>
              </a:rPr>
              <a:t>/</a:t>
            </a:r>
            <a:r>
              <a:rPr lang="en-US" dirty="0" err="1">
                <a:solidFill>
                  <a:srgbClr val="0000FF"/>
                </a:solidFill>
              </a:rPr>
              <a:t>umich</a:t>
            </a:r>
            <a:r>
              <a:rPr lang="en-US" dirty="0">
                <a:solidFill>
                  <a:srgbClr val="0000FF"/>
                </a:solidFill>
              </a:rPr>
              <a:t>/fall2018/eecs489/</a:t>
            </a:r>
          </a:p>
          <a:p>
            <a:endParaRPr lang="en-US" dirty="0"/>
          </a:p>
          <a:p>
            <a:r>
              <a:rPr lang="en-US" dirty="0"/>
              <a:t>Assignment submission via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Start forming two-person groups</a:t>
            </a:r>
          </a:p>
          <a:p>
            <a:pPr lvl="1"/>
            <a:r>
              <a:rPr lang="en-US" dirty="0"/>
              <a:t>Details will be sent out soon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on late submission, re-grade request, cheating,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Detailed description in the course webpage</a:t>
            </a:r>
          </a:p>
          <a:p>
            <a:r>
              <a:rPr lang="en-US" dirty="0"/>
              <a:t>Summary:</a:t>
            </a:r>
          </a:p>
          <a:p>
            <a:pPr lvl="1"/>
            <a:r>
              <a:rPr lang="en-US" dirty="0"/>
              <a:t>Assignments must be submitted within deadline to be graded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Three late days</a:t>
            </a:r>
            <a:r>
              <a:rPr lang="en-US" dirty="0"/>
              <a:t> for the </a:t>
            </a:r>
            <a:r>
              <a:rPr lang="en-US" dirty="0">
                <a:solidFill>
                  <a:srgbClr val="0000FF"/>
                </a:solidFill>
              </a:rPr>
              <a:t>ENTIRE</a:t>
            </a:r>
            <a:r>
              <a:rPr lang="en-US" dirty="0"/>
              <a:t> semester</a:t>
            </a:r>
          </a:p>
          <a:p>
            <a:pPr lvl="2"/>
            <a:r>
              <a:rPr lang="en-US" dirty="0"/>
              <a:t>Use them judiciously</a:t>
            </a:r>
          </a:p>
          <a:p>
            <a:pPr lvl="1"/>
            <a:r>
              <a:rPr lang="en-US" altLang="x-none" dirty="0"/>
              <a:t>You can submit requests to re-grade exams or assignments, but the entire exam will be re-graded and may cost you</a:t>
            </a:r>
          </a:p>
          <a:p>
            <a:pPr lvl="1"/>
            <a:r>
              <a:rPr lang="en-US" altLang="x-none" dirty="0"/>
              <a:t>DO NOT cheat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>
                <a:solidFill>
                  <a:srgbClr val="0000FF"/>
                </a:solidFill>
              </a:rPr>
              <a:t>Ask and answer questions!!</a:t>
            </a:r>
          </a:p>
          <a:p>
            <a:pPr lvl="1"/>
            <a:r>
              <a:rPr lang="en-US" altLang="x-none" dirty="0"/>
              <a:t>It helps you understand and others too</a:t>
            </a:r>
          </a:p>
          <a:p>
            <a:pPr lvl="1"/>
            <a:r>
              <a:rPr lang="en-US" altLang="x-none" dirty="0"/>
              <a:t>It helps you stay awake</a:t>
            </a:r>
          </a:p>
          <a:p>
            <a:pPr lvl="1"/>
            <a:r>
              <a:rPr lang="en-US" altLang="x-none" dirty="0"/>
              <a:t>It helps me stay awake</a:t>
            </a:r>
          </a:p>
          <a:p>
            <a:r>
              <a:rPr lang="en-US" altLang="x-none" dirty="0"/>
              <a:t>Sit toward the front</a:t>
            </a:r>
          </a:p>
          <a:p>
            <a:r>
              <a:rPr lang="en-US" altLang="x-none" dirty="0"/>
              <a:t>Limit electronic access for ~80 minutes </a:t>
            </a:r>
          </a:p>
          <a:p>
            <a:pPr lvl="1"/>
            <a:r>
              <a:rPr lang="en-US" altLang="x-none" dirty="0"/>
              <a:t>You will have a 5 minute break in the middle to get online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72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about the Internet and networking in general is</a:t>
            </a:r>
          </a:p>
          <a:p>
            <a:pPr lvl="1"/>
            <a:r>
              <a:rPr lang="en-US" dirty="0"/>
              <a:t>important and relevant</a:t>
            </a:r>
          </a:p>
          <a:p>
            <a:pPr lvl="1"/>
            <a:r>
              <a:rPr lang="en-US" dirty="0"/>
              <a:t>lots of fun – challenging real-world problems</a:t>
            </a:r>
          </a:p>
          <a:p>
            <a:endParaRPr lang="en-US" dirty="0"/>
          </a:p>
          <a:p>
            <a:r>
              <a:rPr lang="en-US" dirty="0"/>
              <a:t>Next lecture</a:t>
            </a:r>
          </a:p>
          <a:p>
            <a:pPr lvl="1"/>
            <a:r>
              <a:rPr lang="en-US" dirty="0"/>
              <a:t>Read 1.1 and 1.3 of K&amp;R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No discussion and office hours this week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GSI: </a:t>
            </a:r>
            <a:r>
              <a:rPr lang="en-US" dirty="0" err="1"/>
              <a:t>Yiwen</a:t>
            </a:r>
            <a:r>
              <a:rPr lang="en-US" dirty="0"/>
              <a:t> Zhang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PhD student in EECS</a:t>
            </a:r>
          </a:p>
          <a:p>
            <a:r>
              <a:rPr lang="en-US" dirty="0"/>
              <a:t>Interested in low-latency networking (e.g., RDMA)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Office hours: See course webpage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23B619A-1453-6C43-8EE0-8B22A8AA92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398" y="1600200"/>
            <a:ext cx="3426203" cy="4419600"/>
          </a:xfrm>
        </p:spPr>
      </p:pic>
    </p:spTree>
    <p:extLst>
      <p:ext uri="{BB962C8B-B14F-4D97-AF65-F5344CB8AC3E}">
        <p14:creationId xmlns:p14="http://schemas.microsoft.com/office/powerpoint/2010/main" val="160067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Mosharaf Chowdhury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Ph.D. in Computer Science from Berkeley in 2015</a:t>
            </a:r>
          </a:p>
          <a:p>
            <a:r>
              <a:rPr lang="en-US" sz="2400" dirty="0"/>
              <a:t>On the Michigan faculty since 2016</a:t>
            </a:r>
          </a:p>
          <a:p>
            <a:r>
              <a:rPr lang="en-US" sz="2400" dirty="0"/>
              <a:t>Research focus on application-infrastructure symbiosis in large-scale networked systems</a:t>
            </a:r>
          </a:p>
          <a:p>
            <a:endParaRPr lang="en-US" dirty="0"/>
          </a:p>
          <a:p>
            <a:r>
              <a:rPr lang="en-US" sz="2400" dirty="0">
                <a:solidFill>
                  <a:srgbClr val="0000FF"/>
                </a:solidFill>
              </a:rPr>
              <a:t>Office hours: Wednesday 2PM – 4PM in 4820 BBB, starting from </a:t>
            </a:r>
            <a:r>
              <a:rPr lang="en-US" sz="2400" b="1" dirty="0">
                <a:solidFill>
                  <a:srgbClr val="0000FF"/>
                </a:solidFill>
              </a:rPr>
              <a:t>September 12</a:t>
            </a:r>
          </a:p>
          <a:p>
            <a:pPr lvl="1"/>
            <a:r>
              <a:rPr lang="en-US" dirty="0"/>
              <a:t>Also, by appointment (pre-scheduled via email)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2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teaching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Second-time teaching an undergraduate course!</a:t>
            </a:r>
          </a:p>
          <a:p>
            <a:pPr lvl="1"/>
            <a:r>
              <a:rPr lang="en-US" dirty="0"/>
              <a:t>I’m </a:t>
            </a:r>
            <a:r>
              <a:rPr lang="en-US" i="1" dirty="0"/>
              <a:t>still</a:t>
            </a:r>
            <a:r>
              <a:rPr lang="en-US" dirty="0"/>
              <a:t> learning!</a:t>
            </a:r>
          </a:p>
          <a:p>
            <a:pPr lvl="1"/>
            <a:r>
              <a:rPr lang="en-US" dirty="0"/>
              <a:t>I will listen to (constructive) feedback</a:t>
            </a:r>
          </a:p>
          <a:p>
            <a:pPr lvl="2"/>
            <a:r>
              <a:rPr lang="en-US" i="1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“Speak faster/s-l-o-w-e-r/LOUDER”</a:t>
            </a:r>
            <a:endParaRPr lang="en-US" i="1" dirty="0"/>
          </a:p>
          <a:p>
            <a:pPr lvl="2"/>
            <a:r>
              <a:rPr lang="en-US" i="1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“Pace is too fast/too s-l-o-w”</a:t>
            </a:r>
          </a:p>
          <a:p>
            <a:pPr lvl="2"/>
            <a:r>
              <a:rPr lang="en-US" i="1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“I’m falling asleep…”</a:t>
            </a:r>
          </a:p>
          <a:p>
            <a:pPr lvl="1"/>
            <a:r>
              <a:rPr lang="en-US" dirty="0"/>
              <a:t>Interrupt me as needed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489 in EECS curriculum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EECS 281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High-level logic ⇒ Programs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Coding skills learned in 281 are critical for 489 assignments</a:t>
            </a:r>
          </a:p>
          <a:p>
            <a:r>
              <a:rPr lang="en-US" i="1" dirty="0">
                <a:solidFill>
                  <a:srgbClr val="0000FF"/>
                </a:solidFill>
              </a:rPr>
              <a:t>EECS 482</a:t>
            </a:r>
          </a:p>
          <a:p>
            <a:pPr lvl="1"/>
            <a:r>
              <a:rPr lang="en-US" dirty="0"/>
              <a:t>How do machines work?</a:t>
            </a:r>
          </a:p>
          <a:p>
            <a:pPr lvl="1"/>
            <a:r>
              <a:rPr lang="en-US" dirty="0"/>
              <a:t>Execute programs, interact with users, etc.</a:t>
            </a:r>
          </a:p>
          <a:p>
            <a:pPr lvl="1"/>
            <a:r>
              <a:rPr lang="en-US" dirty="0"/>
              <a:t>Some concepts of 482 may be useful, but are optional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595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missing?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How do we access </a:t>
            </a:r>
            <a:r>
              <a:rPr lang="en-US" i="1" dirty="0">
                <a:solidFill>
                  <a:srgbClr val="0000FF"/>
                </a:solidFill>
              </a:rPr>
              <a:t>most</a:t>
            </a:r>
            <a:r>
              <a:rPr lang="en-US" dirty="0">
                <a:solidFill>
                  <a:srgbClr val="0000FF"/>
                </a:solidFill>
              </a:rPr>
              <a:t> services?</a:t>
            </a:r>
          </a:p>
          <a:p>
            <a:pPr lvl="1"/>
            <a:r>
              <a:rPr lang="en-US" dirty="0"/>
              <a:t>Examples include search engines, social networks, video streaming, etc.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How do two machines communicate?</a:t>
            </a:r>
          </a:p>
          <a:p>
            <a:pPr lvl="1"/>
            <a:r>
              <a:rPr lang="en-US" dirty="0"/>
              <a:t>When they are directly connected</a:t>
            </a:r>
          </a:p>
          <a:p>
            <a:pPr lvl="1"/>
            <a:r>
              <a:rPr lang="en-US" dirty="0"/>
              <a:t>When they are not directly connected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Using a network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What is a network?	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system of “links” that interconnect “nodes” in order to move “information” between nodes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Yes, this is very vague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4038600" y="3124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352800" y="3886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038600" y="47244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3886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648200" y="3886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257800" y="4267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257800" y="3505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667000" y="32766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667000" y="38862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667000" y="4495800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cxnSp>
        <p:nvCxnSpPr>
          <p:cNvPr id="35853" name="Straight Connector 14"/>
          <p:cNvCxnSpPr>
            <a:cxnSpLocks noChangeShapeType="1"/>
            <a:stCxn id="11" idx="5"/>
            <a:endCxn id="5" idx="1"/>
          </p:cNvCxnSpPr>
          <p:nvPr/>
        </p:nvCxnSpPr>
        <p:spPr bwMode="auto">
          <a:xfrm>
            <a:off x="2927350" y="3536950"/>
            <a:ext cx="4699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4" name="Straight Connector 15"/>
          <p:cNvCxnSpPr>
            <a:cxnSpLocks noChangeShapeType="1"/>
            <a:stCxn id="12" idx="6"/>
            <a:endCxn id="5" idx="2"/>
          </p:cNvCxnSpPr>
          <p:nvPr/>
        </p:nvCxnSpPr>
        <p:spPr bwMode="auto">
          <a:xfrm>
            <a:off x="2971800" y="4038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5" name="Straight Connector 18"/>
          <p:cNvCxnSpPr>
            <a:cxnSpLocks noChangeShapeType="1"/>
            <a:stCxn id="13" idx="7"/>
            <a:endCxn id="5" idx="3"/>
          </p:cNvCxnSpPr>
          <p:nvPr/>
        </p:nvCxnSpPr>
        <p:spPr bwMode="auto">
          <a:xfrm flipV="1">
            <a:off x="2927350" y="4146550"/>
            <a:ext cx="4699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6" name="Straight Connector 21"/>
          <p:cNvCxnSpPr>
            <a:cxnSpLocks noChangeShapeType="1"/>
            <a:stCxn id="6" idx="0"/>
            <a:endCxn id="7" idx="4"/>
          </p:cNvCxnSpPr>
          <p:nvPr/>
        </p:nvCxnSpPr>
        <p:spPr bwMode="auto">
          <a:xfrm flipV="1">
            <a:off x="41910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7" name="Straight Connector 24"/>
          <p:cNvCxnSpPr>
            <a:cxnSpLocks noChangeShapeType="1"/>
            <a:stCxn id="7" idx="0"/>
            <a:endCxn id="4" idx="4"/>
          </p:cNvCxnSpPr>
          <p:nvPr/>
        </p:nvCxnSpPr>
        <p:spPr bwMode="auto">
          <a:xfrm flipV="1">
            <a:off x="4191000" y="34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8" name="Straight Connector 28"/>
          <p:cNvCxnSpPr>
            <a:cxnSpLocks noChangeShapeType="1"/>
            <a:stCxn id="5" idx="6"/>
            <a:endCxn id="7" idx="2"/>
          </p:cNvCxnSpPr>
          <p:nvPr/>
        </p:nvCxnSpPr>
        <p:spPr bwMode="auto">
          <a:xfrm>
            <a:off x="3657600" y="4038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9" name="Straight Connector 32"/>
          <p:cNvCxnSpPr>
            <a:cxnSpLocks noChangeShapeType="1"/>
            <a:stCxn id="8" idx="2"/>
            <a:endCxn id="7" idx="6"/>
          </p:cNvCxnSpPr>
          <p:nvPr/>
        </p:nvCxnSpPr>
        <p:spPr bwMode="auto">
          <a:xfrm flipH="1">
            <a:off x="4343400" y="4038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0" name="Straight Connector 35"/>
          <p:cNvCxnSpPr>
            <a:cxnSpLocks noChangeShapeType="1"/>
            <a:stCxn id="8" idx="7"/>
            <a:endCxn id="10" idx="3"/>
          </p:cNvCxnSpPr>
          <p:nvPr/>
        </p:nvCxnSpPr>
        <p:spPr bwMode="auto">
          <a:xfrm flipV="1">
            <a:off x="4908550" y="3765550"/>
            <a:ext cx="39370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1" name="Straight Connector 38"/>
          <p:cNvCxnSpPr>
            <a:cxnSpLocks noChangeShapeType="1"/>
            <a:stCxn id="8" idx="5"/>
            <a:endCxn id="9" idx="1"/>
          </p:cNvCxnSpPr>
          <p:nvPr/>
        </p:nvCxnSpPr>
        <p:spPr bwMode="auto">
          <a:xfrm>
            <a:off x="4908550" y="4146550"/>
            <a:ext cx="39370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2" name="Straight Connector 47"/>
          <p:cNvCxnSpPr>
            <a:cxnSpLocks noChangeShapeType="1"/>
            <a:stCxn id="5" idx="7"/>
            <a:endCxn id="4" idx="3"/>
          </p:cNvCxnSpPr>
          <p:nvPr/>
        </p:nvCxnSpPr>
        <p:spPr bwMode="auto">
          <a:xfrm flipV="1">
            <a:off x="3613150" y="3384550"/>
            <a:ext cx="469900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3" name="Straight Connector 50"/>
          <p:cNvCxnSpPr>
            <a:cxnSpLocks noChangeShapeType="1"/>
            <a:stCxn id="5" idx="5"/>
            <a:endCxn id="6" idx="1"/>
          </p:cNvCxnSpPr>
          <p:nvPr/>
        </p:nvCxnSpPr>
        <p:spPr bwMode="auto">
          <a:xfrm>
            <a:off x="3613150" y="4146550"/>
            <a:ext cx="46990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4" name="Straight Connector 52"/>
          <p:cNvCxnSpPr>
            <a:cxnSpLocks noChangeShapeType="1"/>
            <a:stCxn id="4" idx="5"/>
            <a:endCxn id="8" idx="1"/>
          </p:cNvCxnSpPr>
          <p:nvPr/>
        </p:nvCxnSpPr>
        <p:spPr bwMode="auto">
          <a:xfrm>
            <a:off x="4298950" y="3384550"/>
            <a:ext cx="393700" cy="54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r>
              <a:rPr lang="en-US"/>
              <a:t>September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r>
              <a:rPr lang="en-US"/>
              <a:t>EECS 489 – Lecture 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60972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1490452461</TotalTime>
  <Pages>7</Pages>
  <Words>1683</Words>
  <Application>Microsoft Macintosh PowerPoint</Application>
  <PresentationFormat>On-screen Show (4:3)</PresentationFormat>
  <Paragraphs>381</Paragraphs>
  <Slides>36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ＭＳ Ｐゴシック</vt:lpstr>
      <vt:lpstr>Arial</vt:lpstr>
      <vt:lpstr>Arial Black</vt:lpstr>
      <vt:lpstr>Calibri</vt:lpstr>
      <vt:lpstr>Gill Sans</vt:lpstr>
      <vt:lpstr>Monotype Sorts</vt:lpstr>
      <vt:lpstr>Times New Roman</vt:lpstr>
      <vt:lpstr>Wingdings</vt:lpstr>
      <vt:lpstr>dbllineb</vt:lpstr>
      <vt:lpstr>EECS 489 Computer Networks  Fall 2018</vt:lpstr>
      <vt:lpstr>Agenda</vt:lpstr>
      <vt:lpstr>GSI: Jie You</vt:lpstr>
      <vt:lpstr>GSI: Yiwen Zhang</vt:lpstr>
      <vt:lpstr>Mosharaf Chowdhury</vt:lpstr>
      <vt:lpstr>My teaching style</vt:lpstr>
      <vt:lpstr>489 in EECS curriculum</vt:lpstr>
      <vt:lpstr>What is missing?</vt:lpstr>
      <vt:lpstr>What is a network? </vt:lpstr>
      <vt:lpstr>There are many different types of networks</vt:lpstr>
      <vt:lpstr>The Internet is transforming everything</vt:lpstr>
      <vt:lpstr>The Internet consists of many end-systems</vt:lpstr>
      <vt:lpstr>Connected by switches</vt:lpstr>
      <vt:lpstr>And links</vt:lpstr>
      <vt:lpstr>Managed by many parties</vt:lpstr>
      <vt:lpstr>Transfers data</vt:lpstr>
      <vt:lpstr>Shared among many services</vt:lpstr>
      <vt:lpstr>A federated system</vt:lpstr>
      <vt:lpstr>Why a common interface?</vt:lpstr>
      <vt:lpstr>MASSIVE Scale</vt:lpstr>
      <vt:lpstr>Diversity in all dimensions</vt:lpstr>
      <vt:lpstr>The Internet is also</vt:lpstr>
      <vt:lpstr>Have we found the right solution?</vt:lpstr>
      <vt:lpstr>The Internet is a lesson</vt:lpstr>
      <vt:lpstr>What is EECS 489 about?</vt:lpstr>
      <vt:lpstr>5-minute break!</vt:lpstr>
      <vt:lpstr>Class workload</vt:lpstr>
      <vt:lpstr>Grading</vt:lpstr>
      <vt:lpstr>Topics we will cover</vt:lpstr>
      <vt:lpstr>The ALL-NEW* assignments</vt:lpstr>
      <vt:lpstr>Optional Textbook</vt:lpstr>
      <vt:lpstr>Enrollment and wait list</vt:lpstr>
      <vt:lpstr>Communication protocol</vt:lpstr>
      <vt:lpstr>Policies on late submission, re-grade request, cheating, …</vt:lpstr>
      <vt:lpstr>Participation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Microsoft Office User</cp:lastModifiedBy>
  <cp:revision>1148</cp:revision>
  <cp:lastPrinted>1999-09-08T17:25:07Z</cp:lastPrinted>
  <dcterms:created xsi:type="dcterms:W3CDTF">2014-01-14T18:15:50Z</dcterms:created>
  <dcterms:modified xsi:type="dcterms:W3CDTF">2018-08-27T16:58:47Z</dcterms:modified>
  <cp:category/>
</cp:coreProperties>
</file>