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8" r:id="rId2"/>
    <p:sldId id="598" r:id="rId3"/>
    <p:sldId id="514" r:id="rId4"/>
    <p:sldId id="515" r:id="rId5"/>
    <p:sldId id="516" r:id="rId6"/>
    <p:sldId id="517" r:id="rId7"/>
    <p:sldId id="520" r:id="rId8"/>
    <p:sldId id="603" r:id="rId9"/>
    <p:sldId id="519" r:id="rId10"/>
    <p:sldId id="521" r:id="rId11"/>
    <p:sldId id="522" r:id="rId12"/>
    <p:sldId id="604" r:id="rId13"/>
    <p:sldId id="605" r:id="rId14"/>
    <p:sldId id="527" r:id="rId15"/>
    <p:sldId id="528" r:id="rId16"/>
    <p:sldId id="529" r:id="rId17"/>
    <p:sldId id="531" r:id="rId18"/>
    <p:sldId id="530" r:id="rId19"/>
    <p:sldId id="532" r:id="rId20"/>
    <p:sldId id="533" r:id="rId21"/>
    <p:sldId id="534" r:id="rId22"/>
    <p:sldId id="609" r:id="rId23"/>
    <p:sldId id="535" r:id="rId24"/>
    <p:sldId id="611" r:id="rId25"/>
    <p:sldId id="612" r:id="rId26"/>
    <p:sldId id="613" r:id="rId27"/>
    <p:sldId id="614" r:id="rId28"/>
    <p:sldId id="540" r:id="rId29"/>
    <p:sldId id="541" r:id="rId30"/>
    <p:sldId id="615" r:id="rId31"/>
    <p:sldId id="542" r:id="rId32"/>
    <p:sldId id="625" r:id="rId33"/>
    <p:sldId id="582" r:id="rId34"/>
    <p:sldId id="617" r:id="rId35"/>
    <p:sldId id="548" r:id="rId36"/>
    <p:sldId id="549" r:id="rId37"/>
    <p:sldId id="550" r:id="rId38"/>
    <p:sldId id="551" r:id="rId39"/>
    <p:sldId id="619" r:id="rId40"/>
    <p:sldId id="620" r:id="rId41"/>
    <p:sldId id="621" r:id="rId42"/>
    <p:sldId id="622" r:id="rId43"/>
    <p:sldId id="623" r:id="rId44"/>
    <p:sldId id="554" r:id="rId45"/>
    <p:sldId id="555" r:id="rId46"/>
    <p:sldId id="556" r:id="rId47"/>
    <p:sldId id="557" r:id="rId48"/>
    <p:sldId id="558" r:id="rId49"/>
    <p:sldId id="525" r:id="rId50"/>
    <p:sldId id="526" r:id="rId51"/>
    <p:sldId id="559" r:id="rId52"/>
    <p:sldId id="560" r:id="rId53"/>
    <p:sldId id="562" r:id="rId54"/>
    <p:sldId id="563" r:id="rId55"/>
    <p:sldId id="573" r:id="rId56"/>
    <p:sldId id="574" r:id="rId57"/>
    <p:sldId id="564" r:id="rId58"/>
    <p:sldId id="565" r:id="rId59"/>
    <p:sldId id="566" r:id="rId60"/>
    <p:sldId id="581" r:id="rId61"/>
    <p:sldId id="624" r:id="rId62"/>
    <p:sldId id="568" r:id="rId63"/>
    <p:sldId id="569" r:id="rId64"/>
    <p:sldId id="570" r:id="rId65"/>
    <p:sldId id="571" r:id="rId66"/>
    <p:sldId id="575" r:id="rId67"/>
    <p:sldId id="576" r:id="rId68"/>
    <p:sldId id="577" r:id="rId69"/>
    <p:sldId id="578" r:id="rId70"/>
    <p:sldId id="512" r:id="rId7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3"/>
    <p:restoredTop sz="94663"/>
  </p:normalViewPr>
  <p:slideViewPr>
    <p:cSldViewPr>
      <p:cViewPr varScale="1">
        <p:scale>
          <a:sx n="112" d="100"/>
          <a:sy n="112" d="100"/>
        </p:scale>
        <p:origin x="3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4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36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6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7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5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54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08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55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628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25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60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60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05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6,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Final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</a:t>
            </a:r>
            <a:r>
              <a:rPr lang="en-US" dirty="0">
                <a:solidFill>
                  <a:srgbClr val="0000FF"/>
                </a:solidFill>
              </a:rPr>
              <a:t>errors propagate</a:t>
            </a:r>
            <a:r>
              <a:rPr lang="en-US" dirty="0"/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0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70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sections, and assignments </a:t>
            </a:r>
            <a:r>
              <a:rPr lang="en-US" dirty="0">
                <a:solidFill>
                  <a:srgbClr val="0000FF"/>
                </a:solidFill>
              </a:rPr>
              <a:t>after midterm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0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A70DC6-E321-8E46-B9FF-8F80D3D3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8CC887-B12B-564A-8F04-F2BE0B1C7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FD1C-FD1B-0544-9F2C-9D991D7A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B75A-C321-F744-84A7-D74C50CD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2801-AABB-6D41-9F7A-92D483AA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72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B60A15-3C0B-964A-95A0-CFC10CD4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1D4D9-66A7-EF4A-BAF3-79C99B6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Due by </a:t>
            </a:r>
            <a:r>
              <a:rPr lang="en-US" dirty="0">
                <a:solidFill>
                  <a:srgbClr val="0000FF"/>
                </a:solidFill>
              </a:rPr>
              <a:t>Dec 10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pPr lvl="2"/>
            <a:r>
              <a:rPr lang="en-US" dirty="0"/>
              <a:t>We are only at </a:t>
            </a:r>
            <a:r>
              <a:rPr lang="en-US" b="1" dirty="0">
                <a:solidFill>
                  <a:srgbClr val="0000FF"/>
                </a:solidFill>
              </a:rPr>
              <a:t>37%</a:t>
            </a:r>
          </a:p>
          <a:p>
            <a:pPr lvl="2"/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Final slot sign up by </a:t>
            </a:r>
            <a:r>
              <a:rPr lang="en-US" dirty="0">
                <a:solidFill>
                  <a:srgbClr val="0000FF"/>
                </a:solidFill>
              </a:rPr>
              <a:t>Dec 15 11:59PM EST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/WBfVY2qsybbzV4ZeA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Defaults to 8AM EST Dec 20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309-7423-C245-B09C-AD279FC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B767-231E-A942-A567-54C6916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E4A-485B-C54D-88BE-4C108F6B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C47D3-BCB0-204D-8B60-3F39E818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0879A-E483-4344-9573-38943C09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 to failures</a:t>
            </a:r>
            <a:r>
              <a:rPr lang="en-US" dirty="0"/>
              <a:t>: leverage strong theory of reliable distributed system for control plane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7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7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0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D9E6-C04E-5F42-A584-A140DD4C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7E6E1-DD2D-0C4E-9F87-317A4A3A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Precisely specify using a well-defined language</a:t>
            </a:r>
          </a:p>
          <a:p>
            <a:r>
              <a:rPr lang="en-US" dirty="0"/>
              <a:t>Compile it down to run on a standardized hardware (e.g., using P4)</a:t>
            </a:r>
          </a:p>
          <a:p>
            <a:r>
              <a:rPr lang="en-US" dirty="0"/>
              <a:t>Run at line speed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822DF-BADD-0A4A-955A-74E18D23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6E7F1-D58A-0C45-A50D-3EE6A728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9902-7286-D74E-BFCD-0DA8E46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2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1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12–16)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Like midterm, but we’re working to avoid cascading mistakes</a:t>
            </a:r>
          </a:p>
          <a:p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/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7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r>
              <a:rPr lang="en-US" dirty="0"/>
              <a:t>… make communication across (even a point-to-point) wireless link much more </a:t>
            </a:r>
            <a:r>
              <a:rPr lang="ja-JP" altLang="en-US" dirty="0"/>
              <a:t>“</a:t>
            </a:r>
            <a:r>
              <a:rPr lang="en-US" dirty="0"/>
              <a:t>difficult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D4ADA-A602-F84E-A7DA-25B283A7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12–16)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Intra-domain routing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 layer (lectures 17–19)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8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pPr lvl="1"/>
            <a:r>
              <a:rPr lang="en-US" dirty="0"/>
              <a:t>We should strive to optimize as close an objective as possible to the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12–16)</a:t>
            </a:r>
          </a:p>
          <a:p>
            <a:pPr lvl="1"/>
            <a:r>
              <a:rPr lang="en-US" dirty="0"/>
              <a:t>Intra-domain routing </a:t>
            </a:r>
          </a:p>
          <a:p>
            <a:pPr lvl="1"/>
            <a:r>
              <a:rPr lang="en-US" dirty="0"/>
              <a:t>Inter-domain routing</a:t>
            </a:r>
          </a:p>
          <a:p>
            <a:pPr lvl="1"/>
            <a:r>
              <a:rPr lang="en-US" dirty="0"/>
              <a:t>SDN</a:t>
            </a:r>
          </a:p>
          <a:p>
            <a:r>
              <a:rPr lang="en-US" dirty="0"/>
              <a:t>Link layer (lectures 17–19)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Datacenter networking (lectures 20)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6,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Final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1490456941</TotalTime>
  <Pages>7</Pages>
  <Words>3829</Words>
  <Application>Microsoft Macintosh PowerPoint</Application>
  <PresentationFormat>On-screen Show (4:3)</PresentationFormat>
  <Paragraphs>873</Paragraphs>
  <Slides>70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Palatino Linotype</vt:lpstr>
      <vt:lpstr>Tahoma</vt:lpstr>
      <vt:lpstr>Times New Roman</vt:lpstr>
      <vt:lpstr>Wingdings</vt:lpstr>
      <vt:lpstr>dbllineb</vt:lpstr>
      <vt:lpstr>Clip</vt:lpstr>
      <vt:lpstr>EECS 489 Computer Networks  Fall 2021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Hierarchy in IP addressing</vt:lpstr>
      <vt:lpstr>Administrative structure shapes Inter-domain routing</vt:lpstr>
      <vt:lpstr>Business relationships</vt:lpstr>
      <vt:lpstr>Routing follows the money!</vt:lpstr>
      <vt:lpstr>BGP inspired by Distance-Vector with four differences</vt:lpstr>
      <vt:lpstr>BGP: Basic idea</vt:lpstr>
      <vt:lpstr>Policy dictates how routes are “selected” and “exported”</vt:lpstr>
      <vt:lpstr>Typical export policy</vt:lpstr>
      <vt:lpstr>Selection using attributes</vt:lpstr>
      <vt:lpstr>eBGP, iBGP, and IGP</vt:lpstr>
      <vt:lpstr>5-minute break!</vt:lpstr>
      <vt:lpstr>Announcements</vt:lpstr>
      <vt:lpstr>“The Power of Abstraction”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Fixed-function data plane</vt:lpstr>
      <vt:lpstr>Programmable data plane</vt:lpstr>
      <vt:lpstr>Top-down workflow</vt:lpstr>
      <vt:lpstr>PISA: Protocol Independent Switch Architecture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Limits on CSMA/CD network length</vt:lpstr>
      <vt:lpstr>Limits on CSMA/CD network length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1271</cp:revision>
  <cp:lastPrinted>1999-09-08T17:25:07Z</cp:lastPrinted>
  <dcterms:created xsi:type="dcterms:W3CDTF">2014-01-14T18:15:50Z</dcterms:created>
  <dcterms:modified xsi:type="dcterms:W3CDTF">2021-12-06T21:18:12Z</dcterms:modified>
  <cp:category/>
</cp:coreProperties>
</file>