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3"/>
    <p:restoredTop sz="94586"/>
  </p:normalViewPr>
  <p:slideViewPr>
    <p:cSldViewPr>
      <p:cViewPr varScale="1">
        <p:scale>
          <a:sx n="98" d="100"/>
          <a:sy n="98" d="100"/>
        </p:scale>
        <p:origin x="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7"/>
          <c:y val="0.146432545931759"/>
          <c:w val="0.408602417344891"/>
          <c:h val="0.6117233595800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1.006646</c:v>
                </c:pt>
                <c:pt idx="1">
                  <c:v>1.001773</c:v>
                </c:pt>
                <c:pt idx="2">
                  <c:v>1.002619</c:v>
                </c:pt>
                <c:pt idx="3">
                  <c:v>1.003519</c:v>
                </c:pt>
                <c:pt idx="4">
                  <c:v>1.005064</c:v>
                </c:pt>
                <c:pt idx="5">
                  <c:v>1.006082</c:v>
                </c:pt>
                <c:pt idx="6">
                  <c:v>1.006989</c:v>
                </c:pt>
                <c:pt idx="7">
                  <c:v>1.008016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1.277691</c:v>
                </c:pt>
                <c:pt idx="1">
                  <c:v>1.544221</c:v>
                </c:pt>
                <c:pt idx="2">
                  <c:v>1.791598</c:v>
                </c:pt>
                <c:pt idx="3">
                  <c:v>2.047597</c:v>
                </c:pt>
                <c:pt idx="4">
                  <c:v>2.329352</c:v>
                </c:pt>
                <c:pt idx="5">
                  <c:v>2.661969</c:v>
                </c:pt>
                <c:pt idx="6">
                  <c:v>3.063145</c:v>
                </c:pt>
                <c:pt idx="7">
                  <c:v>3.59595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</c:v>
                </c:pt>
                <c:pt idx="2">
                  <c:v>5.053694</c:v>
                </c:pt>
                <c:pt idx="3">
                  <c:v>6.539819</c:v>
                </c:pt>
                <c:pt idx="4">
                  <c:v>8.425597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9"/>
          <c:y val="0.000303149606299211"/>
          <c:w val="0.61982476455149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</a:t>
            </a:r>
            <a:r>
              <a:rPr lang="en-US" baseline="0" dirty="0" smtClean="0"/>
              <a:t> Buffers – bad for latency</a:t>
            </a:r>
          </a:p>
          <a:p>
            <a:r>
              <a:rPr lang="en-US" baseline="0" dirty="0" smtClean="0"/>
              <a:t>Shallow Buffers – bad for bursts &amp; throughput</a:t>
            </a:r>
          </a:p>
          <a:p>
            <a:r>
              <a:rPr lang="en-US" baseline="0" dirty="0" smtClean="0"/>
              <a:t>Reduce </a:t>
            </a:r>
            <a:r>
              <a:rPr lang="en-US" baseline="0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baseline="0" dirty="0" smtClean="0"/>
              <a:t> – no good for latency</a:t>
            </a:r>
          </a:p>
          <a:p>
            <a:r>
              <a:rPr lang="en-US" baseline="0" dirty="0" smtClean="0"/>
              <a:t>AQM – Difficult to tune, not fast enough for </a:t>
            </a:r>
            <a:r>
              <a:rPr lang="en-US" baseline="0" dirty="0" err="1" smtClean="0"/>
              <a:t>incast</a:t>
            </a:r>
            <a:r>
              <a:rPr lang="en-US" baseline="0" dirty="0" smtClean="0"/>
              <a:t>-style micro-bursts, lose throughput in low stat-</a:t>
            </a:r>
            <a:r>
              <a:rPr lang="en-US" baseline="0" dirty="0" err="1" smtClean="0"/>
              <a:t>mux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our existing solutions</a:t>
            </a:r>
            <a:r>
              <a:rPr lang="en-US" baseline="0" dirty="0" smtClean="0"/>
              <a:t> rely on point-to-point flow abstraction. </a:t>
            </a:r>
          </a:p>
          <a:p>
            <a:endParaRPr lang="en-US" dirty="0" smtClean="0"/>
          </a:p>
          <a:p>
            <a:r>
              <a:rPr lang="en-US" dirty="0" smtClean="0"/>
              <a:t>We have seen hundreds, if not thousands,</a:t>
            </a:r>
            <a:r>
              <a:rPr lang="en-US" baseline="0" dirty="0" smtClean="0"/>
              <a:t> of proposals to try to address the performance issues using flow as a basic abstraction.</a:t>
            </a:r>
          </a:p>
          <a:p>
            <a:r>
              <a:rPr lang="en-US" baseline="0" dirty="0" smtClean="0"/>
              <a:t>In the early days, it was all about fair allocation.</a:t>
            </a:r>
          </a:p>
          <a:p>
            <a:r>
              <a:rPr lang="en-US" baseline="0" dirty="0" smtClean="0"/>
              <a:t>Recently, as datacenters became more widely used, it’s all about improving flow completion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flows fundamentally cannot capture the collective communication behavior seen in of data-parallel applications.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0" dirty="0" smtClean="0"/>
              <a:t>et us see the potentials of inter-coflow scheduling through a simple example.</a:t>
            </a:r>
          </a:p>
          <a:p>
            <a:r>
              <a:rPr lang="en-US" dirty="0" smtClean="0"/>
              <a:t>We have two</a:t>
            </a:r>
            <a:r>
              <a:rPr lang="en-US" baseline="0" dirty="0" smtClean="0"/>
              <a:t> coflows: coflow1 in black with one flow on link1 and coflow2 with two flows. </a:t>
            </a:r>
          </a:p>
          <a:p>
            <a:r>
              <a:rPr lang="en-US" baseline="0" dirty="0" smtClean="0"/>
              <a:t>Each block represent a unit of data.</a:t>
            </a:r>
          </a:p>
          <a:p>
            <a:r>
              <a:rPr lang="en-US" baseline="0" dirty="0" smtClean="0"/>
              <a:t>Assume, it takes a unit time time to send each unit of data.</a:t>
            </a:r>
          </a:p>
          <a:p>
            <a:endParaRPr lang="en-US" baseline="0" dirty="0" smtClean="0"/>
          </a:p>
          <a:p>
            <a:r>
              <a:rPr lang="en-US" dirty="0" smtClean="0"/>
              <a:t>Let’s start</a:t>
            </a:r>
            <a:r>
              <a:rPr lang="en-US" baseline="0" dirty="0" smtClean="0"/>
              <a:t> with considering what happens today.</a:t>
            </a:r>
          </a:p>
          <a:p>
            <a:r>
              <a:rPr lang="en-US" baseline="0" dirty="0" smtClean="0"/>
              <a:t>In this plot, we have time in the X-axis and the links on Y-axis.</a:t>
            </a:r>
          </a:p>
          <a:p>
            <a:r>
              <a:rPr lang="en-US" baseline="0" dirty="0" smtClean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 smtClean="0"/>
              <a:t>After, 6 time units, both coflows will finish. </a:t>
            </a:r>
          </a:p>
          <a:p>
            <a:endParaRPr lang="en-US" dirty="0" smtClean="0"/>
          </a:p>
          <a:p>
            <a:r>
              <a:rPr lang="en-US" dirty="0" smtClean="0"/>
              <a:t>Recently,</a:t>
            </a:r>
            <a:r>
              <a:rPr lang="en-US" baseline="0" dirty="0" smtClean="0"/>
              <a:t> there has been a lot of focus on minimizing flow completion times by prioritizing flows of smaller size. </a:t>
            </a:r>
          </a:p>
          <a:p>
            <a:r>
              <a:rPr lang="en-US" baseline="0" dirty="0" smtClean="0"/>
              <a:t>In that case, the orange flow in link1 will be prioritized over the black flow.</a:t>
            </a:r>
          </a:p>
          <a:p>
            <a:r>
              <a:rPr lang="en-US" baseline="0" dirty="0" smtClean="0"/>
              <a:t>After 3 time units, the orange flow will finish.</a:t>
            </a:r>
          </a:p>
          <a:p>
            <a:r>
              <a:rPr lang="en-US" baseline="0" dirty="0" smtClean="0"/>
              <a:t>Note that coflow2 hasn’t finished yet, because it still has 3 more data units from its flow on link2.</a:t>
            </a:r>
          </a:p>
          <a:p>
            <a:r>
              <a:rPr lang="en-US" baseline="0" dirty="0" smtClean="0"/>
              <a:t>Eventually, when all flow finishes, the coflow completion times remain the same even thought the flow completion time has improved.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 smtClean="0"/>
              <a:t>As a result, we can see application-level performance improvement for coflow1 without any impact on the other coflow.</a:t>
            </a:r>
          </a:p>
          <a:p>
            <a:endParaRPr lang="en-US" dirty="0" smtClean="0"/>
          </a:p>
          <a:p>
            <a:r>
              <a:rPr lang="en-US" dirty="0" smtClean="0"/>
              <a:t>In fact, it is quite easy to show that significantly decreasing flow completion times</a:t>
            </a:r>
            <a:r>
              <a:rPr lang="en-US" baseline="0" dirty="0" smtClean="0"/>
              <a:t> might still not result in any improvement in user experience.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April 5,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t>April 5, 2017</a:t>
            </a:r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22</a:t>
            </a:r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chart" Target="../charts/chart1.xm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r>
              <a:rPr lang="en-US" smtClean="0"/>
              <a:t>Per-packet </a:t>
            </a:r>
            <a:r>
              <a:rPr lang="en-US" dirty="0" smtClean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A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B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C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Per-packet load balancing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raffic well spread (even w/ elephant flows)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BUT</a:t>
            </a:r>
            <a:r>
              <a:rPr lang="en-US" dirty="0" smtClean="0"/>
              <a:t> Interacts poorly w/ TCP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w/ per-packet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 sends </a:t>
            </a:r>
            <a:r>
              <a:rPr lang="en-US" dirty="0" err="1" smtClean="0"/>
              <a:t>seq</a:t>
            </a:r>
            <a:r>
              <a:rPr lang="en-US" dirty="0" smtClean="0"/>
              <a:t>#: 1,2,3,4,5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receives: 5,4,3,2,1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 will enter fast retransmit, reduce CWND, retransmit #1, …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epeatedly!</a:t>
            </a:r>
          </a:p>
          <a:p>
            <a:r>
              <a:rPr lang="en-US" dirty="0"/>
              <a:t>Information </a:t>
            </a:r>
            <a:r>
              <a:rPr lang="en-US" dirty="0" smtClean="0"/>
              <a:t>sharing </a:t>
            </a:r>
            <a:r>
              <a:rPr lang="en-US" dirty="0"/>
              <a:t>between </a:t>
            </a:r>
            <a:r>
              <a:rPr lang="en-US" dirty="0" smtClean="0"/>
              <a:t>multiple paths affects TCP</a:t>
            </a:r>
          </a:p>
          <a:p>
            <a:pPr lvl="1"/>
            <a:r>
              <a:rPr lang="en-US" dirty="0" smtClean="0"/>
              <a:t>One RTT and timeout estimator for multiple paths</a:t>
            </a:r>
          </a:p>
          <a:p>
            <a:pPr lvl="1"/>
            <a:r>
              <a:rPr lang="en-US" dirty="0" smtClean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</a:t>
            </a:r>
            <a:r>
              <a:rPr lang="en-US" dirty="0" smtClean="0"/>
              <a:t>MPTCP</a:t>
            </a:r>
            <a:r>
              <a:rPr lang="en-US" dirty="0"/>
              <a:t>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</a:t>
            </a:r>
            <a:r>
              <a:rPr lang="en-US" dirty="0" smtClean="0"/>
              <a:t>WiFi and </a:t>
            </a:r>
            <a:r>
              <a:rPr lang="en-US" dirty="0"/>
              <a:t>4G access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Per-flow load balancing (ECMP, “Equal Cost Multi Path”)</a:t>
            </a:r>
          </a:p>
          <a:p>
            <a:pPr lvl="1"/>
            <a:r>
              <a:rPr lang="en-US" dirty="0" smtClean="0"/>
              <a:t>E.g., based on (src and dst IP and port)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Per-flow load balancing (ECMP)</a:t>
            </a:r>
          </a:p>
          <a:p>
            <a:pPr lvl="1"/>
            <a:r>
              <a:rPr lang="en-US" dirty="0" smtClean="0"/>
              <a:t>A flow follows a single path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TCP is happy) </a:t>
            </a:r>
          </a:p>
          <a:p>
            <a:pPr lvl="1"/>
            <a:r>
              <a:rPr lang="en-US" dirty="0" smtClean="0"/>
              <a:t>Suboptimal load-balancing; elephants are a problem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How: </a:t>
            </a:r>
          </a:p>
          <a:p>
            <a:pPr lvl="1"/>
            <a:r>
              <a:rPr lang="en-US" dirty="0" smtClean="0"/>
              <a:t>Simple extensions to DV/LS</a:t>
            </a:r>
          </a:p>
          <a:p>
            <a:pPr lvl="1"/>
            <a:r>
              <a:rPr lang="en-US" dirty="0" smtClean="0"/>
              <a:t>ECMP for load balancing 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Simple; reuses existing solutions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: poor scaling</a:t>
            </a:r>
          </a:p>
          <a:p>
            <a:pPr lvl="1"/>
            <a:r>
              <a:rPr lang="en-US" dirty="0" smtClean="0"/>
              <a:t>With N destinations, O(N) routing entries and messages</a:t>
            </a:r>
          </a:p>
          <a:p>
            <a:pPr lvl="1"/>
            <a:r>
              <a:rPr lang="en-US" dirty="0" smtClean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10.0.*.*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10.1.*.*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10.2.*.*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10.3.*.*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</a:t>
            </a:r>
            <a:r>
              <a:rPr lang="en-US" dirty="0" smtClean="0"/>
              <a:t>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10.0.*.*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10.1.*.*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dirty="0" smtClean="0"/>
              <a:t>10.2.*.* </a:t>
            </a:r>
            <a:r>
              <a:rPr lang="en-US" dirty="0" smtClean="0">
                <a:sym typeface="Wingdings"/>
              </a:rPr>
              <a:t> 3</a:t>
            </a:r>
            <a:endParaRPr lang="en-US" dirty="0" smtClean="0"/>
          </a:p>
          <a:p>
            <a:r>
              <a:rPr lang="en-US" dirty="0" smtClean="0"/>
              <a:t>10.3.*.* </a:t>
            </a:r>
            <a:r>
              <a:rPr lang="en-US" dirty="0" smtClean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10.0.1.*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dirty="0" smtClean="0"/>
              <a:t>*.*.*.* </a:t>
            </a:r>
            <a:r>
              <a:rPr lang="en-US" dirty="0" smtClean="0">
                <a:sym typeface="Wingdings"/>
              </a:rPr>
              <a:t> 3, 4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10.0.1.*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 *.*.*.0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10.0.0.0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10.0.0.1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 *.*.*.0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embed location in regular topology</a:t>
            </a:r>
          </a:p>
          <a:p>
            <a:r>
              <a:rPr lang="en-US" dirty="0" smtClean="0"/>
              <a:t>Maximum #entries/switch: k ( = 4 in example) </a:t>
            </a:r>
          </a:p>
          <a:p>
            <a:pPr lvl="1"/>
            <a:r>
              <a:rPr lang="en-US" dirty="0" smtClean="0"/>
              <a:t>Constant, independent of #destinations!</a:t>
            </a:r>
          </a:p>
          <a:p>
            <a:r>
              <a:rPr lang="en-US" dirty="0" smtClean="0"/>
              <a:t>No route computation / messages / protocols </a:t>
            </a:r>
          </a:p>
          <a:p>
            <a:pPr lvl="1"/>
            <a:r>
              <a:rPr lang="en-US" dirty="0" smtClean="0"/>
              <a:t>Topology is hard-coded, but still need localized link failure detection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VM migration: ideally, VM keeps its IP address when it moves</a:t>
            </a:r>
          </a:p>
          <a:p>
            <a:pPr lvl="1"/>
            <a:r>
              <a:rPr lang="en-US" dirty="0" smtClean="0"/>
              <a:t>Vulnerable </a:t>
            </a:r>
            <a:r>
              <a:rPr lang="en-US" dirty="0"/>
              <a:t>to (topology/addresses) </a:t>
            </a:r>
            <a:r>
              <a:rPr lang="en-US" dirty="0" smtClean="0"/>
              <a:t>misconfiguration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Centralize + Source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“controller” server knows topology and computes routes</a:t>
            </a:r>
          </a:p>
          <a:p>
            <a:r>
              <a:rPr lang="en-US" dirty="0" smtClean="0"/>
              <a:t>Controller hands server all paths to each destination</a:t>
            </a:r>
          </a:p>
          <a:p>
            <a:pPr lvl="1"/>
            <a:r>
              <a:rPr lang="en-US" dirty="0" smtClean="0"/>
              <a:t>O(#destinations) state per server, but server memory cheap (e.g., 1M routes x 100B/route=100MB)</a:t>
            </a:r>
          </a:p>
          <a:p>
            <a:r>
              <a:rPr lang="en-US" dirty="0" smtClean="0"/>
              <a:t>Server inserts entire path vector into packet header (“source routing”)</a:t>
            </a:r>
          </a:p>
          <a:p>
            <a:pPr lvl="1"/>
            <a:r>
              <a:rPr lang="en-US" dirty="0" smtClean="0"/>
              <a:t>E.g., header=[dst=D | index=0 | path={S5,S1,S2,S9}]</a:t>
            </a:r>
          </a:p>
          <a:p>
            <a:r>
              <a:rPr lang="en-US" dirty="0" smtClean="0"/>
              <a:t>Switch forwards based on packet header</a:t>
            </a:r>
          </a:p>
          <a:p>
            <a:pPr lvl="1"/>
            <a:r>
              <a:rPr lang="en-US" dirty="0" smtClean="0"/>
              <a:t>index++;  next-hop = path[index]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Centralize + Source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#entries per switch? </a:t>
            </a:r>
          </a:p>
          <a:p>
            <a:pPr lvl="1"/>
            <a:r>
              <a:rPr lang="en-US" dirty="0" smtClean="0"/>
              <a:t>None!</a:t>
            </a:r>
          </a:p>
          <a:p>
            <a:r>
              <a:rPr lang="en-US" dirty="0" smtClean="0"/>
              <a:t>#routing messages?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to a broadcast from controller to all servers</a:t>
            </a:r>
          </a:p>
          <a:p>
            <a:r>
              <a:rPr lang="en-US" dirty="0" smtClean="0"/>
              <a:t>Pro: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witches very simple and scalable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lexibility: end-points control route selection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calability / robustness of controller (SDN issue)</a:t>
            </a:r>
          </a:p>
          <a:p>
            <a:pPr lvl="1"/>
            <a:r>
              <a:rPr lang="en-US" dirty="0" smtClean="0"/>
              <a:t>Clean-slate design of everything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Final Exam</a:t>
            </a:r>
          </a:p>
          <a:p>
            <a:pPr lvl="1"/>
            <a:r>
              <a:rPr lang="en-US" b="1" dirty="0" smtClean="0"/>
              <a:t>04/20/17 (THU)</a:t>
            </a:r>
            <a:r>
              <a:rPr lang="en-US" b="1" dirty="0"/>
              <a:t> </a:t>
            </a:r>
            <a:r>
              <a:rPr lang="en-US" b="1" dirty="0" smtClean="0"/>
              <a:t>1:30 </a:t>
            </a:r>
            <a:r>
              <a:rPr lang="en-US" b="1" dirty="0"/>
              <a:t>PM - 3:30 PM </a:t>
            </a:r>
            <a:r>
              <a:rPr lang="en-US" b="1" dirty="0" smtClean="0"/>
              <a:t>@ 220 CHRYS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Teaching </a:t>
            </a:r>
            <a:r>
              <a:rPr lang="en-US" dirty="0" smtClean="0">
                <a:solidFill>
                  <a:srgbClr val="0000FF"/>
                </a:solidFill>
              </a:rPr>
              <a:t>evaluations are out!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/>
              <a:t>L2/L3 design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/ routing / forwarding in the Fat-Tree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 smtClean="0"/>
              <a:t>Transport protocol design (w/ Fat-Tree)</a:t>
            </a:r>
          </a:p>
          <a:p>
            <a:pPr lvl="1"/>
            <a:r>
              <a:rPr lang="en-US" dirty="0" smtClean="0"/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</a:p>
          <a:p>
            <a:pPr lvl="1"/>
            <a:r>
              <a:rPr lang="en-US" dirty="0" smtClean="0"/>
              <a:t>High “bisection bandwidth”</a:t>
            </a:r>
          </a:p>
          <a:p>
            <a:pPr lvl="1"/>
            <a:r>
              <a:rPr lang="en-US" dirty="0" smtClean="0"/>
              <a:t>Low latency, even in the worst-case</a:t>
            </a:r>
          </a:p>
          <a:p>
            <a:pPr lvl="1"/>
            <a:r>
              <a:rPr lang="en-US" dirty="0" smtClean="0"/>
              <a:t>Large scale </a:t>
            </a:r>
          </a:p>
          <a:p>
            <a:pPr lvl="1"/>
            <a:r>
              <a:rPr lang="en-US" dirty="0" smtClean="0"/>
              <a:t>Low cost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Partition-Aggregate traffic from user-facing queries</a:t>
            </a:r>
          </a:p>
          <a:p>
            <a:pPr lvl="1"/>
            <a:r>
              <a:rPr lang="en-US" dirty="0" smtClean="0"/>
              <a:t>Numerous short flows with small traffic footprint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 smtClean="0"/>
              <a:t>Map-Reduce traffic from data analytics</a:t>
            </a:r>
          </a:p>
          <a:p>
            <a:pPr lvl="1"/>
            <a:r>
              <a:rPr lang="en-US" dirty="0" smtClean="0"/>
              <a:t>Comparatively fewer large flows with massive traffic footprint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Throughput-sensitive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between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High throughput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Deep queues at switches</a:t>
            </a:r>
          </a:p>
          <a:p>
            <a:pPr lvl="1"/>
            <a:r>
              <a:rPr lang="en-US" sz="2000" dirty="0" smtClean="0"/>
              <a:t>Queueing delays increase latency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Low latency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Shallow queues at switches</a:t>
            </a:r>
          </a:p>
          <a:p>
            <a:pPr lvl="1"/>
            <a:r>
              <a:rPr lang="en-US" sz="2000" dirty="0" smtClean="0"/>
              <a:t>Bad for bursts and throughput</a:t>
            </a:r>
            <a:endParaRPr lang="en-US" sz="2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8FF-8BB4-3349-8005-AE9F629C61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DCTCP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 smtClean="0">
                <a:solidFill>
                  <a:schemeClr val="tx1"/>
                </a:solidFill>
              </a:rPr>
              <a:t>Low Queue Occupancy &amp; High Throughput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TCP (DCTCP)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from Microsoft Research, 2010</a:t>
            </a:r>
          </a:p>
          <a:p>
            <a:pPr lvl="1"/>
            <a:r>
              <a:rPr lang="en-US" dirty="0" smtClean="0"/>
              <a:t>Incremental fixes to TCP for DC environments </a:t>
            </a:r>
          </a:p>
          <a:p>
            <a:pPr lvl="1"/>
            <a:r>
              <a:rPr lang="en-US" dirty="0" smtClean="0"/>
              <a:t>Deployed in Microsoft datacenters (~rumor)</a:t>
            </a:r>
          </a:p>
          <a:p>
            <a:r>
              <a:rPr lang="en-US" dirty="0" smtClean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54EE-BB9B-1946-B650-43AA849710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Lec#12: 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RFC 3168 using ToS/DSCP bits in the IP header</a:t>
            </a:r>
          </a:p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Routers typically set ECN bit based on average queue length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 smtClean="0"/>
              <a:t>I.e., sender reacts as though it saw a drop</a:t>
            </a:r>
          </a:p>
          <a:p>
            <a:pPr lvl="5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DCTCP: Key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 smtClean="0"/>
              <a:t>React early, quickly, and with certainty using ECN</a:t>
            </a:r>
          </a:p>
          <a:p>
            <a:r>
              <a:rPr lang="en-US" dirty="0" smtClean="0"/>
              <a:t>React in </a:t>
            </a:r>
            <a:r>
              <a:rPr lang="en-US" dirty="0" smtClean="0">
                <a:solidFill>
                  <a:srgbClr val="0000FF"/>
                </a:solidFill>
              </a:rPr>
              <a:t>proportion to the extent of congestion</a:t>
            </a:r>
            <a:r>
              <a:rPr lang="en-US" dirty="0" smtClean="0"/>
              <a:t>, not its presence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/>
                <a:gridCol w="2690395"/>
                <a:gridCol w="2822992"/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due to DCTCP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switch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00FF"/>
                </a:solidFill>
              </a:rPr>
              <a:t>instantaneous</a:t>
            </a:r>
            <a:r>
              <a:rPr lang="en-US" dirty="0" smtClean="0"/>
              <a:t> queue length &gt; k</a:t>
            </a:r>
          </a:p>
          <a:p>
            <a:pPr lvl="2"/>
            <a:r>
              <a:rPr lang="en-US" dirty="0" smtClean="0"/>
              <a:t>Set ECN bit in the packet</a:t>
            </a:r>
          </a:p>
          <a:p>
            <a:r>
              <a:rPr lang="en-US" dirty="0" smtClean="0"/>
              <a:t>At the receiver</a:t>
            </a:r>
          </a:p>
          <a:p>
            <a:pPr lvl="1"/>
            <a:r>
              <a:rPr lang="en-US" dirty="0" smtClean="0"/>
              <a:t>If ECN bit is set in a packet, set ECN bit for its ACK</a:t>
            </a:r>
          </a:p>
          <a:p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Maintain an EWMA of the fraction of packets marked (α)</a:t>
            </a:r>
          </a:p>
          <a:p>
            <a:pPr lvl="1"/>
            <a:r>
              <a:rPr lang="en-US" dirty="0" smtClean="0"/>
              <a:t>Adapt window based on α: </a:t>
            </a:r>
            <a:r>
              <a:rPr lang="en-US" dirty="0" smtClean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</a:t>
            </a:r>
            <a:r>
              <a:rPr lang="en-US" dirty="0" smtClean="0"/>
              <a:t>= 1 implies high congestion: </a:t>
            </a:r>
            <a:r>
              <a:rPr lang="en-US" dirty="0">
                <a:solidFill>
                  <a:srgbClr val="0000FF"/>
                </a:solidFill>
              </a:rPr>
              <a:t>W ← </a:t>
            </a:r>
            <a:r>
              <a:rPr lang="en-US" dirty="0" smtClean="0">
                <a:solidFill>
                  <a:srgbClr val="0000FF"/>
                </a:solidFill>
              </a:rPr>
              <a:t>W/2 </a:t>
            </a:r>
            <a:r>
              <a:rPr lang="en-US" dirty="0" smtClean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DCTCP: Why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early and quickly: use ECN </a:t>
            </a:r>
          </a:p>
          <a:p>
            <a:pPr lvl="1"/>
            <a:r>
              <a:rPr lang="en-US" dirty="0" smtClean="0">
                <a:sym typeface="Wingdings"/>
              </a:rPr>
              <a:t>Avoid large buildup in queues  lower latency</a:t>
            </a:r>
          </a:p>
          <a:p>
            <a:r>
              <a:rPr lang="en-US" dirty="0" smtClean="0"/>
              <a:t>React in proportion to the extent of congestion, not its presence</a:t>
            </a:r>
          </a:p>
          <a:p>
            <a:pPr lvl="1"/>
            <a:r>
              <a:rPr lang="en-US" dirty="0" smtClean="0"/>
              <a:t>Maintain high throughput by not over-reacting to congestion</a:t>
            </a:r>
          </a:p>
          <a:p>
            <a:pPr lvl="1"/>
            <a:r>
              <a:rPr lang="en-US" dirty="0" smtClean="0"/>
              <a:t>Reduces variance in sending rates, lowering queue buildups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ideal for a transport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flow is completely transferred?</a:t>
            </a:r>
          </a:p>
          <a:p>
            <a:r>
              <a:rPr lang="en-US" dirty="0" smtClean="0"/>
              <a:t>Latency of each packet in the flow?</a:t>
            </a:r>
          </a:p>
          <a:p>
            <a:r>
              <a:rPr lang="en-US" dirty="0" smtClean="0"/>
              <a:t>Number of packet drops?</a:t>
            </a:r>
          </a:p>
          <a:p>
            <a:r>
              <a:rPr lang="en-US" dirty="0" smtClean="0"/>
              <a:t>Link utilization? </a:t>
            </a:r>
          </a:p>
          <a:p>
            <a:r>
              <a:rPr lang="en-US" dirty="0" smtClean="0"/>
              <a:t>Average queue length at switches?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Completion Time (FCT)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from when flow started at the sender, to when all packets in the flow were received at the receiver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Queues are still shared ⇒ Head-of-line blocking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Recap: Clos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Multi-stage network</a:t>
            </a:r>
          </a:p>
          <a:p>
            <a:r>
              <a:rPr lang="en-US" dirty="0" smtClean="0"/>
              <a:t>k pods, where each pod has two layers of k/2 switches</a:t>
            </a:r>
          </a:p>
          <a:p>
            <a:pPr lvl="1"/>
            <a:r>
              <a:rPr lang="en-US" dirty="0" smtClean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 smtClean="0"/>
              <a:t>At most k</a:t>
            </a:r>
            <a:r>
              <a:rPr lang="en-US" baseline="30000" dirty="0" smtClean="0"/>
              <a:t>3</a:t>
            </a:r>
            <a:r>
              <a:rPr lang="en-US" dirty="0" smtClean="0"/>
              <a:t>/4 machines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k = 4</a:t>
            </a:r>
          </a:p>
          <a:p>
            <a:pPr lvl="1"/>
            <a:r>
              <a:rPr lang="en-US" dirty="0" smtClean="0"/>
              <a:t>16 machines</a:t>
            </a:r>
          </a:p>
          <a:p>
            <a:r>
              <a:rPr lang="en-US" dirty="0"/>
              <a:t>For k=48, </a:t>
            </a:r>
            <a:r>
              <a:rPr lang="en-US" dirty="0" smtClean="0"/>
              <a:t>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1</a:t>
            </a:r>
            <a:endParaRPr 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2</a:t>
            </a:r>
            <a:endParaRPr lang="en-US" sz="12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3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priorities!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= remaining flow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/>
              <a:t>Switches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small queues (e.g., 10 packets)</a:t>
            </a:r>
          </a:p>
          <a:p>
            <a:pPr lvl="1"/>
            <a:r>
              <a:rPr lang="en-US" dirty="0" smtClean="0"/>
              <a:t>Send highest-priority/ </a:t>
            </a:r>
            <a:r>
              <a:rPr lang="en-US" dirty="0"/>
              <a:t>drop </a:t>
            </a:r>
            <a:r>
              <a:rPr lang="en-US" dirty="0" smtClean="0"/>
              <a:t>lowest-priority packet</a:t>
            </a:r>
            <a:endParaRPr lang="en-US" dirty="0"/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Provides FCT close to the ideal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Nope!</a:t>
            </a:r>
          </a:p>
          <a:p>
            <a:r>
              <a:rPr lang="en-US" dirty="0" smtClean="0"/>
              <a:t>Someone asked “What do datacenter applications </a:t>
            </a:r>
            <a:r>
              <a:rPr lang="en-US" i="1" dirty="0" smtClean="0">
                <a:solidFill>
                  <a:srgbClr val="0000FF"/>
                </a:solidFill>
              </a:rPr>
              <a:t>really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care about?”</a:t>
            </a:r>
          </a:p>
          <a:p>
            <a:pPr lvl="2"/>
            <a:r>
              <a:rPr lang="en-US" dirty="0" smtClean="0"/>
              <a:t>Someone = Yours truly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/>
              <a:t>L2/L3 design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/ routing / forwarding in the Fat-Tree</a:t>
            </a:r>
            <a:endParaRPr lang="en-US" dirty="0"/>
          </a:p>
          <a:p>
            <a:pPr lvl="1"/>
            <a:r>
              <a:rPr lang="en-US" dirty="0" smtClean="0"/>
              <a:t>L4 design</a:t>
            </a:r>
          </a:p>
          <a:p>
            <a:pPr lvl="2"/>
            <a:r>
              <a:rPr lang="en-US" dirty="0" smtClean="0"/>
              <a:t>Transport protocol design (w/ Fat-Tree)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Map-Reduce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Observation: </a:t>
            </a:r>
          </a:p>
          <a:p>
            <a:pPr algn="ctr"/>
            <a:r>
              <a:rPr lang="en-US" sz="2400" dirty="0" smtClean="0"/>
              <a:t>A communication stage cannot complete until all its flows have completed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Flow-based solutions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</a:t>
            </a:r>
            <a:r>
              <a:rPr lang="en-US" sz="2400" dirty="0" smtClean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that </a:t>
            </a:r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are common in data-parallel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Coflow abstraction [SIGCOMM’14]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Coflow is a communication </a:t>
            </a:r>
            <a:r>
              <a:rPr lang="en-US" dirty="0"/>
              <a:t>abstraction for data-parallel applications to express their performance </a:t>
            </a:r>
            <a:r>
              <a:rPr lang="en-US" dirty="0" smtClean="0"/>
              <a:t>goals; e.g., </a:t>
            </a:r>
            <a:endParaRPr lang="en-US" dirty="0"/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</a:t>
            </a:r>
            <a:r>
              <a:rPr lang="en-US" dirty="0" smtClean="0"/>
              <a:t>allocation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 for individual flows; for entire stages!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inter-coflow scheduling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</a:t>
            </a:r>
            <a:r>
              <a:rPr lang="en-US" sz="1400" b="0" smtClean="0">
                <a:solidFill>
                  <a:schemeClr val="accent2"/>
                </a:solidFill>
                <a:ea typeface="Arial" charset="0"/>
                <a:cs typeface="Arial" charset="0"/>
              </a:rPr>
              <a:t>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</a:t>
            </a:r>
            <a:r>
              <a:rPr lang="en-US" sz="14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First (</a:t>
            </a:r>
            <a:r>
              <a:rPr lang="en-US" sz="1400" b="0" dirty="0" err="1" smtClean="0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</a:t>
            </a:r>
            <a:r>
              <a:rPr lang="en-US" sz="1400" b="0" i="1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 smtClean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 smtClean="0">
                <a:ea typeface="Arial" charset="0"/>
                <a:cs typeface="Arial" charset="0"/>
              </a:rPr>
              <a:t>of job-level performance than </a:t>
            </a:r>
            <a:r>
              <a:rPr lang="en-US" sz="2000" dirty="0" smtClean="0">
                <a:ea typeface="Arial" charset="0"/>
                <a:cs typeface="Arial" charset="0"/>
              </a:rPr>
              <a:t>FCT</a:t>
            </a:r>
            <a:endParaRPr lang="en-US" sz="2000" dirty="0"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coflows?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applications to annotate coflows</a:t>
            </a:r>
          </a:p>
          <a:p>
            <a:pPr lvl="1"/>
            <a:r>
              <a:rPr lang="en-US" dirty="0" smtClean="0"/>
              <a:t>Possible to infer them as well [SIGCOMM’16]</a:t>
            </a:r>
          </a:p>
          <a:p>
            <a:r>
              <a:rPr lang="en-US" dirty="0" smtClean="0"/>
              <a:t>Managed communication</a:t>
            </a:r>
          </a:p>
          <a:p>
            <a:pPr lvl="1"/>
            <a:r>
              <a:rPr lang="en-US" dirty="0" smtClean="0"/>
              <a:t>Applications do not communicate; instead, a central entity does the communication on their behalf</a:t>
            </a:r>
            <a:endParaRPr lang="en-US" dirty="0"/>
          </a:p>
          <a:p>
            <a:r>
              <a:rPr lang="en-US" dirty="0" smtClean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L2/L3:</a:t>
            </a:r>
            <a:r>
              <a:rPr lang="en-US" dirty="0" smtClean="0"/>
              <a:t> Source routing and load balancing to exploit multiple paths over the Clos topology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L4:</a:t>
            </a:r>
            <a:r>
              <a:rPr lang="en-US" dirty="0" smtClean="0"/>
              <a:t> Find a better balance between latency and throughput requirements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L7:</a:t>
            </a:r>
            <a:r>
              <a:rPr lang="en-US" dirty="0" smtClean="0"/>
              <a:t> Exploit </a:t>
            </a:r>
            <a:r>
              <a:rPr lang="en-US" dirty="0"/>
              <a:t>application-level information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</a:t>
            </a:r>
            <a:r>
              <a:rPr lang="en-US" dirty="0" smtClean="0">
                <a:solidFill>
                  <a:srgbClr val="0000FF"/>
                </a:solidFill>
              </a:rPr>
              <a:t>week</a:t>
            </a:r>
            <a:r>
              <a:rPr lang="en-US" dirty="0" smtClean="0"/>
              <a:t>: </a:t>
            </a:r>
            <a:r>
              <a:rPr lang="en-US" dirty="0" smtClean="0"/>
              <a:t>Wireless and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Fat-Tree topology [SIGCOMM’08]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/ routing / forwarding in the Fat-Tree</a:t>
            </a:r>
            <a:endParaRPr lang="en-US" dirty="0"/>
          </a:p>
          <a:p>
            <a:pPr lvl="1"/>
            <a:r>
              <a:rPr lang="en-US" dirty="0" smtClean="0"/>
              <a:t>L4 design</a:t>
            </a:r>
          </a:p>
          <a:p>
            <a:pPr lvl="2"/>
            <a:r>
              <a:rPr lang="en-US" dirty="0" smtClean="0"/>
              <a:t>Transport protocol design (w/ Fat-Tree)</a:t>
            </a:r>
          </a:p>
          <a:p>
            <a:pPr lvl="1"/>
            <a:r>
              <a:rPr lang="en-US" dirty="0" smtClean="0"/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paths well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L2/L3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Distance-Vector: Remember all next-hops that advertise equal cost to a destination 	</a:t>
            </a:r>
          </a:p>
          <a:p>
            <a:pPr lvl="1"/>
            <a:r>
              <a:rPr lang="en-US" dirty="0" smtClean="0"/>
              <a:t>Link-State: Extend Dijkstra’s to compute all equal cost shortest paths to each destination </a:t>
            </a:r>
          </a:p>
          <a:p>
            <a:r>
              <a:rPr lang="en-US" dirty="0" smtClean="0"/>
              <a:t>Forwarding: how to spread traffic across next hops?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1490453107</TotalTime>
  <Pages>7</Pages>
  <Words>3043</Words>
  <Application>Microsoft Macintosh PowerPoint</Application>
  <PresentationFormat>On-screen Show (4:3)</PresentationFormat>
  <Paragraphs>745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 Black</vt:lpstr>
      <vt:lpstr>Calibri</vt:lpstr>
      <vt:lpstr>Gill Sans</vt:lpstr>
      <vt:lpstr>Monotype Sorts</vt:lpstr>
      <vt:lpstr>ＭＳ Ｐゴシック</vt:lpstr>
      <vt:lpstr>Segoe UI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Last lecture</vt:lpstr>
      <vt:lpstr>Recap: Clos topology</vt:lpstr>
      <vt:lpstr>Fat-Tree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Lec#12: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1227</cp:revision>
  <cp:lastPrinted>1999-09-08T17:25:07Z</cp:lastPrinted>
  <dcterms:created xsi:type="dcterms:W3CDTF">2014-01-14T18:15:50Z</dcterms:created>
  <dcterms:modified xsi:type="dcterms:W3CDTF">2017-04-05T15:55:23Z</dcterms:modified>
  <cp:category/>
</cp:coreProperties>
</file>