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8" r:id="rId2"/>
    <p:sldId id="487" r:id="rId3"/>
    <p:sldId id="599" r:id="rId4"/>
    <p:sldId id="601" r:id="rId5"/>
    <p:sldId id="600" r:id="rId6"/>
    <p:sldId id="602" r:id="rId7"/>
    <p:sldId id="598" r:id="rId8"/>
    <p:sldId id="603" r:id="rId9"/>
    <p:sldId id="604" r:id="rId10"/>
    <p:sldId id="605" r:id="rId11"/>
    <p:sldId id="607" r:id="rId12"/>
    <p:sldId id="608" r:id="rId13"/>
    <p:sldId id="609" r:id="rId14"/>
    <p:sldId id="610" r:id="rId15"/>
    <p:sldId id="611" r:id="rId16"/>
    <p:sldId id="606" r:id="rId17"/>
    <p:sldId id="612" r:id="rId18"/>
    <p:sldId id="616" r:id="rId19"/>
    <p:sldId id="614" r:id="rId20"/>
    <p:sldId id="632" r:id="rId21"/>
    <p:sldId id="615" r:id="rId22"/>
    <p:sldId id="613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17" r:id="rId32"/>
    <p:sldId id="627" r:id="rId33"/>
    <p:sldId id="628" r:id="rId34"/>
    <p:sldId id="629" r:id="rId35"/>
    <p:sldId id="626" r:id="rId36"/>
    <p:sldId id="631" r:id="rId37"/>
    <p:sldId id="630" r:id="rId38"/>
    <p:sldId id="597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5"/>
    <p:restoredTop sz="84203"/>
  </p:normalViewPr>
  <p:slideViewPr>
    <p:cSldViewPr>
      <p:cViewPr varScale="1">
        <p:scale>
          <a:sx n="101" d="100"/>
          <a:sy n="101" d="100"/>
        </p:scale>
        <p:origin x="16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January 11,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05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 smtClean="0"/>
              <a:t>Computer Networks</a:t>
            </a:r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layers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 smtClean="0"/>
              <a:t>OSI stands for Open Systems Interconnection model</a:t>
            </a:r>
          </a:p>
          <a:p>
            <a:pPr lvl="1"/>
            <a:r>
              <a:rPr lang="en-US" dirty="0" smtClean="0"/>
              <a:t>Developed by the ISO</a:t>
            </a:r>
          </a:p>
          <a:p>
            <a:endParaRPr lang="en-US" dirty="0"/>
          </a:p>
          <a:p>
            <a:r>
              <a:rPr lang="en-US" dirty="0" smtClean="0"/>
              <a:t>Session and presentation layers are often implemented as part of the application layer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  <a:endParaRPr lang="en-US" sz="1800" dirty="0">
              <a:solidFill>
                <a:schemeClr val="bg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D3A600"/>
                </a:solidFill>
              </a:rPr>
              <a:t>L6</a:t>
            </a:r>
            <a:endParaRPr lang="en-US" sz="1800" dirty="0">
              <a:solidFill>
                <a:srgbClr val="D3A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D3A600"/>
                </a:solidFill>
              </a:rPr>
              <a:t>L5</a:t>
            </a:r>
            <a:endParaRPr lang="en-US" sz="1800" dirty="0">
              <a:solidFill>
                <a:srgbClr val="D3A600"/>
              </a:solidFill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Layers</a:t>
            </a:r>
            <a:endParaRPr lang="en-US"/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Layer: a part of a system with well-defined interfaces to other parts</a:t>
            </a:r>
          </a:p>
          <a:p>
            <a:r>
              <a:rPr lang="en-US" dirty="0" smtClean="0"/>
              <a:t>One layer interacts only with layer above and layer below</a:t>
            </a:r>
          </a:p>
          <a:p>
            <a:r>
              <a:rPr lang="en-US" dirty="0" smtClean="0"/>
              <a:t>Two layers interact only through the interface between them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</a:t>
            </a:r>
            <a:r>
              <a:rPr lang="en-US" dirty="0" smtClean="0"/>
              <a:t>protocols 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Communication between peer layers on</a:t>
            </a:r>
            <a:br>
              <a:rPr lang="en-US" dirty="0" smtClean="0"/>
            </a:br>
            <a:r>
              <a:rPr lang="en-US" dirty="0" smtClean="0"/>
              <a:t>different systems is defined by </a:t>
            </a:r>
            <a:r>
              <a:rPr lang="en-US" dirty="0" smtClean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smtClean="0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 smtClean="0">
                <a:cs typeface="Times New Roman" charset="0"/>
              </a:rPr>
              <a:t>Thanks!</a:t>
            </a:r>
            <a:r>
              <a:rPr lang="en-US" dirty="0">
                <a:cs typeface="Times New Roman" charset="0"/>
              </a:rPr>
              <a:t/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</a:t>
            </a:r>
            <a:r>
              <a:rPr lang="en-US" dirty="0" smtClean="0">
                <a:cs typeface="Times New Roman" charset="0"/>
              </a:rPr>
              <a:t>Let’s start</a:t>
            </a:r>
            <a:endParaRPr lang="en-US" dirty="0">
              <a:cs typeface="Times New Roman" charset="0"/>
            </a:endParaRP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Protocol?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Protocol?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agreement </a:t>
            </a:r>
            <a:r>
              <a:rPr lang="en-US" smtClean="0"/>
              <a:t>between </a:t>
            </a:r>
            <a:r>
              <a:rPr lang="en-US" smtClean="0"/>
              <a:t>parties (in the same later) </a:t>
            </a:r>
            <a:r>
              <a:rPr lang="en-US" dirty="0" smtClean="0"/>
              <a:t>on how to communicate</a:t>
            </a:r>
          </a:p>
          <a:p>
            <a:r>
              <a:rPr lang="en-US" dirty="0" smtClean="0"/>
              <a:t>Defines the </a:t>
            </a:r>
            <a:r>
              <a:rPr lang="en-US" dirty="0" smtClean="0">
                <a:solidFill>
                  <a:srgbClr val="0000FF"/>
                </a:solidFill>
              </a:rPr>
              <a:t>syntax</a:t>
            </a:r>
            <a:r>
              <a:rPr lang="en-US" dirty="0" smtClean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0000FF"/>
                </a:solidFill>
              </a:rPr>
              <a:t>eader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instructions on how to process </a:t>
            </a:r>
            <a:r>
              <a:rPr lang="en-US" dirty="0" smtClean="0">
                <a:solidFill>
                  <a:srgbClr val="0000FF"/>
                </a:solidFill>
              </a:rPr>
              <a:t>payload</a:t>
            </a:r>
          </a:p>
          <a:p>
            <a:pPr lvl="1"/>
            <a:r>
              <a:rPr lang="en-US" dirty="0" smtClean="0"/>
              <a:t>Each protocol defines the format of </a:t>
            </a:r>
            <a:r>
              <a:rPr lang="en-US" smtClean="0"/>
              <a:t>its </a:t>
            </a:r>
            <a:r>
              <a:rPr lang="en-US" smtClean="0"/>
              <a:t>headers</a:t>
            </a:r>
            <a:endParaRPr lang="en-US" dirty="0" smtClean="0"/>
          </a:p>
          <a:p>
            <a:pPr lvl="2"/>
            <a:r>
              <a:rPr lang="en-US" dirty="0" smtClean="0"/>
              <a:t>e.g., “the first 32 bits carry the destination address”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600200" y="5181600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5181600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Protocol?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agreement between parties on how to communicate</a:t>
            </a:r>
            <a:endParaRPr lang="en-US" dirty="0"/>
          </a:p>
          <a:p>
            <a:r>
              <a:rPr lang="en-US" dirty="0" smtClean="0"/>
              <a:t>Defines the </a:t>
            </a:r>
            <a:r>
              <a:rPr lang="en-US" dirty="0" smtClean="0">
                <a:solidFill>
                  <a:srgbClr val="0000FF"/>
                </a:solidFill>
              </a:rPr>
              <a:t>syntax</a:t>
            </a:r>
            <a:r>
              <a:rPr lang="en-US" dirty="0" smtClean="0"/>
              <a:t> of communication</a:t>
            </a:r>
          </a:p>
          <a:p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 smtClean="0"/>
              <a:t>“First a hello, then a request…”</a:t>
            </a:r>
          </a:p>
          <a:p>
            <a:pPr lvl="1"/>
            <a:r>
              <a:rPr lang="en-US" dirty="0" smtClean="0"/>
              <a:t>We will study many protocols later in the semester</a:t>
            </a:r>
          </a:p>
          <a:p>
            <a:r>
              <a:rPr lang="en-US" dirty="0" smtClean="0"/>
              <a:t>Protocols exist at many levels, hardware, and software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efined by standards bodies like IETF, IEEE, ITU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at different layers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SMTP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HTTP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TCP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UDP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IP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PPP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FDDI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Ethernet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PSTN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Radio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Copper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Optical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NTP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DNS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network layer protocol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SMTP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HTTP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TCP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UDP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IP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PPP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FDDI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Ethernet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PSTN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Radio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Copper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Optical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NTP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DNS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encapsulation: </a:t>
            </a:r>
            <a:br>
              <a:rPr lang="en-US" dirty="0" smtClean="0"/>
            </a:br>
            <a:r>
              <a:rPr lang="en-US" dirty="0" smtClean="0"/>
              <a:t>Protocol headers</a:t>
            </a:r>
            <a:endParaRPr lang="en-US" dirty="0"/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header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request/response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communication organized?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sections and office hours start this week</a:t>
            </a:r>
          </a:p>
          <a:p>
            <a:pPr lvl="1"/>
            <a:r>
              <a:rPr lang="en-US" dirty="0" smtClean="0"/>
              <a:t>Check course webpage for times, dates, locations</a:t>
            </a:r>
          </a:p>
          <a:p>
            <a:r>
              <a:rPr lang="en-US" dirty="0" smtClean="0"/>
              <a:t>Assignment 1 is already out</a:t>
            </a:r>
          </a:p>
          <a:p>
            <a:endParaRPr lang="en-US" altLang="x-none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72</a:t>
            </a:r>
            <a:r>
              <a:rPr lang="en-US" dirty="0" smtClean="0"/>
              <a:t> enrolled and </a:t>
            </a:r>
            <a:r>
              <a:rPr lang="en-US" dirty="0" smtClean="0">
                <a:solidFill>
                  <a:srgbClr val="0000FF"/>
                </a:solidFill>
              </a:rPr>
              <a:t>30</a:t>
            </a:r>
            <a:r>
              <a:rPr lang="en-US" dirty="0" smtClean="0"/>
              <a:t> wait-listed as of this morning.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9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steps</a:t>
            </a:r>
            <a:endParaRPr lang="en-US"/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the problem into tasks</a:t>
            </a:r>
          </a:p>
          <a:p>
            <a:r>
              <a:rPr lang="en-US" dirty="0" smtClean="0"/>
              <a:t>Organize these tasks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Assign</a:t>
            </a:r>
            <a:r>
              <a:rPr lang="en-US" dirty="0" smtClean="0"/>
              <a:t> tasks to entities (who does what)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get’s implemented where?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gets implemented </a:t>
            </a:r>
            <a:br>
              <a:rPr lang="en-US" smtClean="0"/>
            </a:br>
            <a:r>
              <a:rPr lang="en-US" smtClean="0"/>
              <a:t>at the end systems?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arrive on wire, must make it up to application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Therefore, </a:t>
            </a:r>
            <a:r>
              <a:rPr lang="en-US" dirty="0" smtClean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gets implemented in </a:t>
            </a:r>
            <a:br>
              <a:rPr lang="en-US" smtClean="0"/>
            </a:br>
            <a:r>
              <a:rPr lang="en-US" smtClean="0"/>
              <a:t>the network?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arrive on wire </a:t>
            </a:r>
            <a:r>
              <a:rPr lang="en-US" dirty="0" smtClean="0">
                <a:sym typeface="Wingdings" charset="0"/>
              </a:rPr>
              <a:t> </a:t>
            </a:r>
            <a:r>
              <a:rPr lang="en-US" dirty="0" smtClean="0"/>
              <a:t>physical layer (L1)</a:t>
            </a:r>
          </a:p>
          <a:p>
            <a:r>
              <a:rPr lang="en-US" dirty="0" smtClean="0"/>
              <a:t>Packets must be delivered across links and </a:t>
            </a:r>
            <a:br>
              <a:rPr lang="en-US" dirty="0" smtClean="0"/>
            </a:br>
            <a:r>
              <a:rPr lang="en-US" dirty="0" smtClean="0"/>
              <a:t>local networks </a:t>
            </a:r>
            <a:r>
              <a:rPr lang="en-US" dirty="0" smtClean="0">
                <a:sym typeface="Wingdings" charset="0"/>
              </a:rPr>
              <a:t> </a:t>
            </a:r>
            <a:r>
              <a:rPr lang="en-US" dirty="0" smtClean="0"/>
              <a:t>datalink layer (L2)</a:t>
            </a:r>
          </a:p>
          <a:p>
            <a:r>
              <a:rPr lang="en-US" dirty="0" smtClean="0"/>
              <a:t>Packets must be delivered between networks </a:t>
            </a:r>
            <a:br>
              <a:rPr lang="en-US" dirty="0" smtClean="0"/>
            </a:br>
            <a:r>
              <a:rPr lang="en-US" dirty="0" smtClean="0"/>
              <a:t>for global delivery </a:t>
            </a:r>
            <a:r>
              <a:rPr lang="en-US" dirty="0" smtClean="0">
                <a:sym typeface="Wingdings" charset="0"/>
              </a:rPr>
              <a:t> network layer (L3)</a:t>
            </a:r>
          </a:p>
          <a:p>
            <a:r>
              <a:rPr lang="en-US" dirty="0" smtClean="0"/>
              <a:t>The network does not support reliable delivery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 smtClean="0">
              <a:sym typeface="Wingdings" charset="0"/>
            </a:endParaRPr>
          </a:p>
          <a:p>
            <a:endParaRPr lang="en-US" dirty="0" smtClean="0">
              <a:sym typeface="Wingdings" charset="0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Diagram</a:t>
            </a:r>
            <a:endParaRPr lang="en-US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three layers implemented everywhere</a:t>
            </a:r>
          </a:p>
          <a:p>
            <a:r>
              <a:rPr lang="en-US" dirty="0" smtClean="0"/>
              <a:t>Top two layers implemented only at hosts</a:t>
            </a:r>
            <a:endParaRPr lang="en-US" dirty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look: End system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Web server, browser, mail, game </a:t>
            </a:r>
          </a:p>
          <a:p>
            <a:r>
              <a:rPr lang="en-US" dirty="0" smtClean="0"/>
              <a:t>Transport and network layer </a:t>
            </a:r>
          </a:p>
          <a:p>
            <a:pPr lvl="1"/>
            <a:r>
              <a:rPr lang="en-US" dirty="0" smtClean="0"/>
              <a:t>typically part of the operating system</a:t>
            </a:r>
          </a:p>
          <a:p>
            <a:r>
              <a:rPr lang="en-US" dirty="0" smtClean="0"/>
              <a:t>Datalink  and physical layer</a:t>
            </a:r>
          </a:p>
          <a:p>
            <a:pPr lvl="1"/>
            <a:r>
              <a:rPr lang="en-US" dirty="0" smtClean="0"/>
              <a:t>hardware/firmware/drivers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gets implemented in </a:t>
            </a:r>
            <a:br>
              <a:rPr lang="en-US" smtClean="0"/>
            </a:br>
            <a:r>
              <a:rPr lang="en-US" smtClean="0"/>
              <a:t>the network?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arrive on wire </a:t>
            </a:r>
            <a:r>
              <a:rPr lang="en-US" dirty="0" smtClean="0">
                <a:sym typeface="Wingdings" charset="0"/>
              </a:rPr>
              <a:t> </a:t>
            </a:r>
            <a:r>
              <a:rPr lang="en-US" dirty="0" smtClean="0"/>
              <a:t>physical layer (L1)</a:t>
            </a:r>
          </a:p>
          <a:p>
            <a:r>
              <a:rPr lang="en-US" dirty="0" smtClean="0"/>
              <a:t>Packets must be delivered across links and </a:t>
            </a:r>
            <a:br>
              <a:rPr lang="en-US" dirty="0" smtClean="0"/>
            </a:br>
            <a:r>
              <a:rPr lang="en-US" dirty="0" smtClean="0"/>
              <a:t>local networks </a:t>
            </a:r>
            <a:r>
              <a:rPr lang="en-US" dirty="0" smtClean="0">
                <a:sym typeface="Wingdings" charset="0"/>
              </a:rPr>
              <a:t> </a:t>
            </a:r>
            <a:r>
              <a:rPr lang="en-US" dirty="0" smtClean="0"/>
              <a:t>datalink layer (L2)</a:t>
            </a:r>
          </a:p>
          <a:p>
            <a:r>
              <a:rPr lang="en-US" dirty="0" smtClean="0"/>
              <a:t>Packets must be delivered between networks </a:t>
            </a:r>
            <a:br>
              <a:rPr lang="en-US" dirty="0" smtClean="0"/>
            </a:br>
            <a:r>
              <a:rPr lang="en-US" dirty="0" smtClean="0"/>
              <a:t>for global delivery </a:t>
            </a:r>
            <a:r>
              <a:rPr lang="en-US" dirty="0" smtClean="0">
                <a:sym typeface="Wingdings" charset="0"/>
              </a:rPr>
              <a:t> network layer (L3)</a:t>
            </a:r>
          </a:p>
          <a:p>
            <a:endParaRPr lang="en-US" dirty="0" smtClean="0">
              <a:sym typeface="Wingdings" charset="0"/>
            </a:endParaRPr>
          </a:p>
          <a:p>
            <a:r>
              <a:rPr lang="en-US" dirty="0" smtClean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 smtClean="0">
                <a:sym typeface="Wingdings" charset="0"/>
              </a:rPr>
              <a:t> implement only physical and datalink layers (L1, L2)</a:t>
            </a:r>
          </a:p>
          <a:p>
            <a:r>
              <a:rPr lang="en-US" dirty="0" smtClean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 smtClean="0">
                <a:sym typeface="Wingdings" charset="0"/>
              </a:rPr>
              <a:t> implement the network layer too (L1, L2, L3)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the network</a:t>
            </a:r>
            <a:endParaRPr lang="en-US" dirty="0"/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80C-ED20-354C-8D4F-38F03EF2220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CF9B-2E61-2745-A65C-A9A1FF7D72A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John,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Inspiration…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CEO A writes letter to CEO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Switches vs. Routers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do what routers do but </a:t>
            </a:r>
            <a:r>
              <a:rPr lang="en-US" dirty="0" smtClean="0">
                <a:solidFill>
                  <a:srgbClr val="0000FF"/>
                </a:solidFill>
              </a:rPr>
              <a:t>don’t participate in global delivery</a:t>
            </a:r>
            <a:r>
              <a:rPr lang="en-US" dirty="0" smtClean="0"/>
              <a:t>, just local delivery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witches only need to support L1, L2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outers support L1-L3</a:t>
            </a:r>
          </a:p>
          <a:p>
            <a:endParaRPr lang="en-US" dirty="0" smtClean="0"/>
          </a:p>
          <a:p>
            <a:r>
              <a:rPr lang="en-US" dirty="0" smtClean="0"/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</a:t>
            </a:r>
            <a:r>
              <a:rPr lang="en-US" dirty="0" smtClean="0"/>
              <a:t>days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communication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layer interact with its peers corresponding layer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communication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protocol-centric </a:t>
            </a:r>
            <a:r>
              <a:rPr lang="en-US" dirty="0"/>
              <a:t>d</a:t>
            </a:r>
            <a:r>
              <a:rPr lang="en-US" dirty="0" smtClean="0"/>
              <a:t>iagram</a:t>
            </a:r>
            <a:endParaRPr lang="en-US" dirty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layering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Why layers?</a:t>
            </a:r>
            <a:endParaRPr lang="en-US" sz="2800" dirty="0"/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Reduce complexity</a:t>
            </a:r>
          </a:p>
          <a:p>
            <a:r>
              <a:rPr lang="en-US" sz="2400" dirty="0" smtClean="0"/>
              <a:t>Improve flexibility</a:t>
            </a:r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/>
              <a:t>Why not?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 smtClean="0"/>
              <a:t>Higher overheads</a:t>
            </a:r>
            <a:endParaRPr lang="en-US" sz="2400" dirty="0"/>
          </a:p>
          <a:p>
            <a:r>
              <a:rPr lang="en-US" sz="2400" dirty="0"/>
              <a:t>Cross-layer information often </a:t>
            </a:r>
            <a:r>
              <a:rPr lang="en-US" sz="2400" dirty="0" smtClean="0"/>
              <a:t>useful</a:t>
            </a:r>
            <a:endParaRPr lang="en-US" sz="24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is the narrow waist of the layering hourglass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SMTP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HTTP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TCP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UDP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IP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PPP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FDDI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Ethernet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PSTN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Radio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Copper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Optical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NTP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DNS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hourglass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network-layer protocol (IP)</a:t>
            </a:r>
          </a:p>
          <a:p>
            <a:r>
              <a:rPr lang="en-US" dirty="0" smtClean="0"/>
              <a:t>Allows arbitrary networks to interoperate</a:t>
            </a:r>
          </a:p>
          <a:p>
            <a:pPr lvl="1"/>
            <a:r>
              <a:rPr lang="en-US" dirty="0" smtClean="0"/>
              <a:t>Any network that supports IP can exchange packets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Decouples</a:t>
            </a:r>
            <a:r>
              <a:rPr lang="en-US" dirty="0" smtClean="0"/>
              <a:t> applications from low-level networking technologies</a:t>
            </a:r>
          </a:p>
          <a:p>
            <a:pPr lvl="1"/>
            <a:r>
              <a:rPr lang="en-US" dirty="0" smtClean="0"/>
              <a:t>Applications function on all networks</a:t>
            </a:r>
          </a:p>
          <a:p>
            <a:r>
              <a:rPr lang="en-US" dirty="0" smtClean="0"/>
              <a:t>Supports simultaneous innovations above and below IP</a:t>
            </a:r>
          </a:p>
          <a:p>
            <a:r>
              <a:rPr lang="en-US" dirty="0" smtClean="0"/>
              <a:t>But changing IP itself is hard (e.g., IPv4 </a:t>
            </a:r>
            <a:r>
              <a:rPr lang="en-US" dirty="0" smtClean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network functionality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End-to-end arguments </a:t>
            </a:r>
            <a:r>
              <a:rPr lang="en-US" dirty="0" smtClean="0"/>
              <a:t>by </a:t>
            </a:r>
            <a:r>
              <a:rPr lang="en-US" dirty="0" err="1" smtClean="0"/>
              <a:t>Saltzer</a:t>
            </a:r>
            <a:r>
              <a:rPr lang="en-US" dirty="0" smtClean="0"/>
              <a:t>, Reed, and Clark</a:t>
            </a:r>
          </a:p>
          <a:p>
            <a:pPr lvl="1"/>
            <a:r>
              <a:rPr lang="en-US" dirty="0" smtClean="0"/>
              <a:t>Dumb network and smart end systems</a:t>
            </a:r>
          </a:p>
          <a:p>
            <a:pPr lvl="1"/>
            <a:r>
              <a:rPr lang="en-US" dirty="0" smtClean="0"/>
              <a:t>Functions that can be </a:t>
            </a:r>
            <a:r>
              <a:rPr lang="en-US" i="1" dirty="0" smtClean="0">
                <a:solidFill>
                  <a:srgbClr val="0000FF"/>
                </a:solidFill>
              </a:rPr>
              <a:t>completely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0000FF"/>
                </a:solidFill>
              </a:rPr>
              <a:t>correctly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implemented </a:t>
            </a:r>
            <a:r>
              <a:rPr lang="en-US" i="1" dirty="0" smtClean="0">
                <a:solidFill>
                  <a:srgbClr val="0000FF"/>
                </a:solidFill>
              </a:rPr>
              <a:t>only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with the knowledge of application end host, should not be pushed into the network</a:t>
            </a:r>
          </a:p>
          <a:p>
            <a:pPr lvl="1"/>
            <a:r>
              <a:rPr lang="en-US" dirty="0" smtClean="0"/>
              <a:t>Sometimes necessary to break this for performance and policy optimizations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Fate sharing</a:t>
            </a:r>
            <a:r>
              <a:rPr lang="en-US" dirty="0" smtClean="0"/>
              <a:t>: fail together or don’t fail at all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 smtClean="0"/>
              <a:t>Unified </a:t>
            </a:r>
            <a:r>
              <a:rPr lang="en-US" dirty="0"/>
              <a:t>Internet layer decouples </a:t>
            </a:r>
            <a:r>
              <a:rPr lang="en-US" dirty="0" smtClean="0"/>
              <a:t>applications </a:t>
            </a:r>
            <a:r>
              <a:rPr lang="en-US" dirty="0"/>
              <a:t>from networks</a:t>
            </a:r>
          </a:p>
          <a:p>
            <a:pPr lvl="0"/>
            <a:r>
              <a:rPr lang="en-US" dirty="0" smtClean="0"/>
              <a:t>E2E </a:t>
            </a:r>
            <a:r>
              <a:rPr lang="en-US" dirty="0"/>
              <a:t>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Inspiration…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CEO A writes letter to CEO B</a:t>
            </a:r>
          </a:p>
          <a:p>
            <a:pPr lvl="1"/>
            <a:r>
              <a:rPr lang="en-US" dirty="0" smtClean="0"/>
              <a:t>Folds letter and hands it to administrative aide</a:t>
            </a:r>
          </a:p>
          <a:p>
            <a:r>
              <a:rPr lang="en-US" dirty="0" smtClean="0"/>
              <a:t>Aide:</a:t>
            </a:r>
          </a:p>
          <a:p>
            <a:pPr lvl="1"/>
            <a:r>
              <a:rPr lang="en-US" dirty="0" smtClean="0"/>
              <a:t>Puts letter in envelope with CEO B’s full name</a:t>
            </a:r>
          </a:p>
          <a:p>
            <a:pPr lvl="1"/>
            <a:r>
              <a:rPr lang="en-US" dirty="0" smtClean="0"/>
              <a:t>Takes to FedEx</a:t>
            </a:r>
          </a:p>
          <a:p>
            <a:r>
              <a:rPr lang="en-US" dirty="0" smtClean="0"/>
              <a:t>FedEx Office</a:t>
            </a:r>
          </a:p>
          <a:p>
            <a:pPr lvl="1"/>
            <a:r>
              <a:rPr lang="en-US" dirty="0" smtClean="0"/>
              <a:t>Puts letter in larger envelope</a:t>
            </a:r>
          </a:p>
          <a:p>
            <a:pPr lvl="1"/>
            <a:r>
              <a:rPr lang="en-US" dirty="0" smtClean="0"/>
              <a:t>Puts name and street address on FedEx envelope</a:t>
            </a:r>
          </a:p>
          <a:p>
            <a:pPr lvl="1"/>
            <a:r>
              <a:rPr lang="en-US" dirty="0" smtClean="0"/>
              <a:t>Puts package on FedEx delivery truck</a:t>
            </a:r>
          </a:p>
          <a:p>
            <a:r>
              <a:rPr lang="en-US" dirty="0" smtClean="0"/>
              <a:t>FedEx delivers to other company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470150" y="5712619"/>
            <a:ext cx="4329113" cy="47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FedEx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Envelope (FE)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 of the letter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 of the letter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“Peers” in </a:t>
            </a:r>
            <a:r>
              <a:rPr lang="en-US" dirty="0" smtClean="0"/>
              <a:t>same </a:t>
            </a:r>
            <a:r>
              <a:rPr lang="en-US" dirty="0"/>
              <a:t>layer understand </a:t>
            </a:r>
            <a:r>
              <a:rPr lang="en-US" dirty="0" smtClean="0"/>
              <a:t>each other</a:t>
            </a:r>
            <a:endParaRPr lang="en-US" dirty="0"/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FedEx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Envelope (FE)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1"/>
      <p:bldP spid="27" grpId="0" animBg="1"/>
      <p:bldP spid="26" grpId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steps</a:t>
            </a:r>
            <a:endParaRPr lang="en-US"/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Decompose</a:t>
            </a:r>
            <a:r>
              <a:rPr lang="en-US" dirty="0" smtClean="0"/>
              <a:t> the problem into tasks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Organize</a:t>
            </a:r>
            <a:r>
              <a:rPr lang="en-US" dirty="0" smtClean="0"/>
              <a:t> these tasks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Assign</a:t>
            </a:r>
            <a:r>
              <a:rPr lang="en-US" dirty="0" smtClean="0"/>
              <a:t> tasks to entities (who does what)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Internet: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  <a:endParaRPr lang="en-US" sz="2400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 smtClean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  <a:endParaRPr lang="en-US" sz="2400" dirty="0">
              <a:solidFill>
                <a:schemeClr val="tx1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+mn-lt"/>
              </a:rPr>
              <a:t>Best-effort </a:t>
            </a:r>
            <a:r>
              <a:rPr lang="en-US" sz="2400" dirty="0" smtClean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 smtClean="0">
                <a:latin typeface="+mn-lt"/>
              </a:rPr>
              <a:t> packet delivery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i="1" smtClean="0">
                <a:solidFill>
                  <a:srgbClr val="0000FF"/>
                </a:solidFill>
              </a:rPr>
              <a:t>n built </a:t>
            </a:r>
            <a:r>
              <a:rPr lang="en-US" sz="2000" i="1" dirty="0" smtClean="0">
                <a:solidFill>
                  <a:srgbClr val="0000FF"/>
                </a:solidFill>
              </a:rPr>
              <a:t>on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i="1" smtClean="0">
                <a:solidFill>
                  <a:srgbClr val="0000FF"/>
                </a:solidFill>
              </a:rPr>
              <a:t>n built </a:t>
            </a:r>
            <a:r>
              <a:rPr lang="en-US" sz="2000" i="1" dirty="0" smtClean="0">
                <a:solidFill>
                  <a:srgbClr val="0000FF"/>
                </a:solidFill>
              </a:rPr>
              <a:t>on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i="1" smtClean="0">
                <a:solidFill>
                  <a:srgbClr val="0000FF"/>
                </a:solidFill>
              </a:rPr>
              <a:t>n built </a:t>
            </a:r>
            <a:r>
              <a:rPr lang="en-US" sz="2000" i="1" dirty="0" smtClean="0">
                <a:solidFill>
                  <a:srgbClr val="0000FF"/>
                </a:solidFill>
              </a:rPr>
              <a:t>on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i="1" smtClean="0">
                <a:solidFill>
                  <a:srgbClr val="0000FF"/>
                </a:solidFill>
              </a:rPr>
              <a:t>n built </a:t>
            </a:r>
            <a:r>
              <a:rPr lang="en-US" sz="2000" i="1" dirty="0" smtClean="0">
                <a:solidFill>
                  <a:srgbClr val="0000FF"/>
                </a:solidFill>
              </a:rPr>
              <a:t>on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organization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  <a:endParaRPr lang="en-US" sz="2400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 smtClean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  <a:endParaRPr lang="en-US" sz="2400" dirty="0">
              <a:solidFill>
                <a:schemeClr val="tx1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+mn-lt"/>
              </a:rPr>
              <a:t>Best-effort </a:t>
            </a:r>
            <a:r>
              <a:rPr lang="en-US" sz="2400" dirty="0" smtClean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 smtClean="0">
                <a:latin typeface="+mn-lt"/>
              </a:rPr>
              <a:t> packet delivery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i="1" smtClean="0">
                <a:solidFill>
                  <a:srgbClr val="0000FF"/>
                </a:solidFill>
              </a:rPr>
              <a:t>n built </a:t>
            </a:r>
            <a:r>
              <a:rPr lang="en-US" sz="2000" i="1" dirty="0" smtClean="0">
                <a:solidFill>
                  <a:srgbClr val="0000FF"/>
                </a:solidFill>
              </a:rPr>
              <a:t>on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i="1" smtClean="0">
                <a:solidFill>
                  <a:srgbClr val="0000FF"/>
                </a:solidFill>
              </a:rPr>
              <a:t>n built </a:t>
            </a:r>
            <a:r>
              <a:rPr lang="en-US" sz="2000" i="1" dirty="0" smtClean="0">
                <a:solidFill>
                  <a:srgbClr val="0000FF"/>
                </a:solidFill>
              </a:rPr>
              <a:t>on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i="1" smtClean="0">
                <a:solidFill>
                  <a:srgbClr val="0000FF"/>
                </a:solidFill>
              </a:rPr>
              <a:t>n built </a:t>
            </a:r>
            <a:r>
              <a:rPr lang="en-US" sz="2000" i="1" dirty="0" smtClean="0">
                <a:solidFill>
                  <a:srgbClr val="0000FF"/>
                </a:solidFill>
              </a:rPr>
              <a:t>on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i="1" smtClean="0">
                <a:solidFill>
                  <a:srgbClr val="0000FF"/>
                </a:solidFill>
              </a:rPr>
              <a:t>n built </a:t>
            </a:r>
            <a:r>
              <a:rPr lang="en-US" sz="2000" i="1" dirty="0" smtClean="0">
                <a:solidFill>
                  <a:srgbClr val="0000FF"/>
                </a:solidFill>
              </a:rPr>
              <a:t>on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1490453885</TotalTime>
  <Pages>7</Pages>
  <Words>1493</Words>
  <Application>Microsoft Macintosh PowerPoint</Application>
  <PresentationFormat>On-screen Show (4:3)</PresentationFormat>
  <Paragraphs>545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 Black</vt:lpstr>
      <vt:lpstr>Calibri</vt:lpstr>
      <vt:lpstr>Courier New</vt:lpstr>
      <vt:lpstr>Gill Sans</vt:lpstr>
      <vt:lpstr>Helvetica</vt:lpstr>
      <vt:lpstr>Monotype Sorts</vt:lpstr>
      <vt:lpstr>ＭＳ Ｐゴシック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5-minute break!</vt:lpstr>
      <vt:lpstr>Announcements</vt:lpstr>
      <vt:lpstr>Three steps</vt:lpstr>
      <vt:lpstr>What get’s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1296</cp:revision>
  <cp:lastPrinted>1999-09-08T17:25:07Z</cp:lastPrinted>
  <dcterms:created xsi:type="dcterms:W3CDTF">2014-01-14T18:15:50Z</dcterms:created>
  <dcterms:modified xsi:type="dcterms:W3CDTF">2017-01-11T20:43:27Z</dcterms:modified>
  <cp:category/>
</cp:coreProperties>
</file>