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rels" ContentType="application/vnd.openxmlformats-package.relationships+xml"/>
  <Default Extension="xml" ContentType="application/xml"/>
  <Default Extension="tiff" ContentType="image/tif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59"/>
  </p:notesMasterIdLst>
  <p:handoutMasterIdLst>
    <p:handoutMasterId r:id="rId60"/>
  </p:handoutMasterIdLst>
  <p:sldIdLst>
    <p:sldId id="258" r:id="rId2"/>
    <p:sldId id="487" r:id="rId3"/>
    <p:sldId id="513" r:id="rId4"/>
    <p:sldId id="514" r:id="rId5"/>
    <p:sldId id="515" r:id="rId6"/>
    <p:sldId id="516" r:id="rId7"/>
    <p:sldId id="517" r:id="rId8"/>
    <p:sldId id="518" r:id="rId9"/>
    <p:sldId id="519" r:id="rId10"/>
    <p:sldId id="520" r:id="rId11"/>
    <p:sldId id="521" r:id="rId12"/>
    <p:sldId id="522" r:id="rId13"/>
    <p:sldId id="523" r:id="rId14"/>
    <p:sldId id="524" r:id="rId15"/>
    <p:sldId id="525" r:id="rId16"/>
    <p:sldId id="529" r:id="rId17"/>
    <p:sldId id="530" r:id="rId18"/>
    <p:sldId id="528" r:id="rId19"/>
    <p:sldId id="531" r:id="rId20"/>
    <p:sldId id="532" r:id="rId21"/>
    <p:sldId id="533" r:id="rId22"/>
    <p:sldId id="534" r:id="rId23"/>
    <p:sldId id="535" r:id="rId24"/>
    <p:sldId id="536" r:id="rId25"/>
    <p:sldId id="537" r:id="rId26"/>
    <p:sldId id="538" r:id="rId27"/>
    <p:sldId id="539" r:id="rId28"/>
    <p:sldId id="540" r:id="rId29"/>
    <p:sldId id="502" r:id="rId30"/>
    <p:sldId id="503" r:id="rId31"/>
    <p:sldId id="541" r:id="rId32"/>
    <p:sldId id="542" r:id="rId33"/>
    <p:sldId id="543" r:id="rId34"/>
    <p:sldId id="544" r:id="rId35"/>
    <p:sldId id="545" r:id="rId36"/>
    <p:sldId id="546" r:id="rId37"/>
    <p:sldId id="547" r:id="rId38"/>
    <p:sldId id="562" r:id="rId39"/>
    <p:sldId id="563" r:id="rId40"/>
    <p:sldId id="564" r:id="rId41"/>
    <p:sldId id="565" r:id="rId42"/>
    <p:sldId id="566" r:id="rId43"/>
    <p:sldId id="567" r:id="rId44"/>
    <p:sldId id="568" r:id="rId45"/>
    <p:sldId id="569" r:id="rId46"/>
    <p:sldId id="570" r:id="rId47"/>
    <p:sldId id="571" r:id="rId48"/>
    <p:sldId id="572" r:id="rId49"/>
    <p:sldId id="573" r:id="rId50"/>
    <p:sldId id="574" r:id="rId51"/>
    <p:sldId id="575" r:id="rId52"/>
    <p:sldId id="576" r:id="rId53"/>
    <p:sldId id="577" r:id="rId54"/>
    <p:sldId id="578" r:id="rId55"/>
    <p:sldId id="579" r:id="rId56"/>
    <p:sldId id="580" r:id="rId57"/>
    <p:sldId id="512" r:id="rId58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1600" b="1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D3A600"/>
    <a:srgbClr val="333399"/>
    <a:srgbClr val="FFCB05"/>
    <a:srgbClr val="FF9900"/>
    <a:srgbClr val="00274C"/>
    <a:srgbClr val="009900"/>
    <a:srgbClr val="D60093"/>
    <a:srgbClr val="FF3300"/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064"/>
    <p:restoredTop sz="88049"/>
  </p:normalViewPr>
  <p:slideViewPr>
    <p:cSldViewPr>
      <p:cViewPr varScale="1">
        <p:scale>
          <a:sx n="122" d="100"/>
          <a:sy n="122" d="100"/>
        </p:scale>
        <p:origin x="1400" y="2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-1914" y="-9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/>
            </a:lvl1pPr>
          </a:lstStyle>
          <a:p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/>
            </a:lvl1pPr>
          </a:lstStyle>
          <a:p>
            <a:fld id="{B29687F7-08B4-A54B-BC56-F290ADA497A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87476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t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defTabSz="965200" eaLnBrk="0" hangingPunct="0">
              <a:defRPr sz="1100" b="0" i="1">
                <a:latin typeface="Times New Roman" charset="0"/>
              </a:defRPr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1775"/>
            <a:ext cx="3171825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20100" tIns="0" rIns="2010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sz="1100" b="0" i="1">
                <a:latin typeface="Times New Roman" charset="0"/>
              </a:defRPr>
            </a:lvl1pPr>
          </a:lstStyle>
          <a:p>
            <a:fld id="{C7E9A20B-E167-2E4E-BE18-AA9F5BF5FBB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7154" tIns="48580" rIns="97154" bIns="485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notes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343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8413" y="727075"/>
            <a:ext cx="4781550" cy="35861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21514731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defTabSz="965200"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14EF427-E3A8-D542-91D3-317F25033480}" type="slidenum">
              <a:rPr lang="en-US" sz="1100" b="0">
                <a:latin typeface="Times New Roman" charset="0"/>
              </a:rPr>
              <a:pPr/>
              <a:t>1</a:t>
            </a:fld>
            <a:endParaRPr lang="en-US" sz="1100" b="0">
              <a:latin typeface="Times New Roman" charset="0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81550" cy="3586163"/>
          </a:xfrm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3302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667D5A-DA07-DF4D-A443-18CA09A84EAD}" type="slidenum">
              <a:rPr lang="en-US"/>
              <a:pPr/>
              <a:t>21</a:t>
            </a:fld>
            <a:endParaRPr lang="en-US"/>
          </a:p>
        </p:txBody>
      </p:sp>
      <p:sp>
        <p:nvSpPr>
          <p:cNvPr id="1054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8888" y="720725"/>
            <a:ext cx="4799012" cy="35988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0547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5474" y="4559719"/>
            <a:ext cx="5364254" cy="432127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106063" tIns="53031" rIns="106063" bIns="53031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0550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667D5A-DA07-DF4D-A443-18CA09A84EAD}" type="slidenum">
              <a:rPr lang="en-US"/>
              <a:pPr/>
              <a:t>22</a:t>
            </a:fld>
            <a:endParaRPr lang="en-US"/>
          </a:p>
        </p:txBody>
      </p:sp>
      <p:sp>
        <p:nvSpPr>
          <p:cNvPr id="1054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8888" y="720725"/>
            <a:ext cx="4799012" cy="35988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0547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5474" y="4559719"/>
            <a:ext cx="5364254" cy="432127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106063" tIns="53031" rIns="106063" bIns="53031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1835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72174EE3-F7D3-7B40-98C7-00C55495C7AA}" type="slidenum">
              <a:rPr lang="en-US" sz="1300" b="0">
                <a:latin typeface="Times New Roman" charset="0"/>
              </a:rPr>
              <a:pPr eaLnBrk="1" hangingPunct="1"/>
              <a:t>23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3312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3312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58242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F9E4DFA3-1EFD-224F-A536-91773F1A572C}" type="slidenum">
              <a:rPr lang="en-US" sz="1300" b="0">
                <a:latin typeface="Times New Roman" charset="0"/>
              </a:rPr>
              <a:pPr eaLnBrk="1" hangingPunct="1"/>
              <a:t>24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37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9012" cy="3598863"/>
          </a:xfrm>
          <a:solidFill>
            <a:srgbClr val="FFFFFF"/>
          </a:solidFill>
          <a:ln/>
        </p:spPr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117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106063" tIns="53031" rIns="106063" bIns="53031"/>
          <a:lstStyle/>
          <a:p>
            <a:r>
              <a:rPr lang="en-US" sz="1800" dirty="0">
                <a:ea typeface="ＭＳ Ｐゴシック" charset="0"/>
                <a:cs typeface="ＭＳ Ｐゴシック" charset="0"/>
              </a:rPr>
              <a:t>Because communicated to all IBGP routers within AS, all routers have a common view of how to exit the AS.</a:t>
            </a:r>
          </a:p>
          <a:p>
            <a:r>
              <a:rPr lang="en-US" sz="1800" dirty="0">
                <a:ea typeface="ＭＳ Ｐゴシック" charset="0"/>
                <a:cs typeface="ＭＳ Ｐゴシック" charset="0"/>
              </a:rPr>
              <a:t>This differs from MED in 2 ways: (1) the destination prefix can be anywhere in the internet, not just in the next AS (as in the case for MED). (2) the AS that sets </a:t>
            </a:r>
            <a:r>
              <a:rPr lang="en-US" sz="1800" dirty="0" err="1">
                <a:ea typeface="ＭＳ Ｐゴシック" charset="0"/>
                <a:cs typeface="ＭＳ Ｐゴシック" charset="0"/>
              </a:rPr>
              <a:t>Local_Pref</a:t>
            </a:r>
            <a:r>
              <a:rPr lang="en-US" sz="1800" dirty="0">
                <a:ea typeface="ＭＳ Ｐゴシック" charset="0"/>
                <a:cs typeface="ＭＳ Ｐゴシック" charset="0"/>
              </a:rPr>
              <a:t>, is also the one that uses it. This allows one node to tell everyone locally what the best way out is.</a:t>
            </a:r>
          </a:p>
          <a:p>
            <a:endParaRPr lang="en-US" sz="1800" dirty="0">
              <a:ea typeface="ＭＳ Ｐゴシック" charset="0"/>
              <a:cs typeface="ＭＳ Ｐゴシック" charset="0"/>
            </a:endParaRPr>
          </a:p>
          <a:p>
            <a:r>
              <a:rPr lang="en-US" sz="1800" dirty="0">
                <a:ea typeface="ＭＳ Ｐゴシック" charset="0"/>
                <a:cs typeface="ＭＳ Ｐゴシック" charset="0"/>
              </a:rPr>
              <a:t>MED can</a:t>
            </a:r>
            <a:r>
              <a:rPr lang="ja-JP" altLang="en-US" sz="1800" dirty="0">
                <a:ea typeface="ＭＳ Ｐゴシック" charset="0"/>
                <a:cs typeface="ＭＳ Ｐゴシック" charset="0"/>
              </a:rPr>
              <a:t>’</a:t>
            </a:r>
            <a:r>
              <a:rPr lang="en-US" sz="1800" dirty="0">
                <a:ea typeface="ＭＳ Ｐゴシック" charset="0"/>
                <a:cs typeface="ＭＳ Ｐゴシック" charset="0"/>
              </a:rPr>
              <a:t>t be used in this example because there is exactly one connection between any pair of AS</a:t>
            </a:r>
            <a:r>
              <a:rPr lang="ja-JP" altLang="en-US" sz="1800" dirty="0">
                <a:ea typeface="ＭＳ Ｐゴシック" charset="0"/>
                <a:cs typeface="ＭＳ Ｐゴシック" charset="0"/>
              </a:rPr>
              <a:t>’</a:t>
            </a:r>
            <a:r>
              <a:rPr lang="en-US" sz="1800" dirty="0">
                <a:ea typeface="ＭＳ Ｐゴシック" charset="0"/>
                <a:cs typeface="ＭＳ Ｐゴシック" charset="0"/>
              </a:rPr>
              <a:t>s.</a:t>
            </a:r>
          </a:p>
          <a:p>
            <a:endParaRPr lang="en-US" dirty="0">
              <a:ea typeface="ＭＳ Ｐゴシック" charset="0"/>
              <a:cs typeface="ＭＳ Ｐゴシック" charset="0"/>
            </a:endParaRPr>
          </a:p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8945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A61A92B-F622-DC44-B3DC-DA45C0DABBFB}" type="slidenum">
              <a:rPr lang="en-US" sz="1300" b="0">
                <a:latin typeface="Times New Roman" charset="0"/>
              </a:rPr>
              <a:pPr eaLnBrk="1" hangingPunct="1"/>
              <a:t>25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43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9012" cy="3598863"/>
          </a:xfrm>
          <a:solidFill>
            <a:srgbClr val="FFFFFF"/>
          </a:solidFill>
          <a:ln/>
        </p:spPr>
      </p:sp>
      <p:sp>
        <p:nvSpPr>
          <p:cNvPr id="143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47992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106063" tIns="53031" rIns="106063" bIns="53031"/>
          <a:lstStyle/>
          <a:p>
            <a:endParaRPr lang="en-US" sz="100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2374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3B71703-4190-7F41-9AEF-55A524BD81F2}" type="slidenum">
              <a:rPr lang="en-US" sz="1300" b="0">
                <a:latin typeface="Times New Roman" charset="0"/>
              </a:rPr>
              <a:pPr eaLnBrk="1" hangingPunct="1"/>
              <a:t>26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4541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4541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04608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A55E516-9422-2847-ADEE-448CB5ED14F6}" type="slidenum">
              <a:rPr lang="en-US" sz="1300" b="0">
                <a:latin typeface="Times New Roman" charset="0"/>
              </a:rPr>
              <a:pPr eaLnBrk="1" hangingPunct="1"/>
              <a:t>28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8413" y="727075"/>
            <a:ext cx="4781550" cy="3586163"/>
          </a:xfrm>
          <a:ln w="12700" cap="flat">
            <a:solidFill>
              <a:schemeClr val="tx1"/>
            </a:solidFill>
          </a:ln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4319" tIns="47160" rIns="94319" bIns="47160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33215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C682C33F-9931-8842-9FF7-1280D31A00DD}" type="slidenum">
              <a:rPr lang="en-US" sz="1300" b="0">
                <a:latin typeface="Times New Roman" charset="0"/>
              </a:rPr>
              <a:pPr eaLnBrk="1" hangingPunct="1"/>
              <a:t>32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60763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AAE66B98-CCA1-0044-B8AF-B9669DEED8EE}" type="slidenum">
              <a:rPr lang="en-US" sz="1300" b="0">
                <a:latin typeface="Times New Roman" charset="0"/>
              </a:rPr>
              <a:pPr eaLnBrk="1" hangingPunct="1"/>
              <a:t>33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8611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solidFill>
            <a:srgbClr val="FFFFFF"/>
          </a:solidFill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5235" tIns="47617" rIns="95235" bIns="47617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77396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5BA704E-9369-3B4E-B37B-3424964AFB77}" type="slidenum">
              <a:rPr lang="en-US" sz="1300" b="0">
                <a:latin typeface="Times New Roman" charset="0"/>
              </a:rPr>
              <a:pPr eaLnBrk="1" hangingPunct="1"/>
              <a:t>34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49068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E9A20B-E167-2E4E-BE18-AA9F5BF5FBB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7206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DE02F31-F50C-A145-A48A-AFC929D9E2BB}" type="slidenum">
              <a:rPr lang="en-US" sz="1300" b="0">
                <a:latin typeface="Times New Roman" charset="0"/>
              </a:rPr>
              <a:pPr eaLnBrk="1" hangingPunct="1"/>
              <a:t>36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7425" cy="3598863"/>
          </a:xfrm>
          <a:solidFill>
            <a:srgbClr val="FFFFFF"/>
          </a:solidFill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zh-CN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187587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445834D-F7E3-4B4E-BB59-A3ABE3FDB1C5}" type="slidenum">
              <a:rPr lang="en-US" sz="1300" b="0">
                <a:latin typeface="Times New Roman" charset="0"/>
              </a:rPr>
              <a:pPr eaLnBrk="1" hangingPunct="1"/>
              <a:t>37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7425" cy="3598863"/>
          </a:xfrm>
          <a:solidFill>
            <a:srgbClr val="FFFFFF"/>
          </a:solidFill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zh-CN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873844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445834D-F7E3-4B4E-BB59-A3ABE3FDB1C5}" type="slidenum">
              <a:rPr lang="en-US" sz="1300" b="0">
                <a:latin typeface="Times New Roman" charset="0"/>
              </a:rPr>
              <a:pPr eaLnBrk="1" hangingPunct="1"/>
              <a:t>38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7425" cy="3598863"/>
          </a:xfrm>
          <a:solidFill>
            <a:srgbClr val="FFFFFF"/>
          </a:solidFill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zh-CN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354065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445834D-F7E3-4B4E-BB59-A3ABE3FDB1C5}" type="slidenum">
              <a:rPr lang="en-US" sz="1300" b="0">
                <a:latin typeface="Times New Roman" charset="0"/>
              </a:rPr>
              <a:pPr eaLnBrk="1" hangingPunct="1"/>
              <a:t>39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7425" cy="3598863"/>
          </a:xfrm>
          <a:solidFill>
            <a:srgbClr val="FFFFFF"/>
          </a:solidFill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zh-CN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185166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445834D-F7E3-4B4E-BB59-A3ABE3FDB1C5}" type="slidenum">
              <a:rPr lang="en-US" sz="1300" b="0">
                <a:latin typeface="Times New Roman" charset="0"/>
              </a:rPr>
              <a:pPr eaLnBrk="1" hangingPunct="1"/>
              <a:t>40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7425" cy="3598863"/>
          </a:xfrm>
          <a:solidFill>
            <a:srgbClr val="FFFFFF"/>
          </a:solidFill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zh-CN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380457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445834D-F7E3-4B4E-BB59-A3ABE3FDB1C5}" type="slidenum">
              <a:rPr lang="en-US" sz="1300" b="0">
                <a:latin typeface="Times New Roman" charset="0"/>
              </a:rPr>
              <a:pPr eaLnBrk="1" hangingPunct="1"/>
              <a:t>41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7425" cy="3598863"/>
          </a:xfrm>
          <a:solidFill>
            <a:srgbClr val="FFFFFF"/>
          </a:solidFill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zh-CN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776879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445834D-F7E3-4B4E-BB59-A3ABE3FDB1C5}" type="slidenum">
              <a:rPr lang="en-US" sz="1300" b="0">
                <a:latin typeface="Times New Roman" charset="0"/>
              </a:rPr>
              <a:pPr eaLnBrk="1" hangingPunct="1"/>
              <a:t>42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7425" cy="3598863"/>
          </a:xfrm>
          <a:solidFill>
            <a:srgbClr val="FFFFFF"/>
          </a:solidFill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zh-CN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33080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445834D-F7E3-4B4E-BB59-A3ABE3FDB1C5}" type="slidenum">
              <a:rPr lang="en-US" sz="1300" b="0">
                <a:latin typeface="Times New Roman" charset="0"/>
              </a:rPr>
              <a:pPr eaLnBrk="1" hangingPunct="1"/>
              <a:t>43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7425" cy="3598863"/>
          </a:xfrm>
          <a:solidFill>
            <a:srgbClr val="FFFFFF"/>
          </a:solidFill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zh-CN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180378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445834D-F7E3-4B4E-BB59-A3ABE3FDB1C5}" type="slidenum">
              <a:rPr lang="en-US" sz="1300" b="0">
                <a:latin typeface="Times New Roman" charset="0"/>
              </a:rPr>
              <a:pPr eaLnBrk="1" hangingPunct="1"/>
              <a:t>44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7425" cy="3598863"/>
          </a:xfrm>
          <a:solidFill>
            <a:srgbClr val="FFFFFF"/>
          </a:solidFill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zh-CN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755032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445834D-F7E3-4B4E-BB59-A3ABE3FDB1C5}" type="slidenum">
              <a:rPr lang="en-US" sz="1300" b="0">
                <a:latin typeface="Times New Roman" charset="0"/>
              </a:rPr>
              <a:pPr eaLnBrk="1" hangingPunct="1"/>
              <a:t>45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7425" cy="3598863"/>
          </a:xfrm>
          <a:solidFill>
            <a:srgbClr val="FFFFFF"/>
          </a:solidFill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zh-CN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15246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4CA1317-0D24-8C45-9979-8A048FDBAF42}" type="slidenum">
              <a:rPr lang="en-US" sz="1300" b="0">
                <a:latin typeface="Times New Roman" charset="0"/>
              </a:rPr>
              <a:pPr eaLnBrk="1" hangingPunct="1"/>
              <a:t>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 err="1">
                <a:ea typeface="ＭＳ Ｐゴシック" charset="0"/>
                <a:cs typeface="ＭＳ Ｐゴシック" charset="0"/>
              </a:rPr>
              <a:t>Ehy</a:t>
            </a:r>
            <a:r>
              <a:rPr lang="en-US" dirty="0">
                <a:ea typeface="ＭＳ Ｐゴシック" charset="0"/>
                <a:cs typeface="ＭＳ Ｐゴシック" charset="0"/>
              </a:rPr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80290223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445834D-F7E3-4B4E-BB59-A3ABE3FDB1C5}" type="slidenum">
              <a:rPr lang="en-US" sz="1300" b="0">
                <a:latin typeface="Times New Roman" charset="0"/>
              </a:rPr>
              <a:pPr eaLnBrk="1" hangingPunct="1"/>
              <a:t>46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7425" cy="3598863"/>
          </a:xfrm>
          <a:solidFill>
            <a:srgbClr val="FFFFFF"/>
          </a:solidFill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zh-CN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131646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445834D-F7E3-4B4E-BB59-A3ABE3FDB1C5}" type="slidenum">
              <a:rPr lang="en-US" sz="1300" b="0">
                <a:latin typeface="Times New Roman" charset="0"/>
              </a:rPr>
              <a:pPr eaLnBrk="1" hangingPunct="1"/>
              <a:t>47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7425" cy="3598863"/>
          </a:xfrm>
          <a:solidFill>
            <a:srgbClr val="FFFFFF"/>
          </a:solidFill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zh-CN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93575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445834D-F7E3-4B4E-BB59-A3ABE3FDB1C5}" type="slidenum">
              <a:rPr lang="en-US" sz="1300" b="0">
                <a:latin typeface="Times New Roman" charset="0"/>
              </a:rPr>
              <a:pPr eaLnBrk="1" hangingPunct="1"/>
              <a:t>48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7425" cy="3598863"/>
          </a:xfrm>
          <a:solidFill>
            <a:srgbClr val="FFFFFF"/>
          </a:solidFill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zh-CN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322717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445834D-F7E3-4B4E-BB59-A3ABE3FDB1C5}" type="slidenum">
              <a:rPr lang="en-US" sz="1300" b="0">
                <a:latin typeface="Times New Roman" charset="0"/>
              </a:rPr>
              <a:pPr eaLnBrk="1" hangingPunct="1"/>
              <a:t>49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7425" cy="3598863"/>
          </a:xfrm>
          <a:solidFill>
            <a:srgbClr val="FFFFFF"/>
          </a:solidFill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zh-CN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751246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445834D-F7E3-4B4E-BB59-A3ABE3FDB1C5}" type="slidenum">
              <a:rPr lang="en-US" sz="1300" b="0">
                <a:latin typeface="Times New Roman" charset="0"/>
              </a:rPr>
              <a:pPr eaLnBrk="1" hangingPunct="1"/>
              <a:t>50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7425" cy="3598863"/>
          </a:xfrm>
          <a:solidFill>
            <a:srgbClr val="FFFFFF"/>
          </a:solidFill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zh-CN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4812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E445834D-F7E3-4B4E-BB59-A3ABE3FDB1C5}" type="slidenum">
              <a:rPr lang="en-US" sz="1300" b="0">
                <a:latin typeface="Times New Roman" charset="0"/>
              </a:rPr>
              <a:pPr eaLnBrk="1" hangingPunct="1"/>
              <a:t>51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0725"/>
            <a:ext cx="4797425" cy="3598863"/>
          </a:xfrm>
          <a:solidFill>
            <a:srgbClr val="FFFFFF"/>
          </a:solidFill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zh-CN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293536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DE28487-56D5-C344-8A1B-3420E4D927E6}" type="slidenum">
              <a:rPr lang="en-US" sz="1300" b="0">
                <a:latin typeface="Times New Roman" charset="0"/>
              </a:rPr>
              <a:pPr eaLnBrk="1" hangingPunct="1"/>
              <a:t>53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solidFill>
            <a:srgbClr val="FFFFFF"/>
          </a:solidFill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5235" tIns="47617" rIns="95235" bIns="47617"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Lesson: not being optimal: who cares</a:t>
            </a:r>
          </a:p>
          <a:p>
            <a:r>
              <a:rPr lang="en-US" dirty="0">
                <a:ea typeface="ＭＳ Ｐゴシック" charset="0"/>
                <a:cs typeface="ＭＳ Ｐゴシック" charset="0"/>
              </a:rPr>
              <a:t>Not being connected: we all care!!</a:t>
            </a:r>
          </a:p>
        </p:txBody>
      </p:sp>
    </p:spTree>
    <p:extLst>
      <p:ext uri="{BB962C8B-B14F-4D97-AF65-F5344CB8AC3E}">
        <p14:creationId xmlns:p14="http://schemas.microsoft.com/office/powerpoint/2010/main" val="185958453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075A4076-981B-E14E-BF7D-F23C58614226}" type="slidenum">
              <a:rPr lang="en-US" sz="1300" b="0">
                <a:latin typeface="Times New Roman" charset="0"/>
              </a:rPr>
              <a:pPr eaLnBrk="1" hangingPunct="1"/>
              <a:t>54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solidFill>
            <a:srgbClr val="FFFFFF"/>
          </a:solidFill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95376" tIns="47688" rIns="95376" bIns="47688"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604113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DE28487-56D5-C344-8A1B-3420E4D927E6}" type="slidenum">
              <a:rPr lang="en-US" sz="1300" b="0">
                <a:latin typeface="Times New Roman" charset="0"/>
              </a:rPr>
              <a:pPr eaLnBrk="1" hangingPunct="1"/>
              <a:t>55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solidFill>
            <a:srgbClr val="FFFFFF"/>
          </a:solidFill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5235" tIns="47617" rIns="95235" bIns="47617"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Lesson: not being optimal: who cares</a:t>
            </a:r>
          </a:p>
          <a:p>
            <a:r>
              <a:rPr lang="en-US" dirty="0">
                <a:ea typeface="ＭＳ Ｐゴシック" charset="0"/>
                <a:cs typeface="ＭＳ Ｐゴシック" charset="0"/>
              </a:rPr>
              <a:t>Not being connected: we all care!!</a:t>
            </a:r>
          </a:p>
        </p:txBody>
      </p:sp>
    </p:spTree>
    <p:extLst>
      <p:ext uri="{BB962C8B-B14F-4D97-AF65-F5344CB8AC3E}">
        <p14:creationId xmlns:p14="http://schemas.microsoft.com/office/powerpoint/2010/main" val="116497948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DE28487-56D5-C344-8A1B-3420E4D927E6}" type="slidenum">
              <a:rPr lang="en-US" sz="1300" b="0">
                <a:latin typeface="Times New Roman" charset="0"/>
              </a:rPr>
              <a:pPr eaLnBrk="1" hangingPunct="1"/>
              <a:t>56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72707" name="Rectangle 2"/>
          <p:cNvSpPr>
            <a:spLocks noGrp="1" noRot="1" noChangeAspect="1" noChangeArrowheads="1"/>
          </p:cNvSpPr>
          <p:nvPr>
            <p:ph type="sldImg"/>
          </p:nvPr>
        </p:nvSpPr>
        <p:spPr>
          <a:xfrm>
            <a:off x="1258888" y="722313"/>
            <a:ext cx="4799012" cy="3598862"/>
          </a:xfrm>
          <a:solidFill>
            <a:srgbClr val="FFFFFF"/>
          </a:solidFill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5235" tIns="47617" rIns="95235" bIns="47617"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Lesson: not being optimal: who cares</a:t>
            </a:r>
          </a:p>
          <a:p>
            <a:r>
              <a:rPr lang="en-US" dirty="0">
                <a:ea typeface="ＭＳ Ｐゴシック" charset="0"/>
                <a:cs typeface="ＭＳ Ｐゴシック" charset="0"/>
              </a:rPr>
              <a:t>Not being connected: we all care!!</a:t>
            </a:r>
          </a:p>
        </p:txBody>
      </p:sp>
    </p:spTree>
    <p:extLst>
      <p:ext uri="{BB962C8B-B14F-4D97-AF65-F5344CB8AC3E}">
        <p14:creationId xmlns:p14="http://schemas.microsoft.com/office/powerpoint/2010/main" val="15908264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432177F9-D46C-9E47-A59B-29E08ABE9F97}" type="slidenum">
              <a:rPr lang="en-US" sz="1300" b="0">
                <a:latin typeface="Times New Roman" charset="0"/>
              </a:rPr>
              <a:pPr eaLnBrk="1" hangingPunct="1"/>
              <a:t>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4813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Arrows</a:t>
            </a:r>
            <a:r>
              <a:rPr lang="en-US" baseline="0" dirty="0">
                <a:ea typeface="ＭＳ Ｐゴシック" charset="0"/>
                <a:cs typeface="ＭＳ Ｐゴシック" charset="0"/>
              </a:rPr>
              <a:t> are routing message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48674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86217817-1DE6-EC4D-9339-BD283CA19325}" type="slidenum">
              <a:rPr lang="en-US" sz="1300" b="0">
                <a:latin typeface="Times New Roman" charset="0"/>
              </a:rPr>
              <a:pPr eaLnBrk="1" hangingPunct="1"/>
              <a:t>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9012" cy="3598863"/>
          </a:xfrm>
          <a:solidFill>
            <a:srgbClr val="FFFFFF"/>
          </a:solidFill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31838" y="4559300"/>
            <a:ext cx="5851525" cy="4321175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altLang="zh-CN" dirty="0">
              <a:ea typeface="宋体" charset="0"/>
              <a:cs typeface="宋体" charset="0"/>
            </a:endParaRPr>
          </a:p>
          <a:p>
            <a:r>
              <a:rPr lang="en-US" altLang="zh-CN" dirty="0">
                <a:ea typeface="宋体" charset="0"/>
                <a:cs typeface="宋体" charset="0"/>
              </a:rPr>
              <a:t>Arrows:</a:t>
            </a:r>
            <a:r>
              <a:rPr lang="en-US" altLang="zh-CN" baseline="0" dirty="0">
                <a:ea typeface="宋体" charset="0"/>
                <a:cs typeface="宋体" charset="0"/>
              </a:rPr>
              <a:t> routing messages!</a:t>
            </a:r>
            <a:endParaRPr lang="en-US" altLang="zh-CN" dirty="0">
              <a:ea typeface="宋体" charset="0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05085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1EB4CF9-310C-3546-88B2-B2DAF8910793}" type="slidenum">
              <a:rPr lang="en-US" sz="1300" b="0">
                <a:latin typeface="Times New Roman" charset="0"/>
              </a:rPr>
              <a:pPr eaLnBrk="1" hangingPunct="1"/>
              <a:t>14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0600" cy="3600450"/>
          </a:xfrm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2763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b="1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78557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1EB4CF9-310C-3546-88B2-B2DAF8910793}" type="slidenum">
              <a:rPr lang="en-US" sz="1300" b="0">
                <a:latin typeface="Times New Roman" charset="0"/>
              </a:rPr>
              <a:pPr eaLnBrk="1" hangingPunct="1"/>
              <a:t>16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0600" cy="3600450"/>
          </a:xfrm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2763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b="1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70382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fld id="{D1EB4CF9-310C-3546-88B2-B2DAF8910793}" type="slidenum">
              <a:rPr lang="en-US" sz="1300" b="0">
                <a:latin typeface="Times New Roman" charset="0"/>
              </a:rPr>
              <a:pPr eaLnBrk="1" hangingPunct="1"/>
              <a:t>17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7300" y="719138"/>
            <a:ext cx="4800600" cy="3600450"/>
          </a:xfrm>
          <a:solidFill>
            <a:srgbClr val="FFFFFF"/>
          </a:solidFill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22763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 b="1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49119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68B0EAE-3B4D-1F4F-8A5A-7698E2F7FCE1}" type="slidenum">
              <a:rPr lang="en-US"/>
              <a:pPr/>
              <a:t>20</a:t>
            </a:fld>
            <a:endParaRPr lang="en-US"/>
          </a:p>
        </p:txBody>
      </p:sp>
      <p:sp>
        <p:nvSpPr>
          <p:cNvPr id="1056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258888" y="720725"/>
            <a:ext cx="4799012" cy="3598863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0567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75474" y="4559719"/>
            <a:ext cx="5364254" cy="432127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lIns="106063" tIns="53031" rIns="106063" bIns="53031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4034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0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96" charset="2"/>
              <a:buNone/>
              <a:defRPr/>
            </a:lvl1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8441" name="Rectangle 9"/>
          <p:cNvSpPr>
            <a:spLocks noGrp="1" noChangeArrowheads="1"/>
          </p:cNvSpPr>
          <p:nvPr>
            <p:ph type="ctrTitle"/>
          </p:nvPr>
        </p:nvSpPr>
        <p:spPr>
          <a:xfrm>
            <a:off x="685800" y="1143000"/>
            <a:ext cx="7772400" cy="20574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z="1050" b="0">
                <a:latin typeface="Times New Roman" charset="0"/>
              </a:defRPr>
            </a:lvl1pPr>
          </a:lstStyle>
          <a:p>
            <a:r>
              <a:rPr lang="en-US"/>
              <a:t>November 12, 2018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z="1050" b="0">
                <a:latin typeface="Times New Roman" charset="0"/>
              </a:defRPr>
            </a:lvl1pPr>
          </a:lstStyle>
          <a:p>
            <a:r>
              <a:rPr lang="en-US"/>
              <a:t>EECS 489 – Lecture 17</a:t>
            </a:r>
          </a:p>
        </p:txBody>
      </p:sp>
    </p:spTree>
    <p:extLst>
      <p:ext uri="{BB962C8B-B14F-4D97-AF65-F5344CB8AC3E}">
        <p14:creationId xmlns:p14="http://schemas.microsoft.com/office/powerpoint/2010/main" val="3511964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November 12,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00292D-9130-BA41-A2F4-8C3DF7A50D3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080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5600" y="152400"/>
            <a:ext cx="21336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52400"/>
            <a:ext cx="62484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November 12,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E995D8D-2725-7449-9768-A6F305723FF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6466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r>
              <a:t>Title Text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2pPr marL="937584" indent="-401822">
              <a:spcBef>
                <a:spcPts val="1687"/>
              </a:spcBef>
              <a:buChar char="-"/>
              <a:defRPr sz="2500" i="1"/>
            </a:lvl2pPr>
            <a:lvl3pPr marL="1250112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3pPr>
            <a:lvl4pPr marL="1562640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4pPr>
            <a:lvl5pPr marL="1875168" indent="-401822">
              <a:spcBef>
                <a:spcPts val="1687"/>
              </a:spcBef>
              <a:buFont typeface="Gill Sans"/>
              <a:buChar char="-"/>
              <a:defRPr sz="2500" i="1">
                <a:latin typeface="Gill Sans"/>
                <a:ea typeface="Gill Sans"/>
                <a:cs typeface="Gill Sans"/>
                <a:sym typeface="Gill Sans"/>
              </a:defRPr>
            </a:lvl5pPr>
          </a:lstStyle>
          <a:p>
            <a:pPr lvl="0"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1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2893C13-EE0C-EE4E-AB27-289AE4B3B289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635229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November 12,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190D881-957A-7944-A8D0-1584E528B88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404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November 12,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F2EB77-FB6C-2244-A076-ADF097535D4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020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600200"/>
            <a:ext cx="3886200" cy="44196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November 12,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36FED86-94EF-254D-90EE-B810FE8299E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82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November 12,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11CF967-1287-0948-92AE-55309D19614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545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November 12,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07A418-0CEB-9E4A-BA45-3B7D3D133EB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218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November 12,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D7AD44-FDD5-3640-B5FD-B68DA213B14F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854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November 12,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1E35D2-F4F4-2848-A65C-22D2D75C674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227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November 12,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309860-561E-FA4E-8AD9-21F393B80F8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822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750"/>
            </a:lvl1pPr>
          </a:lstStyle>
          <a:p>
            <a:r>
              <a:rPr lang="en-US"/>
              <a:t>November 12,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750"/>
            </a:lvl1pPr>
          </a:lstStyle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00200"/>
            <a:ext cx="7924800" cy="44196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152400"/>
            <a:ext cx="8534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6" name="Rectangle 1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01000" y="6248400"/>
            <a:ext cx="609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750"/>
            </a:lvl1pPr>
          </a:lstStyle>
          <a:p>
            <a:fld id="{6CABC02E-5657-E248-B9C6-199B1358382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37" name="Line 13"/>
          <p:cNvSpPr>
            <a:spLocks noChangeShapeType="1"/>
          </p:cNvSpPr>
          <p:nvPr/>
        </p:nvSpPr>
        <p:spPr bwMode="auto">
          <a:xfrm>
            <a:off x="0" y="1371600"/>
            <a:ext cx="8305800" cy="0"/>
          </a:xfrm>
          <a:prstGeom prst="line">
            <a:avLst/>
          </a:prstGeom>
          <a:noFill/>
          <a:ln w="44450">
            <a:solidFill>
              <a:srgbClr val="FFCB05"/>
            </a:solidFill>
            <a:round/>
            <a:headEnd/>
            <a:tailEnd/>
          </a:ln>
          <a:effectLst>
            <a:outerShdw dist="53882" dir="2700000" algn="ctr" rotWithShape="0">
              <a:srgbClr val="D3A600"/>
            </a:outerShdw>
          </a:effectLst>
        </p:spPr>
        <p:txBody>
          <a:bodyPr wrap="none" anchor="ctr"/>
          <a:lstStyle/>
          <a:p>
            <a:pPr eaLnBrk="0" hangingPunct="0">
              <a:defRPr/>
            </a:pPr>
            <a:endParaRPr lang="en-US" sz="1200"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8" r:id="rId12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1"/>
          </a:solidFill>
          <a:effectLst/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  <a:ea typeface="ＭＳ Ｐゴシック" charset="-128"/>
          <a:cs typeface="ＭＳ Ｐゴシック" charset="-128"/>
        </a:defRPr>
      </a:lvl5pPr>
      <a:lvl6pPr marL="3429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6pPr>
      <a:lvl7pPr marL="6858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7pPr>
      <a:lvl8pPr marL="10287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8pPr>
      <a:lvl9pPr marL="1371600"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Arial Black" pitchFamily="34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2800">
          <a:solidFill>
            <a:schemeClr val="accent2"/>
          </a:solidFill>
          <a:latin typeface="+mn-lt"/>
          <a:ea typeface="ＭＳ Ｐゴシック" charset="-128"/>
          <a:cs typeface="ＭＳ Ｐゴシック" charset="-128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Wingdings" pitchFamily="2" charset="2"/>
        <a:buChar char="Ø"/>
        <a:defRPr sz="2400">
          <a:solidFill>
            <a:schemeClr val="accent2"/>
          </a:solidFill>
          <a:latin typeface="+mn-lt"/>
          <a:ea typeface="ＭＳ Ｐゴシック" charset="-128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accent2"/>
          </a:solidFill>
          <a:latin typeface="+mn-lt"/>
          <a:ea typeface="ＭＳ Ｐゴシック" charset="-128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n"/>
        <a:defRPr sz="1200">
          <a:solidFill>
            <a:schemeClr val="accent2"/>
          </a:solidFill>
          <a:latin typeface="+mn-lt"/>
          <a:ea typeface="ＭＳ Ｐゴシック" charset="-128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charset="0"/>
        <a:buChar char="l"/>
        <a:defRPr sz="1200">
          <a:solidFill>
            <a:schemeClr val="accent2"/>
          </a:solidFill>
          <a:latin typeface="+mn-lt"/>
          <a:ea typeface="ＭＳ Ｐゴシック" charset="-128"/>
        </a:defRPr>
      </a:lvl5pPr>
      <a:lvl6pPr marL="18859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6pPr>
      <a:lvl7pPr marL="22288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7pPr>
      <a:lvl8pPr marL="25717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8pPr>
      <a:lvl9pPr marL="2914650" indent="-1714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50000"/>
        <a:buFont typeface="Monotype Sorts" pitchFamily="96" charset="2"/>
        <a:buChar char="l"/>
        <a:defRPr sz="1200"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tools.ietf.org/html/rfc4271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1.bin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queue.acm.org/detail.cfm?id=2668966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bgpstream.com/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57350" y="1257300"/>
            <a:ext cx="5829300" cy="2286000"/>
          </a:xfrm>
        </p:spPr>
        <p:txBody>
          <a:bodyPr/>
          <a:lstStyle/>
          <a:p>
            <a:pPr algn="ctr"/>
            <a: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  <a:t>EECS 489</a:t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dirty="0"/>
              <a:t>Computer Networks</a:t>
            </a:r>
            <a:br>
              <a:rPr lang="en-US" dirty="0">
                <a:effectLst/>
                <a:latin typeface="Arial Black" charset="0"/>
                <a:ea typeface="ＭＳ Ｐゴシック" charset="0"/>
                <a:cs typeface="ＭＳ Ｐゴシック" charset="0"/>
              </a:rPr>
            </a:br>
            <a:b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</a:br>
            <a:r>
              <a:rPr lang="en-US" sz="2400" dirty="0">
                <a:latin typeface="Arial Black" charset="0"/>
                <a:ea typeface="ＭＳ Ｐゴシック" charset="0"/>
                <a:cs typeface="ＭＳ Ｐゴシック" charset="0"/>
              </a:rPr>
              <a:t>Fall 2018</a:t>
            </a:r>
            <a:endParaRPr lang="en-US" dirty="0">
              <a:effectLst/>
              <a:latin typeface="Arial Black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800100" y="3771900"/>
            <a:ext cx="7543800" cy="1828800"/>
          </a:xfrm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Mosharaf Chowdhury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algn="l"/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Material with thanks to Aditya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Akella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Sugih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Jamin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Philip Levis, Sylvia Ratnasamy, Peter </a:t>
            </a:r>
            <a:r>
              <a:rPr lang="en-US" sz="1800" i="1" dirty="0" err="1">
                <a:latin typeface="Arial" charset="0"/>
                <a:ea typeface="ＭＳ Ｐゴシック" charset="0"/>
                <a:cs typeface="ＭＳ Ｐゴシック" charset="0"/>
              </a:rPr>
              <a:t>Steenkiste</a:t>
            </a:r>
            <a:r>
              <a:rPr lang="en-US" sz="1800" i="1" dirty="0">
                <a:latin typeface="Arial" charset="0"/>
                <a:ea typeface="ＭＳ Ｐゴシック" charset="0"/>
                <a:cs typeface="ＭＳ Ｐゴシック" charset="0"/>
              </a:rPr>
              <a:t>, and many other colleagues.</a:t>
            </a:r>
          </a:p>
          <a:p>
            <a:pPr>
              <a:buFont typeface="Monotype Sorts" charset="0"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 typeface="Monotype Sorts" charset="0"/>
              <a:buNone/>
            </a:pPr>
            <a:endParaRPr lang="en-US" dirty="0">
              <a:effectLst>
                <a:outerShdw blurRad="38100" dist="38100" dir="2700000" algn="tl">
                  <a:srgbClr val="DDDDDD"/>
                </a:outerShdw>
              </a:effectLst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selection policies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decreasing order of priority</a:t>
            </a:r>
          </a:p>
          <a:p>
            <a:pPr lvl="1"/>
            <a:r>
              <a:rPr lang="en-US" dirty="0"/>
              <a:t>Make/save money (send to </a:t>
            </a:r>
            <a:r>
              <a:rPr lang="en-US" dirty="0">
                <a:solidFill>
                  <a:srgbClr val="0000FF"/>
                </a:solidFill>
              </a:rPr>
              <a:t>customer &gt; peer &gt; provider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Maximize performance (smallest AS path length) </a:t>
            </a:r>
          </a:p>
          <a:p>
            <a:pPr lvl="1"/>
            <a:r>
              <a:rPr lang="en-US" dirty="0"/>
              <a:t>Minimize use of my network bandwidth (“</a:t>
            </a:r>
            <a:r>
              <a:rPr lang="en-US" dirty="0">
                <a:solidFill>
                  <a:srgbClr val="0000FF"/>
                </a:solidFill>
              </a:rPr>
              <a:t>hot potato</a:t>
            </a:r>
            <a:r>
              <a:rPr lang="en-US" dirty="0"/>
              <a:t>”)</a:t>
            </a:r>
          </a:p>
          <a:p>
            <a:pPr lvl="1"/>
            <a:r>
              <a:rPr lang="en-US" dirty="0"/>
              <a:t>…</a:t>
            </a:r>
          </a:p>
          <a:p>
            <a:pPr lvl="1"/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12,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830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export policy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5673686"/>
              </p:ext>
            </p:extLst>
          </p:nvPr>
        </p:nvGraphicFramePr>
        <p:xfrm>
          <a:off x="685800" y="1778001"/>
          <a:ext cx="7772400" cy="2993683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388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99476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Destination</a:t>
                      </a:r>
                      <a:r>
                        <a:rPr lang="en-US" sz="2400" baseline="0" dirty="0"/>
                        <a:t> prefix advertised by…</a:t>
                      </a:r>
                      <a:endParaRPr lang="en-US" sz="2400" dirty="0"/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Export route to…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1035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2"/>
                          </a:solidFill>
                        </a:rPr>
                        <a:t>Customer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2"/>
                          </a:solidFill>
                        </a:rPr>
                        <a:t>Everyone</a:t>
                      </a:r>
                      <a:r>
                        <a:rPr lang="en-US" sz="2400" baseline="0" dirty="0">
                          <a:solidFill>
                            <a:schemeClr val="accent2"/>
                          </a:solidFill>
                        </a:rPr>
                        <a:t> </a:t>
                      </a:r>
                      <a:r>
                        <a:rPr lang="en-US" sz="2400" dirty="0">
                          <a:solidFill>
                            <a:schemeClr val="accent2"/>
                          </a:solidFill>
                        </a:rPr>
                        <a:t>(providers, peers, other customers)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018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2"/>
                          </a:solidFill>
                        </a:rPr>
                        <a:t>Peer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2"/>
                          </a:solidFill>
                        </a:rPr>
                        <a:t>Customers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018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2"/>
                          </a:solidFill>
                        </a:rPr>
                        <a:t>Provider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accent2"/>
                          </a:solidFill>
                        </a:rPr>
                        <a:t>Customers</a:t>
                      </a:r>
                    </a:p>
                  </a:txBody>
                  <a:tcPr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Rounded Rectangle 5"/>
          <p:cNvSpPr/>
          <p:nvPr/>
        </p:nvSpPr>
        <p:spPr bwMode="auto">
          <a:xfrm>
            <a:off x="1143000" y="4953000"/>
            <a:ext cx="6858000" cy="914400"/>
          </a:xfrm>
          <a:prstGeom prst="roundRect">
            <a:avLst/>
          </a:prstGeom>
          <a:solidFill>
            <a:schemeClr val="tx1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We’ll refer to these as the “</a:t>
            </a:r>
            <a:r>
              <a:rPr kumimoji="0" lang="en-US" sz="24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Gao</a:t>
            </a:r>
            <a:r>
              <a:rPr lang="en-US" sz="2400" b="0" dirty="0">
                <a:solidFill>
                  <a:schemeClr val="bg1"/>
                </a:solidFill>
                <a:latin typeface="+mn-lt"/>
              </a:rPr>
              <a:t>-Rexford” rules</a:t>
            </a:r>
          </a:p>
          <a:p>
            <a:pPr algn="ctr"/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(capture</a:t>
            </a:r>
            <a:r>
              <a:rPr kumimoji="0" lang="en-US" sz="24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</a:rPr>
              <a:t> common </a:t>
            </a:r>
            <a:r>
              <a:rPr lang="en-US" sz="2400" b="0" dirty="0">
                <a:solidFill>
                  <a:srgbClr val="D3A600"/>
                </a:solidFill>
              </a:rPr>
              <a:t>– </a:t>
            </a:r>
            <a:r>
              <a:rPr kumimoji="0" lang="en-US" sz="2400" b="0" i="0" u="none" strike="noStrike" cap="none" normalizeH="0" dirty="0">
                <a:ln>
                  <a:noFill/>
                </a:ln>
                <a:solidFill>
                  <a:srgbClr val="D3A600"/>
                </a:solidFill>
                <a:effectLst/>
              </a:rPr>
              <a:t>but not required! </a:t>
            </a:r>
            <a:r>
              <a:rPr lang="en-US" sz="2400" b="0" dirty="0">
                <a:solidFill>
                  <a:srgbClr val="D3A600"/>
                </a:solidFill>
              </a:rPr>
              <a:t>–</a:t>
            </a:r>
            <a:r>
              <a:rPr kumimoji="0" lang="en-US" sz="2400" b="0" i="0" u="none" strike="noStrike" cap="none" normalizeH="0" dirty="0">
                <a:ln>
                  <a:noFill/>
                </a:ln>
                <a:solidFill>
                  <a:srgbClr val="FF0000"/>
                </a:solidFill>
                <a:effectLst/>
              </a:rPr>
              <a:t> </a:t>
            </a:r>
            <a:r>
              <a:rPr kumimoji="0" lang="en-US" sz="2400" b="0" i="0" u="none" strike="noStrike" cap="none" normalizeH="0" dirty="0">
                <a:ln>
                  <a:noFill/>
                </a:ln>
                <a:solidFill>
                  <a:srgbClr val="FFFFFF"/>
                </a:solidFill>
                <a:effectLst/>
              </a:rPr>
              <a:t>practice</a:t>
            </a:r>
            <a:r>
              <a:rPr kumimoji="0" lang="en-US" sz="24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</a:rPr>
              <a:t>)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n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12,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536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Gao-Rexford</a:t>
            </a:r>
          </a:p>
        </p:txBody>
      </p:sp>
      <p:sp>
        <p:nvSpPr>
          <p:cNvPr id="7" name="Oval 4"/>
          <p:cNvSpPr>
            <a:spLocks noChangeArrowheads="1"/>
          </p:cNvSpPr>
          <p:nvPr/>
        </p:nvSpPr>
        <p:spPr bwMode="auto">
          <a:xfrm>
            <a:off x="2514600" y="2895600"/>
            <a:ext cx="571500" cy="609600"/>
          </a:xfrm>
          <a:prstGeom prst="ellipse">
            <a:avLst/>
          </a:prstGeom>
          <a:noFill/>
          <a:ln w="412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 flipH="1">
            <a:off x="2209800" y="3429000"/>
            <a:ext cx="457200" cy="762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lg" len="lg"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5" name="Text Box 12"/>
          <p:cNvSpPr txBox="1">
            <a:spLocks noChangeArrowheads="1"/>
          </p:cNvSpPr>
          <p:nvPr/>
        </p:nvSpPr>
        <p:spPr bwMode="auto">
          <a:xfrm>
            <a:off x="258914" y="2971800"/>
            <a:ext cx="8835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Peers</a:t>
            </a:r>
          </a:p>
        </p:txBody>
      </p:sp>
      <p:sp>
        <p:nvSpPr>
          <p:cNvPr id="20" name="Line 18"/>
          <p:cNvSpPr>
            <a:spLocks noChangeShapeType="1"/>
          </p:cNvSpPr>
          <p:nvPr/>
        </p:nvSpPr>
        <p:spPr bwMode="auto">
          <a:xfrm>
            <a:off x="2819400" y="2057400"/>
            <a:ext cx="0" cy="838200"/>
          </a:xfrm>
          <a:prstGeom prst="line">
            <a:avLst/>
          </a:prstGeom>
          <a:noFill/>
          <a:ln w="25400">
            <a:solidFill>
              <a:srgbClr val="D3A600"/>
            </a:solidFill>
            <a:round/>
            <a:headEnd type="stealth" w="lg" len="lg"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2" name="Line 20"/>
          <p:cNvSpPr>
            <a:spLocks noChangeShapeType="1"/>
          </p:cNvSpPr>
          <p:nvPr/>
        </p:nvSpPr>
        <p:spPr bwMode="auto">
          <a:xfrm>
            <a:off x="3048000" y="3429000"/>
            <a:ext cx="457200" cy="762000"/>
          </a:xfrm>
          <a:prstGeom prst="line">
            <a:avLst/>
          </a:prstGeom>
          <a:noFill/>
          <a:ln w="25400">
            <a:solidFill>
              <a:srgbClr val="D3A600"/>
            </a:solidFill>
            <a:round/>
            <a:headEnd type="none" w="lg" len="lg"/>
            <a:tailEnd type="stealth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7" name="Text Box 12"/>
          <p:cNvSpPr txBox="1">
            <a:spLocks noChangeArrowheads="1"/>
          </p:cNvSpPr>
          <p:nvPr/>
        </p:nvSpPr>
        <p:spPr bwMode="auto">
          <a:xfrm>
            <a:off x="258914" y="1885890"/>
            <a:ext cx="136768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Providers</a:t>
            </a:r>
          </a:p>
        </p:txBody>
      </p:sp>
      <p:sp>
        <p:nvSpPr>
          <p:cNvPr id="28" name="Text Box 12"/>
          <p:cNvSpPr txBox="1">
            <a:spLocks noChangeArrowheads="1"/>
          </p:cNvSpPr>
          <p:nvPr/>
        </p:nvSpPr>
        <p:spPr bwMode="auto">
          <a:xfrm>
            <a:off x="258914" y="3962400"/>
            <a:ext cx="152477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solidFill>
                  <a:srgbClr val="0000FF"/>
                </a:solidFill>
                <a:latin typeface="Arial" charset="0"/>
                <a:ea typeface="Arial" charset="0"/>
                <a:cs typeface="Arial" charset="0"/>
              </a:rPr>
              <a:t>Customers</a:t>
            </a:r>
          </a:p>
        </p:txBody>
      </p:sp>
      <p:sp>
        <p:nvSpPr>
          <p:cNvPr id="29" name="Line 19"/>
          <p:cNvSpPr>
            <a:spLocks noChangeShapeType="1"/>
          </p:cNvSpPr>
          <p:nvPr/>
        </p:nvSpPr>
        <p:spPr bwMode="auto">
          <a:xfrm flipH="1">
            <a:off x="3124200" y="3200400"/>
            <a:ext cx="838200" cy="0"/>
          </a:xfrm>
          <a:prstGeom prst="line">
            <a:avLst/>
          </a:prstGeom>
          <a:noFill/>
          <a:ln w="25400">
            <a:solidFill>
              <a:srgbClr val="D3A600"/>
            </a:solidFill>
            <a:round/>
            <a:headEnd type="stealth" w="lg" len="lg"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31" name="Oval 4"/>
          <p:cNvSpPr>
            <a:spLocks noChangeArrowheads="1"/>
          </p:cNvSpPr>
          <p:nvPr/>
        </p:nvSpPr>
        <p:spPr bwMode="auto">
          <a:xfrm>
            <a:off x="5029200" y="2895600"/>
            <a:ext cx="571500" cy="609600"/>
          </a:xfrm>
          <a:prstGeom prst="ellipse">
            <a:avLst/>
          </a:prstGeom>
          <a:noFill/>
          <a:ln w="412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32" name="Line 6"/>
          <p:cNvSpPr>
            <a:spLocks noChangeShapeType="1"/>
          </p:cNvSpPr>
          <p:nvPr/>
        </p:nvSpPr>
        <p:spPr bwMode="auto">
          <a:xfrm>
            <a:off x="5562600" y="3200400"/>
            <a:ext cx="762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lg" len="lg"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35" name="Line 20"/>
          <p:cNvSpPr>
            <a:spLocks noChangeShapeType="1"/>
          </p:cNvSpPr>
          <p:nvPr/>
        </p:nvSpPr>
        <p:spPr bwMode="auto">
          <a:xfrm>
            <a:off x="5486400" y="3429000"/>
            <a:ext cx="457200" cy="762000"/>
          </a:xfrm>
          <a:prstGeom prst="line">
            <a:avLst/>
          </a:prstGeom>
          <a:noFill/>
          <a:ln w="25400">
            <a:solidFill>
              <a:srgbClr val="D3A600"/>
            </a:solidFill>
            <a:round/>
            <a:headEnd type="none" w="lg" len="lg"/>
            <a:tailEnd type="stealth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36" name="Line 19"/>
          <p:cNvSpPr>
            <a:spLocks noChangeShapeType="1"/>
          </p:cNvSpPr>
          <p:nvPr/>
        </p:nvSpPr>
        <p:spPr bwMode="auto">
          <a:xfrm flipV="1">
            <a:off x="4648200" y="3429000"/>
            <a:ext cx="457200" cy="762000"/>
          </a:xfrm>
          <a:prstGeom prst="line">
            <a:avLst/>
          </a:prstGeom>
          <a:noFill/>
          <a:ln w="25400">
            <a:solidFill>
              <a:srgbClr val="D3A600"/>
            </a:solidFill>
            <a:round/>
            <a:headEnd type="stealth" w="lg" len="lg"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37" name="Oval 4"/>
          <p:cNvSpPr>
            <a:spLocks noChangeArrowheads="1"/>
          </p:cNvSpPr>
          <p:nvPr/>
        </p:nvSpPr>
        <p:spPr bwMode="auto">
          <a:xfrm>
            <a:off x="7467600" y="2895600"/>
            <a:ext cx="571500" cy="609600"/>
          </a:xfrm>
          <a:prstGeom prst="ellipse">
            <a:avLst/>
          </a:prstGeom>
          <a:noFill/>
          <a:ln w="412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38" name="Line 6"/>
          <p:cNvSpPr>
            <a:spLocks noChangeShapeType="1"/>
          </p:cNvSpPr>
          <p:nvPr/>
        </p:nvSpPr>
        <p:spPr bwMode="auto">
          <a:xfrm flipV="1">
            <a:off x="7772400" y="1981200"/>
            <a:ext cx="0" cy="914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stealth" w="lg" len="lg"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39" name="Line 20"/>
          <p:cNvSpPr>
            <a:spLocks noChangeShapeType="1"/>
          </p:cNvSpPr>
          <p:nvPr/>
        </p:nvSpPr>
        <p:spPr bwMode="auto">
          <a:xfrm>
            <a:off x="7924800" y="3429000"/>
            <a:ext cx="457200" cy="762000"/>
          </a:xfrm>
          <a:prstGeom prst="line">
            <a:avLst/>
          </a:prstGeom>
          <a:noFill/>
          <a:ln w="25400">
            <a:solidFill>
              <a:srgbClr val="D3A600"/>
            </a:solidFill>
            <a:round/>
            <a:headEnd type="none" w="lg" len="lg"/>
            <a:tailEnd type="stealth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0" name="Line 19"/>
          <p:cNvSpPr>
            <a:spLocks noChangeShapeType="1"/>
          </p:cNvSpPr>
          <p:nvPr/>
        </p:nvSpPr>
        <p:spPr bwMode="auto">
          <a:xfrm flipV="1">
            <a:off x="7086600" y="3429000"/>
            <a:ext cx="457200" cy="762000"/>
          </a:xfrm>
          <a:prstGeom prst="line">
            <a:avLst/>
          </a:prstGeom>
          <a:noFill/>
          <a:ln w="25400">
            <a:solidFill>
              <a:srgbClr val="D3A600"/>
            </a:solidFill>
            <a:round/>
            <a:headEnd type="stealth" w="lg" len="lg"/>
            <a:tailEnd type="none" w="lg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41" name="Rounded Rectangle 40"/>
          <p:cNvSpPr/>
          <p:nvPr/>
        </p:nvSpPr>
        <p:spPr bwMode="auto">
          <a:xfrm>
            <a:off x="304800" y="5257800"/>
            <a:ext cx="8534400" cy="914400"/>
          </a:xfrm>
          <a:prstGeom prst="roundRect">
            <a:avLst/>
          </a:prstGeom>
          <a:solidFill>
            <a:schemeClr val="tx1"/>
          </a:solidFill>
          <a:ln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With Gao-Rexford,</a:t>
            </a:r>
            <a:r>
              <a:rPr kumimoji="0" lang="en-US" sz="24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 the </a:t>
            </a:r>
            <a:r>
              <a:rPr lang="en-US" sz="2400" b="0" dirty="0">
                <a:solidFill>
                  <a:schemeClr val="bg1"/>
                </a:solidFill>
              </a:rPr>
              <a:t>AS policy graph is a </a:t>
            </a:r>
            <a:br>
              <a:rPr lang="en-US" sz="2400" b="0" dirty="0">
                <a:solidFill>
                  <a:schemeClr val="bg1"/>
                </a:solidFill>
              </a:rPr>
            </a:br>
            <a:r>
              <a:rPr lang="en-US" sz="2400" b="0" dirty="0">
                <a:solidFill>
                  <a:schemeClr val="bg1"/>
                </a:solidFill>
              </a:rPr>
              <a:t>DAG (directed acyclic graph) and routes are “valley free”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23" y="4466"/>
            <a:ext cx="1295400" cy="164197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6535" y="0"/>
            <a:ext cx="1295400" cy="1650908"/>
          </a:xfrm>
          <a:prstGeom prst="rect">
            <a:avLst/>
          </a:prstGeom>
        </p:spPr>
      </p:pic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12,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487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5" grpId="0"/>
      <p:bldP spid="20" grpId="0" animBg="1"/>
      <p:bldP spid="22" grpId="0" animBg="1"/>
      <p:bldP spid="27" grpId="0"/>
      <p:bldP spid="28" grpId="0"/>
      <p:bldP spid="29" grpId="0" animBg="1"/>
      <p:bldP spid="31" grpId="0" animBg="1"/>
      <p:bldP spid="32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BGP Protocol details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12,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1291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Cloud"/>
          <p:cNvSpPr>
            <a:spLocks noChangeAspect="1" noEditPoints="1" noChangeArrowheads="1"/>
          </p:cNvSpPr>
          <p:nvPr/>
        </p:nvSpPr>
        <p:spPr bwMode="auto">
          <a:xfrm>
            <a:off x="1600200" y="3115685"/>
            <a:ext cx="6982522" cy="141921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zh-CN" altLang="en-US" sz="1800" dirty="0">
              <a:latin typeface="Arial" charset="0"/>
              <a:ea typeface="宋体" charset="-122"/>
              <a:cs typeface="宋体" charset="-122"/>
            </a:endParaRPr>
          </a:p>
        </p:txBody>
      </p:sp>
      <p:sp>
        <p:nvSpPr>
          <p:cNvPr id="36875" name="Line 6"/>
          <p:cNvSpPr>
            <a:spLocks noChangeShapeType="1"/>
          </p:cNvSpPr>
          <p:nvPr/>
        </p:nvSpPr>
        <p:spPr bwMode="auto">
          <a:xfrm>
            <a:off x="4648200" y="2052634"/>
            <a:ext cx="2590800" cy="80966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6" name="Line 7"/>
          <p:cNvSpPr>
            <a:spLocks noChangeShapeType="1"/>
          </p:cNvSpPr>
          <p:nvPr/>
        </p:nvSpPr>
        <p:spPr bwMode="auto">
          <a:xfrm flipH="1" flipV="1">
            <a:off x="7696200" y="3766042"/>
            <a:ext cx="381000" cy="103455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1" name="Rectangle 2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Who speaks BGP?</a:t>
            </a:r>
            <a:endParaRPr lang="en-US" dirty="0"/>
          </a:p>
        </p:txBody>
      </p:sp>
      <p:sp>
        <p:nvSpPr>
          <p:cNvPr id="36882" name="Line 25"/>
          <p:cNvSpPr>
            <a:spLocks noChangeShapeType="1"/>
          </p:cNvSpPr>
          <p:nvPr/>
        </p:nvSpPr>
        <p:spPr bwMode="auto">
          <a:xfrm>
            <a:off x="1524000" y="3276600"/>
            <a:ext cx="304800" cy="381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3" name="Line 26"/>
          <p:cNvSpPr>
            <a:spLocks noChangeShapeType="1"/>
          </p:cNvSpPr>
          <p:nvPr/>
        </p:nvSpPr>
        <p:spPr bwMode="auto">
          <a:xfrm>
            <a:off x="3886200" y="2667000"/>
            <a:ext cx="152400" cy="457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4" name="Line 27"/>
          <p:cNvSpPr>
            <a:spLocks noChangeShapeType="1"/>
          </p:cNvSpPr>
          <p:nvPr/>
        </p:nvSpPr>
        <p:spPr bwMode="auto">
          <a:xfrm flipH="1">
            <a:off x="7772400" y="2819400"/>
            <a:ext cx="152400" cy="591879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8" name="Group 35"/>
          <p:cNvGrpSpPr>
            <a:grpSpLocks/>
          </p:cNvGrpSpPr>
          <p:nvPr/>
        </p:nvGrpSpPr>
        <p:grpSpPr bwMode="auto">
          <a:xfrm>
            <a:off x="304800" y="3962403"/>
            <a:ext cx="1998663" cy="766763"/>
            <a:chOff x="192" y="2496"/>
            <a:chExt cx="1259" cy="483"/>
          </a:xfrm>
        </p:grpSpPr>
        <p:sp>
          <p:nvSpPr>
            <p:cNvPr id="36940" name="Text Box 36"/>
            <p:cNvSpPr txBox="1">
              <a:spLocks noChangeArrowheads="1"/>
            </p:cNvSpPr>
            <p:nvPr/>
          </p:nvSpPr>
          <p:spPr bwMode="auto">
            <a:xfrm>
              <a:off x="192" y="2688"/>
              <a:ext cx="125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 eaLnBrk="1" hangingPunct="1"/>
              <a:r>
                <a:rPr lang="en-US" sz="2400" b="0" dirty="0">
                  <a:latin typeface="Arial" charset="0"/>
                  <a:ea typeface="Arial" charset="0"/>
                </a:rPr>
                <a:t>Border router</a:t>
              </a:r>
            </a:p>
          </p:txBody>
        </p:sp>
        <p:sp>
          <p:nvSpPr>
            <p:cNvPr id="36941" name="Line 37"/>
            <p:cNvSpPr>
              <a:spLocks noChangeShapeType="1"/>
            </p:cNvSpPr>
            <p:nvPr/>
          </p:nvSpPr>
          <p:spPr bwMode="auto">
            <a:xfrm flipV="1">
              <a:off x="816" y="2496"/>
              <a:ext cx="19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ea typeface="Arial" charset="0"/>
                <a:cs typeface="Arial" charset="0"/>
              </a:endParaRPr>
            </a:p>
          </p:txBody>
        </p:sp>
      </p:grpSp>
      <p:grpSp>
        <p:nvGrpSpPr>
          <p:cNvPr id="17" name="Group 76"/>
          <p:cNvGrpSpPr>
            <a:grpSpLocks/>
          </p:cNvGrpSpPr>
          <p:nvPr/>
        </p:nvGrpSpPr>
        <p:grpSpPr bwMode="auto">
          <a:xfrm>
            <a:off x="2286000" y="3328987"/>
            <a:ext cx="5105400" cy="1090613"/>
            <a:chOff x="1440" y="2112"/>
            <a:chExt cx="3216" cy="687"/>
          </a:xfrm>
        </p:grpSpPr>
        <p:grpSp>
          <p:nvGrpSpPr>
            <p:cNvPr id="36902" name="Group 77"/>
            <p:cNvGrpSpPr>
              <a:grpSpLocks/>
            </p:cNvGrpSpPr>
            <p:nvPr/>
          </p:nvGrpSpPr>
          <p:grpSpPr bwMode="auto">
            <a:xfrm>
              <a:off x="1440" y="2147"/>
              <a:ext cx="3216" cy="652"/>
              <a:chOff x="1440" y="2132"/>
              <a:chExt cx="3216" cy="652"/>
            </a:xfrm>
          </p:grpSpPr>
          <p:cxnSp>
            <p:nvCxnSpPr>
              <p:cNvPr id="36905" name="AutoShape 78"/>
              <p:cNvCxnSpPr>
                <a:cxnSpLocks noChangeShapeType="1"/>
              </p:cNvCxnSpPr>
              <p:nvPr/>
            </p:nvCxnSpPr>
            <p:spPr bwMode="auto">
              <a:xfrm>
                <a:off x="1440" y="2386"/>
                <a:ext cx="672" cy="101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6906" name="AutoShape 79"/>
              <p:cNvCxnSpPr>
                <a:cxnSpLocks noChangeShapeType="1"/>
              </p:cNvCxnSpPr>
              <p:nvPr/>
            </p:nvCxnSpPr>
            <p:spPr bwMode="auto">
              <a:xfrm flipV="1">
                <a:off x="2256" y="2132"/>
                <a:ext cx="216" cy="268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6907" name="AutoShape 80"/>
              <p:cNvCxnSpPr>
                <a:cxnSpLocks noChangeShapeType="1"/>
              </p:cNvCxnSpPr>
              <p:nvPr/>
            </p:nvCxnSpPr>
            <p:spPr bwMode="auto">
              <a:xfrm flipV="1">
                <a:off x="2400" y="2342"/>
                <a:ext cx="768" cy="145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6908" name="Line 81"/>
              <p:cNvSpPr>
                <a:spLocks noChangeShapeType="1"/>
              </p:cNvSpPr>
              <p:nvPr/>
            </p:nvSpPr>
            <p:spPr bwMode="auto">
              <a:xfrm flipV="1">
                <a:off x="3168" y="2400"/>
                <a:ext cx="96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09" name="Line 82"/>
              <p:cNvSpPr>
                <a:spLocks noChangeShapeType="1"/>
              </p:cNvSpPr>
              <p:nvPr/>
            </p:nvSpPr>
            <p:spPr bwMode="auto">
              <a:xfrm flipV="1">
                <a:off x="4272" y="2304"/>
                <a:ext cx="384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10" name="Line 83"/>
              <p:cNvSpPr>
                <a:spLocks noChangeShapeType="1"/>
              </p:cNvSpPr>
              <p:nvPr/>
            </p:nvSpPr>
            <p:spPr bwMode="auto">
              <a:xfrm flipH="1" flipV="1">
                <a:off x="2352" y="2544"/>
                <a:ext cx="576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36918" name="AutoShape 91"/>
              <p:cNvCxnSpPr>
                <a:cxnSpLocks noChangeShapeType="1"/>
              </p:cNvCxnSpPr>
              <p:nvPr/>
            </p:nvCxnSpPr>
            <p:spPr bwMode="auto">
              <a:xfrm>
                <a:off x="3456" y="2342"/>
                <a:ext cx="528" cy="97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36903" name="Line 92"/>
            <p:cNvSpPr>
              <a:spLocks noChangeShapeType="1"/>
            </p:cNvSpPr>
            <p:nvPr/>
          </p:nvSpPr>
          <p:spPr bwMode="auto">
            <a:xfrm>
              <a:off x="2688" y="2112"/>
              <a:ext cx="48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Oval 1"/>
          <p:cNvSpPr/>
          <p:nvPr/>
        </p:nvSpPr>
        <p:spPr bwMode="auto">
          <a:xfrm>
            <a:off x="1295400" y="3429000"/>
            <a:ext cx="1219200" cy="60960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00" name="Oval 99"/>
          <p:cNvSpPr/>
          <p:nvPr/>
        </p:nvSpPr>
        <p:spPr bwMode="auto">
          <a:xfrm>
            <a:off x="3276600" y="2819400"/>
            <a:ext cx="1219200" cy="60960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101" name="Oval 100"/>
          <p:cNvSpPr/>
          <p:nvPr/>
        </p:nvSpPr>
        <p:spPr bwMode="auto">
          <a:xfrm>
            <a:off x="7086600" y="3276600"/>
            <a:ext cx="1219200" cy="60960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8" name="Cloud"/>
          <p:cNvSpPr>
            <a:spLocks noChangeAspect="1" noEditPoints="1" noChangeArrowheads="1"/>
          </p:cNvSpPr>
          <p:nvPr/>
        </p:nvSpPr>
        <p:spPr bwMode="auto">
          <a:xfrm>
            <a:off x="481421" y="1834376"/>
            <a:ext cx="1965053" cy="141921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zh-CN" altLang="en-US" sz="1800" dirty="0">
              <a:latin typeface="Arial" charset="0"/>
              <a:ea typeface="宋体" charset="-122"/>
              <a:cs typeface="宋体" charset="-122"/>
            </a:endParaRPr>
          </a:p>
        </p:txBody>
      </p:sp>
      <p:sp>
        <p:nvSpPr>
          <p:cNvPr id="59" name="Cloud"/>
          <p:cNvSpPr>
            <a:spLocks noChangeAspect="1" noEditPoints="1" noChangeArrowheads="1"/>
          </p:cNvSpPr>
          <p:nvPr/>
        </p:nvSpPr>
        <p:spPr bwMode="auto">
          <a:xfrm>
            <a:off x="2692125" y="1341712"/>
            <a:ext cx="1965053" cy="141921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zh-CN" altLang="en-US" sz="1800" dirty="0">
              <a:latin typeface="Arial" charset="0"/>
              <a:ea typeface="宋体" charset="-122"/>
              <a:cs typeface="宋体" charset="-122"/>
            </a:endParaRPr>
          </a:p>
        </p:txBody>
      </p:sp>
      <p:sp>
        <p:nvSpPr>
          <p:cNvPr id="60" name="Cloud"/>
          <p:cNvSpPr>
            <a:spLocks noChangeAspect="1" noEditPoints="1" noChangeArrowheads="1"/>
          </p:cNvSpPr>
          <p:nvPr/>
        </p:nvSpPr>
        <p:spPr bwMode="auto">
          <a:xfrm>
            <a:off x="6996112" y="1449441"/>
            <a:ext cx="1965053" cy="141921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zh-CN" altLang="en-US" sz="1800" dirty="0">
              <a:latin typeface="Arial" charset="0"/>
              <a:ea typeface="宋体" charset="-122"/>
              <a:cs typeface="宋体" charset="-122"/>
            </a:endParaRPr>
          </a:p>
        </p:txBody>
      </p:sp>
      <p:sp>
        <p:nvSpPr>
          <p:cNvPr id="61" name="Cloud"/>
          <p:cNvSpPr>
            <a:spLocks noChangeAspect="1" noEditPoints="1" noChangeArrowheads="1"/>
          </p:cNvSpPr>
          <p:nvPr/>
        </p:nvSpPr>
        <p:spPr bwMode="auto">
          <a:xfrm>
            <a:off x="7178947" y="4642624"/>
            <a:ext cx="1965053" cy="141921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zh-CN" altLang="en-US" sz="1800" dirty="0">
              <a:latin typeface="Arial" charset="0"/>
              <a:ea typeface="宋体" charset="-122"/>
              <a:cs typeface="宋体" charset="-122"/>
            </a:endParaRPr>
          </a:p>
        </p:txBody>
      </p:sp>
      <p:sp>
        <p:nvSpPr>
          <p:cNvPr id="103" name="Rounded Rectangle 102"/>
          <p:cNvSpPr/>
          <p:nvPr/>
        </p:nvSpPr>
        <p:spPr bwMode="auto">
          <a:xfrm>
            <a:off x="381000" y="5486400"/>
            <a:ext cx="8229600" cy="1066800"/>
          </a:xfrm>
          <a:prstGeom prst="roundRect">
            <a:avLst/>
          </a:prstGeom>
          <a:solidFill>
            <a:schemeClr val="tx1"/>
          </a:solidFill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Border routers</a:t>
            </a:r>
            <a:r>
              <a:rPr kumimoji="0" lang="en-US" sz="28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</a:rPr>
              <a:t> in an Autonomous System</a:t>
            </a:r>
            <a:endParaRPr lang="en-US" sz="2800" b="0" dirty="0">
              <a:solidFill>
                <a:schemeClr val="bg1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608563" y="2974522"/>
            <a:ext cx="6408874" cy="1661488"/>
            <a:chOff x="1608563" y="2974522"/>
            <a:chExt cx="6408874" cy="1661488"/>
          </a:xfrm>
        </p:grpSpPr>
        <p:sp>
          <p:nvSpPr>
            <p:cNvPr id="63" name="Cube 62"/>
            <p:cNvSpPr/>
            <p:nvPr/>
          </p:nvSpPr>
          <p:spPr bwMode="auto">
            <a:xfrm>
              <a:off x="3653563" y="2974522"/>
              <a:ext cx="617674" cy="363279"/>
            </a:xfrm>
            <a:prstGeom prst="cube">
              <a:avLst/>
            </a:prstGeom>
            <a:solidFill>
              <a:srgbClr val="D3A600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65" name="Cube 64"/>
            <p:cNvSpPr/>
            <p:nvPr/>
          </p:nvSpPr>
          <p:spPr bwMode="auto">
            <a:xfrm>
              <a:off x="7399763" y="3429000"/>
              <a:ext cx="617674" cy="363279"/>
            </a:xfrm>
            <a:prstGeom prst="cube">
              <a:avLst/>
            </a:prstGeom>
            <a:solidFill>
              <a:srgbClr val="D3A600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66" name="Cube 65"/>
            <p:cNvSpPr/>
            <p:nvPr/>
          </p:nvSpPr>
          <p:spPr bwMode="auto">
            <a:xfrm>
              <a:off x="1608563" y="3606135"/>
              <a:ext cx="617674" cy="363279"/>
            </a:xfrm>
            <a:prstGeom prst="cube">
              <a:avLst/>
            </a:prstGeom>
            <a:solidFill>
              <a:srgbClr val="D3A600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67" name="Cube 66"/>
            <p:cNvSpPr/>
            <p:nvPr/>
          </p:nvSpPr>
          <p:spPr bwMode="auto">
            <a:xfrm>
              <a:off x="4518750" y="4272731"/>
              <a:ext cx="617674" cy="363279"/>
            </a:xfrm>
            <a:prstGeom prst="cube">
              <a:avLst/>
            </a:prstGeom>
            <a:solidFill>
              <a:srgbClr val="D3A600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3346585" y="3548021"/>
            <a:ext cx="3426814" cy="577832"/>
            <a:chOff x="3346585" y="3548021"/>
            <a:chExt cx="3426814" cy="577832"/>
          </a:xfrm>
        </p:grpSpPr>
        <p:sp>
          <p:nvSpPr>
            <p:cNvPr id="68" name="Cube 67"/>
            <p:cNvSpPr/>
            <p:nvPr/>
          </p:nvSpPr>
          <p:spPr bwMode="auto">
            <a:xfrm>
              <a:off x="3346585" y="3806054"/>
              <a:ext cx="449126" cy="319799"/>
            </a:xfrm>
            <a:prstGeom prst="cube">
              <a:avLst/>
            </a:prstGeom>
            <a:solidFill>
              <a:srgbClr val="3366FF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69" name="Cube 68"/>
            <p:cNvSpPr/>
            <p:nvPr/>
          </p:nvSpPr>
          <p:spPr bwMode="auto">
            <a:xfrm>
              <a:off x="5037601" y="3548021"/>
              <a:ext cx="449126" cy="319799"/>
            </a:xfrm>
            <a:prstGeom prst="cube">
              <a:avLst/>
            </a:prstGeom>
            <a:solidFill>
              <a:srgbClr val="3366FF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70" name="Cube 69"/>
            <p:cNvSpPr/>
            <p:nvPr/>
          </p:nvSpPr>
          <p:spPr bwMode="auto">
            <a:xfrm>
              <a:off x="6324273" y="3715952"/>
              <a:ext cx="449126" cy="319799"/>
            </a:xfrm>
            <a:prstGeom prst="cube">
              <a:avLst/>
            </a:prstGeom>
            <a:solidFill>
              <a:srgbClr val="3366FF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</p:grpSp>
      <p:sp>
        <p:nvSpPr>
          <p:cNvPr id="73" name="Text Box 48"/>
          <p:cNvSpPr txBox="1">
            <a:spLocks noChangeArrowheads="1"/>
          </p:cNvSpPr>
          <p:nvPr/>
        </p:nvSpPr>
        <p:spPr bwMode="auto">
          <a:xfrm>
            <a:off x="1936743" y="4572000"/>
            <a:ext cx="210185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 eaLnBrk="1" hangingPunct="1"/>
            <a:r>
              <a:rPr lang="en-US" sz="2400" b="0" dirty="0">
                <a:latin typeface="Arial" charset="0"/>
                <a:ea typeface="Arial" charset="0"/>
              </a:rPr>
              <a:t>Internal router</a:t>
            </a:r>
          </a:p>
        </p:txBody>
      </p:sp>
      <p:sp>
        <p:nvSpPr>
          <p:cNvPr id="74" name="Line 49"/>
          <p:cNvSpPr>
            <a:spLocks noChangeShapeType="1"/>
          </p:cNvSpPr>
          <p:nvPr/>
        </p:nvSpPr>
        <p:spPr bwMode="auto">
          <a:xfrm flipV="1">
            <a:off x="3155943" y="4114800"/>
            <a:ext cx="304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12,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871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00" grpId="0" animBg="1"/>
      <p:bldP spid="101" grpId="0" animBg="1"/>
      <p:bldP spid="10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“speak BGP” mean?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 the BGP protocol standard </a:t>
            </a:r>
          </a:p>
          <a:p>
            <a:pPr lvl="1"/>
            <a:r>
              <a:rPr lang="en-US" dirty="0"/>
              <a:t>Read more here: </a:t>
            </a:r>
            <a:r>
              <a:rPr lang="en-US" dirty="0">
                <a:hlinkClick r:id="rId2"/>
              </a:rPr>
              <a:t>http://tools.ietf.org/html/rfc4271</a:t>
            </a:r>
            <a:endParaRPr lang="en-US" dirty="0"/>
          </a:p>
          <a:p>
            <a:r>
              <a:rPr lang="en-US" dirty="0"/>
              <a:t>Specifies what messages to exchange with other BGP “speakers”</a:t>
            </a:r>
          </a:p>
          <a:p>
            <a:pPr lvl="1"/>
            <a:r>
              <a:rPr lang="en-US" dirty="0"/>
              <a:t>Message types (e.g., route advertisements, updates)</a:t>
            </a:r>
          </a:p>
          <a:p>
            <a:pPr lvl="1"/>
            <a:r>
              <a:rPr lang="en-US" dirty="0"/>
              <a:t>Message syntax</a:t>
            </a:r>
          </a:p>
          <a:p>
            <a:r>
              <a:rPr lang="en-US" dirty="0"/>
              <a:t>How to process these messages</a:t>
            </a:r>
          </a:p>
          <a:p>
            <a:pPr lvl="1"/>
            <a:r>
              <a:rPr lang="en-US" dirty="0"/>
              <a:t>E.g., “when you receive a BGP update, do…. “</a:t>
            </a:r>
          </a:p>
          <a:p>
            <a:pPr lvl="1"/>
            <a:r>
              <a:rPr lang="en-US" dirty="0"/>
              <a:t>Follows BGP state machine in the protocol spec + policy decisions, etc.</a:t>
            </a:r>
          </a:p>
          <a:p>
            <a:pPr lvl="1"/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12,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93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Cloud"/>
          <p:cNvSpPr>
            <a:spLocks noChangeAspect="1" noEditPoints="1" noChangeArrowheads="1"/>
          </p:cNvSpPr>
          <p:nvPr/>
        </p:nvSpPr>
        <p:spPr bwMode="auto">
          <a:xfrm>
            <a:off x="1600200" y="3115685"/>
            <a:ext cx="6982522" cy="141921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zh-CN" altLang="en-US" sz="1800" dirty="0">
              <a:latin typeface="Arial" charset="0"/>
              <a:ea typeface="宋体" charset="-122"/>
              <a:cs typeface="宋体" charset="-122"/>
            </a:endParaRPr>
          </a:p>
        </p:txBody>
      </p:sp>
      <p:sp>
        <p:nvSpPr>
          <p:cNvPr id="36875" name="Line 6"/>
          <p:cNvSpPr>
            <a:spLocks noChangeShapeType="1"/>
          </p:cNvSpPr>
          <p:nvPr/>
        </p:nvSpPr>
        <p:spPr bwMode="auto">
          <a:xfrm>
            <a:off x="4648200" y="2052634"/>
            <a:ext cx="2590800" cy="80966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6" name="Line 7"/>
          <p:cNvSpPr>
            <a:spLocks noChangeShapeType="1"/>
          </p:cNvSpPr>
          <p:nvPr/>
        </p:nvSpPr>
        <p:spPr bwMode="auto">
          <a:xfrm flipH="1" flipV="1">
            <a:off x="7696200" y="3766042"/>
            <a:ext cx="381000" cy="103455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1" name="Rectangle 2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BGP sessions: External</a:t>
            </a:r>
          </a:p>
        </p:txBody>
      </p:sp>
      <p:sp>
        <p:nvSpPr>
          <p:cNvPr id="36882" name="Line 25"/>
          <p:cNvSpPr>
            <a:spLocks noChangeShapeType="1"/>
          </p:cNvSpPr>
          <p:nvPr/>
        </p:nvSpPr>
        <p:spPr bwMode="auto">
          <a:xfrm>
            <a:off x="1524000" y="3276600"/>
            <a:ext cx="304800" cy="381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3" name="Line 26"/>
          <p:cNvSpPr>
            <a:spLocks noChangeShapeType="1"/>
          </p:cNvSpPr>
          <p:nvPr/>
        </p:nvSpPr>
        <p:spPr bwMode="auto">
          <a:xfrm>
            <a:off x="3886200" y="2667000"/>
            <a:ext cx="152400" cy="457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4" name="Line 27"/>
          <p:cNvSpPr>
            <a:spLocks noChangeShapeType="1"/>
          </p:cNvSpPr>
          <p:nvPr/>
        </p:nvSpPr>
        <p:spPr bwMode="auto">
          <a:xfrm flipH="1">
            <a:off x="7772400" y="2819400"/>
            <a:ext cx="152400" cy="591879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7" name="Group 76"/>
          <p:cNvGrpSpPr>
            <a:grpSpLocks/>
          </p:cNvGrpSpPr>
          <p:nvPr/>
        </p:nvGrpSpPr>
        <p:grpSpPr bwMode="auto">
          <a:xfrm>
            <a:off x="2286000" y="3328987"/>
            <a:ext cx="5105400" cy="1090613"/>
            <a:chOff x="1440" y="2112"/>
            <a:chExt cx="3216" cy="687"/>
          </a:xfrm>
        </p:grpSpPr>
        <p:grpSp>
          <p:nvGrpSpPr>
            <p:cNvPr id="36902" name="Group 77"/>
            <p:cNvGrpSpPr>
              <a:grpSpLocks/>
            </p:cNvGrpSpPr>
            <p:nvPr/>
          </p:nvGrpSpPr>
          <p:grpSpPr bwMode="auto">
            <a:xfrm>
              <a:off x="1440" y="2147"/>
              <a:ext cx="3216" cy="652"/>
              <a:chOff x="1440" y="2132"/>
              <a:chExt cx="3216" cy="652"/>
            </a:xfrm>
          </p:grpSpPr>
          <p:cxnSp>
            <p:nvCxnSpPr>
              <p:cNvPr id="36905" name="AutoShape 78"/>
              <p:cNvCxnSpPr>
                <a:cxnSpLocks noChangeShapeType="1"/>
              </p:cNvCxnSpPr>
              <p:nvPr/>
            </p:nvCxnSpPr>
            <p:spPr bwMode="auto">
              <a:xfrm>
                <a:off x="1440" y="2386"/>
                <a:ext cx="672" cy="101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6906" name="AutoShape 79"/>
              <p:cNvCxnSpPr>
                <a:cxnSpLocks noChangeShapeType="1"/>
              </p:cNvCxnSpPr>
              <p:nvPr/>
            </p:nvCxnSpPr>
            <p:spPr bwMode="auto">
              <a:xfrm flipV="1">
                <a:off x="2256" y="2132"/>
                <a:ext cx="216" cy="268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6907" name="AutoShape 80"/>
              <p:cNvCxnSpPr>
                <a:cxnSpLocks noChangeShapeType="1"/>
              </p:cNvCxnSpPr>
              <p:nvPr/>
            </p:nvCxnSpPr>
            <p:spPr bwMode="auto">
              <a:xfrm flipV="1">
                <a:off x="2400" y="2342"/>
                <a:ext cx="768" cy="145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6908" name="Line 81"/>
              <p:cNvSpPr>
                <a:spLocks noChangeShapeType="1"/>
              </p:cNvSpPr>
              <p:nvPr/>
            </p:nvSpPr>
            <p:spPr bwMode="auto">
              <a:xfrm flipV="1">
                <a:off x="3168" y="2400"/>
                <a:ext cx="96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09" name="Line 82"/>
              <p:cNvSpPr>
                <a:spLocks noChangeShapeType="1"/>
              </p:cNvSpPr>
              <p:nvPr/>
            </p:nvSpPr>
            <p:spPr bwMode="auto">
              <a:xfrm flipV="1">
                <a:off x="4272" y="2304"/>
                <a:ext cx="384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10" name="Line 83"/>
              <p:cNvSpPr>
                <a:spLocks noChangeShapeType="1"/>
              </p:cNvSpPr>
              <p:nvPr/>
            </p:nvSpPr>
            <p:spPr bwMode="auto">
              <a:xfrm flipH="1" flipV="1">
                <a:off x="2352" y="2544"/>
                <a:ext cx="576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36918" name="AutoShape 91"/>
              <p:cNvCxnSpPr>
                <a:cxnSpLocks noChangeShapeType="1"/>
              </p:cNvCxnSpPr>
              <p:nvPr/>
            </p:nvCxnSpPr>
            <p:spPr bwMode="auto">
              <a:xfrm>
                <a:off x="3456" y="2342"/>
                <a:ext cx="528" cy="97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36903" name="Line 92"/>
            <p:cNvSpPr>
              <a:spLocks noChangeShapeType="1"/>
            </p:cNvSpPr>
            <p:nvPr/>
          </p:nvSpPr>
          <p:spPr bwMode="auto">
            <a:xfrm>
              <a:off x="2688" y="2112"/>
              <a:ext cx="48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8" name="Cloud"/>
          <p:cNvSpPr>
            <a:spLocks noChangeAspect="1" noEditPoints="1" noChangeArrowheads="1"/>
          </p:cNvSpPr>
          <p:nvPr/>
        </p:nvSpPr>
        <p:spPr bwMode="auto">
          <a:xfrm>
            <a:off x="481421" y="1834376"/>
            <a:ext cx="1965053" cy="141921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zh-CN" altLang="en-US" sz="1800" dirty="0">
              <a:latin typeface="Arial" charset="0"/>
              <a:ea typeface="宋体" charset="-122"/>
              <a:cs typeface="宋体" charset="-122"/>
            </a:endParaRPr>
          </a:p>
        </p:txBody>
      </p:sp>
      <p:sp>
        <p:nvSpPr>
          <p:cNvPr id="59" name="Cloud"/>
          <p:cNvSpPr>
            <a:spLocks noChangeAspect="1" noEditPoints="1" noChangeArrowheads="1"/>
          </p:cNvSpPr>
          <p:nvPr/>
        </p:nvSpPr>
        <p:spPr bwMode="auto">
          <a:xfrm>
            <a:off x="2692125" y="1341712"/>
            <a:ext cx="1965053" cy="141921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zh-CN" altLang="en-US" sz="1800" dirty="0">
              <a:latin typeface="Arial" charset="0"/>
              <a:ea typeface="宋体" charset="-122"/>
              <a:cs typeface="宋体" charset="-122"/>
            </a:endParaRPr>
          </a:p>
        </p:txBody>
      </p:sp>
      <p:sp>
        <p:nvSpPr>
          <p:cNvPr id="60" name="Cloud"/>
          <p:cNvSpPr>
            <a:spLocks noChangeAspect="1" noEditPoints="1" noChangeArrowheads="1"/>
          </p:cNvSpPr>
          <p:nvPr/>
        </p:nvSpPr>
        <p:spPr bwMode="auto">
          <a:xfrm>
            <a:off x="6996112" y="1449441"/>
            <a:ext cx="1965053" cy="141921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zh-CN" altLang="en-US" sz="1800" dirty="0">
              <a:latin typeface="Arial" charset="0"/>
              <a:ea typeface="宋体" charset="-122"/>
              <a:cs typeface="宋体" charset="-122"/>
            </a:endParaRPr>
          </a:p>
        </p:txBody>
      </p:sp>
      <p:sp>
        <p:nvSpPr>
          <p:cNvPr id="61" name="Cloud"/>
          <p:cNvSpPr>
            <a:spLocks noChangeAspect="1" noEditPoints="1" noChangeArrowheads="1"/>
          </p:cNvSpPr>
          <p:nvPr/>
        </p:nvSpPr>
        <p:spPr bwMode="auto">
          <a:xfrm>
            <a:off x="7178947" y="4642624"/>
            <a:ext cx="1965053" cy="141921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zh-CN" altLang="en-US" sz="1800" dirty="0">
              <a:latin typeface="Arial" charset="0"/>
              <a:ea typeface="宋体" charset="-122"/>
              <a:cs typeface="宋体" charset="-122"/>
            </a:endParaRPr>
          </a:p>
        </p:txBody>
      </p:sp>
      <p:sp>
        <p:nvSpPr>
          <p:cNvPr id="63" name="Cube 62"/>
          <p:cNvSpPr/>
          <p:nvPr/>
        </p:nvSpPr>
        <p:spPr bwMode="auto">
          <a:xfrm>
            <a:off x="3653563" y="2974522"/>
            <a:ext cx="617674" cy="363279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5" name="Cube 64"/>
          <p:cNvSpPr/>
          <p:nvPr/>
        </p:nvSpPr>
        <p:spPr bwMode="auto">
          <a:xfrm>
            <a:off x="7399763" y="3429000"/>
            <a:ext cx="617674" cy="363279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6" name="Cube 65"/>
          <p:cNvSpPr/>
          <p:nvPr/>
        </p:nvSpPr>
        <p:spPr bwMode="auto">
          <a:xfrm>
            <a:off x="1608563" y="3606135"/>
            <a:ext cx="617674" cy="363279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7" name="Cube 66"/>
          <p:cNvSpPr/>
          <p:nvPr/>
        </p:nvSpPr>
        <p:spPr bwMode="auto">
          <a:xfrm>
            <a:off x="4518750" y="4272731"/>
            <a:ext cx="617674" cy="363279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346585" y="3548021"/>
            <a:ext cx="3426814" cy="577832"/>
            <a:chOff x="3346585" y="3548021"/>
            <a:chExt cx="3426814" cy="577832"/>
          </a:xfrm>
        </p:grpSpPr>
        <p:sp>
          <p:nvSpPr>
            <p:cNvPr id="68" name="Cube 67"/>
            <p:cNvSpPr/>
            <p:nvPr/>
          </p:nvSpPr>
          <p:spPr bwMode="auto">
            <a:xfrm>
              <a:off x="3346585" y="3806054"/>
              <a:ext cx="449126" cy="319799"/>
            </a:xfrm>
            <a:prstGeom prst="cube">
              <a:avLst/>
            </a:prstGeom>
            <a:solidFill>
              <a:srgbClr val="3366FF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69" name="Cube 68"/>
            <p:cNvSpPr/>
            <p:nvPr/>
          </p:nvSpPr>
          <p:spPr bwMode="auto">
            <a:xfrm>
              <a:off x="5037601" y="3548021"/>
              <a:ext cx="449126" cy="319799"/>
            </a:xfrm>
            <a:prstGeom prst="cube">
              <a:avLst/>
            </a:prstGeom>
            <a:solidFill>
              <a:srgbClr val="3366FF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70" name="Cube 69"/>
            <p:cNvSpPr/>
            <p:nvPr/>
          </p:nvSpPr>
          <p:spPr bwMode="auto">
            <a:xfrm>
              <a:off x="6324273" y="3715952"/>
              <a:ext cx="449126" cy="319799"/>
            </a:xfrm>
            <a:prstGeom prst="cube">
              <a:avLst/>
            </a:prstGeom>
            <a:solidFill>
              <a:srgbClr val="3366FF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</p:grpSp>
      <p:sp>
        <p:nvSpPr>
          <p:cNvPr id="41" name="Cube 40"/>
          <p:cNvSpPr/>
          <p:nvPr/>
        </p:nvSpPr>
        <p:spPr bwMode="auto">
          <a:xfrm>
            <a:off x="1209108" y="2933453"/>
            <a:ext cx="617674" cy="363279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2" name="Cube 41"/>
          <p:cNvSpPr/>
          <p:nvPr/>
        </p:nvSpPr>
        <p:spPr bwMode="auto">
          <a:xfrm>
            <a:off x="3501163" y="2330406"/>
            <a:ext cx="617674" cy="363279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3" name="Cube 42"/>
          <p:cNvSpPr/>
          <p:nvPr/>
        </p:nvSpPr>
        <p:spPr bwMode="auto">
          <a:xfrm>
            <a:off x="7615963" y="2516902"/>
            <a:ext cx="617674" cy="363279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5" name="Line 25"/>
          <p:cNvSpPr>
            <a:spLocks noChangeShapeType="1"/>
          </p:cNvSpPr>
          <p:nvPr/>
        </p:nvSpPr>
        <p:spPr bwMode="auto">
          <a:xfrm>
            <a:off x="1682745" y="3217788"/>
            <a:ext cx="304800" cy="3810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" name="Line 26"/>
          <p:cNvSpPr>
            <a:spLocks noChangeShapeType="1"/>
          </p:cNvSpPr>
          <p:nvPr/>
        </p:nvSpPr>
        <p:spPr bwMode="auto">
          <a:xfrm>
            <a:off x="4006555" y="2574237"/>
            <a:ext cx="152400" cy="45720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" name="Line 27"/>
          <p:cNvSpPr>
            <a:spLocks noChangeShapeType="1"/>
          </p:cNvSpPr>
          <p:nvPr/>
        </p:nvSpPr>
        <p:spPr bwMode="auto">
          <a:xfrm flipH="1">
            <a:off x="7919224" y="2869957"/>
            <a:ext cx="152400" cy="591879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" name="Line 7"/>
          <p:cNvSpPr>
            <a:spLocks noChangeShapeType="1"/>
          </p:cNvSpPr>
          <p:nvPr/>
        </p:nvSpPr>
        <p:spPr bwMode="auto">
          <a:xfrm flipH="1" flipV="1">
            <a:off x="7826937" y="3737094"/>
            <a:ext cx="381000" cy="1034558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" name="Cube 43"/>
          <p:cNvSpPr/>
          <p:nvPr/>
        </p:nvSpPr>
        <p:spPr bwMode="auto">
          <a:xfrm>
            <a:off x="7669801" y="4600289"/>
            <a:ext cx="617674" cy="363279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0" name="Rounded Rectangle 49"/>
          <p:cNvSpPr/>
          <p:nvPr/>
        </p:nvSpPr>
        <p:spPr bwMode="auto">
          <a:xfrm>
            <a:off x="381000" y="5486400"/>
            <a:ext cx="8229600" cy="1066800"/>
          </a:xfrm>
          <a:prstGeom prst="roundRect">
            <a:avLst/>
          </a:prstGeom>
          <a:solidFill>
            <a:schemeClr val="tx1"/>
          </a:solidFill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Border routers</a:t>
            </a:r>
            <a:r>
              <a:rPr kumimoji="0" lang="en-US" sz="28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</a:rPr>
              <a:t> in an AS speaks BGP with border routers in other ASes using </a:t>
            </a:r>
            <a:r>
              <a:rPr kumimoji="0" lang="en-US" sz="2800" b="0" i="0" u="none" strike="noStrike" cap="none" normalizeH="0" dirty="0" err="1">
                <a:ln>
                  <a:noFill/>
                </a:ln>
                <a:solidFill>
                  <a:srgbClr val="D3A600"/>
                </a:solidFill>
                <a:effectLst/>
              </a:rPr>
              <a:t>eBGP</a:t>
            </a:r>
            <a:r>
              <a:rPr kumimoji="0" lang="en-US" sz="2800" b="0" i="0" u="none" strike="noStrike" cap="none" normalizeH="0" dirty="0">
                <a:ln>
                  <a:noFill/>
                </a:ln>
                <a:solidFill>
                  <a:srgbClr val="D3A600"/>
                </a:solidFill>
                <a:effectLst/>
              </a:rPr>
              <a:t> sessions</a:t>
            </a:r>
            <a:endParaRPr lang="en-US" sz="2800" b="0" dirty="0">
              <a:solidFill>
                <a:srgbClr val="D3A600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12,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909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animBg="1"/>
      <p:bldP spid="47" grpId="0" animBg="1"/>
      <p:bldP spid="48" grpId="0" animBg="1"/>
      <p:bldP spid="49" grpId="0" animBg="1"/>
      <p:bldP spid="5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Cloud"/>
          <p:cNvSpPr>
            <a:spLocks noChangeAspect="1" noEditPoints="1" noChangeArrowheads="1"/>
          </p:cNvSpPr>
          <p:nvPr/>
        </p:nvSpPr>
        <p:spPr bwMode="auto">
          <a:xfrm>
            <a:off x="1600200" y="3115685"/>
            <a:ext cx="6982522" cy="141921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zh-CN" altLang="en-US" sz="1800" dirty="0">
              <a:latin typeface="Arial" charset="0"/>
              <a:ea typeface="宋体" charset="-122"/>
              <a:cs typeface="宋体" charset="-122"/>
            </a:endParaRPr>
          </a:p>
        </p:txBody>
      </p:sp>
      <p:sp>
        <p:nvSpPr>
          <p:cNvPr id="36875" name="Line 6"/>
          <p:cNvSpPr>
            <a:spLocks noChangeShapeType="1"/>
          </p:cNvSpPr>
          <p:nvPr/>
        </p:nvSpPr>
        <p:spPr bwMode="auto">
          <a:xfrm>
            <a:off x="4648200" y="2052634"/>
            <a:ext cx="2590800" cy="80966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6" name="Line 7"/>
          <p:cNvSpPr>
            <a:spLocks noChangeShapeType="1"/>
          </p:cNvSpPr>
          <p:nvPr/>
        </p:nvSpPr>
        <p:spPr bwMode="auto">
          <a:xfrm flipH="1" flipV="1">
            <a:off x="7696200" y="3766042"/>
            <a:ext cx="381000" cy="1034558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1" name="Rectangle 2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BGP sessions: Internal</a:t>
            </a:r>
          </a:p>
        </p:txBody>
      </p:sp>
      <p:sp>
        <p:nvSpPr>
          <p:cNvPr id="36882" name="Line 25"/>
          <p:cNvSpPr>
            <a:spLocks noChangeShapeType="1"/>
          </p:cNvSpPr>
          <p:nvPr/>
        </p:nvSpPr>
        <p:spPr bwMode="auto">
          <a:xfrm>
            <a:off x="1524000" y="3276600"/>
            <a:ext cx="304800" cy="381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3" name="Line 26"/>
          <p:cNvSpPr>
            <a:spLocks noChangeShapeType="1"/>
          </p:cNvSpPr>
          <p:nvPr/>
        </p:nvSpPr>
        <p:spPr bwMode="auto">
          <a:xfrm>
            <a:off x="3886200" y="2667000"/>
            <a:ext cx="152400" cy="457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4" name="Line 27"/>
          <p:cNvSpPr>
            <a:spLocks noChangeShapeType="1"/>
          </p:cNvSpPr>
          <p:nvPr/>
        </p:nvSpPr>
        <p:spPr bwMode="auto">
          <a:xfrm flipH="1">
            <a:off x="7772400" y="2819400"/>
            <a:ext cx="152400" cy="591879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17" name="Group 76"/>
          <p:cNvGrpSpPr>
            <a:grpSpLocks/>
          </p:cNvGrpSpPr>
          <p:nvPr/>
        </p:nvGrpSpPr>
        <p:grpSpPr bwMode="auto">
          <a:xfrm>
            <a:off x="2286000" y="3328987"/>
            <a:ext cx="5105400" cy="1090613"/>
            <a:chOff x="1440" y="2112"/>
            <a:chExt cx="3216" cy="687"/>
          </a:xfrm>
        </p:grpSpPr>
        <p:grpSp>
          <p:nvGrpSpPr>
            <p:cNvPr id="36902" name="Group 77"/>
            <p:cNvGrpSpPr>
              <a:grpSpLocks/>
            </p:cNvGrpSpPr>
            <p:nvPr/>
          </p:nvGrpSpPr>
          <p:grpSpPr bwMode="auto">
            <a:xfrm>
              <a:off x="1440" y="2147"/>
              <a:ext cx="3216" cy="652"/>
              <a:chOff x="1440" y="2132"/>
              <a:chExt cx="3216" cy="652"/>
            </a:xfrm>
          </p:grpSpPr>
          <p:cxnSp>
            <p:nvCxnSpPr>
              <p:cNvPr id="36905" name="AutoShape 78"/>
              <p:cNvCxnSpPr>
                <a:cxnSpLocks noChangeShapeType="1"/>
              </p:cNvCxnSpPr>
              <p:nvPr/>
            </p:nvCxnSpPr>
            <p:spPr bwMode="auto">
              <a:xfrm>
                <a:off x="1440" y="2386"/>
                <a:ext cx="672" cy="101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6906" name="AutoShape 79"/>
              <p:cNvCxnSpPr>
                <a:cxnSpLocks noChangeShapeType="1"/>
              </p:cNvCxnSpPr>
              <p:nvPr/>
            </p:nvCxnSpPr>
            <p:spPr bwMode="auto">
              <a:xfrm flipV="1">
                <a:off x="2256" y="2132"/>
                <a:ext cx="216" cy="268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36907" name="AutoShape 80"/>
              <p:cNvCxnSpPr>
                <a:cxnSpLocks noChangeShapeType="1"/>
              </p:cNvCxnSpPr>
              <p:nvPr/>
            </p:nvCxnSpPr>
            <p:spPr bwMode="auto">
              <a:xfrm flipV="1">
                <a:off x="2400" y="2342"/>
                <a:ext cx="768" cy="145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6908" name="Line 81"/>
              <p:cNvSpPr>
                <a:spLocks noChangeShapeType="1"/>
              </p:cNvSpPr>
              <p:nvPr/>
            </p:nvSpPr>
            <p:spPr bwMode="auto">
              <a:xfrm flipV="1">
                <a:off x="3168" y="2400"/>
                <a:ext cx="96" cy="288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09" name="Line 82"/>
              <p:cNvSpPr>
                <a:spLocks noChangeShapeType="1"/>
              </p:cNvSpPr>
              <p:nvPr/>
            </p:nvSpPr>
            <p:spPr bwMode="auto">
              <a:xfrm flipV="1">
                <a:off x="4272" y="2304"/>
                <a:ext cx="384" cy="9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10" name="Line 83"/>
              <p:cNvSpPr>
                <a:spLocks noChangeShapeType="1"/>
              </p:cNvSpPr>
              <p:nvPr/>
            </p:nvSpPr>
            <p:spPr bwMode="auto">
              <a:xfrm flipH="1" flipV="1">
                <a:off x="2352" y="2544"/>
                <a:ext cx="576" cy="24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36918" name="AutoShape 91"/>
              <p:cNvCxnSpPr>
                <a:cxnSpLocks noChangeShapeType="1"/>
              </p:cNvCxnSpPr>
              <p:nvPr/>
            </p:nvCxnSpPr>
            <p:spPr bwMode="auto">
              <a:xfrm>
                <a:off x="3456" y="2342"/>
                <a:ext cx="528" cy="97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prstDash val="lgDash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36903" name="Line 92"/>
            <p:cNvSpPr>
              <a:spLocks noChangeShapeType="1"/>
            </p:cNvSpPr>
            <p:nvPr/>
          </p:nvSpPr>
          <p:spPr bwMode="auto">
            <a:xfrm>
              <a:off x="2688" y="2112"/>
              <a:ext cx="48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8" name="Cloud"/>
          <p:cNvSpPr>
            <a:spLocks noChangeAspect="1" noEditPoints="1" noChangeArrowheads="1"/>
          </p:cNvSpPr>
          <p:nvPr/>
        </p:nvSpPr>
        <p:spPr bwMode="auto">
          <a:xfrm>
            <a:off x="481421" y="1834376"/>
            <a:ext cx="1965053" cy="141921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zh-CN" altLang="en-US" sz="1800" dirty="0">
              <a:latin typeface="Arial" charset="0"/>
              <a:ea typeface="宋体" charset="-122"/>
              <a:cs typeface="宋体" charset="-122"/>
            </a:endParaRPr>
          </a:p>
        </p:txBody>
      </p:sp>
      <p:sp>
        <p:nvSpPr>
          <p:cNvPr id="59" name="Cloud"/>
          <p:cNvSpPr>
            <a:spLocks noChangeAspect="1" noEditPoints="1" noChangeArrowheads="1"/>
          </p:cNvSpPr>
          <p:nvPr/>
        </p:nvSpPr>
        <p:spPr bwMode="auto">
          <a:xfrm>
            <a:off x="2692125" y="1341712"/>
            <a:ext cx="1965053" cy="141921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zh-CN" altLang="en-US" sz="1800" dirty="0">
              <a:latin typeface="Arial" charset="0"/>
              <a:ea typeface="宋体" charset="-122"/>
              <a:cs typeface="宋体" charset="-122"/>
            </a:endParaRPr>
          </a:p>
        </p:txBody>
      </p:sp>
      <p:sp>
        <p:nvSpPr>
          <p:cNvPr id="60" name="Cloud"/>
          <p:cNvSpPr>
            <a:spLocks noChangeAspect="1" noEditPoints="1" noChangeArrowheads="1"/>
          </p:cNvSpPr>
          <p:nvPr/>
        </p:nvSpPr>
        <p:spPr bwMode="auto">
          <a:xfrm>
            <a:off x="6996112" y="1449441"/>
            <a:ext cx="1965053" cy="141921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zh-CN" altLang="en-US" sz="1800" dirty="0">
              <a:latin typeface="Arial" charset="0"/>
              <a:ea typeface="宋体" charset="-122"/>
              <a:cs typeface="宋体" charset="-122"/>
            </a:endParaRPr>
          </a:p>
        </p:txBody>
      </p:sp>
      <p:sp>
        <p:nvSpPr>
          <p:cNvPr id="61" name="Cloud"/>
          <p:cNvSpPr>
            <a:spLocks noChangeAspect="1" noEditPoints="1" noChangeArrowheads="1"/>
          </p:cNvSpPr>
          <p:nvPr/>
        </p:nvSpPr>
        <p:spPr bwMode="auto">
          <a:xfrm>
            <a:off x="7178947" y="4642624"/>
            <a:ext cx="1965053" cy="1419210"/>
          </a:xfrm>
          <a:custGeom>
            <a:avLst/>
            <a:gdLst>
              <a:gd name="T0" fmla="*/ 67 w 21600"/>
              <a:gd name="T1" fmla="*/ 10800 h 21600"/>
              <a:gd name="T2" fmla="*/ 10800 w 21600"/>
              <a:gd name="T3" fmla="*/ 21577 h 21600"/>
              <a:gd name="T4" fmla="*/ 21582 w 21600"/>
              <a:gd name="T5" fmla="*/ 10800 h 21600"/>
              <a:gd name="T6" fmla="*/ 10800 w 21600"/>
              <a:gd name="T7" fmla="*/ 1235 h 21600"/>
              <a:gd name="T8" fmla="*/ 2977 w 21600"/>
              <a:gd name="T9" fmla="*/ 3262 h 21600"/>
              <a:gd name="T10" fmla="*/ 17087 w 21600"/>
              <a:gd name="T11" fmla="*/ 17337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T8" t="T9" r="T10" b="T11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-1" y="8613"/>
                  <a:pt x="-1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4" y="13940"/>
                  <a:pt x="474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299"/>
                  <a:pt x="6247" y="20299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6"/>
                  <a:pt x="11036" y="21596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6"/>
                  <a:pt x="15802" y="18946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-1"/>
                  <a:pt x="16758" y="-1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-1"/>
                  <a:pt x="13174" y="-1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49"/>
                  <a:pt x="9358" y="649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1"/>
                  <a:pt x="5288" y="1971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09"/>
                  <a:pt x="2172" y="13109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chemeClr val="accent1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/>
          <a:lstStyle/>
          <a:p>
            <a:pPr algn="ctr">
              <a:defRPr/>
            </a:pPr>
            <a:endParaRPr lang="zh-CN" altLang="en-US" sz="1800" dirty="0">
              <a:latin typeface="Arial" charset="0"/>
              <a:ea typeface="宋体" charset="-122"/>
              <a:cs typeface="宋体" charset="-122"/>
            </a:endParaRPr>
          </a:p>
        </p:txBody>
      </p:sp>
      <p:sp>
        <p:nvSpPr>
          <p:cNvPr id="63" name="Cube 62"/>
          <p:cNvSpPr/>
          <p:nvPr/>
        </p:nvSpPr>
        <p:spPr bwMode="auto">
          <a:xfrm>
            <a:off x="3653563" y="2974522"/>
            <a:ext cx="617674" cy="363279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5" name="Cube 64"/>
          <p:cNvSpPr/>
          <p:nvPr/>
        </p:nvSpPr>
        <p:spPr bwMode="auto">
          <a:xfrm>
            <a:off x="7399763" y="3429000"/>
            <a:ext cx="617674" cy="363279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6" name="Cube 65"/>
          <p:cNvSpPr/>
          <p:nvPr/>
        </p:nvSpPr>
        <p:spPr bwMode="auto">
          <a:xfrm>
            <a:off x="1608563" y="3606135"/>
            <a:ext cx="617674" cy="363279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67" name="Cube 66"/>
          <p:cNvSpPr/>
          <p:nvPr/>
        </p:nvSpPr>
        <p:spPr bwMode="auto">
          <a:xfrm>
            <a:off x="4518750" y="4272731"/>
            <a:ext cx="617674" cy="363279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346585" y="3548021"/>
            <a:ext cx="3426814" cy="577832"/>
            <a:chOff x="3346585" y="3548021"/>
            <a:chExt cx="3426814" cy="577832"/>
          </a:xfrm>
        </p:grpSpPr>
        <p:sp>
          <p:nvSpPr>
            <p:cNvPr id="68" name="Cube 67"/>
            <p:cNvSpPr/>
            <p:nvPr/>
          </p:nvSpPr>
          <p:spPr bwMode="auto">
            <a:xfrm>
              <a:off x="3346585" y="3806054"/>
              <a:ext cx="449126" cy="319799"/>
            </a:xfrm>
            <a:prstGeom prst="cube">
              <a:avLst/>
            </a:prstGeom>
            <a:solidFill>
              <a:srgbClr val="3366FF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69" name="Cube 68"/>
            <p:cNvSpPr/>
            <p:nvPr/>
          </p:nvSpPr>
          <p:spPr bwMode="auto">
            <a:xfrm>
              <a:off x="5037601" y="3548021"/>
              <a:ext cx="449126" cy="319799"/>
            </a:xfrm>
            <a:prstGeom prst="cube">
              <a:avLst/>
            </a:prstGeom>
            <a:solidFill>
              <a:srgbClr val="3366FF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  <p:sp>
          <p:nvSpPr>
            <p:cNvPr id="70" name="Cube 69"/>
            <p:cNvSpPr/>
            <p:nvPr/>
          </p:nvSpPr>
          <p:spPr bwMode="auto">
            <a:xfrm>
              <a:off x="6324273" y="3715952"/>
              <a:ext cx="449126" cy="319799"/>
            </a:xfrm>
            <a:prstGeom prst="cube">
              <a:avLst/>
            </a:prstGeom>
            <a:solidFill>
              <a:srgbClr val="3366FF"/>
            </a:solidFill>
            <a:ln w="9525" cap="flat" cmpd="sng" algn="ctr">
              <a:solidFill>
                <a:srgbClr val="00009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charset="0"/>
              </a:endParaRPr>
            </a:p>
          </p:txBody>
        </p:sp>
      </p:grpSp>
      <p:sp>
        <p:nvSpPr>
          <p:cNvPr id="41" name="Cube 40"/>
          <p:cNvSpPr/>
          <p:nvPr/>
        </p:nvSpPr>
        <p:spPr bwMode="auto">
          <a:xfrm>
            <a:off x="1209108" y="2933453"/>
            <a:ext cx="617674" cy="363279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2" name="Cube 41"/>
          <p:cNvSpPr/>
          <p:nvPr/>
        </p:nvSpPr>
        <p:spPr bwMode="auto">
          <a:xfrm>
            <a:off x="3501163" y="2330406"/>
            <a:ext cx="617674" cy="363279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3" name="Cube 42"/>
          <p:cNvSpPr/>
          <p:nvPr/>
        </p:nvSpPr>
        <p:spPr bwMode="auto">
          <a:xfrm>
            <a:off x="7615963" y="2516902"/>
            <a:ext cx="617674" cy="363279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4" name="Cube 43"/>
          <p:cNvSpPr/>
          <p:nvPr/>
        </p:nvSpPr>
        <p:spPr bwMode="auto">
          <a:xfrm>
            <a:off x="7669801" y="4600289"/>
            <a:ext cx="617674" cy="363279"/>
          </a:xfrm>
          <a:prstGeom prst="cube">
            <a:avLst/>
          </a:prstGeom>
          <a:solidFill>
            <a:srgbClr val="D3A600"/>
          </a:solidFill>
          <a:ln w="9525" cap="flat" cmpd="sng" algn="ctr">
            <a:solidFill>
              <a:srgbClr val="00009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50" name="Rounded Rectangle 49"/>
          <p:cNvSpPr/>
          <p:nvPr/>
        </p:nvSpPr>
        <p:spPr bwMode="auto">
          <a:xfrm>
            <a:off x="381000" y="5486400"/>
            <a:ext cx="8229600" cy="1066800"/>
          </a:xfrm>
          <a:prstGeom prst="roundRect">
            <a:avLst/>
          </a:prstGeom>
          <a:solidFill>
            <a:schemeClr val="tx1"/>
          </a:solidFill>
          <a:ln>
            <a:headEnd type="none" w="med" len="med"/>
            <a:tailEnd type="none" w="med" len="med"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</a:rPr>
              <a:t>A border routers</a:t>
            </a:r>
            <a:r>
              <a:rPr kumimoji="0" lang="en-US" sz="28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</a:rPr>
              <a:t> speaks BGP with other routers in the same AS using </a:t>
            </a:r>
            <a:r>
              <a:rPr lang="en-US" sz="2800" b="0" dirty="0" err="1">
                <a:solidFill>
                  <a:srgbClr val="D3A600"/>
                </a:solidFill>
              </a:rPr>
              <a:t>i</a:t>
            </a:r>
            <a:r>
              <a:rPr kumimoji="0" lang="en-US" sz="2800" b="0" i="0" u="none" strike="noStrike" cap="none" normalizeH="0" dirty="0" err="1">
                <a:ln>
                  <a:noFill/>
                </a:ln>
                <a:solidFill>
                  <a:srgbClr val="D3A600"/>
                </a:solidFill>
                <a:effectLst/>
              </a:rPr>
              <a:t>BGP</a:t>
            </a:r>
            <a:r>
              <a:rPr kumimoji="0" lang="en-US" sz="2800" b="0" i="0" u="none" strike="noStrike" cap="none" normalizeH="0" dirty="0">
                <a:ln>
                  <a:noFill/>
                </a:ln>
                <a:solidFill>
                  <a:srgbClr val="D3A600"/>
                </a:solidFill>
                <a:effectLst/>
              </a:rPr>
              <a:t> sessions</a:t>
            </a:r>
            <a:endParaRPr lang="en-US" sz="2800" b="0" dirty="0">
              <a:solidFill>
                <a:srgbClr val="D3A600"/>
              </a:solidFill>
            </a:endParaRPr>
          </a:p>
        </p:txBody>
      </p:sp>
      <p:grpSp>
        <p:nvGrpSpPr>
          <p:cNvPr id="40" name="Group 28"/>
          <p:cNvGrpSpPr>
            <a:grpSpLocks/>
          </p:cNvGrpSpPr>
          <p:nvPr/>
        </p:nvGrpSpPr>
        <p:grpSpPr bwMode="auto">
          <a:xfrm>
            <a:off x="2133600" y="3125788"/>
            <a:ext cx="5334000" cy="1141412"/>
            <a:chOff x="1296" y="1969"/>
            <a:chExt cx="3360" cy="719"/>
          </a:xfrm>
        </p:grpSpPr>
        <p:sp>
          <p:nvSpPr>
            <p:cNvPr id="46" name="Freeform 29"/>
            <p:cNvSpPr>
              <a:spLocks/>
            </p:cNvSpPr>
            <p:nvPr/>
          </p:nvSpPr>
          <p:spPr bwMode="auto">
            <a:xfrm>
              <a:off x="1296" y="2016"/>
              <a:ext cx="934" cy="240"/>
            </a:xfrm>
            <a:custGeom>
              <a:avLst/>
              <a:gdLst>
                <a:gd name="T0" fmla="*/ 909 w 960"/>
                <a:gd name="T1" fmla="*/ 0 h 240"/>
                <a:gd name="T2" fmla="*/ 364 w 960"/>
                <a:gd name="T3" fmla="*/ 48 h 240"/>
                <a:gd name="T4" fmla="*/ 0 w 960"/>
                <a:gd name="T5" fmla="*/ 240 h 240"/>
                <a:gd name="T6" fmla="*/ 0 60000 65536"/>
                <a:gd name="T7" fmla="*/ 0 60000 65536"/>
                <a:gd name="T8" fmla="*/ 0 60000 65536"/>
                <a:gd name="T9" fmla="*/ 0 w 960"/>
                <a:gd name="T10" fmla="*/ 0 h 240"/>
                <a:gd name="T11" fmla="*/ 960 w 960"/>
                <a:gd name="T12" fmla="*/ 240 h 2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0" h="240">
                  <a:moveTo>
                    <a:pt x="960" y="0"/>
                  </a:moveTo>
                  <a:cubicBezTo>
                    <a:pt x="752" y="4"/>
                    <a:pt x="544" y="8"/>
                    <a:pt x="384" y="48"/>
                  </a:cubicBezTo>
                  <a:cubicBezTo>
                    <a:pt x="224" y="88"/>
                    <a:pt x="112" y="164"/>
                    <a:pt x="0" y="24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Freeform 30"/>
            <p:cNvSpPr>
              <a:spLocks/>
            </p:cNvSpPr>
            <p:nvPr/>
          </p:nvSpPr>
          <p:spPr bwMode="auto">
            <a:xfrm>
              <a:off x="2370" y="2112"/>
              <a:ext cx="109" cy="336"/>
            </a:xfrm>
            <a:custGeom>
              <a:avLst/>
              <a:gdLst>
                <a:gd name="T0" fmla="*/ 91 w 112"/>
                <a:gd name="T1" fmla="*/ 0 h 336"/>
                <a:gd name="T2" fmla="*/ 91 w 112"/>
                <a:gd name="T3" fmla="*/ 240 h 336"/>
                <a:gd name="T4" fmla="*/ 0 w 112"/>
                <a:gd name="T5" fmla="*/ 336 h 336"/>
                <a:gd name="T6" fmla="*/ 0 60000 65536"/>
                <a:gd name="T7" fmla="*/ 0 60000 65536"/>
                <a:gd name="T8" fmla="*/ 0 60000 65536"/>
                <a:gd name="T9" fmla="*/ 0 w 112"/>
                <a:gd name="T10" fmla="*/ 0 h 336"/>
                <a:gd name="T11" fmla="*/ 112 w 112"/>
                <a:gd name="T12" fmla="*/ 336 h 3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12" h="336">
                  <a:moveTo>
                    <a:pt x="96" y="0"/>
                  </a:moveTo>
                  <a:cubicBezTo>
                    <a:pt x="104" y="92"/>
                    <a:pt x="112" y="184"/>
                    <a:pt x="96" y="240"/>
                  </a:cubicBezTo>
                  <a:cubicBezTo>
                    <a:pt x="80" y="296"/>
                    <a:pt x="40" y="316"/>
                    <a:pt x="0" y="336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Freeform 31"/>
            <p:cNvSpPr>
              <a:spLocks/>
            </p:cNvSpPr>
            <p:nvPr/>
          </p:nvSpPr>
          <p:spPr bwMode="auto">
            <a:xfrm>
              <a:off x="2510" y="2112"/>
              <a:ext cx="467" cy="576"/>
            </a:xfrm>
            <a:custGeom>
              <a:avLst/>
              <a:gdLst>
                <a:gd name="T0" fmla="*/ 0 w 480"/>
                <a:gd name="T1" fmla="*/ 0 h 576"/>
                <a:gd name="T2" fmla="*/ 272 w 480"/>
                <a:gd name="T3" fmla="*/ 384 h 576"/>
                <a:gd name="T4" fmla="*/ 454 w 480"/>
                <a:gd name="T5" fmla="*/ 576 h 576"/>
                <a:gd name="T6" fmla="*/ 0 60000 65536"/>
                <a:gd name="T7" fmla="*/ 0 60000 65536"/>
                <a:gd name="T8" fmla="*/ 0 60000 65536"/>
                <a:gd name="T9" fmla="*/ 0 w 480"/>
                <a:gd name="T10" fmla="*/ 0 h 576"/>
                <a:gd name="T11" fmla="*/ 480 w 480"/>
                <a:gd name="T12" fmla="*/ 576 h 57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80" h="576">
                  <a:moveTo>
                    <a:pt x="0" y="0"/>
                  </a:moveTo>
                  <a:cubicBezTo>
                    <a:pt x="104" y="144"/>
                    <a:pt x="208" y="288"/>
                    <a:pt x="288" y="384"/>
                  </a:cubicBezTo>
                  <a:cubicBezTo>
                    <a:pt x="368" y="480"/>
                    <a:pt x="424" y="528"/>
                    <a:pt x="480" y="576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Freeform 32"/>
            <p:cNvSpPr>
              <a:spLocks/>
            </p:cNvSpPr>
            <p:nvPr/>
          </p:nvSpPr>
          <p:spPr bwMode="auto">
            <a:xfrm>
              <a:off x="2556" y="2112"/>
              <a:ext cx="561" cy="192"/>
            </a:xfrm>
            <a:custGeom>
              <a:avLst/>
              <a:gdLst>
                <a:gd name="T0" fmla="*/ 0 w 576"/>
                <a:gd name="T1" fmla="*/ 0 h 192"/>
                <a:gd name="T2" fmla="*/ 318 w 576"/>
                <a:gd name="T3" fmla="*/ 144 h 192"/>
                <a:gd name="T4" fmla="*/ 546 w 576"/>
                <a:gd name="T5" fmla="*/ 192 h 192"/>
                <a:gd name="T6" fmla="*/ 0 60000 65536"/>
                <a:gd name="T7" fmla="*/ 0 60000 65536"/>
                <a:gd name="T8" fmla="*/ 0 60000 65536"/>
                <a:gd name="T9" fmla="*/ 0 w 576"/>
                <a:gd name="T10" fmla="*/ 0 h 192"/>
                <a:gd name="T11" fmla="*/ 576 w 576"/>
                <a:gd name="T12" fmla="*/ 192 h 1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76" h="192">
                  <a:moveTo>
                    <a:pt x="0" y="0"/>
                  </a:moveTo>
                  <a:cubicBezTo>
                    <a:pt x="120" y="56"/>
                    <a:pt x="240" y="112"/>
                    <a:pt x="336" y="144"/>
                  </a:cubicBezTo>
                  <a:cubicBezTo>
                    <a:pt x="432" y="176"/>
                    <a:pt x="504" y="184"/>
                    <a:pt x="576" y="192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Freeform 33"/>
            <p:cNvSpPr>
              <a:spLocks/>
            </p:cNvSpPr>
            <p:nvPr/>
          </p:nvSpPr>
          <p:spPr bwMode="auto">
            <a:xfrm>
              <a:off x="2603" y="2064"/>
              <a:ext cx="1401" cy="288"/>
            </a:xfrm>
            <a:custGeom>
              <a:avLst/>
              <a:gdLst>
                <a:gd name="T0" fmla="*/ 0 w 1440"/>
                <a:gd name="T1" fmla="*/ 0 h 288"/>
                <a:gd name="T2" fmla="*/ 909 w 1440"/>
                <a:gd name="T3" fmla="*/ 96 h 288"/>
                <a:gd name="T4" fmla="*/ 1363 w 1440"/>
                <a:gd name="T5" fmla="*/ 288 h 288"/>
                <a:gd name="T6" fmla="*/ 0 60000 65536"/>
                <a:gd name="T7" fmla="*/ 0 60000 65536"/>
                <a:gd name="T8" fmla="*/ 0 60000 65536"/>
                <a:gd name="T9" fmla="*/ 0 w 1440"/>
                <a:gd name="T10" fmla="*/ 0 h 288"/>
                <a:gd name="T11" fmla="*/ 1440 w 1440"/>
                <a:gd name="T12" fmla="*/ 288 h 2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440" h="288">
                  <a:moveTo>
                    <a:pt x="0" y="0"/>
                  </a:moveTo>
                  <a:cubicBezTo>
                    <a:pt x="360" y="24"/>
                    <a:pt x="720" y="48"/>
                    <a:pt x="960" y="96"/>
                  </a:cubicBezTo>
                  <a:cubicBezTo>
                    <a:pt x="1200" y="144"/>
                    <a:pt x="1320" y="216"/>
                    <a:pt x="1440" y="288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Freeform 34"/>
            <p:cNvSpPr>
              <a:spLocks/>
            </p:cNvSpPr>
            <p:nvPr/>
          </p:nvSpPr>
          <p:spPr bwMode="auto">
            <a:xfrm rot="-161027">
              <a:off x="2650" y="1969"/>
              <a:ext cx="2006" cy="384"/>
            </a:xfrm>
            <a:custGeom>
              <a:avLst/>
              <a:gdLst>
                <a:gd name="T0" fmla="*/ 0 w 2112"/>
                <a:gd name="T1" fmla="*/ 0 h 384"/>
                <a:gd name="T2" fmla="*/ 1342 w 2112"/>
                <a:gd name="T3" fmla="*/ 192 h 384"/>
                <a:gd name="T4" fmla="*/ 1905 w 2112"/>
                <a:gd name="T5" fmla="*/ 384 h 384"/>
                <a:gd name="T6" fmla="*/ 0 60000 65536"/>
                <a:gd name="T7" fmla="*/ 0 60000 65536"/>
                <a:gd name="T8" fmla="*/ 0 60000 65536"/>
                <a:gd name="T9" fmla="*/ 0 w 2112"/>
                <a:gd name="T10" fmla="*/ 0 h 384"/>
                <a:gd name="T11" fmla="*/ 2112 w 2112"/>
                <a:gd name="T12" fmla="*/ 384 h 38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12" h="384">
                  <a:moveTo>
                    <a:pt x="0" y="0"/>
                  </a:moveTo>
                  <a:cubicBezTo>
                    <a:pt x="568" y="64"/>
                    <a:pt x="1136" y="128"/>
                    <a:pt x="1488" y="192"/>
                  </a:cubicBezTo>
                  <a:cubicBezTo>
                    <a:pt x="1840" y="256"/>
                    <a:pt x="1976" y="320"/>
                    <a:pt x="2112" y="384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12,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554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eBGP</a:t>
            </a:r>
            <a:r>
              <a:rPr lang="en-US" dirty="0"/>
              <a:t>, </a:t>
            </a:r>
            <a:r>
              <a:rPr lang="en-US" dirty="0" err="1"/>
              <a:t>iBGP</a:t>
            </a:r>
            <a:r>
              <a:rPr lang="en-US" dirty="0"/>
              <a:t>, and IGP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solidFill>
                  <a:srgbClr val="0000FF"/>
                </a:solidFill>
              </a:rPr>
              <a:t>eBGP</a:t>
            </a:r>
            <a:r>
              <a:rPr lang="en-US" dirty="0"/>
              <a:t>: BGP sessions between border routers in different ASes</a:t>
            </a:r>
          </a:p>
          <a:p>
            <a:pPr lvl="1"/>
            <a:r>
              <a:rPr lang="en-US" dirty="0"/>
              <a:t>Learn routes to external destinations</a:t>
            </a:r>
          </a:p>
          <a:p>
            <a:r>
              <a:rPr lang="en-US" dirty="0" err="1">
                <a:solidFill>
                  <a:srgbClr val="0000FF"/>
                </a:solidFill>
              </a:rPr>
              <a:t>iBGP</a:t>
            </a:r>
            <a:r>
              <a:rPr lang="en-US" dirty="0"/>
              <a:t>: BGP sessions between border routers and other routers within the same AS</a:t>
            </a:r>
          </a:p>
          <a:p>
            <a:pPr lvl="1"/>
            <a:r>
              <a:rPr lang="en-US" dirty="0"/>
              <a:t>Distribute externally learned routes internally</a:t>
            </a:r>
          </a:p>
          <a:p>
            <a:r>
              <a:rPr lang="en-US" dirty="0">
                <a:solidFill>
                  <a:srgbClr val="0000FF"/>
                </a:solidFill>
              </a:rPr>
              <a:t>IGP</a:t>
            </a:r>
            <a:r>
              <a:rPr lang="en-US" dirty="0"/>
              <a:t>: “Interior Gateway Protocol” = Intra-domain routing protocol</a:t>
            </a:r>
          </a:p>
          <a:p>
            <a:pPr lvl="1"/>
            <a:r>
              <a:rPr lang="en-US" dirty="0"/>
              <a:t>Provide internal reachability </a:t>
            </a:r>
          </a:p>
          <a:p>
            <a:pPr lvl="1"/>
            <a:r>
              <a:rPr lang="en-US" dirty="0"/>
              <a:t>E.g., OSPF, RIP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12,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22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eBGP</a:t>
            </a:r>
            <a:r>
              <a:rPr lang="en-US" dirty="0"/>
              <a:t>, </a:t>
            </a:r>
            <a:r>
              <a:rPr lang="en-US" dirty="0" err="1"/>
              <a:t>iBGP</a:t>
            </a:r>
            <a:r>
              <a:rPr lang="en-US" dirty="0"/>
              <a:t>, and IGP together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Learn routes to external destination using </a:t>
            </a:r>
            <a:r>
              <a:rPr lang="en-US" dirty="0" err="1"/>
              <a:t>eBGP</a:t>
            </a:r>
            <a:endParaRPr lang="en-US" dirty="0"/>
          </a:p>
          <a:p>
            <a:r>
              <a:rPr lang="en-US" dirty="0"/>
              <a:t>Distribute externally learned routes internally using </a:t>
            </a:r>
            <a:r>
              <a:rPr lang="en-US" dirty="0" err="1"/>
              <a:t>iBGP</a:t>
            </a:r>
            <a:endParaRPr lang="en-US" dirty="0"/>
          </a:p>
          <a:p>
            <a:r>
              <a:rPr lang="en-US" dirty="0"/>
              <a:t>Travel shortest path to egress using IGP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12,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818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BGP policies and how they are implemented</a:t>
            </a:r>
          </a:p>
          <a:p>
            <a:r>
              <a:rPr lang="en-US" dirty="0"/>
              <a:t>BGP protocol details</a:t>
            </a:r>
          </a:p>
          <a:p>
            <a:r>
              <a:rPr lang="en-US" dirty="0"/>
              <a:t>BGP issues in practice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12,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6490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messages in BGP</a:t>
            </a:r>
          </a:p>
        </p:txBody>
      </p:sp>
      <p:sp>
        <p:nvSpPr>
          <p:cNvPr id="10557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Open </a:t>
            </a:r>
          </a:p>
          <a:p>
            <a:pPr lvl="1"/>
            <a:r>
              <a:rPr lang="en-US" dirty="0"/>
              <a:t>Establishes BGP session (BGP uses TCP)</a:t>
            </a:r>
          </a:p>
          <a:p>
            <a:r>
              <a:rPr lang="en-US" dirty="0">
                <a:solidFill>
                  <a:srgbClr val="0000FF"/>
                </a:solidFill>
              </a:rPr>
              <a:t>Notification</a:t>
            </a:r>
          </a:p>
          <a:p>
            <a:pPr lvl="1"/>
            <a:r>
              <a:rPr lang="en-US" dirty="0"/>
              <a:t>Report unusual conditions</a:t>
            </a:r>
          </a:p>
          <a:p>
            <a:r>
              <a:rPr lang="en-US" dirty="0">
                <a:solidFill>
                  <a:srgbClr val="0000FF"/>
                </a:solidFill>
              </a:rPr>
              <a:t>Update</a:t>
            </a:r>
          </a:p>
          <a:p>
            <a:pPr lvl="1"/>
            <a:r>
              <a:rPr lang="en-US" dirty="0"/>
              <a:t>Inform neighbor of new routes</a:t>
            </a:r>
          </a:p>
          <a:p>
            <a:pPr lvl="1"/>
            <a:r>
              <a:rPr lang="en-US" dirty="0"/>
              <a:t>Inform neighbor of old routes that become inactive</a:t>
            </a:r>
          </a:p>
          <a:p>
            <a:r>
              <a:rPr lang="en-US" dirty="0">
                <a:solidFill>
                  <a:srgbClr val="0000FF"/>
                </a:solidFill>
              </a:rPr>
              <a:t>Keep-alive </a:t>
            </a:r>
          </a:p>
          <a:p>
            <a:pPr lvl="1"/>
            <a:r>
              <a:rPr lang="en-US" dirty="0"/>
              <a:t>Inform neighbor that connection is still viable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12,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856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5747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 updates</a:t>
            </a:r>
          </a:p>
        </p:txBody>
      </p:sp>
      <p:sp>
        <p:nvSpPr>
          <p:cNvPr id="1053701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Format </a:t>
            </a:r>
            <a:r>
              <a:rPr lang="en-US" dirty="0">
                <a:solidFill>
                  <a:srgbClr val="0000FF"/>
                </a:solidFill>
              </a:rPr>
              <a:t>&lt;IP prefix: route attributes&gt;</a:t>
            </a:r>
          </a:p>
          <a:p>
            <a:pPr lvl="1"/>
            <a:r>
              <a:rPr lang="en-US" dirty="0"/>
              <a:t>Attributes describe properties of the route</a:t>
            </a:r>
          </a:p>
          <a:p>
            <a:r>
              <a:rPr lang="en-US" dirty="0"/>
              <a:t>Two kinds of updates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Announcements</a:t>
            </a:r>
            <a:r>
              <a:rPr lang="en-US" dirty="0"/>
              <a:t>: new routes or changes to existing routes</a:t>
            </a:r>
          </a:p>
          <a:p>
            <a:pPr lvl="1"/>
            <a:r>
              <a:rPr lang="en-US" dirty="0">
                <a:solidFill>
                  <a:srgbClr val="0000FF"/>
                </a:solidFill>
              </a:rPr>
              <a:t>Withdrawal</a:t>
            </a:r>
            <a:r>
              <a:rPr lang="en-US" dirty="0"/>
              <a:t>: remove routes that no longer exist</a:t>
            </a:r>
          </a:p>
          <a:p>
            <a:endParaRPr lang="en-US" dirty="0"/>
          </a:p>
        </p:txBody>
      </p:sp>
      <p:sp>
        <p:nvSpPr>
          <p:cNvPr id="1053699" name="Text Box 3"/>
          <p:cNvSpPr txBox="1">
            <a:spLocks noChangeArrowheads="1"/>
          </p:cNvSpPr>
          <p:nvPr/>
        </p:nvSpPr>
        <p:spPr bwMode="auto">
          <a:xfrm>
            <a:off x="1279525" y="5832475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2400">
              <a:latin typeface="Times New Roman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12,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66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3701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Route attributes</a:t>
            </a:r>
          </a:p>
        </p:txBody>
      </p:sp>
      <p:sp>
        <p:nvSpPr>
          <p:cNvPr id="1053701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Routes are described using attributes</a:t>
            </a:r>
          </a:p>
          <a:p>
            <a:pPr lvl="1"/>
            <a:r>
              <a:rPr lang="en-US" dirty="0"/>
              <a:t>Used in route selection/export decisions</a:t>
            </a:r>
          </a:p>
          <a:p>
            <a:r>
              <a:rPr lang="en-US" dirty="0"/>
              <a:t>Some attributes are local</a:t>
            </a:r>
          </a:p>
          <a:p>
            <a:pPr lvl="1"/>
            <a:r>
              <a:rPr lang="en-US" dirty="0"/>
              <a:t>I.e., private within an AS, not included in announcements</a:t>
            </a:r>
          </a:p>
          <a:p>
            <a:r>
              <a:rPr lang="en-US" dirty="0"/>
              <a:t>Some attributes are propagated with </a:t>
            </a:r>
            <a:r>
              <a:rPr lang="en-US" dirty="0" err="1"/>
              <a:t>eBGP</a:t>
            </a:r>
            <a:r>
              <a:rPr lang="en-US" dirty="0"/>
              <a:t> route announcements</a:t>
            </a:r>
          </a:p>
          <a:p>
            <a:r>
              <a:rPr lang="en-US" dirty="0"/>
              <a:t>There are many standardized attributes in BGP</a:t>
            </a:r>
          </a:p>
          <a:p>
            <a:pPr lvl="1"/>
            <a:r>
              <a:rPr lang="en-US" dirty="0"/>
              <a:t>We will discuss a few</a:t>
            </a:r>
          </a:p>
        </p:txBody>
      </p:sp>
      <p:sp>
        <p:nvSpPr>
          <p:cNvPr id="1053699" name="Text Box 3"/>
          <p:cNvSpPr txBox="1">
            <a:spLocks noChangeArrowheads="1"/>
          </p:cNvSpPr>
          <p:nvPr/>
        </p:nvSpPr>
        <p:spPr bwMode="auto">
          <a:xfrm>
            <a:off x="1279525" y="5832475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sz="2400">
              <a:latin typeface="Times New Roman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12,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153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3701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Attributes: (1) ASPATH</a:t>
            </a:r>
          </a:p>
        </p:txBody>
      </p:sp>
      <p:sp>
        <p:nvSpPr>
          <p:cNvPr id="13210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Carried in route announcements</a:t>
            </a:r>
          </a:p>
          <a:p>
            <a:r>
              <a:rPr lang="en-US"/>
              <a:t>Vector that lists all the ASes a route advertisement has traversed (in reverse order)</a:t>
            </a:r>
            <a:endParaRPr lang="en-US" dirty="0"/>
          </a:p>
        </p:txBody>
      </p:sp>
      <p:grpSp>
        <p:nvGrpSpPr>
          <p:cNvPr id="132105" name="Group 32"/>
          <p:cNvGrpSpPr>
            <a:grpSpLocks/>
          </p:cNvGrpSpPr>
          <p:nvPr/>
        </p:nvGrpSpPr>
        <p:grpSpPr bwMode="auto">
          <a:xfrm>
            <a:off x="3317875" y="3048000"/>
            <a:ext cx="2578100" cy="2349500"/>
            <a:chOff x="2116" y="820"/>
            <a:chExt cx="1624" cy="1480"/>
          </a:xfrm>
        </p:grpSpPr>
        <p:grpSp>
          <p:nvGrpSpPr>
            <p:cNvPr id="132153" name="Group 33"/>
            <p:cNvGrpSpPr>
              <a:grpSpLocks/>
            </p:cNvGrpSpPr>
            <p:nvPr/>
          </p:nvGrpSpPr>
          <p:grpSpPr bwMode="auto">
            <a:xfrm>
              <a:off x="2151" y="820"/>
              <a:ext cx="1589" cy="1480"/>
              <a:chOff x="2151" y="820"/>
              <a:chExt cx="1589" cy="1480"/>
            </a:xfrm>
          </p:grpSpPr>
          <p:sp>
            <p:nvSpPr>
              <p:cNvPr id="132166" name="Oval 34"/>
              <p:cNvSpPr>
                <a:spLocks noChangeArrowheads="1"/>
              </p:cNvSpPr>
              <p:nvPr/>
            </p:nvSpPr>
            <p:spPr bwMode="auto">
              <a:xfrm>
                <a:off x="2287" y="951"/>
                <a:ext cx="1362" cy="113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67" name="Oval 35"/>
              <p:cNvSpPr>
                <a:spLocks noChangeArrowheads="1"/>
              </p:cNvSpPr>
              <p:nvPr/>
            </p:nvSpPr>
            <p:spPr bwMode="auto">
              <a:xfrm>
                <a:off x="2333" y="951"/>
                <a:ext cx="312" cy="167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68" name="Oval 36"/>
              <p:cNvSpPr>
                <a:spLocks noChangeArrowheads="1"/>
              </p:cNvSpPr>
              <p:nvPr/>
            </p:nvSpPr>
            <p:spPr bwMode="auto">
              <a:xfrm>
                <a:off x="3155" y="908"/>
                <a:ext cx="448" cy="298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69" name="Oval 37"/>
              <p:cNvSpPr>
                <a:spLocks noChangeArrowheads="1"/>
              </p:cNvSpPr>
              <p:nvPr/>
            </p:nvSpPr>
            <p:spPr bwMode="auto">
              <a:xfrm>
                <a:off x="2744" y="820"/>
                <a:ext cx="540" cy="605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70" name="Oval 38"/>
              <p:cNvSpPr>
                <a:spLocks noChangeArrowheads="1"/>
              </p:cNvSpPr>
              <p:nvPr/>
            </p:nvSpPr>
            <p:spPr bwMode="auto">
              <a:xfrm>
                <a:off x="2151" y="1083"/>
                <a:ext cx="996" cy="34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71" name="Oval 39"/>
              <p:cNvSpPr>
                <a:spLocks noChangeArrowheads="1"/>
              </p:cNvSpPr>
              <p:nvPr/>
            </p:nvSpPr>
            <p:spPr bwMode="auto">
              <a:xfrm>
                <a:off x="2653" y="1608"/>
                <a:ext cx="539" cy="692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72" name="Oval 40"/>
              <p:cNvSpPr>
                <a:spLocks noChangeArrowheads="1"/>
              </p:cNvSpPr>
              <p:nvPr/>
            </p:nvSpPr>
            <p:spPr bwMode="auto">
              <a:xfrm>
                <a:off x="3337" y="1126"/>
                <a:ext cx="403" cy="38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73" name="Oval 41"/>
              <p:cNvSpPr>
                <a:spLocks noChangeArrowheads="1"/>
              </p:cNvSpPr>
              <p:nvPr/>
            </p:nvSpPr>
            <p:spPr bwMode="auto">
              <a:xfrm>
                <a:off x="2242" y="1301"/>
                <a:ext cx="266" cy="693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74" name="Oval 42"/>
              <p:cNvSpPr>
                <a:spLocks noChangeArrowheads="1"/>
              </p:cNvSpPr>
              <p:nvPr/>
            </p:nvSpPr>
            <p:spPr bwMode="auto">
              <a:xfrm>
                <a:off x="3383" y="1652"/>
                <a:ext cx="266" cy="254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75" name="Oval 43"/>
              <p:cNvSpPr>
                <a:spLocks noChangeArrowheads="1"/>
              </p:cNvSpPr>
              <p:nvPr/>
            </p:nvSpPr>
            <p:spPr bwMode="auto">
              <a:xfrm>
                <a:off x="2470" y="1827"/>
                <a:ext cx="266" cy="254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76" name="Oval 44"/>
              <p:cNvSpPr>
                <a:spLocks noChangeArrowheads="1"/>
              </p:cNvSpPr>
              <p:nvPr/>
            </p:nvSpPr>
            <p:spPr bwMode="auto">
              <a:xfrm>
                <a:off x="3109" y="1827"/>
                <a:ext cx="403" cy="254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32154" name="Group 45"/>
            <p:cNvGrpSpPr>
              <a:grpSpLocks/>
            </p:cNvGrpSpPr>
            <p:nvPr/>
          </p:nvGrpSpPr>
          <p:grpSpPr bwMode="auto">
            <a:xfrm>
              <a:off x="2116" y="820"/>
              <a:ext cx="1589" cy="1480"/>
              <a:chOff x="2116" y="820"/>
              <a:chExt cx="1589" cy="1480"/>
            </a:xfrm>
          </p:grpSpPr>
          <p:sp>
            <p:nvSpPr>
              <p:cNvPr id="132155" name="Oval 46"/>
              <p:cNvSpPr>
                <a:spLocks noChangeArrowheads="1"/>
              </p:cNvSpPr>
              <p:nvPr/>
            </p:nvSpPr>
            <p:spPr bwMode="auto">
              <a:xfrm>
                <a:off x="2253" y="951"/>
                <a:ext cx="1361" cy="1130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56" name="Oval 47"/>
              <p:cNvSpPr>
                <a:spLocks noChangeArrowheads="1"/>
              </p:cNvSpPr>
              <p:nvPr/>
            </p:nvSpPr>
            <p:spPr bwMode="auto">
              <a:xfrm>
                <a:off x="2298" y="951"/>
                <a:ext cx="312" cy="167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57" name="Oval 48"/>
              <p:cNvSpPr>
                <a:spLocks noChangeArrowheads="1"/>
              </p:cNvSpPr>
              <p:nvPr/>
            </p:nvSpPr>
            <p:spPr bwMode="auto">
              <a:xfrm>
                <a:off x="3120" y="908"/>
                <a:ext cx="449" cy="298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58" name="Oval 49"/>
              <p:cNvSpPr>
                <a:spLocks noChangeArrowheads="1"/>
              </p:cNvSpPr>
              <p:nvPr/>
            </p:nvSpPr>
            <p:spPr bwMode="auto">
              <a:xfrm>
                <a:off x="2709" y="820"/>
                <a:ext cx="540" cy="605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59" name="Oval 50"/>
              <p:cNvSpPr>
                <a:spLocks noChangeArrowheads="1"/>
              </p:cNvSpPr>
              <p:nvPr/>
            </p:nvSpPr>
            <p:spPr bwMode="auto">
              <a:xfrm>
                <a:off x="2116" y="1083"/>
                <a:ext cx="996" cy="342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60" name="Oval 51"/>
              <p:cNvSpPr>
                <a:spLocks noChangeArrowheads="1"/>
              </p:cNvSpPr>
              <p:nvPr/>
            </p:nvSpPr>
            <p:spPr bwMode="auto">
              <a:xfrm>
                <a:off x="2618" y="1608"/>
                <a:ext cx="540" cy="692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61" name="Oval 52"/>
              <p:cNvSpPr>
                <a:spLocks noChangeArrowheads="1"/>
              </p:cNvSpPr>
              <p:nvPr/>
            </p:nvSpPr>
            <p:spPr bwMode="auto">
              <a:xfrm>
                <a:off x="3302" y="1126"/>
                <a:ext cx="403" cy="386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62" name="Oval 53"/>
              <p:cNvSpPr>
                <a:spLocks noChangeArrowheads="1"/>
              </p:cNvSpPr>
              <p:nvPr/>
            </p:nvSpPr>
            <p:spPr bwMode="auto">
              <a:xfrm>
                <a:off x="2207" y="1301"/>
                <a:ext cx="266" cy="693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63" name="Oval 54"/>
              <p:cNvSpPr>
                <a:spLocks noChangeArrowheads="1"/>
              </p:cNvSpPr>
              <p:nvPr/>
            </p:nvSpPr>
            <p:spPr bwMode="auto">
              <a:xfrm>
                <a:off x="3348" y="1652"/>
                <a:ext cx="266" cy="254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64" name="Oval 55"/>
              <p:cNvSpPr>
                <a:spLocks noChangeArrowheads="1"/>
              </p:cNvSpPr>
              <p:nvPr/>
            </p:nvSpPr>
            <p:spPr bwMode="auto">
              <a:xfrm>
                <a:off x="2436" y="1827"/>
                <a:ext cx="265" cy="254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65" name="Oval 56"/>
              <p:cNvSpPr>
                <a:spLocks noChangeArrowheads="1"/>
              </p:cNvSpPr>
              <p:nvPr/>
            </p:nvSpPr>
            <p:spPr bwMode="auto">
              <a:xfrm>
                <a:off x="3075" y="1827"/>
                <a:ext cx="402" cy="254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32106" name="Rectangle 57"/>
          <p:cNvSpPr>
            <a:spLocks noChangeArrowheads="1"/>
          </p:cNvSpPr>
          <p:nvPr/>
        </p:nvSpPr>
        <p:spPr bwMode="auto">
          <a:xfrm>
            <a:off x="3844925" y="3411193"/>
            <a:ext cx="1383692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sz="2400" dirty="0">
                <a:latin typeface="Arial" charset="0"/>
              </a:rPr>
              <a:t>AS 7018</a:t>
            </a:r>
          </a:p>
        </p:txBody>
      </p:sp>
      <p:sp>
        <p:nvSpPr>
          <p:cNvPr id="132107" name="Rectangle 58"/>
          <p:cNvSpPr>
            <a:spLocks noChangeArrowheads="1"/>
          </p:cNvSpPr>
          <p:nvPr/>
        </p:nvSpPr>
        <p:spPr bwMode="auto">
          <a:xfrm>
            <a:off x="4225925" y="3836988"/>
            <a:ext cx="8572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sz="1800">
                <a:latin typeface="Arial" charset="0"/>
              </a:rPr>
              <a:t>AT&amp;T </a:t>
            </a:r>
          </a:p>
        </p:txBody>
      </p:sp>
      <p:sp>
        <p:nvSpPr>
          <p:cNvPr id="132108" name="Line 59"/>
          <p:cNvSpPr>
            <a:spLocks noChangeShapeType="1"/>
          </p:cNvSpPr>
          <p:nvPr/>
        </p:nvSpPr>
        <p:spPr bwMode="auto">
          <a:xfrm>
            <a:off x="5673725" y="4446588"/>
            <a:ext cx="914400" cy="381000"/>
          </a:xfrm>
          <a:prstGeom prst="line">
            <a:avLst/>
          </a:prstGeom>
          <a:noFill/>
          <a:ln w="57150" cmpd="thinThick">
            <a:solidFill>
              <a:srgbClr val="FF0033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2109" name="Line 60"/>
          <p:cNvSpPr>
            <a:spLocks noChangeShapeType="1"/>
          </p:cNvSpPr>
          <p:nvPr/>
        </p:nvSpPr>
        <p:spPr bwMode="auto">
          <a:xfrm flipV="1">
            <a:off x="2320925" y="4446588"/>
            <a:ext cx="1066800" cy="152400"/>
          </a:xfrm>
          <a:prstGeom prst="line">
            <a:avLst/>
          </a:prstGeom>
          <a:noFill/>
          <a:ln w="57150" cmpd="thinThick">
            <a:solidFill>
              <a:srgbClr val="FF0033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2110" name="Group 61"/>
          <p:cNvGrpSpPr>
            <a:grpSpLocks/>
          </p:cNvGrpSpPr>
          <p:nvPr/>
        </p:nvGrpSpPr>
        <p:grpSpPr bwMode="auto">
          <a:xfrm>
            <a:off x="6516688" y="4224338"/>
            <a:ext cx="2578100" cy="1282700"/>
            <a:chOff x="4131" y="1588"/>
            <a:chExt cx="1624" cy="808"/>
          </a:xfrm>
        </p:grpSpPr>
        <p:grpSp>
          <p:nvGrpSpPr>
            <p:cNvPr id="132129" name="Group 62"/>
            <p:cNvGrpSpPr>
              <a:grpSpLocks/>
            </p:cNvGrpSpPr>
            <p:nvPr/>
          </p:nvGrpSpPr>
          <p:grpSpPr bwMode="auto">
            <a:xfrm>
              <a:off x="4166" y="1588"/>
              <a:ext cx="1589" cy="808"/>
              <a:chOff x="4166" y="1588"/>
              <a:chExt cx="1589" cy="808"/>
            </a:xfrm>
          </p:grpSpPr>
          <p:sp>
            <p:nvSpPr>
              <p:cNvPr id="132142" name="Oval 63"/>
              <p:cNvSpPr>
                <a:spLocks noChangeArrowheads="1"/>
              </p:cNvSpPr>
              <p:nvPr/>
            </p:nvSpPr>
            <p:spPr bwMode="auto">
              <a:xfrm>
                <a:off x="4302" y="1660"/>
                <a:ext cx="1362" cy="61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43" name="Oval 64"/>
              <p:cNvSpPr>
                <a:spLocks noChangeArrowheads="1"/>
              </p:cNvSpPr>
              <p:nvPr/>
            </p:nvSpPr>
            <p:spPr bwMode="auto">
              <a:xfrm>
                <a:off x="4348" y="1660"/>
                <a:ext cx="312" cy="88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44" name="Oval 65"/>
              <p:cNvSpPr>
                <a:spLocks noChangeArrowheads="1"/>
              </p:cNvSpPr>
              <p:nvPr/>
            </p:nvSpPr>
            <p:spPr bwMode="auto">
              <a:xfrm>
                <a:off x="5170" y="1636"/>
                <a:ext cx="448" cy="160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45" name="Oval 66"/>
              <p:cNvSpPr>
                <a:spLocks noChangeArrowheads="1"/>
              </p:cNvSpPr>
              <p:nvPr/>
            </p:nvSpPr>
            <p:spPr bwMode="auto">
              <a:xfrm>
                <a:off x="4759" y="1588"/>
                <a:ext cx="540" cy="328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46" name="Oval 67"/>
              <p:cNvSpPr>
                <a:spLocks noChangeArrowheads="1"/>
              </p:cNvSpPr>
              <p:nvPr/>
            </p:nvSpPr>
            <p:spPr bwMode="auto">
              <a:xfrm>
                <a:off x="4166" y="1732"/>
                <a:ext cx="996" cy="184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47" name="Oval 68"/>
              <p:cNvSpPr>
                <a:spLocks noChangeArrowheads="1"/>
              </p:cNvSpPr>
              <p:nvPr/>
            </p:nvSpPr>
            <p:spPr bwMode="auto">
              <a:xfrm>
                <a:off x="4668" y="2020"/>
                <a:ext cx="539" cy="37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48" name="Oval 69"/>
              <p:cNvSpPr>
                <a:spLocks noChangeArrowheads="1"/>
              </p:cNvSpPr>
              <p:nvPr/>
            </p:nvSpPr>
            <p:spPr bwMode="auto">
              <a:xfrm>
                <a:off x="5352" y="1756"/>
                <a:ext cx="403" cy="208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49" name="Oval 70"/>
              <p:cNvSpPr>
                <a:spLocks noChangeArrowheads="1"/>
              </p:cNvSpPr>
              <p:nvPr/>
            </p:nvSpPr>
            <p:spPr bwMode="auto">
              <a:xfrm>
                <a:off x="4257" y="1852"/>
                <a:ext cx="266" cy="37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50" name="Oval 71"/>
              <p:cNvSpPr>
                <a:spLocks noChangeArrowheads="1"/>
              </p:cNvSpPr>
              <p:nvPr/>
            </p:nvSpPr>
            <p:spPr bwMode="auto">
              <a:xfrm>
                <a:off x="5398" y="2044"/>
                <a:ext cx="266" cy="13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51" name="Oval 72"/>
              <p:cNvSpPr>
                <a:spLocks noChangeArrowheads="1"/>
              </p:cNvSpPr>
              <p:nvPr/>
            </p:nvSpPr>
            <p:spPr bwMode="auto">
              <a:xfrm>
                <a:off x="4485" y="2140"/>
                <a:ext cx="266" cy="13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52" name="Oval 73"/>
              <p:cNvSpPr>
                <a:spLocks noChangeArrowheads="1"/>
              </p:cNvSpPr>
              <p:nvPr/>
            </p:nvSpPr>
            <p:spPr bwMode="auto">
              <a:xfrm>
                <a:off x="5124" y="2140"/>
                <a:ext cx="403" cy="136"/>
              </a:xfrm>
              <a:prstGeom prst="ellipse">
                <a:avLst/>
              </a:prstGeom>
              <a:solidFill>
                <a:schemeClr val="tx1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32130" name="Group 74"/>
            <p:cNvGrpSpPr>
              <a:grpSpLocks/>
            </p:cNvGrpSpPr>
            <p:nvPr/>
          </p:nvGrpSpPr>
          <p:grpSpPr bwMode="auto">
            <a:xfrm>
              <a:off x="4131" y="1588"/>
              <a:ext cx="1589" cy="808"/>
              <a:chOff x="4131" y="1588"/>
              <a:chExt cx="1589" cy="808"/>
            </a:xfrm>
          </p:grpSpPr>
          <p:sp>
            <p:nvSpPr>
              <p:cNvPr id="132131" name="Oval 75"/>
              <p:cNvSpPr>
                <a:spLocks noChangeArrowheads="1"/>
              </p:cNvSpPr>
              <p:nvPr/>
            </p:nvSpPr>
            <p:spPr bwMode="auto">
              <a:xfrm>
                <a:off x="4268" y="1660"/>
                <a:ext cx="1361" cy="616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32" name="Oval 76"/>
              <p:cNvSpPr>
                <a:spLocks noChangeArrowheads="1"/>
              </p:cNvSpPr>
              <p:nvPr/>
            </p:nvSpPr>
            <p:spPr bwMode="auto">
              <a:xfrm>
                <a:off x="4313" y="1660"/>
                <a:ext cx="312" cy="88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33" name="Oval 77"/>
              <p:cNvSpPr>
                <a:spLocks noChangeArrowheads="1"/>
              </p:cNvSpPr>
              <p:nvPr/>
            </p:nvSpPr>
            <p:spPr bwMode="auto">
              <a:xfrm>
                <a:off x="5135" y="1636"/>
                <a:ext cx="449" cy="160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34" name="Oval 78"/>
              <p:cNvSpPr>
                <a:spLocks noChangeArrowheads="1"/>
              </p:cNvSpPr>
              <p:nvPr/>
            </p:nvSpPr>
            <p:spPr bwMode="auto">
              <a:xfrm>
                <a:off x="4724" y="1588"/>
                <a:ext cx="540" cy="328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35" name="Oval 79"/>
              <p:cNvSpPr>
                <a:spLocks noChangeArrowheads="1"/>
              </p:cNvSpPr>
              <p:nvPr/>
            </p:nvSpPr>
            <p:spPr bwMode="auto">
              <a:xfrm>
                <a:off x="4131" y="1732"/>
                <a:ext cx="996" cy="184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36" name="Oval 80"/>
              <p:cNvSpPr>
                <a:spLocks noChangeArrowheads="1"/>
              </p:cNvSpPr>
              <p:nvPr/>
            </p:nvSpPr>
            <p:spPr bwMode="auto">
              <a:xfrm>
                <a:off x="4633" y="2020"/>
                <a:ext cx="540" cy="376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37" name="Oval 81"/>
              <p:cNvSpPr>
                <a:spLocks noChangeArrowheads="1"/>
              </p:cNvSpPr>
              <p:nvPr/>
            </p:nvSpPr>
            <p:spPr bwMode="auto">
              <a:xfrm>
                <a:off x="5317" y="1756"/>
                <a:ext cx="403" cy="208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38" name="Oval 82"/>
              <p:cNvSpPr>
                <a:spLocks noChangeArrowheads="1"/>
              </p:cNvSpPr>
              <p:nvPr/>
            </p:nvSpPr>
            <p:spPr bwMode="auto">
              <a:xfrm>
                <a:off x="4222" y="1852"/>
                <a:ext cx="266" cy="376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39" name="Oval 83"/>
              <p:cNvSpPr>
                <a:spLocks noChangeArrowheads="1"/>
              </p:cNvSpPr>
              <p:nvPr/>
            </p:nvSpPr>
            <p:spPr bwMode="auto">
              <a:xfrm>
                <a:off x="5363" y="2044"/>
                <a:ext cx="266" cy="136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40" name="Oval 84"/>
              <p:cNvSpPr>
                <a:spLocks noChangeArrowheads="1"/>
              </p:cNvSpPr>
              <p:nvPr/>
            </p:nvSpPr>
            <p:spPr bwMode="auto">
              <a:xfrm>
                <a:off x="4451" y="2140"/>
                <a:ext cx="265" cy="136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141" name="Oval 85"/>
              <p:cNvSpPr>
                <a:spLocks noChangeArrowheads="1"/>
              </p:cNvSpPr>
              <p:nvPr/>
            </p:nvSpPr>
            <p:spPr bwMode="auto">
              <a:xfrm>
                <a:off x="5090" y="2140"/>
                <a:ext cx="402" cy="136"/>
              </a:xfrm>
              <a:prstGeom prst="ellipse">
                <a:avLst/>
              </a:prstGeom>
              <a:solidFill>
                <a:srgbClr val="CCCCFF"/>
              </a:solidFill>
              <a:ln w="12700">
                <a:solidFill>
                  <a:srgbClr val="CCCC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132111" name="Rectangle 86"/>
          <p:cNvSpPr>
            <a:spLocks noChangeArrowheads="1"/>
          </p:cNvSpPr>
          <p:nvPr/>
        </p:nvSpPr>
        <p:spPr bwMode="auto">
          <a:xfrm>
            <a:off x="7208137" y="4401793"/>
            <a:ext cx="1554863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sz="2400" dirty="0">
                <a:latin typeface="Arial" charset="0"/>
              </a:rPr>
              <a:t>AS 12654</a:t>
            </a:r>
          </a:p>
        </p:txBody>
      </p:sp>
      <p:pic>
        <p:nvPicPr>
          <p:cNvPr id="132114" name="Picture 89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7163" y="4791075"/>
            <a:ext cx="547687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2115" name="Picture 90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1763" y="4257675"/>
            <a:ext cx="547687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2116" name="Picture 91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2963" y="4257675"/>
            <a:ext cx="547687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2117" name="Line 92"/>
          <p:cNvSpPr>
            <a:spLocks noChangeShapeType="1"/>
          </p:cNvSpPr>
          <p:nvPr/>
        </p:nvSpPr>
        <p:spPr bwMode="auto">
          <a:xfrm>
            <a:off x="3921125" y="4446588"/>
            <a:ext cx="1295400" cy="0"/>
          </a:xfrm>
          <a:prstGeom prst="line">
            <a:avLst/>
          </a:prstGeom>
          <a:noFill/>
          <a:ln w="76200" cmpd="tri">
            <a:solidFill>
              <a:srgbClr val="FF0033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2120" name="Rectangle 95"/>
          <p:cNvSpPr>
            <a:spLocks noChangeArrowheads="1"/>
          </p:cNvSpPr>
          <p:nvPr/>
        </p:nvSpPr>
        <p:spPr bwMode="auto">
          <a:xfrm>
            <a:off x="5943600" y="5473700"/>
            <a:ext cx="1936628" cy="585418"/>
          </a:xfrm>
          <a:prstGeom prst="rect">
            <a:avLst/>
          </a:prstGeom>
          <a:solidFill>
            <a:schemeClr val="tx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hangingPunct="0"/>
            <a:r>
              <a:rPr lang="en-US" sz="1600" dirty="0">
                <a:solidFill>
                  <a:schemeClr val="bg1"/>
                </a:solidFill>
                <a:latin typeface="Arial" charset="0"/>
              </a:rPr>
              <a:t>128.112.0.0/16</a:t>
            </a:r>
          </a:p>
          <a:p>
            <a:pPr algn="l" eaLnBrk="0" hangingPunct="0"/>
            <a:r>
              <a:rPr lang="en-US" sz="1600" dirty="0">
                <a:solidFill>
                  <a:schemeClr val="bg1"/>
                </a:solidFill>
                <a:latin typeface="Arial" charset="0"/>
              </a:rPr>
              <a:t>AS path = 7018 88</a:t>
            </a:r>
          </a:p>
        </p:txBody>
      </p:sp>
      <p:sp>
        <p:nvSpPr>
          <p:cNvPr id="132124" name="Line 99"/>
          <p:cNvSpPr>
            <a:spLocks noChangeShapeType="1"/>
          </p:cNvSpPr>
          <p:nvPr/>
        </p:nvSpPr>
        <p:spPr bwMode="auto">
          <a:xfrm>
            <a:off x="6030913" y="4872038"/>
            <a:ext cx="65087" cy="601662"/>
          </a:xfrm>
          <a:prstGeom prst="line">
            <a:avLst/>
          </a:prstGeom>
          <a:noFill/>
          <a:ln w="12700">
            <a:solidFill>
              <a:schemeClr val="tx1"/>
            </a:solidFill>
            <a:prstDash val="lgDash"/>
            <a:round/>
            <a:headEnd type="stealth" w="med" len="lg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393700" y="4071938"/>
            <a:ext cx="4663165" cy="1987180"/>
            <a:chOff x="393700" y="4389438"/>
            <a:chExt cx="4663165" cy="1987180"/>
          </a:xfrm>
        </p:grpSpPr>
        <p:grpSp>
          <p:nvGrpSpPr>
            <p:cNvPr id="132101" name="Group 4"/>
            <p:cNvGrpSpPr>
              <a:grpSpLocks/>
            </p:cNvGrpSpPr>
            <p:nvPr/>
          </p:nvGrpSpPr>
          <p:grpSpPr bwMode="auto">
            <a:xfrm>
              <a:off x="393700" y="4389438"/>
              <a:ext cx="2349500" cy="1435100"/>
              <a:chOff x="100" y="1492"/>
              <a:chExt cx="1480" cy="904"/>
            </a:xfrm>
          </p:grpSpPr>
          <p:grpSp>
            <p:nvGrpSpPr>
              <p:cNvPr id="132177" name="Group 5"/>
              <p:cNvGrpSpPr>
                <a:grpSpLocks/>
              </p:cNvGrpSpPr>
              <p:nvPr/>
            </p:nvGrpSpPr>
            <p:grpSpPr bwMode="auto">
              <a:xfrm>
                <a:off x="132" y="1492"/>
                <a:ext cx="1448" cy="904"/>
                <a:chOff x="132" y="1492"/>
                <a:chExt cx="1448" cy="904"/>
              </a:xfrm>
            </p:grpSpPr>
            <p:sp>
              <p:nvSpPr>
                <p:cNvPr id="132190" name="Oval 6"/>
                <p:cNvSpPr>
                  <a:spLocks noChangeArrowheads="1"/>
                </p:cNvSpPr>
                <p:nvPr/>
              </p:nvSpPr>
              <p:spPr bwMode="auto">
                <a:xfrm>
                  <a:off x="256" y="1573"/>
                  <a:ext cx="1241" cy="689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191" name="Oval 7"/>
                <p:cNvSpPr>
                  <a:spLocks noChangeArrowheads="1"/>
                </p:cNvSpPr>
                <p:nvPr/>
              </p:nvSpPr>
              <p:spPr bwMode="auto">
                <a:xfrm>
                  <a:off x="298" y="1573"/>
                  <a:ext cx="283" cy="99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192" name="Oval 8"/>
                <p:cNvSpPr>
                  <a:spLocks noChangeArrowheads="1"/>
                </p:cNvSpPr>
                <p:nvPr/>
              </p:nvSpPr>
              <p:spPr bwMode="auto">
                <a:xfrm>
                  <a:off x="1047" y="1545"/>
                  <a:ext cx="408" cy="180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193" name="Oval 9"/>
                <p:cNvSpPr>
                  <a:spLocks noChangeArrowheads="1"/>
                </p:cNvSpPr>
                <p:nvPr/>
              </p:nvSpPr>
              <p:spPr bwMode="auto">
                <a:xfrm>
                  <a:off x="672" y="1492"/>
                  <a:ext cx="492" cy="367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194" name="Oval 10"/>
                <p:cNvSpPr>
                  <a:spLocks noChangeArrowheads="1"/>
                </p:cNvSpPr>
                <p:nvPr/>
              </p:nvSpPr>
              <p:spPr bwMode="auto">
                <a:xfrm>
                  <a:off x="132" y="1652"/>
                  <a:ext cx="907" cy="207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195" name="Oval 11"/>
                <p:cNvSpPr>
                  <a:spLocks noChangeArrowheads="1"/>
                </p:cNvSpPr>
                <p:nvPr/>
              </p:nvSpPr>
              <p:spPr bwMode="auto">
                <a:xfrm>
                  <a:off x="589" y="1975"/>
                  <a:ext cx="492" cy="421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196" name="Oval 12"/>
                <p:cNvSpPr>
                  <a:spLocks noChangeArrowheads="1"/>
                </p:cNvSpPr>
                <p:nvPr/>
              </p:nvSpPr>
              <p:spPr bwMode="auto">
                <a:xfrm>
                  <a:off x="1214" y="1680"/>
                  <a:ext cx="366" cy="233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197" name="Oval 13"/>
                <p:cNvSpPr>
                  <a:spLocks noChangeArrowheads="1"/>
                </p:cNvSpPr>
                <p:nvPr/>
              </p:nvSpPr>
              <p:spPr bwMode="auto">
                <a:xfrm>
                  <a:off x="215" y="1788"/>
                  <a:ext cx="241" cy="420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198" name="Oval 14"/>
                <p:cNvSpPr>
                  <a:spLocks noChangeArrowheads="1"/>
                </p:cNvSpPr>
                <p:nvPr/>
              </p:nvSpPr>
              <p:spPr bwMode="auto">
                <a:xfrm>
                  <a:off x="1255" y="2001"/>
                  <a:ext cx="242" cy="154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199" name="Oval 15"/>
                <p:cNvSpPr>
                  <a:spLocks noChangeArrowheads="1"/>
                </p:cNvSpPr>
                <p:nvPr/>
              </p:nvSpPr>
              <p:spPr bwMode="auto">
                <a:xfrm>
                  <a:off x="423" y="2108"/>
                  <a:ext cx="241" cy="154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200" name="Oval 16"/>
                <p:cNvSpPr>
                  <a:spLocks noChangeArrowheads="1"/>
                </p:cNvSpPr>
                <p:nvPr/>
              </p:nvSpPr>
              <p:spPr bwMode="auto">
                <a:xfrm>
                  <a:off x="1006" y="2108"/>
                  <a:ext cx="366" cy="154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32178" name="Group 17"/>
              <p:cNvGrpSpPr>
                <a:grpSpLocks/>
              </p:cNvGrpSpPr>
              <p:nvPr/>
            </p:nvGrpSpPr>
            <p:grpSpPr bwMode="auto">
              <a:xfrm>
                <a:off x="100" y="1492"/>
                <a:ext cx="1448" cy="904"/>
                <a:chOff x="100" y="1492"/>
                <a:chExt cx="1448" cy="904"/>
              </a:xfrm>
            </p:grpSpPr>
            <p:sp>
              <p:nvSpPr>
                <p:cNvPr id="132179" name="Oval 18"/>
                <p:cNvSpPr>
                  <a:spLocks noChangeArrowheads="1"/>
                </p:cNvSpPr>
                <p:nvPr/>
              </p:nvSpPr>
              <p:spPr bwMode="auto">
                <a:xfrm>
                  <a:off x="225" y="1573"/>
                  <a:ext cx="1240" cy="689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CCCC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180" name="Oval 19"/>
                <p:cNvSpPr>
                  <a:spLocks noChangeArrowheads="1"/>
                </p:cNvSpPr>
                <p:nvPr/>
              </p:nvSpPr>
              <p:spPr bwMode="auto">
                <a:xfrm>
                  <a:off x="266" y="1573"/>
                  <a:ext cx="283" cy="99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CCCC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181" name="Oval 20"/>
                <p:cNvSpPr>
                  <a:spLocks noChangeArrowheads="1"/>
                </p:cNvSpPr>
                <p:nvPr/>
              </p:nvSpPr>
              <p:spPr bwMode="auto">
                <a:xfrm>
                  <a:off x="1016" y="1545"/>
                  <a:ext cx="408" cy="180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CCCC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182" name="Oval 21"/>
                <p:cNvSpPr>
                  <a:spLocks noChangeArrowheads="1"/>
                </p:cNvSpPr>
                <p:nvPr/>
              </p:nvSpPr>
              <p:spPr bwMode="auto">
                <a:xfrm>
                  <a:off x="641" y="1492"/>
                  <a:ext cx="491" cy="367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CCCC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183" name="Oval 22"/>
                <p:cNvSpPr>
                  <a:spLocks noChangeArrowheads="1"/>
                </p:cNvSpPr>
                <p:nvPr/>
              </p:nvSpPr>
              <p:spPr bwMode="auto">
                <a:xfrm>
                  <a:off x="100" y="1652"/>
                  <a:ext cx="908" cy="207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CCCC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184" name="Oval 23"/>
                <p:cNvSpPr>
                  <a:spLocks noChangeArrowheads="1"/>
                </p:cNvSpPr>
                <p:nvPr/>
              </p:nvSpPr>
              <p:spPr bwMode="auto">
                <a:xfrm>
                  <a:off x="557" y="1975"/>
                  <a:ext cx="492" cy="421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CCCC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185" name="Oval 24"/>
                <p:cNvSpPr>
                  <a:spLocks noChangeArrowheads="1"/>
                </p:cNvSpPr>
                <p:nvPr/>
              </p:nvSpPr>
              <p:spPr bwMode="auto">
                <a:xfrm>
                  <a:off x="1182" y="1680"/>
                  <a:ext cx="366" cy="233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CCCC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186" name="Oval 25"/>
                <p:cNvSpPr>
                  <a:spLocks noChangeArrowheads="1"/>
                </p:cNvSpPr>
                <p:nvPr/>
              </p:nvSpPr>
              <p:spPr bwMode="auto">
                <a:xfrm>
                  <a:off x="183" y="1788"/>
                  <a:ext cx="242" cy="420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CCCC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187" name="Oval 26"/>
                <p:cNvSpPr>
                  <a:spLocks noChangeArrowheads="1"/>
                </p:cNvSpPr>
                <p:nvPr/>
              </p:nvSpPr>
              <p:spPr bwMode="auto">
                <a:xfrm>
                  <a:off x="1224" y="2001"/>
                  <a:ext cx="241" cy="154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CCCC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188" name="Oval 27"/>
                <p:cNvSpPr>
                  <a:spLocks noChangeArrowheads="1"/>
                </p:cNvSpPr>
                <p:nvPr/>
              </p:nvSpPr>
              <p:spPr bwMode="auto">
                <a:xfrm>
                  <a:off x="391" y="2108"/>
                  <a:ext cx="242" cy="154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CCCC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2189" name="Oval 28"/>
                <p:cNvSpPr>
                  <a:spLocks noChangeArrowheads="1"/>
                </p:cNvSpPr>
                <p:nvPr/>
              </p:nvSpPr>
              <p:spPr bwMode="auto">
                <a:xfrm>
                  <a:off x="974" y="2108"/>
                  <a:ext cx="367" cy="154"/>
                </a:xfrm>
                <a:prstGeom prst="ellipse">
                  <a:avLst/>
                </a:prstGeom>
                <a:solidFill>
                  <a:srgbClr val="CCCCFF"/>
                </a:solidFill>
                <a:ln w="12700">
                  <a:solidFill>
                    <a:srgbClr val="CCCC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32102" name="Rectangle 29"/>
            <p:cNvSpPr>
              <a:spLocks noChangeArrowheads="1"/>
            </p:cNvSpPr>
            <p:nvPr/>
          </p:nvSpPr>
          <p:spPr bwMode="auto">
            <a:xfrm>
              <a:off x="1016049" y="4643093"/>
              <a:ext cx="1037193" cy="462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2400" dirty="0">
                  <a:latin typeface="Arial" charset="0"/>
                </a:rPr>
                <a:t>AS 88</a:t>
              </a:r>
            </a:p>
          </p:txBody>
        </p:sp>
        <p:sp>
          <p:nvSpPr>
            <p:cNvPr id="132103" name="Rectangle 30"/>
            <p:cNvSpPr>
              <a:spLocks noChangeArrowheads="1"/>
            </p:cNvSpPr>
            <p:nvPr/>
          </p:nvSpPr>
          <p:spPr bwMode="auto">
            <a:xfrm>
              <a:off x="1085318" y="5114938"/>
              <a:ext cx="1124482" cy="5238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1400" dirty="0">
                  <a:latin typeface="Arial" charset="0"/>
                </a:rPr>
                <a:t>Princeton,</a:t>
              </a:r>
              <a:br>
                <a:rPr lang="en-US" sz="1400" dirty="0">
                  <a:latin typeface="Arial" charset="0"/>
                </a:rPr>
              </a:br>
              <a:r>
                <a:rPr lang="en-US" sz="1400" dirty="0">
                  <a:latin typeface="Arial" charset="0"/>
                </a:rPr>
                <a:t> 128.112/16</a:t>
              </a:r>
            </a:p>
          </p:txBody>
        </p:sp>
        <p:sp>
          <p:nvSpPr>
            <p:cNvPr id="132104" name="Rectangle 31"/>
            <p:cNvSpPr>
              <a:spLocks noChangeArrowheads="1"/>
            </p:cNvSpPr>
            <p:nvPr/>
          </p:nvSpPr>
          <p:spPr bwMode="auto">
            <a:xfrm>
              <a:off x="2473325" y="5791200"/>
              <a:ext cx="2583540" cy="58541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1600" dirty="0">
                  <a:solidFill>
                    <a:schemeClr val="bg1"/>
                  </a:solidFill>
                  <a:latin typeface="Arial" charset="0"/>
                </a:rPr>
                <a:t>IP prefix = 128.112.0.0/16</a:t>
              </a:r>
            </a:p>
            <a:p>
              <a:pPr algn="l" eaLnBrk="0" hangingPunct="0"/>
              <a:r>
                <a:rPr lang="en-US" sz="1600" dirty="0">
                  <a:solidFill>
                    <a:schemeClr val="bg1"/>
                  </a:solidFill>
                  <a:latin typeface="Arial" charset="0"/>
                </a:rPr>
                <a:t>AS path = 88</a:t>
              </a:r>
            </a:p>
          </p:txBody>
        </p:sp>
        <p:pic>
          <p:nvPicPr>
            <p:cNvPr id="132113" name="Picture 8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95513" y="4724400"/>
              <a:ext cx="547687" cy="341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2123" name="Line 98"/>
            <p:cNvSpPr>
              <a:spLocks noChangeShapeType="1"/>
            </p:cNvSpPr>
            <p:nvPr/>
          </p:nvSpPr>
          <p:spPr bwMode="auto">
            <a:xfrm flipH="1">
              <a:off x="2895600" y="5181600"/>
              <a:ext cx="0" cy="6096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lgDash"/>
              <a:round/>
              <a:headEnd type="stealth" w="med" len="lg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126" name="AutoShape 101"/>
            <p:cNvSpPr>
              <a:spLocks noChangeArrowheads="1"/>
            </p:cNvSpPr>
            <p:nvPr/>
          </p:nvSpPr>
          <p:spPr bwMode="auto">
            <a:xfrm rot="-424274">
              <a:off x="2701925" y="4916488"/>
              <a:ext cx="533400" cy="228600"/>
            </a:xfrm>
            <a:prstGeom prst="rightArrow">
              <a:avLst>
                <a:gd name="adj1" fmla="val 50000"/>
                <a:gd name="adj2" fmla="val 58333"/>
              </a:avLst>
            </a:prstGeom>
            <a:noFill/>
            <a:ln w="57150">
              <a:solidFill>
                <a:srgbClr val="D3A600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32127" name="AutoShape 102"/>
          <p:cNvSpPr>
            <a:spLocks noChangeArrowheads="1"/>
          </p:cNvSpPr>
          <p:nvPr/>
        </p:nvSpPr>
        <p:spPr bwMode="auto">
          <a:xfrm>
            <a:off x="4225925" y="4522788"/>
            <a:ext cx="533400" cy="228600"/>
          </a:xfrm>
          <a:prstGeom prst="rightArrow">
            <a:avLst>
              <a:gd name="adj1" fmla="val 50000"/>
              <a:gd name="adj2" fmla="val 58333"/>
            </a:avLst>
          </a:prstGeom>
          <a:noFill/>
          <a:ln w="57150">
            <a:solidFill>
              <a:srgbClr val="D3A6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2128" name="AutoShape 103"/>
          <p:cNvSpPr>
            <a:spLocks noChangeArrowheads="1"/>
          </p:cNvSpPr>
          <p:nvPr/>
        </p:nvSpPr>
        <p:spPr bwMode="auto">
          <a:xfrm rot="1635718">
            <a:off x="5902325" y="4751388"/>
            <a:ext cx="533400" cy="228600"/>
          </a:xfrm>
          <a:prstGeom prst="rightArrow">
            <a:avLst>
              <a:gd name="adj1" fmla="val 50000"/>
              <a:gd name="adj2" fmla="val 58333"/>
            </a:avLst>
          </a:prstGeom>
          <a:noFill/>
          <a:ln w="57150">
            <a:solidFill>
              <a:srgbClr val="D3A6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2400" b="0">
              <a:latin typeface="Arial Black" charset="0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12,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16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106" grpId="0"/>
      <p:bldP spid="132107" grpId="0"/>
      <p:bldP spid="132108" grpId="0" animBg="1"/>
      <p:bldP spid="132109" grpId="0" animBg="1"/>
      <p:bldP spid="132111" grpId="0"/>
      <p:bldP spid="132117" grpId="0" animBg="1"/>
      <p:bldP spid="132120" grpId="0" animBg="1"/>
      <p:bldP spid="132124" grpId="0" animBg="1"/>
      <p:bldP spid="132127" grpId="0" animBg="1"/>
      <p:bldP spid="13212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Attributes: (2) LOCAL PREF</a:t>
            </a:r>
          </a:p>
        </p:txBody>
      </p:sp>
      <p:sp>
        <p:nvSpPr>
          <p:cNvPr id="13619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Local preference in choosing between different AS paths</a:t>
            </a:r>
          </a:p>
          <a:p>
            <a:pPr lvl="1"/>
            <a:r>
              <a:rPr lang="en-US" dirty="0"/>
              <a:t>Local to an AS; carried only in </a:t>
            </a:r>
            <a:r>
              <a:rPr lang="en-US" dirty="0" err="1"/>
              <a:t>iBGP</a:t>
            </a:r>
            <a:r>
              <a:rPr lang="en-US" dirty="0"/>
              <a:t> messages</a:t>
            </a:r>
          </a:p>
          <a:p>
            <a:r>
              <a:rPr lang="en-US" dirty="0">
                <a:solidFill>
                  <a:srgbClr val="0000FF"/>
                </a:solidFill>
              </a:rPr>
              <a:t>The higher the value the more preferred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838200" y="3581400"/>
            <a:ext cx="2971800" cy="2438400"/>
            <a:chOff x="838200" y="4190999"/>
            <a:chExt cx="2971800" cy="2438400"/>
          </a:xfrm>
        </p:grpSpPr>
        <p:sp>
          <p:nvSpPr>
            <p:cNvPr id="136198" name="Oval 4"/>
            <p:cNvSpPr>
              <a:spLocks noChangeArrowheads="1"/>
            </p:cNvSpPr>
            <p:nvPr/>
          </p:nvSpPr>
          <p:spPr bwMode="auto">
            <a:xfrm>
              <a:off x="1900460" y="6144845"/>
              <a:ext cx="758757" cy="48455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199" name="Text Box 5"/>
            <p:cNvSpPr txBox="1">
              <a:spLocks noChangeArrowheads="1"/>
            </p:cNvSpPr>
            <p:nvPr/>
          </p:nvSpPr>
          <p:spPr bwMode="auto">
            <a:xfrm>
              <a:off x="2007951" y="6253365"/>
              <a:ext cx="548548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600">
                  <a:solidFill>
                    <a:srgbClr val="0000FF"/>
                  </a:solidFill>
                  <a:latin typeface="Times New Roman" charset="0"/>
                </a:rPr>
                <a:t>AS4</a:t>
              </a:r>
            </a:p>
          </p:txBody>
        </p:sp>
        <p:sp>
          <p:nvSpPr>
            <p:cNvPr id="136200" name="Oval 6"/>
            <p:cNvSpPr>
              <a:spLocks noChangeArrowheads="1"/>
            </p:cNvSpPr>
            <p:nvPr/>
          </p:nvSpPr>
          <p:spPr bwMode="auto">
            <a:xfrm>
              <a:off x="838200" y="5539153"/>
              <a:ext cx="758757" cy="48455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201" name="Text Box 7"/>
            <p:cNvSpPr txBox="1">
              <a:spLocks noChangeArrowheads="1"/>
            </p:cNvSpPr>
            <p:nvPr/>
          </p:nvSpPr>
          <p:spPr bwMode="auto">
            <a:xfrm>
              <a:off x="945691" y="5647673"/>
              <a:ext cx="543776" cy="2675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600" b="0">
                  <a:latin typeface="Times New Roman" charset="0"/>
                </a:rPr>
                <a:t>AS2</a:t>
              </a:r>
            </a:p>
          </p:txBody>
        </p:sp>
        <p:sp>
          <p:nvSpPr>
            <p:cNvPr id="136202" name="Oval 8"/>
            <p:cNvSpPr>
              <a:spLocks noChangeArrowheads="1"/>
            </p:cNvSpPr>
            <p:nvPr/>
          </p:nvSpPr>
          <p:spPr bwMode="auto">
            <a:xfrm>
              <a:off x="2886845" y="5478584"/>
              <a:ext cx="758757" cy="48455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203" name="Text Box 9"/>
            <p:cNvSpPr txBox="1">
              <a:spLocks noChangeArrowheads="1"/>
            </p:cNvSpPr>
            <p:nvPr/>
          </p:nvSpPr>
          <p:spPr bwMode="auto">
            <a:xfrm>
              <a:off x="2994336" y="5587104"/>
              <a:ext cx="543776" cy="2675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600" b="0">
                  <a:latin typeface="Times New Roman" charset="0"/>
                </a:rPr>
                <a:t>AS3</a:t>
              </a:r>
            </a:p>
          </p:txBody>
        </p:sp>
        <p:sp>
          <p:nvSpPr>
            <p:cNvPr id="136204" name="Oval 10"/>
            <p:cNvSpPr>
              <a:spLocks noChangeArrowheads="1"/>
            </p:cNvSpPr>
            <p:nvPr/>
          </p:nvSpPr>
          <p:spPr bwMode="auto">
            <a:xfrm>
              <a:off x="1824585" y="4812322"/>
              <a:ext cx="758757" cy="48455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205" name="Text Box 11"/>
            <p:cNvSpPr txBox="1">
              <a:spLocks noChangeArrowheads="1"/>
            </p:cNvSpPr>
            <p:nvPr/>
          </p:nvSpPr>
          <p:spPr bwMode="auto">
            <a:xfrm>
              <a:off x="1932075" y="4920842"/>
              <a:ext cx="543776" cy="2675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600" b="0">
                  <a:latin typeface="Times New Roman" charset="0"/>
                </a:rPr>
                <a:t>AS1</a:t>
              </a:r>
            </a:p>
          </p:txBody>
        </p:sp>
        <p:sp>
          <p:nvSpPr>
            <p:cNvPr id="136206" name="Line 12"/>
            <p:cNvSpPr>
              <a:spLocks noChangeShapeType="1"/>
            </p:cNvSpPr>
            <p:nvPr/>
          </p:nvSpPr>
          <p:spPr bwMode="auto">
            <a:xfrm flipH="1">
              <a:off x="1445206" y="5175738"/>
              <a:ext cx="455254" cy="42398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207" name="Line 13"/>
            <p:cNvSpPr>
              <a:spLocks noChangeShapeType="1"/>
            </p:cNvSpPr>
            <p:nvPr/>
          </p:nvSpPr>
          <p:spPr bwMode="auto">
            <a:xfrm flipH="1">
              <a:off x="2583342" y="5902568"/>
              <a:ext cx="455254" cy="3634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208" name="Line 14"/>
            <p:cNvSpPr>
              <a:spLocks noChangeShapeType="1"/>
            </p:cNvSpPr>
            <p:nvPr/>
          </p:nvSpPr>
          <p:spPr bwMode="auto">
            <a:xfrm>
              <a:off x="1445206" y="5963138"/>
              <a:ext cx="455254" cy="3634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209" name="Line 15"/>
            <p:cNvSpPr>
              <a:spLocks noChangeShapeType="1"/>
            </p:cNvSpPr>
            <p:nvPr/>
          </p:nvSpPr>
          <p:spPr bwMode="auto">
            <a:xfrm>
              <a:off x="2507466" y="5175738"/>
              <a:ext cx="531130" cy="3634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210" name="Text Box 16"/>
            <p:cNvSpPr txBox="1">
              <a:spLocks noChangeArrowheads="1"/>
            </p:cNvSpPr>
            <p:nvPr/>
          </p:nvSpPr>
          <p:spPr bwMode="auto">
            <a:xfrm>
              <a:off x="2507466" y="4190999"/>
              <a:ext cx="1302534" cy="2675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/>
              <a:r>
                <a:rPr lang="en-US" sz="1600" b="0" dirty="0">
                  <a:latin typeface="Times New Roman" charset="0"/>
                </a:rPr>
                <a:t>140.20.1.0/24</a:t>
              </a:r>
            </a:p>
          </p:txBody>
        </p:sp>
        <p:sp>
          <p:nvSpPr>
            <p:cNvPr id="136212" name="Line 18"/>
            <p:cNvSpPr>
              <a:spLocks noChangeShapeType="1"/>
            </p:cNvSpPr>
            <p:nvPr/>
          </p:nvSpPr>
          <p:spPr bwMode="auto">
            <a:xfrm flipH="1">
              <a:off x="2355715" y="4570045"/>
              <a:ext cx="455254" cy="3634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13619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6238900"/>
              </p:ext>
            </p:extLst>
          </p:nvPr>
        </p:nvGraphicFramePr>
        <p:xfrm>
          <a:off x="4572000" y="4400551"/>
          <a:ext cx="4800600" cy="1473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4" name="Document" r:id="rId4" imgW="5074920" imgH="1475232" progId="Word.Document.8">
                  <p:embed/>
                </p:oleObj>
              </mc:Choice>
              <mc:Fallback>
                <p:oleObj name="Document" r:id="rId4" imgW="5074920" imgH="147523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4400551"/>
                        <a:ext cx="4800600" cy="1473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6213" name="Text Box 20"/>
          <p:cNvSpPr txBox="1">
            <a:spLocks noChangeArrowheads="1"/>
          </p:cNvSpPr>
          <p:nvPr/>
        </p:nvSpPr>
        <p:spPr bwMode="auto">
          <a:xfrm>
            <a:off x="4572000" y="3962401"/>
            <a:ext cx="217251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dirty="0">
                <a:solidFill>
                  <a:srgbClr val="0000FF"/>
                </a:solidFill>
                <a:latin typeface="Times New Roman" charset="0"/>
              </a:rPr>
              <a:t>BGP table at AS4: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12,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680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21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Attributes: (3) MED</a:t>
            </a:r>
          </a:p>
        </p:txBody>
      </p:sp>
      <p:sp>
        <p:nvSpPr>
          <p:cNvPr id="142340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Multi-exit discriminator </a:t>
            </a:r>
            <a:r>
              <a:rPr lang="en-US" dirty="0"/>
              <a:t>is used when ASes are interconnected via 2 or more links; it specifies how close a prefix is to the link it is announced on</a:t>
            </a:r>
          </a:p>
          <a:p>
            <a:r>
              <a:rPr lang="en-US" dirty="0">
                <a:solidFill>
                  <a:srgbClr val="0000FF"/>
                </a:solidFill>
              </a:rPr>
              <a:t>Lower is better</a:t>
            </a:r>
          </a:p>
          <a:p>
            <a:r>
              <a:rPr lang="en-US" dirty="0"/>
              <a:t>AS that announces a prefix sets MED</a:t>
            </a:r>
          </a:p>
          <a:p>
            <a:r>
              <a:rPr lang="en-US" dirty="0"/>
              <a:t>AS receiving the prefix (optionally!) uses MED to select link </a:t>
            </a:r>
          </a:p>
          <a:p>
            <a:endParaRPr lang="en-US" dirty="0"/>
          </a:p>
        </p:txBody>
      </p:sp>
      <p:sp>
        <p:nvSpPr>
          <p:cNvPr id="142341" name="Oval 4"/>
          <p:cNvSpPr>
            <a:spLocks noChangeArrowheads="1"/>
          </p:cNvSpPr>
          <p:nvPr/>
        </p:nvSpPr>
        <p:spPr bwMode="auto">
          <a:xfrm>
            <a:off x="5559425" y="1828800"/>
            <a:ext cx="3124200" cy="990600"/>
          </a:xfrm>
          <a:prstGeom prst="ellipse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sz="2400" b="0">
              <a:ea typeface="Arial" charset="0"/>
              <a:cs typeface="Arial" charset="0"/>
            </a:endParaRPr>
          </a:p>
        </p:txBody>
      </p:sp>
      <p:sp>
        <p:nvSpPr>
          <p:cNvPr id="142342" name="Oval 5"/>
          <p:cNvSpPr>
            <a:spLocks noChangeArrowheads="1"/>
          </p:cNvSpPr>
          <p:nvPr/>
        </p:nvSpPr>
        <p:spPr bwMode="auto">
          <a:xfrm>
            <a:off x="5635625" y="3733800"/>
            <a:ext cx="3124200" cy="990600"/>
          </a:xfrm>
          <a:prstGeom prst="ellipse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42343" name="Line 6"/>
          <p:cNvSpPr>
            <a:spLocks noChangeShapeType="1"/>
          </p:cNvSpPr>
          <p:nvPr/>
        </p:nvSpPr>
        <p:spPr bwMode="auto">
          <a:xfrm>
            <a:off x="6016625" y="2590800"/>
            <a:ext cx="0" cy="1447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42344" name="Line 7"/>
          <p:cNvSpPr>
            <a:spLocks noChangeShapeType="1"/>
          </p:cNvSpPr>
          <p:nvPr/>
        </p:nvSpPr>
        <p:spPr bwMode="auto">
          <a:xfrm>
            <a:off x="8226425" y="2590800"/>
            <a:ext cx="0" cy="1447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42345" name="Text Box 8"/>
          <p:cNvSpPr txBox="1">
            <a:spLocks noChangeArrowheads="1"/>
          </p:cNvSpPr>
          <p:nvPr/>
        </p:nvSpPr>
        <p:spPr bwMode="auto">
          <a:xfrm>
            <a:off x="5254625" y="2590800"/>
            <a:ext cx="7540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600" b="0">
                <a:latin typeface="Arial" charset="0"/>
                <a:ea typeface="Arial" charset="0"/>
              </a:rPr>
              <a:t>Link B</a:t>
            </a:r>
            <a:endParaRPr lang="en-US" sz="2400" b="0">
              <a:latin typeface="Arial" charset="0"/>
              <a:ea typeface="Arial" charset="0"/>
            </a:endParaRPr>
          </a:p>
        </p:txBody>
      </p:sp>
      <p:sp>
        <p:nvSpPr>
          <p:cNvPr id="142346" name="Text Box 9"/>
          <p:cNvSpPr txBox="1">
            <a:spLocks noChangeArrowheads="1"/>
          </p:cNvSpPr>
          <p:nvPr/>
        </p:nvSpPr>
        <p:spPr bwMode="auto">
          <a:xfrm>
            <a:off x="8226425" y="2743200"/>
            <a:ext cx="7651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600" b="0">
                <a:latin typeface="Arial" charset="0"/>
                <a:ea typeface="Arial" charset="0"/>
              </a:rPr>
              <a:t>Link A</a:t>
            </a:r>
            <a:endParaRPr lang="en-US" sz="2400" b="0">
              <a:latin typeface="Arial" charset="0"/>
              <a:ea typeface="Arial" charset="0"/>
            </a:endParaRPr>
          </a:p>
        </p:txBody>
      </p:sp>
      <p:sp>
        <p:nvSpPr>
          <p:cNvPr id="142347" name="Oval 10"/>
          <p:cNvSpPr>
            <a:spLocks noChangeArrowheads="1"/>
          </p:cNvSpPr>
          <p:nvPr/>
        </p:nvSpPr>
        <p:spPr bwMode="auto">
          <a:xfrm>
            <a:off x="5940425" y="4038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42348" name="Oval 11"/>
          <p:cNvSpPr>
            <a:spLocks noChangeArrowheads="1"/>
          </p:cNvSpPr>
          <p:nvPr/>
        </p:nvSpPr>
        <p:spPr bwMode="auto">
          <a:xfrm>
            <a:off x="6245225" y="41910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42349" name="Oval 12"/>
          <p:cNvSpPr>
            <a:spLocks noChangeArrowheads="1"/>
          </p:cNvSpPr>
          <p:nvPr/>
        </p:nvSpPr>
        <p:spPr bwMode="auto">
          <a:xfrm>
            <a:off x="7312025" y="44196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42350" name="Oval 13"/>
          <p:cNvSpPr>
            <a:spLocks noChangeArrowheads="1"/>
          </p:cNvSpPr>
          <p:nvPr/>
        </p:nvSpPr>
        <p:spPr bwMode="auto">
          <a:xfrm>
            <a:off x="7693025" y="4114800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42351" name="Oval 14"/>
          <p:cNvSpPr>
            <a:spLocks noChangeArrowheads="1"/>
          </p:cNvSpPr>
          <p:nvPr/>
        </p:nvSpPr>
        <p:spPr bwMode="auto">
          <a:xfrm>
            <a:off x="8074025" y="3962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42352" name="Oval 15"/>
          <p:cNvSpPr>
            <a:spLocks noChangeArrowheads="1"/>
          </p:cNvSpPr>
          <p:nvPr/>
        </p:nvSpPr>
        <p:spPr bwMode="auto">
          <a:xfrm>
            <a:off x="6702425" y="4343400"/>
            <a:ext cx="152400" cy="152400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052113" name="Text Box 17"/>
          <p:cNvSpPr txBox="1">
            <a:spLocks noChangeArrowheads="1"/>
          </p:cNvSpPr>
          <p:nvPr/>
        </p:nvSpPr>
        <p:spPr bwMode="auto">
          <a:xfrm>
            <a:off x="7312025" y="3124200"/>
            <a:ext cx="98777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600" b="0">
                <a:solidFill>
                  <a:srgbClr val="FF0000"/>
                </a:solidFill>
                <a:latin typeface="Arial" charset="0"/>
                <a:ea typeface="Arial" charset="0"/>
              </a:rPr>
              <a:t>MED=10</a:t>
            </a:r>
            <a:endParaRPr lang="en-US" sz="2400" b="0">
              <a:latin typeface="Arial" charset="0"/>
              <a:ea typeface="Arial" charset="0"/>
            </a:endParaRPr>
          </a:p>
        </p:txBody>
      </p:sp>
      <p:sp>
        <p:nvSpPr>
          <p:cNvPr id="2052115" name="Text Box 19"/>
          <p:cNvSpPr txBox="1">
            <a:spLocks noChangeArrowheads="1"/>
          </p:cNvSpPr>
          <p:nvPr/>
        </p:nvSpPr>
        <p:spPr bwMode="auto">
          <a:xfrm>
            <a:off x="5940425" y="2971800"/>
            <a:ext cx="98777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600" b="0">
                <a:solidFill>
                  <a:srgbClr val="FF0000"/>
                </a:solidFill>
                <a:latin typeface="Arial" charset="0"/>
                <a:ea typeface="Arial" charset="0"/>
              </a:rPr>
              <a:t>MED=50</a:t>
            </a:r>
            <a:endParaRPr lang="en-US" sz="2400" b="0">
              <a:latin typeface="Arial" charset="0"/>
              <a:ea typeface="Arial" charset="0"/>
            </a:endParaRPr>
          </a:p>
        </p:txBody>
      </p:sp>
      <p:sp>
        <p:nvSpPr>
          <p:cNvPr id="142357" name="Text Box 20"/>
          <p:cNvSpPr txBox="1">
            <a:spLocks noChangeArrowheads="1"/>
          </p:cNvSpPr>
          <p:nvPr/>
        </p:nvSpPr>
        <p:spPr bwMode="auto">
          <a:xfrm>
            <a:off x="6854825" y="1905000"/>
            <a:ext cx="62068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800" b="0">
                <a:latin typeface="Arial" charset="0"/>
                <a:ea typeface="Arial" charset="0"/>
              </a:rPr>
              <a:t>AS1</a:t>
            </a:r>
            <a:endParaRPr lang="en-US" sz="2400" b="0">
              <a:latin typeface="Arial" charset="0"/>
              <a:ea typeface="Arial" charset="0"/>
            </a:endParaRPr>
          </a:p>
        </p:txBody>
      </p:sp>
      <p:sp>
        <p:nvSpPr>
          <p:cNvPr id="142358" name="Text Box 21"/>
          <p:cNvSpPr txBox="1">
            <a:spLocks noChangeArrowheads="1"/>
          </p:cNvSpPr>
          <p:nvPr/>
        </p:nvSpPr>
        <p:spPr bwMode="auto">
          <a:xfrm>
            <a:off x="6931025" y="3810000"/>
            <a:ext cx="62068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800" b="0">
                <a:latin typeface="Arial" charset="0"/>
                <a:ea typeface="Arial" charset="0"/>
              </a:rPr>
              <a:t>AS2</a:t>
            </a:r>
            <a:endParaRPr lang="en-US" sz="2400" b="0">
              <a:latin typeface="Arial" charset="0"/>
              <a:ea typeface="Arial" charset="0"/>
            </a:endParaRPr>
          </a:p>
        </p:txBody>
      </p:sp>
      <p:sp>
        <p:nvSpPr>
          <p:cNvPr id="142359" name="Oval 22"/>
          <p:cNvSpPr>
            <a:spLocks noChangeArrowheads="1"/>
          </p:cNvSpPr>
          <p:nvPr/>
        </p:nvSpPr>
        <p:spPr bwMode="auto">
          <a:xfrm>
            <a:off x="7847012" y="5029200"/>
            <a:ext cx="685800" cy="685800"/>
          </a:xfrm>
          <a:prstGeom prst="ellipse">
            <a:avLst/>
          </a:prstGeom>
          <a:solidFill>
            <a:schemeClr val="tx1">
              <a:lumMod val="20000"/>
              <a:lumOff val="80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142362" name="Text Box 25"/>
          <p:cNvSpPr txBox="1">
            <a:spLocks noChangeArrowheads="1"/>
          </p:cNvSpPr>
          <p:nvPr/>
        </p:nvSpPr>
        <p:spPr bwMode="auto">
          <a:xfrm>
            <a:off x="7879571" y="5187434"/>
            <a:ext cx="62068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800" b="0">
                <a:latin typeface="Arial" charset="0"/>
                <a:ea typeface="Arial" charset="0"/>
              </a:rPr>
              <a:t>AS3</a:t>
            </a:r>
            <a:endParaRPr lang="en-US" sz="2400" b="0">
              <a:latin typeface="Arial" charset="0"/>
              <a:ea typeface="Arial" charset="0"/>
            </a:endParaRPr>
          </a:p>
        </p:txBody>
      </p:sp>
      <p:sp>
        <p:nvSpPr>
          <p:cNvPr id="142364" name="Line 27"/>
          <p:cNvSpPr>
            <a:spLocks noChangeShapeType="1"/>
          </p:cNvSpPr>
          <p:nvPr/>
        </p:nvSpPr>
        <p:spPr bwMode="auto">
          <a:xfrm>
            <a:off x="7798677" y="4267200"/>
            <a:ext cx="351548" cy="762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ea typeface="Arial" charset="0"/>
              <a:cs typeface="Arial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586265" y="5715000"/>
            <a:ext cx="1233030" cy="4862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b="0" dirty="0">
                <a:ea typeface="Arial" charset="0"/>
                <a:cs typeface="Arial" charset="0"/>
              </a:rPr>
              <a:t>destination </a:t>
            </a:r>
            <a:br>
              <a:rPr lang="en-US" b="0" dirty="0">
                <a:ea typeface="Arial" charset="0"/>
                <a:cs typeface="Arial" charset="0"/>
              </a:rPr>
            </a:br>
            <a:r>
              <a:rPr lang="en-US" b="0" dirty="0">
                <a:ea typeface="Arial" charset="0"/>
                <a:cs typeface="Arial" charset="0"/>
              </a:rPr>
              <a:t>prefix</a:t>
            </a:r>
          </a:p>
        </p:txBody>
      </p:sp>
      <p:sp>
        <p:nvSpPr>
          <p:cNvPr id="9" name="Freeform 8"/>
          <p:cNvSpPr/>
          <p:nvPr/>
        </p:nvSpPr>
        <p:spPr bwMode="auto">
          <a:xfrm>
            <a:off x="6085490" y="3279228"/>
            <a:ext cx="1713186" cy="1044355"/>
          </a:xfrm>
          <a:custGeom>
            <a:avLst/>
            <a:gdLst>
              <a:gd name="connsiteX0" fmla="*/ 1713186 w 1713186"/>
              <a:gd name="connsiteY0" fmla="*/ 914400 h 1044355"/>
              <a:gd name="connsiteX1" fmla="*/ 451944 w 1713186"/>
              <a:gd name="connsiteY1" fmla="*/ 966951 h 1044355"/>
              <a:gd name="connsiteX2" fmla="*/ 0 w 1713186"/>
              <a:gd name="connsiteY2" fmla="*/ 0 h 1044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13186" h="1044355">
                <a:moveTo>
                  <a:pt x="1713186" y="914400"/>
                </a:moveTo>
                <a:cubicBezTo>
                  <a:pt x="1225330" y="1016875"/>
                  <a:pt x="737475" y="1119351"/>
                  <a:pt x="451944" y="966951"/>
                </a:cubicBezTo>
                <a:cubicBezTo>
                  <a:pt x="166413" y="814551"/>
                  <a:pt x="0" y="0"/>
                  <a:pt x="0" y="0"/>
                </a:cubicBezTo>
              </a:path>
            </a:pathLst>
          </a:custGeom>
          <a:noFill/>
          <a:ln w="28575" cap="flat" cmpd="sng" algn="ctr">
            <a:solidFill>
              <a:srgbClr val="D3A600"/>
            </a:solidFill>
            <a:prstDash val="dash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ea typeface="Arial" charset="0"/>
              <a:cs typeface="Arial" charset="0"/>
            </a:endParaRPr>
          </a:p>
        </p:txBody>
      </p:sp>
      <p:sp>
        <p:nvSpPr>
          <p:cNvPr id="10" name="Freeform 9"/>
          <p:cNvSpPr/>
          <p:nvPr/>
        </p:nvSpPr>
        <p:spPr bwMode="auto">
          <a:xfrm>
            <a:off x="7777655" y="3415862"/>
            <a:ext cx="376341" cy="777766"/>
          </a:xfrm>
          <a:custGeom>
            <a:avLst/>
            <a:gdLst>
              <a:gd name="connsiteX0" fmla="*/ 0 w 376341"/>
              <a:gd name="connsiteY0" fmla="*/ 777766 h 777766"/>
              <a:gd name="connsiteX1" fmla="*/ 346842 w 376341"/>
              <a:gd name="connsiteY1" fmla="*/ 483476 h 777766"/>
              <a:gd name="connsiteX2" fmla="*/ 357352 w 376341"/>
              <a:gd name="connsiteY2" fmla="*/ 0 h 777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6341" h="777766">
                <a:moveTo>
                  <a:pt x="0" y="777766"/>
                </a:moveTo>
                <a:cubicBezTo>
                  <a:pt x="143641" y="695435"/>
                  <a:pt x="287283" y="613104"/>
                  <a:pt x="346842" y="483476"/>
                </a:cubicBezTo>
                <a:cubicBezTo>
                  <a:pt x="406401" y="353848"/>
                  <a:pt x="357352" y="0"/>
                  <a:pt x="357352" y="0"/>
                </a:cubicBezTo>
              </a:path>
            </a:pathLst>
          </a:custGeom>
          <a:noFill/>
          <a:ln w="28575" cap="flat" cmpd="sng" algn="ctr">
            <a:solidFill>
              <a:srgbClr val="D3A600"/>
            </a:solidFill>
            <a:prstDash val="dash"/>
            <a:round/>
            <a:headEnd type="none" w="med" len="med"/>
            <a:tailEnd type="stealth" w="med" len="lg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12,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6FED86-94EF-254D-90EE-B810FE8299EE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23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2113" grpId="0"/>
      <p:bldP spid="2052115" grpId="0"/>
      <p:bldP spid="9" grpId="0" animBg="1"/>
      <p:bldP spid="1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Attributes: (4) IGP cost</a:t>
            </a:r>
          </a:p>
        </p:txBody>
      </p:sp>
      <p:sp>
        <p:nvSpPr>
          <p:cNvPr id="14438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for </a:t>
            </a:r>
            <a:r>
              <a:rPr lang="en-US" dirty="0">
                <a:solidFill>
                  <a:srgbClr val="0000FF"/>
                </a:solidFill>
              </a:rPr>
              <a:t>hot-potato routing</a:t>
            </a:r>
          </a:p>
          <a:p>
            <a:pPr lvl="1"/>
            <a:r>
              <a:rPr lang="en-US" dirty="0"/>
              <a:t>Each router selects the closest egress point based on the path cost in intra-domain protocol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358231" y="3549649"/>
            <a:ext cx="4427538" cy="2317751"/>
            <a:chOff x="2438400" y="3200400"/>
            <a:chExt cx="4427538" cy="2317751"/>
          </a:xfrm>
        </p:grpSpPr>
        <p:grpSp>
          <p:nvGrpSpPr>
            <p:cNvPr id="144392" name="Group 7"/>
            <p:cNvGrpSpPr>
              <a:grpSpLocks/>
            </p:cNvGrpSpPr>
            <p:nvPr/>
          </p:nvGrpSpPr>
          <p:grpSpPr bwMode="auto">
            <a:xfrm>
              <a:off x="2438400" y="3200400"/>
              <a:ext cx="4427538" cy="2317751"/>
              <a:chOff x="2910" y="1776"/>
              <a:chExt cx="2789" cy="1460"/>
            </a:xfrm>
          </p:grpSpPr>
          <p:sp>
            <p:nvSpPr>
              <p:cNvPr id="1664008" name="Cloud"/>
              <p:cNvSpPr>
                <a:spLocks noChangeAspect="1" noEditPoints="1" noChangeArrowheads="1"/>
              </p:cNvSpPr>
              <p:nvPr/>
            </p:nvSpPr>
            <p:spPr bwMode="auto">
              <a:xfrm>
                <a:off x="2910" y="2331"/>
                <a:ext cx="2789" cy="905"/>
              </a:xfrm>
              <a:custGeom>
                <a:avLst/>
                <a:gdLst>
                  <a:gd name="T0" fmla="*/ 67 w 21600"/>
                  <a:gd name="T1" fmla="*/ 10800 h 21600"/>
                  <a:gd name="T2" fmla="*/ 10800 w 21600"/>
                  <a:gd name="T3" fmla="*/ 21577 h 21600"/>
                  <a:gd name="T4" fmla="*/ 21582 w 21600"/>
                  <a:gd name="T5" fmla="*/ 10800 h 21600"/>
                  <a:gd name="T6" fmla="*/ 10800 w 21600"/>
                  <a:gd name="T7" fmla="*/ 1235 h 21600"/>
                  <a:gd name="T8" fmla="*/ 2977 w 21600"/>
                  <a:gd name="T9" fmla="*/ 3262 h 21600"/>
                  <a:gd name="T10" fmla="*/ 17087 w 21600"/>
                  <a:gd name="T11" fmla="*/ 173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-1" y="8613"/>
                      <a:pt x="-1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4" y="13940"/>
                      <a:pt x="474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299"/>
                      <a:pt x="6247" y="20299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6"/>
                      <a:pt x="11036" y="21596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6"/>
                      <a:pt x="15802" y="18946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-1"/>
                      <a:pt x="16758" y="-1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-1"/>
                      <a:pt x="13174" y="-1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49"/>
                      <a:pt x="9358" y="649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1"/>
                      <a:pt x="5288" y="1971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09"/>
                      <a:pt x="2172" y="13109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chemeClr val="tx1">
                  <a:lumMod val="20000"/>
                  <a:lumOff val="80000"/>
                </a:schemeClr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:endParaRPr lang="en-US" sz="1800">
                  <a:ea typeface="+mn-ea"/>
                  <a:cs typeface="+mn-cs"/>
                </a:endParaRPr>
              </a:p>
            </p:txBody>
          </p:sp>
          <p:sp>
            <p:nvSpPr>
              <p:cNvPr id="144396" name="Oval 9"/>
              <p:cNvSpPr>
                <a:spLocks noChangeArrowheads="1"/>
              </p:cNvSpPr>
              <p:nvPr/>
            </p:nvSpPr>
            <p:spPr bwMode="auto">
              <a:xfrm>
                <a:off x="3165" y="2413"/>
                <a:ext cx="202" cy="129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 b="0">
                    <a:latin typeface="Arial" charset="0"/>
                  </a:rPr>
                  <a:t>A</a:t>
                </a:r>
              </a:p>
            </p:txBody>
          </p:sp>
          <p:sp>
            <p:nvSpPr>
              <p:cNvPr id="144397" name="Oval 10"/>
              <p:cNvSpPr>
                <a:spLocks noChangeArrowheads="1"/>
              </p:cNvSpPr>
              <p:nvPr/>
            </p:nvSpPr>
            <p:spPr bwMode="auto">
              <a:xfrm>
                <a:off x="5141" y="2320"/>
                <a:ext cx="202" cy="129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 b="0">
                    <a:latin typeface="Arial" charset="0"/>
                  </a:rPr>
                  <a:t>B</a:t>
                </a:r>
              </a:p>
            </p:txBody>
          </p:sp>
          <p:sp>
            <p:nvSpPr>
              <p:cNvPr id="144398" name="Oval 11"/>
              <p:cNvSpPr>
                <a:spLocks noChangeArrowheads="1"/>
              </p:cNvSpPr>
              <p:nvPr/>
            </p:nvSpPr>
            <p:spPr bwMode="auto">
              <a:xfrm>
                <a:off x="3879" y="3047"/>
                <a:ext cx="202" cy="169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 b="0">
                    <a:latin typeface="Arial" charset="0"/>
                  </a:rPr>
                  <a:t>C</a:t>
                </a:r>
              </a:p>
            </p:txBody>
          </p:sp>
          <p:sp>
            <p:nvSpPr>
              <p:cNvPr id="144399" name="Oval 12"/>
              <p:cNvSpPr>
                <a:spLocks noChangeArrowheads="1"/>
              </p:cNvSpPr>
              <p:nvPr/>
            </p:nvSpPr>
            <p:spPr bwMode="auto">
              <a:xfrm>
                <a:off x="3938" y="2480"/>
                <a:ext cx="202" cy="177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 b="0">
                    <a:latin typeface="Arial" charset="0"/>
                  </a:rPr>
                  <a:t>D</a:t>
                </a:r>
              </a:p>
            </p:txBody>
          </p:sp>
          <p:sp>
            <p:nvSpPr>
              <p:cNvPr id="144400" name="Oval 13"/>
              <p:cNvSpPr>
                <a:spLocks noChangeArrowheads="1"/>
              </p:cNvSpPr>
              <p:nvPr/>
            </p:nvSpPr>
            <p:spPr bwMode="auto">
              <a:xfrm>
                <a:off x="5305" y="2704"/>
                <a:ext cx="203" cy="161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 b="0">
                    <a:latin typeface="Arial" charset="0"/>
                  </a:rPr>
                  <a:t>G</a:t>
                </a:r>
              </a:p>
            </p:txBody>
          </p:sp>
          <p:sp>
            <p:nvSpPr>
              <p:cNvPr id="144401" name="Oval 14"/>
              <p:cNvSpPr>
                <a:spLocks noChangeArrowheads="1"/>
              </p:cNvSpPr>
              <p:nvPr/>
            </p:nvSpPr>
            <p:spPr bwMode="auto">
              <a:xfrm>
                <a:off x="4419" y="2830"/>
                <a:ext cx="203" cy="161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 b="0">
                    <a:latin typeface="Arial" charset="0"/>
                  </a:rPr>
                  <a:t>E</a:t>
                </a:r>
              </a:p>
            </p:txBody>
          </p:sp>
          <p:sp>
            <p:nvSpPr>
              <p:cNvPr id="144402" name="Oval 15"/>
              <p:cNvSpPr>
                <a:spLocks noChangeArrowheads="1"/>
              </p:cNvSpPr>
              <p:nvPr/>
            </p:nvSpPr>
            <p:spPr bwMode="auto">
              <a:xfrm>
                <a:off x="3315" y="2877"/>
                <a:ext cx="202" cy="169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 b="0">
                    <a:latin typeface="Arial" charset="0"/>
                  </a:rPr>
                  <a:t>F</a:t>
                </a:r>
              </a:p>
            </p:txBody>
          </p:sp>
          <p:sp>
            <p:nvSpPr>
              <p:cNvPr id="144403" name="Line 16"/>
              <p:cNvSpPr>
                <a:spLocks noChangeShapeType="1"/>
              </p:cNvSpPr>
              <p:nvPr/>
            </p:nvSpPr>
            <p:spPr bwMode="auto">
              <a:xfrm flipH="1" flipV="1">
                <a:off x="3276" y="2556"/>
                <a:ext cx="103" cy="30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en-US" sz="1800"/>
              </a:p>
            </p:txBody>
          </p:sp>
          <p:sp>
            <p:nvSpPr>
              <p:cNvPr id="144404" name="Line 17"/>
              <p:cNvSpPr>
                <a:spLocks noChangeShapeType="1"/>
              </p:cNvSpPr>
              <p:nvPr/>
            </p:nvSpPr>
            <p:spPr bwMode="auto">
              <a:xfrm>
                <a:off x="3484" y="3020"/>
                <a:ext cx="436" cy="5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en-US" sz="1800"/>
              </a:p>
            </p:txBody>
          </p:sp>
          <p:sp>
            <p:nvSpPr>
              <p:cNvPr id="144405" name="Line 18"/>
              <p:cNvSpPr>
                <a:spLocks noChangeShapeType="1"/>
              </p:cNvSpPr>
              <p:nvPr/>
            </p:nvSpPr>
            <p:spPr bwMode="auto">
              <a:xfrm>
                <a:off x="3403" y="2477"/>
                <a:ext cx="539" cy="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en-US" sz="1800"/>
              </a:p>
            </p:txBody>
          </p:sp>
          <p:sp>
            <p:nvSpPr>
              <p:cNvPr id="144406" name="Line 19"/>
              <p:cNvSpPr>
                <a:spLocks noChangeShapeType="1"/>
              </p:cNvSpPr>
              <p:nvPr/>
            </p:nvSpPr>
            <p:spPr bwMode="auto">
              <a:xfrm flipV="1">
                <a:off x="4088" y="2960"/>
                <a:ext cx="371" cy="11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en-US" sz="1800"/>
              </a:p>
            </p:txBody>
          </p:sp>
          <p:sp>
            <p:nvSpPr>
              <p:cNvPr id="144407" name="Line 20"/>
              <p:cNvSpPr>
                <a:spLocks noChangeShapeType="1"/>
              </p:cNvSpPr>
              <p:nvPr/>
            </p:nvSpPr>
            <p:spPr bwMode="auto">
              <a:xfrm>
                <a:off x="4111" y="2642"/>
                <a:ext cx="288" cy="21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en-US" sz="1800"/>
              </a:p>
            </p:txBody>
          </p:sp>
          <p:sp>
            <p:nvSpPr>
              <p:cNvPr id="144408" name="Line 21"/>
              <p:cNvSpPr>
                <a:spLocks noChangeShapeType="1"/>
              </p:cNvSpPr>
              <p:nvPr/>
            </p:nvSpPr>
            <p:spPr bwMode="auto">
              <a:xfrm flipV="1">
                <a:off x="4136" y="2406"/>
                <a:ext cx="988" cy="18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en-US" sz="1800"/>
              </a:p>
            </p:txBody>
          </p:sp>
          <p:sp>
            <p:nvSpPr>
              <p:cNvPr id="144409" name="Line 22"/>
              <p:cNvSpPr>
                <a:spLocks noChangeShapeType="1"/>
              </p:cNvSpPr>
              <p:nvPr/>
            </p:nvSpPr>
            <p:spPr bwMode="auto">
              <a:xfrm flipV="1">
                <a:off x="4621" y="2795"/>
                <a:ext cx="665" cy="8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en-US" sz="1800"/>
              </a:p>
            </p:txBody>
          </p:sp>
          <p:sp>
            <p:nvSpPr>
              <p:cNvPr id="144410" name="Line 23"/>
              <p:cNvSpPr>
                <a:spLocks noChangeShapeType="1"/>
              </p:cNvSpPr>
              <p:nvPr/>
            </p:nvSpPr>
            <p:spPr bwMode="auto">
              <a:xfrm flipH="1" flipV="1">
                <a:off x="5273" y="2456"/>
                <a:ext cx="114" cy="25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en-US" sz="1800"/>
              </a:p>
            </p:txBody>
          </p:sp>
          <p:sp>
            <p:nvSpPr>
              <p:cNvPr id="144411" name="Text Box 24"/>
              <p:cNvSpPr txBox="1">
                <a:spLocks noChangeArrowheads="1"/>
              </p:cNvSpPr>
              <p:nvPr/>
            </p:nvSpPr>
            <p:spPr bwMode="auto">
              <a:xfrm>
                <a:off x="3182" y="2698"/>
                <a:ext cx="197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Arial" charset="0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800" b="0">
                    <a:latin typeface="Arial" charset="0"/>
                  </a:rPr>
                  <a:t>4</a:t>
                </a:r>
              </a:p>
            </p:txBody>
          </p:sp>
          <p:sp>
            <p:nvSpPr>
              <p:cNvPr id="144412" name="Text Box 25"/>
              <p:cNvSpPr txBox="1">
                <a:spLocks noChangeArrowheads="1"/>
              </p:cNvSpPr>
              <p:nvPr/>
            </p:nvSpPr>
            <p:spPr bwMode="auto">
              <a:xfrm>
                <a:off x="3559" y="2835"/>
                <a:ext cx="197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Arial" charset="0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800" b="0">
                    <a:latin typeface="Arial" charset="0"/>
                  </a:rPr>
                  <a:t>5</a:t>
                </a:r>
              </a:p>
            </p:txBody>
          </p:sp>
          <p:sp>
            <p:nvSpPr>
              <p:cNvPr id="144413" name="Text Box 26"/>
              <p:cNvSpPr txBox="1">
                <a:spLocks noChangeArrowheads="1"/>
              </p:cNvSpPr>
              <p:nvPr/>
            </p:nvSpPr>
            <p:spPr bwMode="auto">
              <a:xfrm>
                <a:off x="3567" y="2533"/>
                <a:ext cx="197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Arial" charset="0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800" b="0">
                    <a:latin typeface="Arial" charset="0"/>
                  </a:rPr>
                  <a:t>3</a:t>
                </a:r>
              </a:p>
            </p:txBody>
          </p:sp>
          <p:sp>
            <p:nvSpPr>
              <p:cNvPr id="144414" name="Text Box 27"/>
              <p:cNvSpPr txBox="1">
                <a:spLocks noChangeArrowheads="1"/>
              </p:cNvSpPr>
              <p:nvPr/>
            </p:nvSpPr>
            <p:spPr bwMode="auto">
              <a:xfrm>
                <a:off x="4449" y="2310"/>
                <a:ext cx="197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Arial" charset="0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800" b="0">
                    <a:latin typeface="Arial" charset="0"/>
                  </a:rPr>
                  <a:t>9</a:t>
                </a:r>
              </a:p>
            </p:txBody>
          </p:sp>
          <p:sp>
            <p:nvSpPr>
              <p:cNvPr id="144415" name="Text Box 28"/>
              <p:cNvSpPr txBox="1">
                <a:spLocks noChangeArrowheads="1"/>
              </p:cNvSpPr>
              <p:nvPr/>
            </p:nvSpPr>
            <p:spPr bwMode="auto">
              <a:xfrm>
                <a:off x="4262" y="2620"/>
                <a:ext cx="197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Arial" charset="0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800" b="0">
                    <a:latin typeface="Arial" charset="0"/>
                  </a:rPr>
                  <a:t>3</a:t>
                </a:r>
              </a:p>
            </p:txBody>
          </p:sp>
          <p:sp>
            <p:nvSpPr>
              <p:cNvPr id="144416" name="Text Box 29"/>
              <p:cNvSpPr txBox="1">
                <a:spLocks noChangeArrowheads="1"/>
              </p:cNvSpPr>
              <p:nvPr/>
            </p:nvSpPr>
            <p:spPr bwMode="auto">
              <a:xfrm>
                <a:off x="5309" y="2477"/>
                <a:ext cx="197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Arial" charset="0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800" b="0">
                    <a:latin typeface="Arial" charset="0"/>
                  </a:rPr>
                  <a:t>4</a:t>
                </a:r>
              </a:p>
            </p:txBody>
          </p:sp>
          <p:sp>
            <p:nvSpPr>
              <p:cNvPr id="144417" name="Text Box 30"/>
              <p:cNvSpPr txBox="1">
                <a:spLocks noChangeArrowheads="1"/>
              </p:cNvSpPr>
              <p:nvPr/>
            </p:nvSpPr>
            <p:spPr bwMode="auto">
              <a:xfrm>
                <a:off x="4892" y="2605"/>
                <a:ext cx="278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Arial" charset="0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800" b="0">
                    <a:latin typeface="Arial" charset="0"/>
                  </a:rPr>
                  <a:t>10</a:t>
                </a:r>
              </a:p>
            </p:txBody>
          </p:sp>
          <p:sp>
            <p:nvSpPr>
              <p:cNvPr id="144418" name="Line 31"/>
              <p:cNvSpPr>
                <a:spLocks noChangeShapeType="1"/>
              </p:cNvSpPr>
              <p:nvPr/>
            </p:nvSpPr>
            <p:spPr bwMode="auto">
              <a:xfrm flipV="1">
                <a:off x="4604" y="2442"/>
                <a:ext cx="593" cy="3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en-US" sz="1800"/>
              </a:p>
            </p:txBody>
          </p:sp>
          <p:sp>
            <p:nvSpPr>
              <p:cNvPr id="144419" name="Text Box 32"/>
              <p:cNvSpPr txBox="1">
                <a:spLocks noChangeArrowheads="1"/>
              </p:cNvSpPr>
              <p:nvPr/>
            </p:nvSpPr>
            <p:spPr bwMode="auto">
              <a:xfrm>
                <a:off x="4665" y="2538"/>
                <a:ext cx="197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Arial" charset="0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800" b="0">
                    <a:latin typeface="Arial" charset="0"/>
                  </a:rPr>
                  <a:t>8</a:t>
                </a:r>
              </a:p>
            </p:txBody>
          </p:sp>
          <p:sp>
            <p:nvSpPr>
              <p:cNvPr id="144420" name="Text Box 33"/>
              <p:cNvSpPr txBox="1">
                <a:spLocks noChangeArrowheads="1"/>
              </p:cNvSpPr>
              <p:nvPr/>
            </p:nvSpPr>
            <p:spPr bwMode="auto">
              <a:xfrm>
                <a:off x="4139" y="2817"/>
                <a:ext cx="197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Arial" charset="0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sz="1800" b="0">
                    <a:latin typeface="Arial" charset="0"/>
                  </a:rPr>
                  <a:t>8</a:t>
                </a:r>
              </a:p>
            </p:txBody>
          </p:sp>
          <p:sp>
            <p:nvSpPr>
              <p:cNvPr id="144421" name="Oval 34"/>
              <p:cNvSpPr>
                <a:spLocks noChangeArrowheads="1"/>
              </p:cNvSpPr>
              <p:nvPr/>
            </p:nvSpPr>
            <p:spPr bwMode="auto">
              <a:xfrm>
                <a:off x="3166" y="2398"/>
                <a:ext cx="202" cy="161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 b="0" dirty="0">
                    <a:latin typeface="Arial" charset="0"/>
                  </a:rPr>
                  <a:t>A</a:t>
                </a:r>
              </a:p>
            </p:txBody>
          </p:sp>
          <p:sp>
            <p:nvSpPr>
              <p:cNvPr id="144422" name="Oval 35"/>
              <p:cNvSpPr>
                <a:spLocks noChangeArrowheads="1"/>
              </p:cNvSpPr>
              <p:nvPr/>
            </p:nvSpPr>
            <p:spPr bwMode="auto">
              <a:xfrm>
                <a:off x="5141" y="2320"/>
                <a:ext cx="202" cy="161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800" b="0">
                    <a:latin typeface="Arial" charset="0"/>
                  </a:rPr>
                  <a:t>B</a:t>
                </a:r>
              </a:p>
            </p:txBody>
          </p:sp>
          <p:sp>
            <p:nvSpPr>
              <p:cNvPr id="144423" name="Freeform 36"/>
              <p:cNvSpPr>
                <a:spLocks/>
              </p:cNvSpPr>
              <p:nvPr/>
            </p:nvSpPr>
            <p:spPr bwMode="auto">
              <a:xfrm>
                <a:off x="3315" y="2016"/>
                <a:ext cx="821" cy="285"/>
              </a:xfrm>
              <a:custGeom>
                <a:avLst/>
                <a:gdLst>
                  <a:gd name="T0" fmla="*/ 0 w 713"/>
                  <a:gd name="T1" fmla="*/ 205 h 205"/>
                  <a:gd name="T2" fmla="*/ 274 w 713"/>
                  <a:gd name="T3" fmla="*/ 23 h 205"/>
                  <a:gd name="T4" fmla="*/ 567 w 713"/>
                  <a:gd name="T5" fmla="*/ 68 h 205"/>
                  <a:gd name="T6" fmla="*/ 713 w 713"/>
                  <a:gd name="T7" fmla="*/ 13 h 205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713"/>
                  <a:gd name="T13" fmla="*/ 0 h 205"/>
                  <a:gd name="T14" fmla="*/ 713 w 713"/>
                  <a:gd name="T15" fmla="*/ 205 h 205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713" h="205">
                    <a:moveTo>
                      <a:pt x="0" y="205"/>
                    </a:moveTo>
                    <a:cubicBezTo>
                      <a:pt x="90" y="125"/>
                      <a:pt x="180" y="46"/>
                      <a:pt x="274" y="23"/>
                    </a:cubicBezTo>
                    <a:cubicBezTo>
                      <a:pt x="368" y="0"/>
                      <a:pt x="494" y="70"/>
                      <a:pt x="567" y="68"/>
                    </a:cubicBezTo>
                    <a:cubicBezTo>
                      <a:pt x="640" y="66"/>
                      <a:pt x="676" y="39"/>
                      <a:pt x="713" y="13"/>
                    </a:cubicBezTo>
                  </a:path>
                </a:pathLst>
              </a:custGeom>
              <a:noFill/>
              <a:ln w="9525">
                <a:solidFill>
                  <a:srgbClr val="0000FF"/>
                </a:solidFill>
                <a:prstDash val="sysDash"/>
                <a:round/>
                <a:headEnd type="none"/>
                <a:tailEnd type="arrow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en-US" sz="1800"/>
              </a:p>
            </p:txBody>
          </p:sp>
          <p:sp>
            <p:nvSpPr>
              <p:cNvPr id="144424" name="Freeform 37"/>
              <p:cNvSpPr>
                <a:spLocks/>
              </p:cNvSpPr>
              <p:nvPr/>
            </p:nvSpPr>
            <p:spPr bwMode="auto">
              <a:xfrm rot="547321">
                <a:off x="4376" y="1991"/>
                <a:ext cx="907" cy="212"/>
              </a:xfrm>
              <a:custGeom>
                <a:avLst/>
                <a:gdLst>
                  <a:gd name="T0" fmla="*/ 832 w 853"/>
                  <a:gd name="T1" fmla="*/ 212 h 212"/>
                  <a:gd name="T2" fmla="*/ 714 w 853"/>
                  <a:gd name="T3" fmla="*/ 20 h 212"/>
                  <a:gd name="T4" fmla="*/ 0 w 853"/>
                  <a:gd name="T5" fmla="*/ 93 h 212"/>
                  <a:gd name="T6" fmla="*/ 0 60000 65536"/>
                  <a:gd name="T7" fmla="*/ 0 60000 65536"/>
                  <a:gd name="T8" fmla="*/ 0 60000 65536"/>
                  <a:gd name="T9" fmla="*/ 0 w 853"/>
                  <a:gd name="T10" fmla="*/ 0 h 212"/>
                  <a:gd name="T11" fmla="*/ 853 w 853"/>
                  <a:gd name="T12" fmla="*/ 212 h 21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853" h="212">
                    <a:moveTo>
                      <a:pt x="832" y="212"/>
                    </a:moveTo>
                    <a:cubicBezTo>
                      <a:pt x="842" y="126"/>
                      <a:pt x="853" y="40"/>
                      <a:pt x="714" y="20"/>
                    </a:cubicBezTo>
                    <a:cubicBezTo>
                      <a:pt x="575" y="0"/>
                      <a:pt x="287" y="46"/>
                      <a:pt x="0" y="93"/>
                    </a:cubicBezTo>
                  </a:path>
                </a:pathLst>
              </a:custGeom>
              <a:noFill/>
              <a:ln w="9525">
                <a:solidFill>
                  <a:srgbClr val="0000FF"/>
                </a:solidFill>
                <a:prstDash val="sysDash"/>
                <a:round/>
                <a:headEnd type="none"/>
                <a:tailEnd type="arrow"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pPr algn="ctr"/>
                <a:endParaRPr lang="en-US" sz="1800"/>
              </a:p>
            </p:txBody>
          </p:sp>
          <p:sp>
            <p:nvSpPr>
              <p:cNvPr id="144425" name="Text Box 38"/>
              <p:cNvSpPr txBox="1">
                <a:spLocks noChangeArrowheads="1"/>
              </p:cNvSpPr>
              <p:nvPr/>
            </p:nvSpPr>
            <p:spPr bwMode="auto">
              <a:xfrm>
                <a:off x="3998" y="1776"/>
                <a:ext cx="421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ＭＳ Ｐゴシック" charset="0"/>
                    <a:cs typeface="Arial" charset="0"/>
                  </a:defRPr>
                </a:lvl1pPr>
                <a:lvl2pPr marL="37931725" indent="-37474525"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2pPr>
                <a:lvl3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3pPr>
                <a:lvl4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4pPr>
                <a:lvl5pPr eaLnBrk="0" hangingPunct="0"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5pPr>
                <a:lvl6pPr marL="4572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6pPr>
                <a:lvl7pPr marL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7pPr>
                <a:lvl8pPr marL="1371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8pPr>
                <a:lvl9pPr marL="18288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 b="1">
                    <a:solidFill>
                      <a:schemeClr val="tx1"/>
                    </a:solidFill>
                    <a:latin typeface="Courier New" charset="0"/>
                    <a:ea typeface="Arial" charset="0"/>
                    <a:cs typeface="Arial" charset="0"/>
                  </a:defRPr>
                </a:lvl9pPr>
              </a:lstStyle>
              <a:p>
                <a:pPr algn="ctr" eaLnBrk="1" hangingPunct="1"/>
                <a:r>
                  <a:rPr lang="en-US" b="0" dirty="0">
                    <a:solidFill>
                      <a:srgbClr val="0000FF"/>
                    </a:solidFill>
                    <a:latin typeface="Arial" charset="0"/>
                  </a:rPr>
                  <a:t>dest</a:t>
                </a:r>
              </a:p>
            </p:txBody>
          </p:sp>
        </p:grpSp>
        <p:sp>
          <p:nvSpPr>
            <p:cNvPr id="144393" name="Line 39"/>
            <p:cNvSpPr>
              <a:spLocks noChangeShapeType="1"/>
            </p:cNvSpPr>
            <p:nvPr/>
          </p:nvSpPr>
          <p:spPr bwMode="auto">
            <a:xfrm flipH="1" flipV="1">
              <a:off x="2708273" y="4343399"/>
              <a:ext cx="228601" cy="76200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394" name="Line 40"/>
            <p:cNvSpPr>
              <a:spLocks noChangeShapeType="1"/>
            </p:cNvSpPr>
            <p:nvPr/>
          </p:nvSpPr>
          <p:spPr bwMode="auto">
            <a:xfrm flipH="1" flipV="1">
              <a:off x="6365875" y="4038599"/>
              <a:ext cx="223838" cy="779463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12,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1492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Rules for route selection in priority order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4509119"/>
              </p:ext>
            </p:extLst>
          </p:nvPr>
        </p:nvGraphicFramePr>
        <p:xfrm>
          <a:off x="1066800" y="2590800"/>
          <a:ext cx="7010400" cy="340360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Priority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Rule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Remarks</a:t>
                      </a: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LOCAL PREF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Pick highest LOCAL</a:t>
                      </a:r>
                      <a:r>
                        <a:rPr lang="en-US" sz="1800" baseline="0" dirty="0">
                          <a:solidFill>
                            <a:schemeClr val="accent2"/>
                          </a:solidFill>
                        </a:rPr>
                        <a:t> PREF</a:t>
                      </a:r>
                      <a:endParaRPr lang="en-US" sz="180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ASPATH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Pick shortest ASPATH</a:t>
                      </a:r>
                      <a:r>
                        <a:rPr lang="en-US" sz="1800" baseline="0" dirty="0">
                          <a:solidFill>
                            <a:schemeClr val="accent2"/>
                          </a:solidFill>
                        </a:rPr>
                        <a:t> length</a:t>
                      </a:r>
                      <a:endParaRPr lang="en-US" sz="180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MED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Lowest MED preferred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err="1">
                          <a:solidFill>
                            <a:schemeClr val="accent2"/>
                          </a:solidFill>
                        </a:rPr>
                        <a:t>eBGP</a:t>
                      </a:r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 &gt; </a:t>
                      </a:r>
                      <a:r>
                        <a:rPr lang="en-US" sz="1800" dirty="0" err="1">
                          <a:solidFill>
                            <a:schemeClr val="accent2"/>
                          </a:solidFill>
                        </a:rPr>
                        <a:t>iBGP</a:t>
                      </a:r>
                      <a:endParaRPr lang="en-US" sz="180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Did AS learn route via </a:t>
                      </a:r>
                      <a:r>
                        <a:rPr lang="en-US" sz="1800" dirty="0" err="1">
                          <a:solidFill>
                            <a:schemeClr val="accent2"/>
                          </a:solidFill>
                        </a:rPr>
                        <a:t>eBGP</a:t>
                      </a:r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 (preferred)</a:t>
                      </a:r>
                      <a:r>
                        <a:rPr lang="en-US" sz="1800" baseline="0" dirty="0">
                          <a:solidFill>
                            <a:schemeClr val="accent2"/>
                          </a:solidFill>
                        </a:rPr>
                        <a:t> or </a:t>
                      </a:r>
                      <a:r>
                        <a:rPr lang="en-US" sz="1800" baseline="0" dirty="0" err="1">
                          <a:solidFill>
                            <a:schemeClr val="accent2"/>
                          </a:solidFill>
                        </a:rPr>
                        <a:t>iBGP</a:t>
                      </a:r>
                      <a:r>
                        <a:rPr lang="en-US" sz="1800" baseline="0" dirty="0">
                          <a:solidFill>
                            <a:schemeClr val="accent2"/>
                          </a:solidFill>
                        </a:rPr>
                        <a:t>?</a:t>
                      </a:r>
                      <a:endParaRPr lang="en-US" sz="180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err="1">
                          <a:solidFill>
                            <a:schemeClr val="accent2"/>
                          </a:solidFill>
                        </a:rPr>
                        <a:t>iBGP</a:t>
                      </a:r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 path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Lowest</a:t>
                      </a:r>
                      <a:r>
                        <a:rPr lang="en-US" sz="1800" baseline="0" dirty="0">
                          <a:solidFill>
                            <a:schemeClr val="accent2"/>
                          </a:solidFill>
                        </a:rPr>
                        <a:t> IGP cost to next hop (egress router) </a:t>
                      </a:r>
                      <a:endParaRPr lang="en-US" sz="180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Router</a:t>
                      </a:r>
                      <a:r>
                        <a:rPr lang="en-US" sz="1800" baseline="0" dirty="0">
                          <a:solidFill>
                            <a:schemeClr val="accent2"/>
                          </a:solidFill>
                        </a:rPr>
                        <a:t> ID</a:t>
                      </a:r>
                      <a:endParaRPr lang="en-US" sz="180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2"/>
                          </a:solidFill>
                        </a:rPr>
                        <a:t>Smallest next-hop router’s</a:t>
                      </a:r>
                      <a:r>
                        <a:rPr lang="en-US" sz="1800" baseline="0" dirty="0">
                          <a:solidFill>
                            <a:schemeClr val="accent2"/>
                          </a:solidFill>
                        </a:rPr>
                        <a:t> IP address as tie-breaker</a:t>
                      </a:r>
                      <a:endParaRPr lang="en-US" sz="1800" dirty="0">
                        <a:solidFill>
                          <a:schemeClr val="accent2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12,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2082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5" name="Rectangle 4"/>
          <p:cNvSpPr>
            <a:spLocks noChangeArrowheads="1"/>
          </p:cNvSpPr>
          <p:nvPr/>
        </p:nvSpPr>
        <p:spPr bwMode="auto">
          <a:xfrm>
            <a:off x="0" y="4343400"/>
            <a:ext cx="9144000" cy="1582738"/>
          </a:xfrm>
          <a:prstGeom prst="rect">
            <a:avLst/>
          </a:prstGeom>
          <a:solidFill>
            <a:srgbClr val="D3A600"/>
          </a:solidFill>
          <a:ln>
            <a:noFill/>
          </a:ln>
          <a:extLst/>
        </p:spPr>
        <p:txBody>
          <a:bodyPr wrap="none" anchor="ctr"/>
          <a:lstStyle/>
          <a:p>
            <a:endParaRPr lang="en-US" dirty="0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38" name="Line 18"/>
          <p:cNvSpPr>
            <a:spLocks noChangeShapeType="1"/>
          </p:cNvSpPr>
          <p:nvPr/>
        </p:nvSpPr>
        <p:spPr bwMode="auto">
          <a:xfrm>
            <a:off x="228600" y="5545138"/>
            <a:ext cx="8686800" cy="0"/>
          </a:xfrm>
          <a:prstGeom prst="line">
            <a:avLst/>
          </a:prstGeom>
          <a:noFill/>
          <a:ln w="28575" cmpd="sng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1280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BGP UPDATE processing</a:t>
            </a:r>
          </a:p>
        </p:txBody>
      </p:sp>
      <p:sp>
        <p:nvSpPr>
          <p:cNvPr id="128004" name="Rectangle 3"/>
          <p:cNvSpPr>
            <a:spLocks noChangeArrowheads="1"/>
          </p:cNvSpPr>
          <p:nvPr/>
        </p:nvSpPr>
        <p:spPr bwMode="auto">
          <a:xfrm>
            <a:off x="0" y="2741613"/>
            <a:ext cx="9144000" cy="1525588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32100" y="3438525"/>
            <a:ext cx="1422400" cy="646973"/>
            <a:chOff x="2832100" y="3438525"/>
            <a:chExt cx="1422400" cy="646973"/>
          </a:xfrm>
        </p:grpSpPr>
        <p:sp>
          <p:nvSpPr>
            <p:cNvPr id="1643526" name="Rectangle 6"/>
            <p:cNvSpPr>
              <a:spLocks noChangeArrowheads="1"/>
            </p:cNvSpPr>
            <p:nvPr/>
          </p:nvSpPr>
          <p:spPr bwMode="auto">
            <a:xfrm>
              <a:off x="2832100" y="3475038"/>
              <a:ext cx="1422400" cy="5842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128008" name="Rectangle 7"/>
            <p:cNvSpPr>
              <a:spLocks noChangeArrowheads="1"/>
            </p:cNvSpPr>
            <p:nvPr/>
          </p:nvSpPr>
          <p:spPr bwMode="auto">
            <a:xfrm>
              <a:off x="2879725" y="3438525"/>
              <a:ext cx="1327286" cy="6469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1800" b="0" dirty="0">
                  <a:solidFill>
                    <a:schemeClr val="accent2"/>
                  </a:solidFill>
                  <a:ea typeface="Arial" charset="0"/>
                  <a:cs typeface="Arial" charset="0"/>
                </a:rPr>
                <a:t>Best Route</a:t>
              </a:r>
            </a:p>
            <a:p>
              <a:pPr algn="l" eaLnBrk="0" hangingPunct="0"/>
              <a:r>
                <a:rPr lang="en-US" sz="1800" b="0" dirty="0">
                  <a:solidFill>
                    <a:schemeClr val="accent2"/>
                  </a:solidFill>
                  <a:ea typeface="Arial" charset="0"/>
                  <a:cs typeface="Arial" charset="0"/>
                </a:rPr>
                <a:t>  Selection 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027888" y="3429000"/>
            <a:ext cx="1481175" cy="646973"/>
            <a:chOff x="1027888" y="3429000"/>
            <a:chExt cx="1481175" cy="646973"/>
          </a:xfrm>
        </p:grpSpPr>
        <p:sp>
          <p:nvSpPr>
            <p:cNvPr id="1643528" name="Rectangle 8"/>
            <p:cNvSpPr>
              <a:spLocks noChangeArrowheads="1"/>
            </p:cNvSpPr>
            <p:nvPr/>
          </p:nvSpPr>
          <p:spPr bwMode="auto">
            <a:xfrm>
              <a:off x="1079500" y="3475038"/>
              <a:ext cx="1422400" cy="5842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128011" name="Rectangle 10"/>
            <p:cNvSpPr>
              <a:spLocks noChangeArrowheads="1"/>
            </p:cNvSpPr>
            <p:nvPr/>
          </p:nvSpPr>
          <p:spPr bwMode="auto">
            <a:xfrm>
              <a:off x="1027888" y="3429000"/>
              <a:ext cx="1481175" cy="6469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/>
              <a:r>
                <a:rPr lang="en-US" sz="1800" b="0" dirty="0">
                  <a:solidFill>
                    <a:schemeClr val="accent2"/>
                  </a:solidFill>
                  <a:ea typeface="Arial" charset="0"/>
                  <a:cs typeface="Arial" charset="0"/>
                </a:rPr>
                <a:t>Apply Import</a:t>
              </a:r>
            </a:p>
            <a:p>
              <a:pPr algn="ctr" eaLnBrk="0" hangingPunct="0"/>
              <a:r>
                <a:rPr lang="en-US" sz="1800" b="0" dirty="0">
                  <a:solidFill>
                    <a:schemeClr val="accent2"/>
                  </a:solidFill>
                  <a:ea typeface="Arial" charset="0"/>
                  <a:cs typeface="Arial" charset="0"/>
                </a:rPr>
                <a:t>  Policies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584700" y="3446463"/>
            <a:ext cx="1439032" cy="646973"/>
            <a:chOff x="4584700" y="3446463"/>
            <a:chExt cx="1439032" cy="646973"/>
          </a:xfrm>
        </p:grpSpPr>
        <p:sp>
          <p:nvSpPr>
            <p:cNvPr id="1643529" name="Rectangle 9"/>
            <p:cNvSpPr>
              <a:spLocks noChangeArrowheads="1"/>
            </p:cNvSpPr>
            <p:nvPr/>
          </p:nvSpPr>
          <p:spPr bwMode="auto">
            <a:xfrm>
              <a:off x="4584700" y="3475038"/>
              <a:ext cx="1422400" cy="5842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128012" name="Rectangle 11"/>
            <p:cNvSpPr>
              <a:spLocks noChangeArrowheads="1"/>
            </p:cNvSpPr>
            <p:nvPr/>
          </p:nvSpPr>
          <p:spPr bwMode="auto">
            <a:xfrm>
              <a:off x="4632325" y="3446463"/>
              <a:ext cx="1391407" cy="6469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1800" b="0" dirty="0">
                  <a:solidFill>
                    <a:schemeClr val="accent2"/>
                  </a:solidFill>
                  <a:ea typeface="Arial" charset="0"/>
                  <a:cs typeface="Arial" charset="0"/>
                </a:rPr>
                <a:t>Best Route </a:t>
              </a:r>
            </a:p>
            <a:p>
              <a:pPr algn="l" eaLnBrk="0" hangingPunct="0"/>
              <a:r>
                <a:rPr lang="en-US" sz="1800" b="0" dirty="0">
                  <a:solidFill>
                    <a:schemeClr val="accent2"/>
                  </a:solidFill>
                  <a:ea typeface="Arial" charset="0"/>
                  <a:cs typeface="Arial" charset="0"/>
                </a:rPr>
                <a:t>  Table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6308725" y="3446463"/>
            <a:ext cx="1539875" cy="646973"/>
            <a:chOff x="6308725" y="3446463"/>
            <a:chExt cx="1450975" cy="646973"/>
          </a:xfrm>
        </p:grpSpPr>
        <p:sp>
          <p:nvSpPr>
            <p:cNvPr id="1643532" name="Rectangle 12"/>
            <p:cNvSpPr>
              <a:spLocks noChangeArrowheads="1"/>
            </p:cNvSpPr>
            <p:nvPr/>
          </p:nvSpPr>
          <p:spPr bwMode="auto">
            <a:xfrm>
              <a:off x="6337300" y="3475038"/>
              <a:ext cx="1422400" cy="5842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128014" name="Rectangle 13"/>
            <p:cNvSpPr>
              <a:spLocks noChangeArrowheads="1"/>
            </p:cNvSpPr>
            <p:nvPr/>
          </p:nvSpPr>
          <p:spPr bwMode="auto">
            <a:xfrm>
              <a:off x="6308725" y="3446463"/>
              <a:ext cx="1450975" cy="6469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2075" tIns="46038" rIns="92075" bIns="46038">
              <a:spAutoFit/>
            </a:bodyPr>
            <a:lstStyle/>
            <a:p>
              <a:pPr algn="l" eaLnBrk="0" hangingPunct="0"/>
              <a:r>
                <a:rPr lang="en-US" sz="1800" b="0" dirty="0">
                  <a:solidFill>
                    <a:schemeClr val="accent2"/>
                  </a:solidFill>
                  <a:ea typeface="Arial" charset="0"/>
                  <a:cs typeface="Arial" charset="0"/>
                </a:rPr>
                <a:t>Apply Export</a:t>
              </a:r>
            </a:p>
            <a:p>
              <a:pPr algn="l" eaLnBrk="0" hangingPunct="0"/>
              <a:r>
                <a:rPr lang="en-US" sz="1800" b="0" dirty="0">
                  <a:solidFill>
                    <a:schemeClr val="accent2"/>
                  </a:solidFill>
                  <a:ea typeface="Arial" charset="0"/>
                  <a:cs typeface="Arial" charset="0"/>
                </a:rPr>
                <a:t>Policies</a:t>
              </a:r>
            </a:p>
          </p:txBody>
        </p:sp>
      </p:grpSp>
      <p:sp>
        <p:nvSpPr>
          <p:cNvPr id="128015" name="Line 14"/>
          <p:cNvSpPr>
            <a:spLocks noChangeShapeType="1"/>
          </p:cNvSpPr>
          <p:nvPr/>
        </p:nvSpPr>
        <p:spPr bwMode="auto">
          <a:xfrm>
            <a:off x="304800" y="3767138"/>
            <a:ext cx="7620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128016" name="Line 15"/>
          <p:cNvSpPr>
            <a:spLocks noChangeShapeType="1"/>
          </p:cNvSpPr>
          <p:nvPr/>
        </p:nvSpPr>
        <p:spPr bwMode="auto">
          <a:xfrm>
            <a:off x="2514600" y="3767138"/>
            <a:ext cx="3048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128017" name="Line 16"/>
          <p:cNvSpPr>
            <a:spLocks noChangeShapeType="1"/>
          </p:cNvSpPr>
          <p:nvPr/>
        </p:nvSpPr>
        <p:spPr bwMode="auto">
          <a:xfrm>
            <a:off x="4267200" y="3767138"/>
            <a:ext cx="3048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128018" name="Line 17"/>
          <p:cNvSpPr>
            <a:spLocks noChangeShapeType="1"/>
          </p:cNvSpPr>
          <p:nvPr/>
        </p:nvSpPr>
        <p:spPr bwMode="auto">
          <a:xfrm>
            <a:off x="6019800" y="3767138"/>
            <a:ext cx="3048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128019" name="Line 18"/>
          <p:cNvSpPr>
            <a:spLocks noChangeShapeType="1"/>
          </p:cNvSpPr>
          <p:nvPr/>
        </p:nvSpPr>
        <p:spPr bwMode="auto">
          <a:xfrm>
            <a:off x="7848600" y="3767138"/>
            <a:ext cx="7620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128020" name="Line 19"/>
          <p:cNvSpPr>
            <a:spLocks noChangeShapeType="1"/>
          </p:cNvSpPr>
          <p:nvPr/>
        </p:nvSpPr>
        <p:spPr bwMode="auto">
          <a:xfrm flipH="1">
            <a:off x="5248441" y="4071938"/>
            <a:ext cx="0" cy="11430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chemeClr val="accent2"/>
              </a:solidFill>
              <a:ea typeface="Arial" charset="0"/>
              <a:cs typeface="Arial" charset="0"/>
            </a:endParaRPr>
          </a:p>
        </p:txBody>
      </p:sp>
      <p:sp>
        <p:nvSpPr>
          <p:cNvPr id="128021" name="Rectangle 20"/>
          <p:cNvSpPr>
            <a:spLocks noChangeArrowheads="1"/>
          </p:cNvSpPr>
          <p:nvPr/>
        </p:nvSpPr>
        <p:spPr bwMode="auto">
          <a:xfrm>
            <a:off x="5533434" y="4517165"/>
            <a:ext cx="1263166" cy="646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sz="1800" b="0" dirty="0">
                <a:solidFill>
                  <a:schemeClr val="accent2"/>
                </a:solidFill>
                <a:ea typeface="Arial" charset="0"/>
                <a:cs typeface="Arial" charset="0"/>
              </a:rPr>
              <a:t>forwarding</a:t>
            </a:r>
          </a:p>
          <a:p>
            <a:pPr algn="ctr" eaLnBrk="0" hangingPunct="0"/>
            <a:r>
              <a:rPr lang="en-US" sz="1800" b="0" dirty="0">
                <a:solidFill>
                  <a:schemeClr val="accent2"/>
                </a:solidFill>
                <a:ea typeface="Arial" charset="0"/>
                <a:cs typeface="Arial" charset="0"/>
              </a:rPr>
              <a:t>Entries</a:t>
            </a:r>
          </a:p>
        </p:txBody>
      </p:sp>
      <p:sp>
        <p:nvSpPr>
          <p:cNvPr id="128022" name="Rectangle 21"/>
          <p:cNvSpPr>
            <a:spLocks noChangeArrowheads="1"/>
          </p:cNvSpPr>
          <p:nvPr/>
        </p:nvSpPr>
        <p:spPr bwMode="auto">
          <a:xfrm>
            <a:off x="38435" y="2914220"/>
            <a:ext cx="1045159" cy="646973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sz="1800" b="0" dirty="0">
                <a:solidFill>
                  <a:schemeClr val="accent2"/>
                </a:solidFill>
                <a:ea typeface="Arial" charset="0"/>
                <a:cs typeface="Arial" charset="0"/>
              </a:rPr>
              <a:t>BGP</a:t>
            </a:r>
          </a:p>
          <a:p>
            <a:pPr algn="ctr" eaLnBrk="0" hangingPunct="0"/>
            <a:r>
              <a:rPr lang="en-US" sz="1800" b="0" dirty="0">
                <a:solidFill>
                  <a:schemeClr val="accent2"/>
                </a:solidFill>
                <a:ea typeface="Arial" charset="0"/>
                <a:cs typeface="Arial" charset="0"/>
              </a:rPr>
              <a:t>Updates</a:t>
            </a:r>
          </a:p>
        </p:txBody>
      </p:sp>
      <p:sp>
        <p:nvSpPr>
          <p:cNvPr id="128024" name="Rectangle 23"/>
          <p:cNvSpPr>
            <a:spLocks noChangeArrowheads="1"/>
          </p:cNvSpPr>
          <p:nvPr/>
        </p:nvSpPr>
        <p:spPr bwMode="auto">
          <a:xfrm>
            <a:off x="7956885" y="2914220"/>
            <a:ext cx="1045159" cy="646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sz="1800" b="0" dirty="0">
                <a:solidFill>
                  <a:schemeClr val="accent2"/>
                </a:solidFill>
                <a:ea typeface="Arial" charset="0"/>
                <a:cs typeface="Arial" charset="0"/>
              </a:rPr>
              <a:t>BGP </a:t>
            </a:r>
          </a:p>
          <a:p>
            <a:pPr algn="ctr" eaLnBrk="0" hangingPunct="0"/>
            <a:r>
              <a:rPr lang="en-US" sz="1800" b="0" dirty="0">
                <a:solidFill>
                  <a:schemeClr val="accent2"/>
                </a:solidFill>
                <a:ea typeface="Arial" charset="0"/>
                <a:cs typeface="Arial" charset="0"/>
              </a:rPr>
              <a:t>Updates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4241800" y="5214938"/>
            <a:ext cx="2463800" cy="558800"/>
            <a:chOff x="4241800" y="5842000"/>
            <a:chExt cx="2463800" cy="558800"/>
          </a:xfrm>
        </p:grpSpPr>
        <p:sp>
          <p:nvSpPr>
            <p:cNvPr id="1643525" name="Rectangle 5"/>
            <p:cNvSpPr>
              <a:spLocks noChangeArrowheads="1"/>
            </p:cNvSpPr>
            <p:nvPr/>
          </p:nvSpPr>
          <p:spPr bwMode="auto">
            <a:xfrm>
              <a:off x="4241800" y="5842000"/>
              <a:ext cx="2463800" cy="5588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solidFill>
                  <a:schemeClr val="accent2"/>
                </a:solidFill>
                <a:ea typeface="Arial" charset="0"/>
                <a:cs typeface="Arial" charset="0"/>
              </a:endParaRPr>
            </a:p>
          </p:txBody>
        </p:sp>
        <p:sp>
          <p:nvSpPr>
            <p:cNvPr id="128027" name="Rectangle 26"/>
            <p:cNvSpPr>
              <a:spLocks noChangeArrowheads="1"/>
            </p:cNvSpPr>
            <p:nvPr/>
          </p:nvSpPr>
          <p:spPr bwMode="auto">
            <a:xfrm>
              <a:off x="4327525" y="5953125"/>
              <a:ext cx="2370457" cy="3699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1800">
                  <a:solidFill>
                    <a:schemeClr val="accent2"/>
                  </a:solidFill>
                  <a:ea typeface="Arial" charset="0"/>
                  <a:cs typeface="Arial" charset="0"/>
                </a:rPr>
                <a:t>IP Forwarding Table</a:t>
              </a:r>
            </a:p>
          </p:txBody>
        </p:sp>
      </p:grpSp>
      <p:sp>
        <p:nvSpPr>
          <p:cNvPr id="128030" name="Text Box 29"/>
          <p:cNvSpPr txBox="1">
            <a:spLocks noChangeArrowheads="1"/>
          </p:cNvSpPr>
          <p:nvPr/>
        </p:nvSpPr>
        <p:spPr bwMode="auto">
          <a:xfrm>
            <a:off x="1905000" y="1411069"/>
            <a:ext cx="5391219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/>
            <a:r>
              <a:rPr lang="en-US" sz="1800" b="0" dirty="0">
                <a:solidFill>
                  <a:schemeClr val="accent2"/>
                </a:solidFill>
                <a:latin typeface="Arial" charset="0"/>
                <a:ea typeface="Arial" charset="0"/>
              </a:rPr>
              <a:t>                 Open ended programming.</a:t>
            </a:r>
          </a:p>
          <a:p>
            <a:pPr algn="l"/>
            <a:r>
              <a:rPr lang="en-US" sz="1800" b="0" dirty="0">
                <a:solidFill>
                  <a:schemeClr val="accent2"/>
                </a:solidFill>
                <a:latin typeface="Arial" charset="0"/>
                <a:ea typeface="Arial" charset="0"/>
              </a:rPr>
              <a:t>Constrained only by vendor configuration language</a:t>
            </a:r>
          </a:p>
        </p:txBody>
      </p:sp>
      <p:cxnSp>
        <p:nvCxnSpPr>
          <p:cNvPr id="3" name="Straight Arrow Connector 2"/>
          <p:cNvCxnSpPr/>
          <p:nvPr/>
        </p:nvCxnSpPr>
        <p:spPr bwMode="auto">
          <a:xfrm flipH="1">
            <a:off x="1905000" y="2057400"/>
            <a:ext cx="609600" cy="12192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3" name="Straight Arrow Connector 32"/>
          <p:cNvCxnSpPr/>
          <p:nvPr/>
        </p:nvCxnSpPr>
        <p:spPr bwMode="auto">
          <a:xfrm>
            <a:off x="3429000" y="2057400"/>
            <a:ext cx="152400" cy="12954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36" name="Straight Arrow Connector 35"/>
          <p:cNvCxnSpPr/>
          <p:nvPr/>
        </p:nvCxnSpPr>
        <p:spPr bwMode="auto">
          <a:xfrm>
            <a:off x="6451600" y="2057400"/>
            <a:ext cx="406400" cy="129540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" name="TextBox 5"/>
          <p:cNvSpPr txBox="1"/>
          <p:nvPr/>
        </p:nvSpPr>
        <p:spPr>
          <a:xfrm>
            <a:off x="3505200" y="4397673"/>
            <a:ext cx="17411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  <a:ea typeface="Arial" charset="0"/>
                <a:cs typeface="Arial" charset="0"/>
              </a:rPr>
              <a:t>Data plane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505200" y="2738735"/>
            <a:ext cx="21659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2"/>
                </a:solidFill>
                <a:ea typeface="Arial" charset="0"/>
                <a:cs typeface="Arial" charset="0"/>
              </a:rPr>
              <a:t>Control plane</a:t>
            </a:r>
          </a:p>
        </p:txBody>
      </p:sp>
      <p:sp>
        <p:nvSpPr>
          <p:cNvPr id="39" name="Rectangle 21"/>
          <p:cNvSpPr>
            <a:spLocks noChangeArrowheads="1"/>
          </p:cNvSpPr>
          <p:nvPr/>
        </p:nvSpPr>
        <p:spPr bwMode="auto">
          <a:xfrm>
            <a:off x="145244" y="4859338"/>
            <a:ext cx="981039" cy="646973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sz="1800" b="0" dirty="0">
                <a:solidFill>
                  <a:schemeClr val="accent2"/>
                </a:solidFill>
                <a:ea typeface="Arial" charset="0"/>
                <a:cs typeface="Arial" charset="0"/>
              </a:rPr>
              <a:t>Data </a:t>
            </a:r>
            <a:br>
              <a:rPr lang="en-US" sz="1800" b="0" dirty="0">
                <a:solidFill>
                  <a:schemeClr val="accent2"/>
                </a:solidFill>
                <a:ea typeface="Arial" charset="0"/>
                <a:cs typeface="Arial" charset="0"/>
              </a:rPr>
            </a:br>
            <a:r>
              <a:rPr lang="en-US" sz="1800" b="0" dirty="0">
                <a:solidFill>
                  <a:schemeClr val="accent2"/>
                </a:solidFill>
                <a:ea typeface="Arial" charset="0"/>
                <a:cs typeface="Arial" charset="0"/>
              </a:rPr>
              <a:t>packets</a:t>
            </a:r>
          </a:p>
        </p:txBody>
      </p:sp>
      <p:sp>
        <p:nvSpPr>
          <p:cNvPr id="40" name="Rectangle 21"/>
          <p:cNvSpPr>
            <a:spLocks noChangeArrowheads="1"/>
          </p:cNvSpPr>
          <p:nvPr/>
        </p:nvSpPr>
        <p:spPr bwMode="auto">
          <a:xfrm>
            <a:off x="8017719" y="4859338"/>
            <a:ext cx="981039" cy="646973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en-US" sz="1800" b="0" dirty="0">
                <a:solidFill>
                  <a:schemeClr val="accent2"/>
                </a:solidFill>
                <a:ea typeface="Arial" charset="0"/>
                <a:cs typeface="Arial" charset="0"/>
              </a:rPr>
              <a:t>Data </a:t>
            </a:r>
            <a:br>
              <a:rPr lang="en-US" sz="1800" b="0" dirty="0">
                <a:solidFill>
                  <a:schemeClr val="accent2"/>
                </a:solidFill>
                <a:ea typeface="Arial" charset="0"/>
                <a:cs typeface="Arial" charset="0"/>
              </a:rPr>
            </a:br>
            <a:r>
              <a:rPr lang="en-US" sz="1800" b="0" dirty="0">
                <a:solidFill>
                  <a:schemeClr val="accent2"/>
                </a:solidFill>
                <a:ea typeface="Arial" charset="0"/>
                <a:cs typeface="Arial" charset="0"/>
              </a:rPr>
              <a:t>packets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12,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655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05" grpId="0" animBg="1"/>
      <p:bldP spid="38" grpId="0" animBg="1"/>
      <p:bldP spid="128004" grpId="0" animBg="1"/>
      <p:bldP spid="128015" grpId="0" animBg="1"/>
      <p:bldP spid="128016" grpId="0" animBg="1"/>
      <p:bldP spid="128017" grpId="0" animBg="1"/>
      <p:bldP spid="128018" grpId="0" animBg="1"/>
      <p:bldP spid="128019" grpId="0" animBg="1"/>
      <p:bldP spid="128020" grpId="0" animBg="1"/>
      <p:bldP spid="128021" grpId="0"/>
      <p:bldP spid="128022" grpId="0"/>
      <p:bldP spid="128024" grpId="0"/>
      <p:bldP spid="128030" grpId="0"/>
      <p:bldP spid="128030" grpId="1"/>
      <p:bldP spid="6" grpId="0"/>
      <p:bldP spid="37" grpId="0"/>
      <p:bldP spid="39" grpId="0"/>
      <p:bldP spid="4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5-minute break!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12,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750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Topology &amp; policy shaped by inter-AS business relationship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Three basic kinds of relationships between ASes</a:t>
            </a:r>
          </a:p>
          <a:p>
            <a:pPr lvl="1"/>
            <a:r>
              <a:rPr lang="en-US" dirty="0"/>
              <a:t>AS A can be AS B’s </a:t>
            </a:r>
            <a:r>
              <a:rPr lang="en-US" dirty="0">
                <a:solidFill>
                  <a:srgbClr val="0000FF"/>
                </a:solidFill>
              </a:rPr>
              <a:t>customer</a:t>
            </a:r>
          </a:p>
          <a:p>
            <a:pPr lvl="1"/>
            <a:r>
              <a:rPr lang="en-US" dirty="0"/>
              <a:t>AS A can be AS B’s </a:t>
            </a:r>
            <a:r>
              <a:rPr lang="en-US" dirty="0">
                <a:solidFill>
                  <a:srgbClr val="0000FF"/>
                </a:solidFill>
              </a:rPr>
              <a:t>provider</a:t>
            </a:r>
          </a:p>
          <a:p>
            <a:pPr lvl="1"/>
            <a:r>
              <a:rPr lang="en-US" dirty="0"/>
              <a:t>AS A can be AS B’s </a:t>
            </a:r>
            <a:r>
              <a:rPr lang="en-US" dirty="0">
                <a:solidFill>
                  <a:srgbClr val="0000FF"/>
                </a:solidFill>
              </a:rPr>
              <a:t>peer</a:t>
            </a:r>
            <a:endParaRPr lang="en-US" dirty="0"/>
          </a:p>
          <a:p>
            <a:r>
              <a:rPr lang="en-US" dirty="0"/>
              <a:t> Business implications</a:t>
            </a:r>
          </a:p>
          <a:p>
            <a:pPr lvl="1"/>
            <a:r>
              <a:rPr lang="en-US" dirty="0"/>
              <a:t>Customer pays provider</a:t>
            </a:r>
          </a:p>
          <a:p>
            <a:pPr lvl="1"/>
            <a:r>
              <a:rPr lang="en-US" dirty="0"/>
              <a:t>Peers don’t pay each other</a:t>
            </a:r>
          </a:p>
          <a:p>
            <a:pPr lvl="2"/>
            <a:r>
              <a:rPr lang="en-US" dirty="0"/>
              <a:t>Exchange roughly equal traffic</a:t>
            </a:r>
            <a:br>
              <a:rPr lang="en-US" dirty="0"/>
            </a:b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12,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528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2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Assignment 3 due this week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12,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F2EB77-FB6C-2244-A076-ADF097535D48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8975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BGP issues in practice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12,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8067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Issues with BGP</a:t>
            </a:r>
            <a:endParaRPr lang="en-US" dirty="0"/>
          </a:p>
        </p:txBody>
      </p:sp>
      <p:sp>
        <p:nvSpPr>
          <p:cNvPr id="6554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Reachability</a:t>
            </a:r>
          </a:p>
          <a:p>
            <a:r>
              <a:rPr lang="en-US" dirty="0"/>
              <a:t>Security</a:t>
            </a:r>
          </a:p>
          <a:p>
            <a:r>
              <a:rPr lang="en-US" dirty="0"/>
              <a:t>Convergence</a:t>
            </a:r>
          </a:p>
          <a:p>
            <a:r>
              <a:rPr lang="en-US" dirty="0"/>
              <a:t>Performance</a:t>
            </a:r>
          </a:p>
          <a:p>
            <a:r>
              <a:rPr lang="en-US" dirty="0"/>
              <a:t>Anomalies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12,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7528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Reachability</a:t>
            </a:r>
          </a:p>
        </p:txBody>
      </p:sp>
      <p:sp>
        <p:nvSpPr>
          <p:cNvPr id="67588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00200"/>
            <a:ext cx="7924800" cy="1727200"/>
          </a:xfrm>
        </p:spPr>
        <p:txBody>
          <a:bodyPr/>
          <a:lstStyle/>
          <a:p>
            <a:r>
              <a:rPr lang="en-US" dirty="0"/>
              <a:t>In normal routing, if graph is connected then reachability is assured</a:t>
            </a:r>
          </a:p>
          <a:p>
            <a:r>
              <a:rPr lang="en-US" dirty="0"/>
              <a:t>With policy routing, this does not always hold</a:t>
            </a:r>
          </a:p>
        </p:txBody>
      </p:sp>
      <p:sp>
        <p:nvSpPr>
          <p:cNvPr id="67589" name="Oval 4"/>
          <p:cNvSpPr>
            <a:spLocks noChangeArrowheads="1"/>
          </p:cNvSpPr>
          <p:nvPr/>
        </p:nvSpPr>
        <p:spPr bwMode="auto">
          <a:xfrm>
            <a:off x="3883819" y="5029200"/>
            <a:ext cx="914400" cy="914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r>
              <a:rPr lang="en-US" dirty="0"/>
              <a:t>AS 2</a:t>
            </a:r>
          </a:p>
        </p:txBody>
      </p:sp>
      <p:sp>
        <p:nvSpPr>
          <p:cNvPr id="67591" name="Oval 6"/>
          <p:cNvSpPr>
            <a:spLocks noChangeArrowheads="1"/>
          </p:cNvSpPr>
          <p:nvPr/>
        </p:nvSpPr>
        <p:spPr bwMode="auto">
          <a:xfrm>
            <a:off x="5179219" y="3505200"/>
            <a:ext cx="914400" cy="914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r>
              <a:rPr lang="en-US" dirty="0"/>
              <a:t>AS 3</a:t>
            </a:r>
          </a:p>
        </p:txBody>
      </p:sp>
      <p:sp>
        <p:nvSpPr>
          <p:cNvPr id="67593" name="Oval 8"/>
          <p:cNvSpPr>
            <a:spLocks noChangeArrowheads="1"/>
          </p:cNvSpPr>
          <p:nvPr/>
        </p:nvSpPr>
        <p:spPr bwMode="auto">
          <a:xfrm>
            <a:off x="2512219" y="3505200"/>
            <a:ext cx="914400" cy="91440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r>
              <a:rPr lang="en-US" dirty="0"/>
              <a:t>AS 1</a:t>
            </a:r>
          </a:p>
        </p:txBody>
      </p:sp>
      <p:sp>
        <p:nvSpPr>
          <p:cNvPr id="67595" name="Line 10"/>
          <p:cNvSpPr>
            <a:spLocks noChangeShapeType="1"/>
          </p:cNvSpPr>
          <p:nvPr/>
        </p:nvSpPr>
        <p:spPr bwMode="auto">
          <a:xfrm flipV="1">
            <a:off x="4569619" y="4343400"/>
            <a:ext cx="762000" cy="7620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596" name="Line 12"/>
          <p:cNvSpPr>
            <a:spLocks noChangeShapeType="1"/>
          </p:cNvSpPr>
          <p:nvPr/>
        </p:nvSpPr>
        <p:spPr bwMode="auto">
          <a:xfrm flipH="1" flipV="1">
            <a:off x="3198019" y="4343400"/>
            <a:ext cx="762000" cy="8382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597" name="Rectangle 13"/>
          <p:cNvSpPr>
            <a:spLocks noChangeArrowheads="1"/>
          </p:cNvSpPr>
          <p:nvPr/>
        </p:nvSpPr>
        <p:spPr bwMode="auto">
          <a:xfrm>
            <a:off x="1447800" y="3733799"/>
            <a:ext cx="1214438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dirty="0">
                <a:latin typeface="+mn-lt"/>
                <a:ea typeface="+mn-ea"/>
                <a:cs typeface="+mn-cs"/>
              </a:rPr>
              <a:t>Provider</a:t>
            </a:r>
          </a:p>
        </p:txBody>
      </p:sp>
      <p:sp>
        <p:nvSpPr>
          <p:cNvPr id="67598" name="Rectangle 14"/>
          <p:cNvSpPr>
            <a:spLocks noChangeArrowheads="1"/>
          </p:cNvSpPr>
          <p:nvPr/>
        </p:nvSpPr>
        <p:spPr bwMode="auto">
          <a:xfrm>
            <a:off x="6093619" y="3733800"/>
            <a:ext cx="1214438" cy="396875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dirty="0">
                <a:latin typeface="+mn-lt"/>
                <a:ea typeface="+mn-ea"/>
                <a:cs typeface="+mn-cs"/>
              </a:rPr>
              <a:t>Provider</a:t>
            </a:r>
          </a:p>
        </p:txBody>
      </p:sp>
      <p:sp>
        <p:nvSpPr>
          <p:cNvPr id="67599" name="Rectangle 15"/>
          <p:cNvSpPr>
            <a:spLocks noChangeArrowheads="1"/>
          </p:cNvSpPr>
          <p:nvPr/>
        </p:nvSpPr>
        <p:spPr bwMode="auto">
          <a:xfrm>
            <a:off x="4780757" y="5332413"/>
            <a:ext cx="1390650" cy="4000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dirty="0">
                <a:latin typeface="+mn-lt"/>
                <a:ea typeface="+mn-ea"/>
                <a:cs typeface="+mn-cs"/>
              </a:rPr>
              <a:t>Customer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12,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789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Security</a:t>
            </a:r>
          </a:p>
        </p:txBody>
      </p:sp>
      <p:sp>
        <p:nvSpPr>
          <p:cNvPr id="6963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AS can claim to serve a prefix that they do not have a route to (</a:t>
            </a:r>
            <a:r>
              <a:rPr lang="en-US" dirty="0" err="1"/>
              <a:t>blackholing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Problem not specific to policy or path vector</a:t>
            </a:r>
          </a:p>
          <a:p>
            <a:pPr lvl="1"/>
            <a:r>
              <a:rPr lang="en-US" dirty="0"/>
              <a:t>Important because of AS autonomy</a:t>
            </a:r>
          </a:p>
          <a:p>
            <a:pPr lvl="1"/>
            <a:r>
              <a:rPr lang="en-US" dirty="0"/>
              <a:t>Fixable: make ASes </a:t>
            </a:r>
            <a:r>
              <a:rPr lang="ja-JP" altLang="en-US" dirty="0"/>
              <a:t>“</a:t>
            </a:r>
            <a:r>
              <a:rPr lang="en-US" dirty="0"/>
              <a:t>prove</a:t>
            </a:r>
            <a:r>
              <a:rPr lang="ja-JP" altLang="en-US" dirty="0"/>
              <a:t>”</a:t>
            </a:r>
            <a:r>
              <a:rPr lang="en-US" dirty="0"/>
              <a:t> they have a path</a:t>
            </a:r>
          </a:p>
          <a:p>
            <a:r>
              <a:rPr lang="en-US" dirty="0"/>
              <a:t>AS may forward packets along a route different from what is advertised</a:t>
            </a:r>
          </a:p>
          <a:p>
            <a:pPr lvl="1"/>
            <a:r>
              <a:rPr lang="en-US" dirty="0"/>
              <a:t>Tell customers about fictitious short path…</a:t>
            </a:r>
          </a:p>
          <a:p>
            <a:pPr lvl="1"/>
            <a:r>
              <a:rPr lang="en-US" dirty="0"/>
              <a:t>Much harder to fix!</a:t>
            </a:r>
          </a:p>
          <a:p>
            <a:pPr lvl="1"/>
            <a:r>
              <a:rPr lang="en-US" dirty="0"/>
              <a:t>More: </a:t>
            </a:r>
            <a:r>
              <a:rPr lang="en-US" dirty="0">
                <a:hlinkClick r:id="rId3"/>
              </a:rPr>
              <a:t>http://queue.acm.org/detail.cfm?id=2668966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12,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114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6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Convergence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If all AS policies follow “Gao-Rexford” rules, BGP is guaranteed to converge</a:t>
            </a:r>
          </a:p>
          <a:p>
            <a:r>
              <a:rPr lang="en-US" dirty="0"/>
              <a:t>For arbitrary policies, BGP may fail to converge!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12,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713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 of policy oscillation</a:t>
            </a:r>
          </a:p>
        </p:txBody>
      </p:sp>
      <p:sp>
        <p:nvSpPr>
          <p:cNvPr id="1987603" name="Text Box 19"/>
          <p:cNvSpPr txBox="1">
            <a:spLocks noChangeArrowheads="1"/>
          </p:cNvSpPr>
          <p:nvPr/>
        </p:nvSpPr>
        <p:spPr bwMode="auto">
          <a:xfrm>
            <a:off x="2843213" y="2438400"/>
            <a:ext cx="8636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>
                <a:latin typeface="Arial" charset="0"/>
                <a:ea typeface="宋体" charset="0"/>
                <a:cs typeface="宋体" charset="0"/>
              </a:rPr>
              <a:t>1 3 0</a:t>
            </a:r>
          </a:p>
          <a:p>
            <a:pPr eaLnBrk="1" hangingPunct="1"/>
            <a:r>
              <a:rPr lang="en-US" altLang="zh-CN" sz="2400">
                <a:latin typeface="Arial" charset="0"/>
                <a:ea typeface="宋体" charset="0"/>
                <a:cs typeface="宋体" charset="0"/>
              </a:rPr>
              <a:t>  1 0</a:t>
            </a:r>
          </a:p>
        </p:txBody>
      </p:sp>
      <p:sp>
        <p:nvSpPr>
          <p:cNvPr id="1987604" name="Text Box 20"/>
          <p:cNvSpPr txBox="1">
            <a:spLocks noChangeArrowheads="1"/>
          </p:cNvSpPr>
          <p:nvPr/>
        </p:nvSpPr>
        <p:spPr bwMode="auto">
          <a:xfrm>
            <a:off x="7796213" y="4572000"/>
            <a:ext cx="8636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>
                <a:latin typeface="Arial" charset="0"/>
                <a:ea typeface="宋体" charset="0"/>
                <a:cs typeface="宋体" charset="0"/>
              </a:rPr>
              <a:t>3 2 0</a:t>
            </a:r>
          </a:p>
          <a:p>
            <a:pPr eaLnBrk="1" hangingPunct="1"/>
            <a:r>
              <a:rPr lang="en-US" altLang="zh-CN" sz="2400">
                <a:latin typeface="Arial" charset="0"/>
                <a:ea typeface="宋体" charset="0"/>
                <a:cs typeface="宋体" charset="0"/>
              </a:rPr>
              <a:t>  3 0</a:t>
            </a:r>
          </a:p>
        </p:txBody>
      </p:sp>
      <p:sp>
        <p:nvSpPr>
          <p:cNvPr id="1987605" name="Text Box 21"/>
          <p:cNvSpPr txBox="1">
            <a:spLocks noChangeArrowheads="1"/>
          </p:cNvSpPr>
          <p:nvPr/>
        </p:nvSpPr>
        <p:spPr bwMode="auto">
          <a:xfrm>
            <a:off x="785813" y="4572000"/>
            <a:ext cx="8636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>
                <a:latin typeface="Arial" charset="0"/>
                <a:ea typeface="宋体" charset="0"/>
                <a:cs typeface="宋体" charset="0"/>
              </a:rPr>
              <a:t>2 1 0</a:t>
            </a:r>
          </a:p>
          <a:p>
            <a:pPr eaLnBrk="1" hangingPunct="1"/>
            <a:r>
              <a:rPr lang="en-US" altLang="zh-CN" sz="2400">
                <a:latin typeface="Arial" charset="0"/>
                <a:ea typeface="宋体" charset="0"/>
                <a:cs typeface="宋体" charset="0"/>
              </a:rPr>
              <a:t>  2 0</a:t>
            </a:r>
          </a:p>
        </p:txBody>
      </p:sp>
      <p:sp>
        <p:nvSpPr>
          <p:cNvPr id="24" name="Rounded Rectangular Callout 23"/>
          <p:cNvSpPr>
            <a:spLocks noChangeArrowheads="1"/>
          </p:cNvSpPr>
          <p:nvPr/>
        </p:nvSpPr>
        <p:spPr bwMode="auto">
          <a:xfrm>
            <a:off x="304800" y="2552698"/>
            <a:ext cx="2362200" cy="876302"/>
          </a:xfrm>
          <a:prstGeom prst="wedgeRoundRectCallout">
            <a:avLst>
              <a:gd name="adj1" fmla="val 62862"/>
              <a:gd name="adj2" fmla="val 8625"/>
              <a:gd name="adj3" fmla="val 16667"/>
            </a:avLst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ja-JP" altLang="en-US">
                <a:solidFill>
                  <a:schemeClr val="bg1"/>
                </a:solidFill>
                <a:latin typeface="Arial" charset="0"/>
              </a:rPr>
              <a:t>“</a:t>
            </a:r>
            <a:r>
              <a:rPr lang="en-US">
                <a:solidFill>
                  <a:schemeClr val="bg1"/>
                </a:solidFill>
                <a:latin typeface="Arial" charset="0"/>
              </a:rPr>
              <a:t>1</a:t>
            </a:r>
            <a:r>
              <a:rPr lang="ja-JP" altLang="en-US">
                <a:solidFill>
                  <a:schemeClr val="bg1"/>
                </a:solidFill>
                <a:latin typeface="Arial" charset="0"/>
              </a:rPr>
              <a:t>”</a:t>
            </a:r>
            <a:r>
              <a:rPr lang="en-US">
                <a:solidFill>
                  <a:schemeClr val="bg1"/>
                </a:solidFill>
                <a:latin typeface="Arial" charset="0"/>
              </a:rPr>
              <a:t> prefers </a:t>
            </a:r>
            <a:r>
              <a:rPr lang="ja-JP" altLang="en-US">
                <a:solidFill>
                  <a:schemeClr val="bg1"/>
                </a:solidFill>
                <a:latin typeface="Arial" charset="0"/>
              </a:rPr>
              <a:t>“</a:t>
            </a:r>
            <a:r>
              <a:rPr lang="en-US">
                <a:solidFill>
                  <a:schemeClr val="bg1"/>
                </a:solidFill>
                <a:latin typeface="Arial" charset="0"/>
              </a:rPr>
              <a:t>1 3 0</a:t>
            </a:r>
            <a:r>
              <a:rPr lang="ja-JP" altLang="en-US">
                <a:solidFill>
                  <a:schemeClr val="bg1"/>
                </a:solidFill>
                <a:latin typeface="Arial" charset="0"/>
              </a:rPr>
              <a:t>”</a:t>
            </a:r>
            <a:r>
              <a:rPr lang="en-US">
                <a:solidFill>
                  <a:schemeClr val="bg1"/>
                </a:solidFill>
                <a:latin typeface="Arial" charset="0"/>
              </a:rPr>
              <a:t> </a:t>
            </a:r>
          </a:p>
          <a:p>
            <a:pPr algn="ctr"/>
            <a:r>
              <a:rPr lang="en-US">
                <a:solidFill>
                  <a:schemeClr val="bg1"/>
                </a:solidFill>
                <a:latin typeface="Arial" charset="0"/>
              </a:rPr>
              <a:t>over </a:t>
            </a:r>
            <a:r>
              <a:rPr lang="ja-JP" altLang="en-US">
                <a:solidFill>
                  <a:schemeClr val="bg1"/>
                </a:solidFill>
                <a:latin typeface="Arial" charset="0"/>
              </a:rPr>
              <a:t>“</a:t>
            </a:r>
            <a:r>
              <a:rPr lang="en-US">
                <a:solidFill>
                  <a:schemeClr val="bg1"/>
                </a:solidFill>
                <a:latin typeface="Arial" charset="0"/>
              </a:rPr>
              <a:t>1 0</a:t>
            </a:r>
            <a:r>
              <a:rPr lang="ja-JP" altLang="en-US">
                <a:solidFill>
                  <a:schemeClr val="bg1"/>
                </a:solidFill>
                <a:latin typeface="Arial" charset="0"/>
              </a:rPr>
              <a:t>”</a:t>
            </a:r>
            <a:r>
              <a:rPr lang="en-US">
                <a:solidFill>
                  <a:schemeClr val="bg1"/>
                </a:solidFill>
                <a:latin typeface="Arial" charset="0"/>
              </a:rPr>
              <a:t> to reach </a:t>
            </a:r>
            <a:r>
              <a:rPr lang="ja-JP" altLang="en-US">
                <a:solidFill>
                  <a:schemeClr val="bg1"/>
                </a:solidFill>
                <a:latin typeface="Arial" charset="0"/>
              </a:rPr>
              <a:t>“</a:t>
            </a:r>
            <a:r>
              <a:rPr lang="en-US">
                <a:solidFill>
                  <a:schemeClr val="bg1"/>
                </a:solidFill>
                <a:latin typeface="Arial" charset="0"/>
              </a:rPr>
              <a:t>0</a:t>
            </a:r>
            <a:r>
              <a:rPr lang="ja-JP" altLang="en-US">
                <a:solidFill>
                  <a:schemeClr val="bg1"/>
                </a:solidFill>
                <a:latin typeface="Arial" charset="0"/>
              </a:rPr>
              <a:t>”</a:t>
            </a:r>
            <a:endParaRPr lang="en-US">
              <a:solidFill>
                <a:schemeClr val="bg1"/>
              </a:solidFill>
              <a:latin typeface="Arial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825626" y="2428873"/>
            <a:ext cx="5543768" cy="3095629"/>
            <a:chOff x="1825626" y="2428873"/>
            <a:chExt cx="5543768" cy="3095629"/>
          </a:xfrm>
        </p:grpSpPr>
        <p:sp>
          <p:nvSpPr>
            <p:cNvPr id="66572" name="Line 7"/>
            <p:cNvSpPr>
              <a:spLocks noChangeShapeType="1"/>
            </p:cNvSpPr>
            <p:nvPr/>
          </p:nvSpPr>
          <p:spPr bwMode="auto">
            <a:xfrm>
              <a:off x="4495800" y="3276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576" name="Line 11"/>
            <p:cNvSpPr>
              <a:spLocks noChangeShapeType="1"/>
            </p:cNvSpPr>
            <p:nvPr/>
          </p:nvSpPr>
          <p:spPr bwMode="auto">
            <a:xfrm flipV="1">
              <a:off x="2667000" y="3276600"/>
              <a:ext cx="1447800" cy="1295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577" name="Line 12"/>
            <p:cNvSpPr>
              <a:spLocks noChangeShapeType="1"/>
            </p:cNvSpPr>
            <p:nvPr/>
          </p:nvSpPr>
          <p:spPr bwMode="auto">
            <a:xfrm flipH="1">
              <a:off x="3200400" y="5029200"/>
              <a:ext cx="2819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578" name="Line 13"/>
            <p:cNvSpPr>
              <a:spLocks noChangeShapeType="1"/>
            </p:cNvSpPr>
            <p:nvPr/>
          </p:nvSpPr>
          <p:spPr bwMode="auto">
            <a:xfrm>
              <a:off x="5153025" y="3067050"/>
              <a:ext cx="1400175" cy="15049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579" name="Line 14"/>
            <p:cNvSpPr>
              <a:spLocks noChangeShapeType="1"/>
            </p:cNvSpPr>
            <p:nvPr/>
          </p:nvSpPr>
          <p:spPr bwMode="auto">
            <a:xfrm flipV="1">
              <a:off x="3124200" y="4419600"/>
              <a:ext cx="7620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6580" name="Line 15"/>
            <p:cNvSpPr>
              <a:spLocks noChangeShapeType="1"/>
            </p:cNvSpPr>
            <p:nvPr/>
          </p:nvSpPr>
          <p:spPr bwMode="auto">
            <a:xfrm flipH="1" flipV="1">
              <a:off x="5334000" y="4343400"/>
              <a:ext cx="838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Cloud"/>
            <p:cNvSpPr>
              <a:spLocks noChangeAspect="1" noEditPoints="1" noChangeArrowheads="1"/>
            </p:cNvSpPr>
            <p:nvPr/>
          </p:nvSpPr>
          <p:spPr bwMode="auto">
            <a:xfrm>
              <a:off x="3879631" y="2428873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1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26" name="Cloud"/>
            <p:cNvSpPr>
              <a:spLocks noChangeAspect="1" noEditPoints="1" noChangeArrowheads="1"/>
            </p:cNvSpPr>
            <p:nvPr/>
          </p:nvSpPr>
          <p:spPr bwMode="auto">
            <a:xfrm>
              <a:off x="1825626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2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27" name="Cloud"/>
            <p:cNvSpPr>
              <a:spLocks noChangeAspect="1" noEditPoints="1" noChangeArrowheads="1"/>
            </p:cNvSpPr>
            <p:nvPr/>
          </p:nvSpPr>
          <p:spPr bwMode="auto">
            <a:xfrm>
              <a:off x="5997794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3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28" name="Cloud"/>
            <p:cNvSpPr>
              <a:spLocks noChangeAspect="1" noEditPoints="1" noChangeArrowheads="1"/>
            </p:cNvSpPr>
            <p:nvPr/>
          </p:nvSpPr>
          <p:spPr bwMode="auto">
            <a:xfrm>
              <a:off x="3891236" y="3806061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0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12,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48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76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76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7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7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76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760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7603" grpId="0" build="allAtOnce"/>
      <p:bldP spid="1987604" grpId="0" build="allAtOnce"/>
      <p:bldP spid="1987605" grpId="0" build="allAtOnce"/>
      <p:bldP spid="2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Step-by-step of policy oscillation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Initially:  nodes 1, 2, 3 know only shortest path to 0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1825626" y="2428873"/>
            <a:ext cx="5543768" cy="3095629"/>
            <a:chOff x="1825626" y="2428873"/>
            <a:chExt cx="5543768" cy="3095629"/>
          </a:xfrm>
        </p:grpSpPr>
        <p:sp>
          <p:nvSpPr>
            <p:cNvPr id="24" name="Line 7"/>
            <p:cNvSpPr>
              <a:spLocks noChangeShapeType="1"/>
            </p:cNvSpPr>
            <p:nvPr/>
          </p:nvSpPr>
          <p:spPr bwMode="auto">
            <a:xfrm>
              <a:off x="4495800" y="3276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11"/>
            <p:cNvSpPr>
              <a:spLocks noChangeShapeType="1"/>
            </p:cNvSpPr>
            <p:nvPr/>
          </p:nvSpPr>
          <p:spPr bwMode="auto">
            <a:xfrm flipV="1">
              <a:off x="2667000" y="3276600"/>
              <a:ext cx="1447800" cy="1295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12"/>
            <p:cNvSpPr>
              <a:spLocks noChangeShapeType="1"/>
            </p:cNvSpPr>
            <p:nvPr/>
          </p:nvSpPr>
          <p:spPr bwMode="auto">
            <a:xfrm flipH="1">
              <a:off x="3200400" y="5029200"/>
              <a:ext cx="2819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13"/>
            <p:cNvSpPr>
              <a:spLocks noChangeShapeType="1"/>
            </p:cNvSpPr>
            <p:nvPr/>
          </p:nvSpPr>
          <p:spPr bwMode="auto">
            <a:xfrm>
              <a:off x="5153025" y="3067050"/>
              <a:ext cx="1400175" cy="15049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14"/>
            <p:cNvSpPr>
              <a:spLocks noChangeShapeType="1"/>
            </p:cNvSpPr>
            <p:nvPr/>
          </p:nvSpPr>
          <p:spPr bwMode="auto">
            <a:xfrm flipV="1">
              <a:off x="3124200" y="4419600"/>
              <a:ext cx="7620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15"/>
            <p:cNvSpPr>
              <a:spLocks noChangeShapeType="1"/>
            </p:cNvSpPr>
            <p:nvPr/>
          </p:nvSpPr>
          <p:spPr bwMode="auto">
            <a:xfrm flipH="1" flipV="1">
              <a:off x="5334000" y="4343400"/>
              <a:ext cx="838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Cloud"/>
            <p:cNvSpPr>
              <a:spLocks noChangeAspect="1" noEditPoints="1" noChangeArrowheads="1"/>
            </p:cNvSpPr>
            <p:nvPr/>
          </p:nvSpPr>
          <p:spPr bwMode="auto">
            <a:xfrm>
              <a:off x="3879631" y="2428873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1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1" name="Cloud"/>
            <p:cNvSpPr>
              <a:spLocks noChangeAspect="1" noEditPoints="1" noChangeArrowheads="1"/>
            </p:cNvSpPr>
            <p:nvPr/>
          </p:nvSpPr>
          <p:spPr bwMode="auto">
            <a:xfrm>
              <a:off x="1825626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2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2" name="Cloud"/>
            <p:cNvSpPr>
              <a:spLocks noChangeAspect="1" noEditPoints="1" noChangeArrowheads="1"/>
            </p:cNvSpPr>
            <p:nvPr/>
          </p:nvSpPr>
          <p:spPr bwMode="auto">
            <a:xfrm>
              <a:off x="5997794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3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3" name="Cloud"/>
            <p:cNvSpPr>
              <a:spLocks noChangeAspect="1" noEditPoints="1" noChangeArrowheads="1"/>
            </p:cNvSpPr>
            <p:nvPr/>
          </p:nvSpPr>
          <p:spPr bwMode="auto">
            <a:xfrm>
              <a:off x="3891236" y="3806061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0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</p:grpSp>
      <p:sp>
        <p:nvSpPr>
          <p:cNvPr id="34" name="Text Box 19"/>
          <p:cNvSpPr txBox="1">
            <a:spLocks noChangeArrowheads="1"/>
          </p:cNvSpPr>
          <p:nvPr/>
        </p:nvSpPr>
        <p:spPr bwMode="auto">
          <a:xfrm>
            <a:off x="2843213" y="24384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>
                    <a:lumMod val="90000"/>
                  </a:schemeClr>
                </a:solidFill>
                <a:latin typeface="Arial" charset="0"/>
                <a:ea typeface="宋体" charset="0"/>
                <a:cs typeface="宋体" charset="0"/>
              </a:rPr>
              <a:t>1 3 0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1 0</a:t>
            </a:r>
          </a:p>
        </p:txBody>
      </p:sp>
      <p:sp>
        <p:nvSpPr>
          <p:cNvPr id="35" name="Text Box 20"/>
          <p:cNvSpPr txBox="1">
            <a:spLocks noChangeArrowheads="1"/>
          </p:cNvSpPr>
          <p:nvPr/>
        </p:nvSpPr>
        <p:spPr bwMode="auto">
          <a:xfrm>
            <a:off x="77962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>
                    <a:lumMod val="90000"/>
                  </a:schemeClr>
                </a:solidFill>
                <a:latin typeface="Arial" charset="0"/>
                <a:ea typeface="宋体" charset="0"/>
                <a:cs typeface="宋体" charset="0"/>
              </a:rPr>
              <a:t>3 2 0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3 0</a:t>
            </a:r>
          </a:p>
        </p:txBody>
      </p:sp>
      <p:sp>
        <p:nvSpPr>
          <p:cNvPr id="36" name="Text Box 21"/>
          <p:cNvSpPr txBox="1">
            <a:spLocks noChangeArrowheads="1"/>
          </p:cNvSpPr>
          <p:nvPr/>
        </p:nvSpPr>
        <p:spPr bwMode="auto">
          <a:xfrm>
            <a:off x="7858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>
                    <a:lumMod val="90000"/>
                  </a:schemeClr>
                </a:solidFill>
                <a:latin typeface="Arial" charset="0"/>
                <a:ea typeface="宋体" charset="0"/>
                <a:cs typeface="宋体" charset="0"/>
              </a:rPr>
              <a:t>2 1 0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2 0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12,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2822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Step-by-step of policy oscillation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en-US" altLang="zh-CN" dirty="0">
                <a:latin typeface="Arial" charset="0"/>
                <a:ea typeface="宋体" charset="0"/>
                <a:cs typeface="宋体" charset="0"/>
              </a:rPr>
              <a:t>1 </a:t>
            </a:r>
            <a:r>
              <a:rPr lang="en-US" altLang="zh-CN" b="1" dirty="0">
                <a:latin typeface="Arial" charset="0"/>
                <a:ea typeface="宋体" charset="0"/>
                <a:cs typeface="宋体" charset="0"/>
              </a:rPr>
              <a:t>advertises</a:t>
            </a:r>
            <a:r>
              <a:rPr lang="en-US" altLang="zh-CN" dirty="0">
                <a:latin typeface="Arial" charset="0"/>
                <a:ea typeface="宋体" charset="0"/>
                <a:cs typeface="宋体" charset="0"/>
              </a:rPr>
              <a:t> its path 1 0 to 2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1825626" y="2428873"/>
            <a:ext cx="5543768" cy="3095629"/>
            <a:chOff x="1825626" y="2428873"/>
            <a:chExt cx="5543768" cy="3095629"/>
          </a:xfrm>
        </p:grpSpPr>
        <p:sp>
          <p:nvSpPr>
            <p:cNvPr id="24" name="Line 7"/>
            <p:cNvSpPr>
              <a:spLocks noChangeShapeType="1"/>
            </p:cNvSpPr>
            <p:nvPr/>
          </p:nvSpPr>
          <p:spPr bwMode="auto">
            <a:xfrm>
              <a:off x="4495800" y="3276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11"/>
            <p:cNvSpPr>
              <a:spLocks noChangeShapeType="1"/>
            </p:cNvSpPr>
            <p:nvPr/>
          </p:nvSpPr>
          <p:spPr bwMode="auto">
            <a:xfrm flipV="1">
              <a:off x="2667000" y="3276600"/>
              <a:ext cx="1447800" cy="1295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12"/>
            <p:cNvSpPr>
              <a:spLocks noChangeShapeType="1"/>
            </p:cNvSpPr>
            <p:nvPr/>
          </p:nvSpPr>
          <p:spPr bwMode="auto">
            <a:xfrm flipH="1">
              <a:off x="3200400" y="5029200"/>
              <a:ext cx="2819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13"/>
            <p:cNvSpPr>
              <a:spLocks noChangeShapeType="1"/>
            </p:cNvSpPr>
            <p:nvPr/>
          </p:nvSpPr>
          <p:spPr bwMode="auto">
            <a:xfrm>
              <a:off x="5153025" y="3067050"/>
              <a:ext cx="1400175" cy="15049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14"/>
            <p:cNvSpPr>
              <a:spLocks noChangeShapeType="1"/>
            </p:cNvSpPr>
            <p:nvPr/>
          </p:nvSpPr>
          <p:spPr bwMode="auto">
            <a:xfrm flipV="1">
              <a:off x="3124200" y="4419600"/>
              <a:ext cx="7620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15"/>
            <p:cNvSpPr>
              <a:spLocks noChangeShapeType="1"/>
            </p:cNvSpPr>
            <p:nvPr/>
          </p:nvSpPr>
          <p:spPr bwMode="auto">
            <a:xfrm flipH="1" flipV="1">
              <a:off x="5334000" y="4343400"/>
              <a:ext cx="838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Cloud"/>
            <p:cNvSpPr>
              <a:spLocks noChangeAspect="1" noEditPoints="1" noChangeArrowheads="1"/>
            </p:cNvSpPr>
            <p:nvPr/>
          </p:nvSpPr>
          <p:spPr bwMode="auto">
            <a:xfrm>
              <a:off x="3879631" y="2428873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1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1" name="Cloud"/>
            <p:cNvSpPr>
              <a:spLocks noChangeAspect="1" noEditPoints="1" noChangeArrowheads="1"/>
            </p:cNvSpPr>
            <p:nvPr/>
          </p:nvSpPr>
          <p:spPr bwMode="auto">
            <a:xfrm>
              <a:off x="1825626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2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2" name="Cloud"/>
            <p:cNvSpPr>
              <a:spLocks noChangeAspect="1" noEditPoints="1" noChangeArrowheads="1"/>
            </p:cNvSpPr>
            <p:nvPr/>
          </p:nvSpPr>
          <p:spPr bwMode="auto">
            <a:xfrm>
              <a:off x="5997794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3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3" name="Cloud"/>
            <p:cNvSpPr>
              <a:spLocks noChangeAspect="1" noEditPoints="1" noChangeArrowheads="1"/>
            </p:cNvSpPr>
            <p:nvPr/>
          </p:nvSpPr>
          <p:spPr bwMode="auto">
            <a:xfrm>
              <a:off x="3891236" y="3806061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0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</p:grpSp>
      <p:sp>
        <p:nvSpPr>
          <p:cNvPr id="34" name="Text Box 19"/>
          <p:cNvSpPr txBox="1">
            <a:spLocks noChangeArrowheads="1"/>
          </p:cNvSpPr>
          <p:nvPr/>
        </p:nvSpPr>
        <p:spPr bwMode="auto">
          <a:xfrm>
            <a:off x="2843213" y="24384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>
                    <a:lumMod val="90000"/>
                  </a:schemeClr>
                </a:solidFill>
                <a:latin typeface="Arial" charset="0"/>
                <a:ea typeface="宋体" charset="0"/>
                <a:cs typeface="宋体" charset="0"/>
              </a:rPr>
              <a:t>1 3 0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1 0</a:t>
            </a:r>
          </a:p>
        </p:txBody>
      </p:sp>
      <p:sp>
        <p:nvSpPr>
          <p:cNvPr id="35" name="Text Box 20"/>
          <p:cNvSpPr txBox="1">
            <a:spLocks noChangeArrowheads="1"/>
          </p:cNvSpPr>
          <p:nvPr/>
        </p:nvSpPr>
        <p:spPr bwMode="auto">
          <a:xfrm>
            <a:off x="77962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>
                    <a:lumMod val="90000"/>
                  </a:schemeClr>
                </a:solidFill>
                <a:latin typeface="Arial" charset="0"/>
                <a:ea typeface="宋体" charset="0"/>
                <a:cs typeface="宋体" charset="0"/>
              </a:rPr>
              <a:t>3 2 0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3 0</a:t>
            </a:r>
          </a:p>
        </p:txBody>
      </p:sp>
      <p:sp>
        <p:nvSpPr>
          <p:cNvPr id="36" name="Text Box 21"/>
          <p:cNvSpPr txBox="1">
            <a:spLocks noChangeArrowheads="1"/>
          </p:cNvSpPr>
          <p:nvPr/>
        </p:nvSpPr>
        <p:spPr bwMode="auto">
          <a:xfrm>
            <a:off x="7858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latin typeface="Arial" charset="0"/>
                <a:ea typeface="宋体" charset="0"/>
                <a:cs typeface="宋体" charset="0"/>
              </a:rPr>
              <a:t>2 1 0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2 0</a:t>
            </a:r>
          </a:p>
        </p:txBody>
      </p:sp>
      <p:sp>
        <p:nvSpPr>
          <p:cNvPr id="18" name="Freeform 27"/>
          <p:cNvSpPr>
            <a:spLocks noChangeArrowheads="1"/>
          </p:cNvSpPr>
          <p:nvPr/>
        </p:nvSpPr>
        <p:spPr bwMode="auto">
          <a:xfrm>
            <a:off x="1828800" y="3167062"/>
            <a:ext cx="1212850" cy="1404938"/>
          </a:xfrm>
          <a:custGeom>
            <a:avLst/>
            <a:gdLst>
              <a:gd name="T0" fmla="*/ 1213555 w 1212145"/>
              <a:gd name="T1" fmla="*/ 0 h 1404795"/>
              <a:gd name="T2" fmla="*/ 385256 w 1212145"/>
              <a:gd name="T3" fmla="*/ 481192 h 1404795"/>
              <a:gd name="T4" fmla="*/ 0 w 1212145"/>
              <a:gd name="T5" fmla="*/ 1405081 h 1404795"/>
              <a:gd name="T6" fmla="*/ 0 60000 65536"/>
              <a:gd name="T7" fmla="*/ 0 60000 65536"/>
              <a:gd name="T8" fmla="*/ 0 60000 65536"/>
              <a:gd name="T9" fmla="*/ 0 w 1212145"/>
              <a:gd name="T10" fmla="*/ 0 h 1404795"/>
              <a:gd name="T11" fmla="*/ 1212145 w 1212145"/>
              <a:gd name="T12" fmla="*/ 1404795 h 140479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12145" h="1404795">
                <a:moveTo>
                  <a:pt x="1212145" y="0"/>
                </a:moveTo>
                <a:cubicBezTo>
                  <a:pt x="899488" y="123481"/>
                  <a:pt x="586832" y="246962"/>
                  <a:pt x="384808" y="481094"/>
                </a:cubicBezTo>
                <a:cubicBezTo>
                  <a:pt x="182784" y="715226"/>
                  <a:pt x="0" y="1404795"/>
                  <a:pt x="0" y="1404795"/>
                </a:cubicBezTo>
              </a:path>
            </a:pathLst>
          </a:cu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800">
              <a:latin typeface="Arial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 rot="18456896">
            <a:off x="1046957" y="3196431"/>
            <a:ext cx="2151062" cy="4603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dirty="0">
                <a:solidFill>
                  <a:srgbClr val="0000FF"/>
                </a:solidFill>
                <a:latin typeface="+mn-lt"/>
                <a:ea typeface="宋体" charset="-122"/>
                <a:cs typeface="宋体" charset="-122"/>
              </a:rPr>
              <a:t>advertise: 1 0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12,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41359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Step-by-step of policy oscillation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1825626" y="2428873"/>
            <a:ext cx="5543768" cy="3095629"/>
            <a:chOff x="1825626" y="2428873"/>
            <a:chExt cx="5543768" cy="3095629"/>
          </a:xfrm>
        </p:grpSpPr>
        <p:sp>
          <p:nvSpPr>
            <p:cNvPr id="24" name="Line 7"/>
            <p:cNvSpPr>
              <a:spLocks noChangeShapeType="1"/>
            </p:cNvSpPr>
            <p:nvPr/>
          </p:nvSpPr>
          <p:spPr bwMode="auto">
            <a:xfrm>
              <a:off x="4495800" y="3276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11"/>
            <p:cNvSpPr>
              <a:spLocks noChangeShapeType="1"/>
            </p:cNvSpPr>
            <p:nvPr/>
          </p:nvSpPr>
          <p:spPr bwMode="auto">
            <a:xfrm flipV="1">
              <a:off x="2667000" y="3276600"/>
              <a:ext cx="1447800" cy="1295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12"/>
            <p:cNvSpPr>
              <a:spLocks noChangeShapeType="1"/>
            </p:cNvSpPr>
            <p:nvPr/>
          </p:nvSpPr>
          <p:spPr bwMode="auto">
            <a:xfrm flipH="1">
              <a:off x="3200400" y="5029200"/>
              <a:ext cx="2819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13"/>
            <p:cNvSpPr>
              <a:spLocks noChangeShapeType="1"/>
            </p:cNvSpPr>
            <p:nvPr/>
          </p:nvSpPr>
          <p:spPr bwMode="auto">
            <a:xfrm>
              <a:off x="5153025" y="3067050"/>
              <a:ext cx="1400175" cy="15049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14"/>
            <p:cNvSpPr>
              <a:spLocks noChangeShapeType="1"/>
            </p:cNvSpPr>
            <p:nvPr/>
          </p:nvSpPr>
          <p:spPr bwMode="auto">
            <a:xfrm flipV="1">
              <a:off x="3124200" y="4419600"/>
              <a:ext cx="7620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15"/>
            <p:cNvSpPr>
              <a:spLocks noChangeShapeType="1"/>
            </p:cNvSpPr>
            <p:nvPr/>
          </p:nvSpPr>
          <p:spPr bwMode="auto">
            <a:xfrm flipH="1" flipV="1">
              <a:off x="5334000" y="4343400"/>
              <a:ext cx="838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Cloud"/>
            <p:cNvSpPr>
              <a:spLocks noChangeAspect="1" noEditPoints="1" noChangeArrowheads="1"/>
            </p:cNvSpPr>
            <p:nvPr/>
          </p:nvSpPr>
          <p:spPr bwMode="auto">
            <a:xfrm>
              <a:off x="3879631" y="2428873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1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1" name="Cloud"/>
            <p:cNvSpPr>
              <a:spLocks noChangeAspect="1" noEditPoints="1" noChangeArrowheads="1"/>
            </p:cNvSpPr>
            <p:nvPr/>
          </p:nvSpPr>
          <p:spPr bwMode="auto">
            <a:xfrm>
              <a:off x="1825626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2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2" name="Cloud"/>
            <p:cNvSpPr>
              <a:spLocks noChangeAspect="1" noEditPoints="1" noChangeArrowheads="1"/>
            </p:cNvSpPr>
            <p:nvPr/>
          </p:nvSpPr>
          <p:spPr bwMode="auto">
            <a:xfrm>
              <a:off x="5997794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3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3" name="Cloud"/>
            <p:cNvSpPr>
              <a:spLocks noChangeAspect="1" noEditPoints="1" noChangeArrowheads="1"/>
            </p:cNvSpPr>
            <p:nvPr/>
          </p:nvSpPr>
          <p:spPr bwMode="auto">
            <a:xfrm>
              <a:off x="3891236" y="3806061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0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</p:grpSp>
      <p:sp>
        <p:nvSpPr>
          <p:cNvPr id="34" name="Text Box 19"/>
          <p:cNvSpPr txBox="1">
            <a:spLocks noChangeArrowheads="1"/>
          </p:cNvSpPr>
          <p:nvPr/>
        </p:nvSpPr>
        <p:spPr bwMode="auto">
          <a:xfrm>
            <a:off x="2843213" y="24384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>
                    <a:lumMod val="90000"/>
                  </a:schemeClr>
                </a:solidFill>
                <a:latin typeface="Arial" charset="0"/>
                <a:ea typeface="宋体" charset="0"/>
                <a:cs typeface="宋体" charset="0"/>
              </a:rPr>
              <a:t>1 3 0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1 0</a:t>
            </a:r>
          </a:p>
        </p:txBody>
      </p:sp>
      <p:sp>
        <p:nvSpPr>
          <p:cNvPr id="35" name="Text Box 20"/>
          <p:cNvSpPr txBox="1">
            <a:spLocks noChangeArrowheads="1"/>
          </p:cNvSpPr>
          <p:nvPr/>
        </p:nvSpPr>
        <p:spPr bwMode="auto">
          <a:xfrm>
            <a:off x="77962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>
                    <a:lumMod val="90000"/>
                  </a:schemeClr>
                </a:solidFill>
                <a:latin typeface="Arial" charset="0"/>
                <a:ea typeface="宋体" charset="0"/>
                <a:cs typeface="宋体" charset="0"/>
              </a:rPr>
              <a:t>3 2 0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3 0</a:t>
            </a:r>
          </a:p>
        </p:txBody>
      </p:sp>
      <p:sp>
        <p:nvSpPr>
          <p:cNvPr id="36" name="Text Box 21"/>
          <p:cNvSpPr txBox="1">
            <a:spLocks noChangeArrowheads="1"/>
          </p:cNvSpPr>
          <p:nvPr/>
        </p:nvSpPr>
        <p:spPr bwMode="auto">
          <a:xfrm>
            <a:off x="7858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latin typeface="Arial" charset="0"/>
                <a:ea typeface="宋体" charset="0"/>
                <a:cs typeface="宋体" charset="0"/>
              </a:rPr>
              <a:t>2 1 0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2 0</a:t>
            </a:r>
          </a:p>
        </p:txBody>
      </p:sp>
      <p:sp>
        <p:nvSpPr>
          <p:cNvPr id="20" name="Line 22"/>
          <p:cNvSpPr>
            <a:spLocks noChangeShapeType="1"/>
          </p:cNvSpPr>
          <p:nvPr/>
        </p:nvSpPr>
        <p:spPr bwMode="auto">
          <a:xfrm>
            <a:off x="4724400" y="3048000"/>
            <a:ext cx="0" cy="914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Line 23"/>
          <p:cNvSpPr>
            <a:spLocks noChangeShapeType="1"/>
          </p:cNvSpPr>
          <p:nvPr/>
        </p:nvSpPr>
        <p:spPr bwMode="auto">
          <a:xfrm flipH="1" flipV="1">
            <a:off x="5181600" y="4114800"/>
            <a:ext cx="1219200" cy="685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Freeform 24"/>
          <p:cNvSpPr>
            <a:spLocks/>
          </p:cNvSpPr>
          <p:nvPr/>
        </p:nvSpPr>
        <p:spPr bwMode="auto">
          <a:xfrm>
            <a:off x="2832100" y="2997200"/>
            <a:ext cx="1892300" cy="1727200"/>
          </a:xfrm>
          <a:custGeom>
            <a:avLst/>
            <a:gdLst>
              <a:gd name="T0" fmla="*/ 0 w 1192"/>
              <a:gd name="T1" fmla="*/ 2147483647 h 1088"/>
              <a:gd name="T2" fmla="*/ 2147483647 w 1192"/>
              <a:gd name="T3" fmla="*/ 201612500 h 1088"/>
              <a:gd name="T4" fmla="*/ 2147483647 w 1192"/>
              <a:gd name="T5" fmla="*/ 1532255000 h 1088"/>
              <a:gd name="T6" fmla="*/ 0 60000 65536"/>
              <a:gd name="T7" fmla="*/ 0 60000 65536"/>
              <a:gd name="T8" fmla="*/ 0 60000 65536"/>
              <a:gd name="T9" fmla="*/ 0 w 1192"/>
              <a:gd name="T10" fmla="*/ 0 h 1088"/>
              <a:gd name="T11" fmla="*/ 1192 w 1192"/>
              <a:gd name="T12" fmla="*/ 1088 h 10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92" h="1088">
                <a:moveTo>
                  <a:pt x="0" y="1088"/>
                </a:moveTo>
                <a:cubicBezTo>
                  <a:pt x="412" y="624"/>
                  <a:pt x="824" y="160"/>
                  <a:pt x="1008" y="80"/>
                </a:cubicBezTo>
                <a:cubicBezTo>
                  <a:pt x="1192" y="0"/>
                  <a:pt x="1148" y="304"/>
                  <a:pt x="1104" y="608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12,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566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 follows the money!</a:t>
            </a:r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>
          <a:xfrm>
            <a:off x="1371600" y="3190875"/>
            <a:ext cx="6400800" cy="2398043"/>
            <a:chOff x="762000" y="1633131"/>
            <a:chExt cx="7848600" cy="2940457"/>
          </a:xfrm>
        </p:grpSpPr>
        <p:sp>
          <p:nvSpPr>
            <p:cNvPr id="7" name="Cloud 6"/>
            <p:cNvSpPr>
              <a:spLocks noChangeAspect="1"/>
            </p:cNvSpPr>
            <p:nvPr/>
          </p:nvSpPr>
          <p:spPr bwMode="auto">
            <a:xfrm>
              <a:off x="1023073" y="3657600"/>
              <a:ext cx="1605103" cy="914400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8" name="Cloud 7"/>
            <p:cNvSpPr>
              <a:spLocks noChangeAspect="1"/>
            </p:cNvSpPr>
            <p:nvPr/>
          </p:nvSpPr>
          <p:spPr bwMode="auto">
            <a:xfrm>
              <a:off x="3920261" y="3657600"/>
              <a:ext cx="1605103" cy="914400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" name="Cloud 8"/>
            <p:cNvSpPr>
              <a:spLocks noChangeAspect="1"/>
            </p:cNvSpPr>
            <p:nvPr/>
          </p:nvSpPr>
          <p:spPr bwMode="auto">
            <a:xfrm>
              <a:off x="6739661" y="3659188"/>
              <a:ext cx="1605103" cy="914400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" name="Cloud 9"/>
            <p:cNvSpPr/>
            <p:nvPr/>
          </p:nvSpPr>
          <p:spPr bwMode="auto">
            <a:xfrm>
              <a:off x="3617913" y="1640297"/>
              <a:ext cx="2209800" cy="1258886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" name="Cloud 10"/>
            <p:cNvSpPr/>
            <p:nvPr/>
          </p:nvSpPr>
          <p:spPr bwMode="auto">
            <a:xfrm>
              <a:off x="6400800" y="1633131"/>
              <a:ext cx="2209800" cy="1258886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" name="Cloud 11"/>
            <p:cNvSpPr/>
            <p:nvPr/>
          </p:nvSpPr>
          <p:spPr bwMode="auto">
            <a:xfrm>
              <a:off x="762000" y="1636713"/>
              <a:ext cx="2209800" cy="1258886"/>
            </a:xfrm>
            <a:prstGeom prst="cloud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3" name="Straight Connector 11"/>
            <p:cNvCxnSpPr>
              <a:cxnSpLocks noChangeShapeType="1"/>
            </p:cNvCxnSpPr>
            <p:nvPr/>
          </p:nvCxnSpPr>
          <p:spPr bwMode="auto">
            <a:xfrm>
              <a:off x="2895600" y="2209800"/>
              <a:ext cx="685800" cy="1588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4" name="Straight Connector 12"/>
            <p:cNvCxnSpPr>
              <a:cxnSpLocks noChangeShapeType="1"/>
            </p:cNvCxnSpPr>
            <p:nvPr/>
          </p:nvCxnSpPr>
          <p:spPr bwMode="auto">
            <a:xfrm>
              <a:off x="5715000" y="2209800"/>
              <a:ext cx="685800" cy="1588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5" name="Straight Connector 13"/>
            <p:cNvCxnSpPr>
              <a:cxnSpLocks noChangeShapeType="1"/>
            </p:cNvCxnSpPr>
            <p:nvPr/>
          </p:nvCxnSpPr>
          <p:spPr bwMode="auto">
            <a:xfrm rot="5400000">
              <a:off x="1409701" y="3314700"/>
              <a:ext cx="838200" cy="3175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diamond" w="lg" len="lg"/>
              <a:tailEnd type="triangle" w="lg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6" name="Straight Connector 15"/>
            <p:cNvCxnSpPr>
              <a:cxnSpLocks noChangeShapeType="1"/>
            </p:cNvCxnSpPr>
            <p:nvPr/>
          </p:nvCxnSpPr>
          <p:spPr bwMode="auto">
            <a:xfrm rot="5400000">
              <a:off x="4304507" y="3313906"/>
              <a:ext cx="838200" cy="1587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diamond" w="lg" len="lg"/>
              <a:tailEnd type="triangle" w="lg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7" name="Straight Connector 16"/>
            <p:cNvCxnSpPr>
              <a:cxnSpLocks noChangeShapeType="1"/>
            </p:cNvCxnSpPr>
            <p:nvPr/>
          </p:nvCxnSpPr>
          <p:spPr bwMode="auto">
            <a:xfrm rot="5400000">
              <a:off x="7123907" y="3313906"/>
              <a:ext cx="838200" cy="1587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 type="diamond" w="lg" len="lg"/>
              <a:tailEnd type="triangle" w="lg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18" name="Cloud 17"/>
          <p:cNvSpPr/>
          <p:nvPr/>
        </p:nvSpPr>
        <p:spPr bwMode="auto">
          <a:xfrm>
            <a:off x="2590800" y="1895475"/>
            <a:ext cx="1802167" cy="1026664"/>
          </a:xfrm>
          <a:prstGeom prst="cloud">
            <a:avLst/>
          </a:prstGeom>
          <a:solidFill>
            <a:schemeClr val="tx1">
              <a:lumMod val="20000"/>
              <a:lumOff val="80000"/>
            </a:schemeClr>
          </a:solidFill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9" name="Straight Connector 13"/>
          <p:cNvCxnSpPr>
            <a:cxnSpLocks noChangeShapeType="1"/>
          </p:cNvCxnSpPr>
          <p:nvPr/>
        </p:nvCxnSpPr>
        <p:spPr bwMode="auto">
          <a:xfrm flipH="1">
            <a:off x="2381159" y="2716177"/>
            <a:ext cx="438241" cy="683581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diamond" w="lg" len="lg"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0" name="Straight Connector 13"/>
          <p:cNvCxnSpPr>
            <a:cxnSpLocks noChangeShapeType="1"/>
          </p:cNvCxnSpPr>
          <p:nvPr/>
        </p:nvCxnSpPr>
        <p:spPr bwMode="auto">
          <a:xfrm>
            <a:off x="4117390" y="2696684"/>
            <a:ext cx="305355" cy="646591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diamond" w="lg" len="lg"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23" name="TextBox 22"/>
          <p:cNvSpPr txBox="1"/>
          <p:nvPr/>
        </p:nvSpPr>
        <p:spPr>
          <a:xfrm>
            <a:off x="2064904" y="3484804"/>
            <a:ext cx="353415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419600" y="3484804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51758" y="3484804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057400" y="4872421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419600" y="4872421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751758" y="4872421"/>
            <a:ext cx="334842" cy="341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F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288238" y="2124075"/>
            <a:ext cx="3693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Q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7127195" y="2063264"/>
            <a:ext cx="2016805" cy="731222"/>
            <a:chOff x="7127195" y="1463189"/>
            <a:chExt cx="2016805" cy="731222"/>
          </a:xfrm>
        </p:grpSpPr>
        <p:cxnSp>
          <p:nvCxnSpPr>
            <p:cNvPr id="30" name="Straight Connector 16"/>
            <p:cNvCxnSpPr>
              <a:cxnSpLocks noChangeShapeType="1"/>
            </p:cNvCxnSpPr>
            <p:nvPr/>
          </p:nvCxnSpPr>
          <p:spPr bwMode="auto">
            <a:xfrm>
              <a:off x="7851314" y="1647855"/>
              <a:ext cx="533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 type="diamond" w="lg" len="lg"/>
              <a:tailEnd type="triangle" w="lg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31" name="TextBox 30"/>
            <p:cNvSpPr txBox="1"/>
            <p:nvPr/>
          </p:nvSpPr>
          <p:spPr>
            <a:xfrm>
              <a:off x="7355795" y="1463189"/>
              <a:ext cx="4284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>
                  <a:latin typeface="+mn-lt"/>
                </a:rPr>
                <a:t>Pr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8346395" y="1463189"/>
              <a:ext cx="4923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>
                  <a:latin typeface="+mn-lt"/>
                </a:rPr>
                <a:t>Cu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7127195" y="1825079"/>
              <a:ext cx="6852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>
                  <a:latin typeface="+mn-lt"/>
                </a:rPr>
                <a:t>Peer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458784" y="1825079"/>
              <a:ext cx="6852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800" b="0" dirty="0">
                  <a:latin typeface="+mn-lt"/>
                </a:rPr>
                <a:t>Peer</a:t>
              </a:r>
            </a:p>
          </p:txBody>
        </p:sp>
        <p:cxnSp>
          <p:nvCxnSpPr>
            <p:cNvPr id="35" name="Straight Connector 11"/>
            <p:cNvCxnSpPr>
              <a:cxnSpLocks noChangeShapeType="1"/>
            </p:cNvCxnSpPr>
            <p:nvPr/>
          </p:nvCxnSpPr>
          <p:spPr bwMode="auto">
            <a:xfrm>
              <a:off x="7940401" y="2009745"/>
              <a:ext cx="355226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 type="oval" w="lg" len="lg"/>
              <a:tailEnd type="oval" w="lg" len="lg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37" name="Freeform 32"/>
          <p:cNvSpPr>
            <a:spLocks noChangeArrowheads="1"/>
          </p:cNvSpPr>
          <p:nvPr/>
        </p:nvSpPr>
        <p:spPr bwMode="auto">
          <a:xfrm>
            <a:off x="2418319" y="3919467"/>
            <a:ext cx="2019086" cy="1100208"/>
          </a:xfrm>
          <a:custGeom>
            <a:avLst/>
            <a:gdLst>
              <a:gd name="T0" fmla="*/ 51301 w 2597454"/>
              <a:gd name="T1" fmla="*/ 1416579 h 1565160"/>
              <a:gd name="T2" fmla="*/ 70540 w 2597454"/>
              <a:gd name="T3" fmla="*/ 476063 h 1565160"/>
              <a:gd name="T4" fmla="*/ 474540 w 2597454"/>
              <a:gd name="T5" fmla="*/ 92890 h 1565160"/>
              <a:gd name="T6" fmla="*/ 1936639 w 2597454"/>
              <a:gd name="T7" fmla="*/ 40640 h 1565160"/>
              <a:gd name="T8" fmla="*/ 2494546 w 2597454"/>
              <a:gd name="T9" fmla="*/ 336728 h 1565160"/>
              <a:gd name="T10" fmla="*/ 2552260 w 2597454"/>
              <a:gd name="T11" fmla="*/ 1399162 h 15651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97454"/>
              <a:gd name="T19" fmla="*/ 0 h 1565160"/>
              <a:gd name="T20" fmla="*/ 2597454 w 2597454"/>
              <a:gd name="T21" fmla="*/ 1565160 h 156516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97454" h="1565160">
                <a:moveTo>
                  <a:pt x="51307" y="1565160"/>
                </a:moveTo>
                <a:cubicBezTo>
                  <a:pt x="25653" y="1167455"/>
                  <a:pt x="0" y="769750"/>
                  <a:pt x="70548" y="525996"/>
                </a:cubicBezTo>
                <a:cubicBezTo>
                  <a:pt x="141096" y="282242"/>
                  <a:pt x="163543" y="182815"/>
                  <a:pt x="474596" y="102633"/>
                </a:cubicBezTo>
                <a:cubicBezTo>
                  <a:pt x="785649" y="22451"/>
                  <a:pt x="1600159" y="0"/>
                  <a:pt x="1936866" y="44902"/>
                </a:cubicBezTo>
                <a:cubicBezTo>
                  <a:pt x="2273573" y="89804"/>
                  <a:pt x="2392223" y="121877"/>
                  <a:pt x="2494838" y="372046"/>
                </a:cubicBezTo>
                <a:cubicBezTo>
                  <a:pt x="2597454" y="622215"/>
                  <a:pt x="2552559" y="1545916"/>
                  <a:pt x="2552559" y="1545916"/>
                </a:cubicBezTo>
              </a:path>
            </a:pathLst>
          </a:custGeom>
          <a:noFill/>
          <a:ln w="50800">
            <a:solidFill>
              <a:srgbClr val="3366FF"/>
            </a:solidFill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800">
              <a:latin typeface="Arial" charset="0"/>
            </a:endParaRPr>
          </a:p>
        </p:txBody>
      </p:sp>
      <p:sp>
        <p:nvSpPr>
          <p:cNvPr id="38" name="Freeform 33"/>
          <p:cNvSpPr>
            <a:spLocks noChangeArrowheads="1"/>
          </p:cNvSpPr>
          <p:nvPr/>
        </p:nvSpPr>
        <p:spPr bwMode="auto">
          <a:xfrm>
            <a:off x="4904777" y="3893663"/>
            <a:ext cx="1846982" cy="1100208"/>
          </a:xfrm>
          <a:custGeom>
            <a:avLst/>
            <a:gdLst>
              <a:gd name="T0" fmla="*/ 51301 w 2597454"/>
              <a:gd name="T1" fmla="*/ 1416579 h 1565160"/>
              <a:gd name="T2" fmla="*/ 70540 w 2597454"/>
              <a:gd name="T3" fmla="*/ 476063 h 1565160"/>
              <a:gd name="T4" fmla="*/ 474540 w 2597454"/>
              <a:gd name="T5" fmla="*/ 92890 h 1565160"/>
              <a:gd name="T6" fmla="*/ 1936639 w 2597454"/>
              <a:gd name="T7" fmla="*/ 40640 h 1565160"/>
              <a:gd name="T8" fmla="*/ 2494546 w 2597454"/>
              <a:gd name="T9" fmla="*/ 336728 h 1565160"/>
              <a:gd name="T10" fmla="*/ 2552260 w 2597454"/>
              <a:gd name="T11" fmla="*/ 1399162 h 15651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97454"/>
              <a:gd name="T19" fmla="*/ 0 h 1565160"/>
              <a:gd name="T20" fmla="*/ 2597454 w 2597454"/>
              <a:gd name="T21" fmla="*/ 1565160 h 156516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97454" h="1565160">
                <a:moveTo>
                  <a:pt x="51307" y="1565160"/>
                </a:moveTo>
                <a:cubicBezTo>
                  <a:pt x="25653" y="1167455"/>
                  <a:pt x="0" y="769750"/>
                  <a:pt x="70548" y="525996"/>
                </a:cubicBezTo>
                <a:cubicBezTo>
                  <a:pt x="141096" y="282242"/>
                  <a:pt x="163543" y="182815"/>
                  <a:pt x="474596" y="102633"/>
                </a:cubicBezTo>
                <a:cubicBezTo>
                  <a:pt x="785649" y="22451"/>
                  <a:pt x="1600159" y="0"/>
                  <a:pt x="1936866" y="44902"/>
                </a:cubicBezTo>
                <a:cubicBezTo>
                  <a:pt x="2273573" y="89804"/>
                  <a:pt x="2392223" y="121877"/>
                  <a:pt x="2494838" y="372046"/>
                </a:cubicBezTo>
                <a:cubicBezTo>
                  <a:pt x="2597454" y="622215"/>
                  <a:pt x="2552559" y="1545916"/>
                  <a:pt x="2552559" y="1545916"/>
                </a:cubicBezTo>
              </a:path>
            </a:pathLst>
          </a:custGeom>
          <a:noFill/>
          <a:ln w="50800">
            <a:solidFill>
              <a:srgbClr val="3366FF"/>
            </a:solidFill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800">
              <a:latin typeface="Arial" charset="0"/>
            </a:endParaRPr>
          </a:p>
        </p:txBody>
      </p:sp>
      <p:cxnSp>
        <p:nvCxnSpPr>
          <p:cNvPr id="39" name="Straight Arrow Connector 41"/>
          <p:cNvCxnSpPr>
            <a:cxnSpLocks noChangeShapeType="1"/>
          </p:cNvCxnSpPr>
          <p:nvPr/>
        </p:nvCxnSpPr>
        <p:spPr bwMode="auto">
          <a:xfrm>
            <a:off x="533400" y="5862638"/>
            <a:ext cx="1295400" cy="1587"/>
          </a:xfrm>
          <a:prstGeom prst="straightConnector1">
            <a:avLst/>
          </a:prstGeom>
          <a:noFill/>
          <a:ln w="50800">
            <a:solidFill>
              <a:srgbClr val="3366FF"/>
            </a:solidFill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40" name="TextBox 39"/>
          <p:cNvSpPr txBox="1"/>
          <p:nvPr/>
        </p:nvSpPr>
        <p:spPr>
          <a:xfrm>
            <a:off x="1946275" y="5634038"/>
            <a:ext cx="2060575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0" dirty="0">
                <a:latin typeface="+mn-lt"/>
                <a:ea typeface="+mn-ea"/>
                <a:cs typeface="+mn-cs"/>
              </a:rPr>
              <a:t>traffic allowed</a:t>
            </a:r>
          </a:p>
        </p:txBody>
      </p:sp>
      <p:sp>
        <p:nvSpPr>
          <p:cNvPr id="41" name="Freeform 31"/>
          <p:cNvSpPr>
            <a:spLocks noChangeArrowheads="1"/>
          </p:cNvSpPr>
          <p:nvPr/>
        </p:nvSpPr>
        <p:spPr bwMode="auto">
          <a:xfrm>
            <a:off x="1667142" y="3430153"/>
            <a:ext cx="5802594" cy="1438012"/>
          </a:xfrm>
          <a:custGeom>
            <a:avLst/>
            <a:gdLst>
              <a:gd name="T0" fmla="*/ 311566 w 2597454"/>
              <a:gd name="T1" fmla="*/ 2420048 h 1565160"/>
              <a:gd name="T2" fmla="*/ 428409 w 2597454"/>
              <a:gd name="T3" fmla="*/ 813294 h 1565160"/>
              <a:gd name="T4" fmla="*/ 2882020 w 2597454"/>
              <a:gd name="T5" fmla="*/ 158690 h 1565160"/>
              <a:gd name="T6" fmla="*/ 11761761 w 2597454"/>
              <a:gd name="T7" fmla="*/ 69427 h 1565160"/>
              <a:gd name="T8" fmla="*/ 15150088 w 2597454"/>
              <a:gd name="T9" fmla="*/ 575258 h 1565160"/>
              <a:gd name="T10" fmla="*/ 15500602 w 2597454"/>
              <a:gd name="T11" fmla="*/ 2390294 h 15651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2597454"/>
              <a:gd name="T19" fmla="*/ 0 h 1565160"/>
              <a:gd name="T20" fmla="*/ 2597454 w 2597454"/>
              <a:gd name="T21" fmla="*/ 1565160 h 156516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2597454" h="1565160">
                <a:moveTo>
                  <a:pt x="51307" y="1565160"/>
                </a:moveTo>
                <a:cubicBezTo>
                  <a:pt x="25653" y="1167455"/>
                  <a:pt x="0" y="769750"/>
                  <a:pt x="70548" y="525996"/>
                </a:cubicBezTo>
                <a:cubicBezTo>
                  <a:pt x="141096" y="282242"/>
                  <a:pt x="163543" y="182815"/>
                  <a:pt x="474596" y="102633"/>
                </a:cubicBezTo>
                <a:cubicBezTo>
                  <a:pt x="785649" y="22451"/>
                  <a:pt x="1600159" y="0"/>
                  <a:pt x="1936866" y="44902"/>
                </a:cubicBezTo>
                <a:cubicBezTo>
                  <a:pt x="2273573" y="89804"/>
                  <a:pt x="2392223" y="121877"/>
                  <a:pt x="2494838" y="372046"/>
                </a:cubicBezTo>
                <a:cubicBezTo>
                  <a:pt x="2597454" y="622215"/>
                  <a:pt x="2552559" y="1545916"/>
                  <a:pt x="2552559" y="1545916"/>
                </a:cubicBezTo>
              </a:path>
            </a:pathLst>
          </a:custGeom>
          <a:noFill/>
          <a:ln w="50800">
            <a:solidFill>
              <a:srgbClr val="FF3300"/>
            </a:solidFill>
            <a:prstDash val="dash"/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800">
              <a:latin typeface="Arial" charset="0"/>
            </a:endParaRPr>
          </a:p>
        </p:txBody>
      </p:sp>
      <p:cxnSp>
        <p:nvCxnSpPr>
          <p:cNvPr id="42" name="Straight Arrow Connector 42"/>
          <p:cNvCxnSpPr>
            <a:cxnSpLocks noChangeShapeType="1"/>
          </p:cNvCxnSpPr>
          <p:nvPr/>
        </p:nvCxnSpPr>
        <p:spPr bwMode="auto">
          <a:xfrm>
            <a:off x="4343400" y="5862638"/>
            <a:ext cx="1295400" cy="1587"/>
          </a:xfrm>
          <a:prstGeom prst="straightConnector1">
            <a:avLst/>
          </a:prstGeom>
          <a:noFill/>
          <a:ln w="50800">
            <a:solidFill>
              <a:srgbClr val="FF3300"/>
            </a:solidFill>
            <a:prstDash val="dash"/>
            <a:round/>
            <a:headEnd type="triangle" w="lg" len="med"/>
            <a:tailEnd type="triangle" w="lg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43" name="TextBox 42"/>
          <p:cNvSpPr txBox="1"/>
          <p:nvPr/>
        </p:nvSpPr>
        <p:spPr>
          <a:xfrm>
            <a:off x="5807075" y="5629275"/>
            <a:ext cx="2573338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0" dirty="0">
                <a:latin typeface="+mn-lt"/>
                <a:ea typeface="+mn-ea"/>
                <a:cs typeface="+mn-cs"/>
              </a:rPr>
              <a:t>traffic </a:t>
            </a:r>
            <a:r>
              <a:rPr lang="en-US" sz="2400" b="0" u="sng" dirty="0">
                <a:latin typeface="+mn-lt"/>
                <a:ea typeface="+mn-ea"/>
                <a:cs typeface="+mn-cs"/>
              </a:rPr>
              <a:t>not</a:t>
            </a:r>
            <a:r>
              <a:rPr lang="en-US" sz="2400" b="0" dirty="0">
                <a:latin typeface="+mn-lt"/>
                <a:ea typeface="+mn-ea"/>
                <a:cs typeface="+mn-cs"/>
              </a:rPr>
              <a:t> allowed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12,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721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40" grpId="0"/>
      <p:bldP spid="41" grpId="0" animBg="1"/>
      <p:bldP spid="43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Step-by-step of policy oscillation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Arial" charset="0"/>
                <a:ea typeface="宋体" charset="0"/>
                <a:cs typeface="宋体" charset="0"/>
              </a:rPr>
              <a:t>3 </a:t>
            </a:r>
            <a:r>
              <a:rPr lang="en-US" altLang="zh-CN" b="1" dirty="0">
                <a:latin typeface="Arial" charset="0"/>
                <a:ea typeface="宋体" charset="0"/>
                <a:cs typeface="宋体" charset="0"/>
              </a:rPr>
              <a:t>advertises</a:t>
            </a:r>
            <a:r>
              <a:rPr lang="en-US" altLang="zh-CN" dirty="0">
                <a:latin typeface="Arial" charset="0"/>
                <a:ea typeface="宋体" charset="0"/>
                <a:cs typeface="宋体" charset="0"/>
              </a:rPr>
              <a:t> its path 3 0 to 1</a:t>
            </a:r>
          </a:p>
          <a:p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1825626" y="2428873"/>
            <a:ext cx="5543768" cy="3095629"/>
            <a:chOff x="1825626" y="2428873"/>
            <a:chExt cx="5543768" cy="3095629"/>
          </a:xfrm>
        </p:grpSpPr>
        <p:sp>
          <p:nvSpPr>
            <p:cNvPr id="24" name="Line 7"/>
            <p:cNvSpPr>
              <a:spLocks noChangeShapeType="1"/>
            </p:cNvSpPr>
            <p:nvPr/>
          </p:nvSpPr>
          <p:spPr bwMode="auto">
            <a:xfrm>
              <a:off x="4495800" y="3276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11"/>
            <p:cNvSpPr>
              <a:spLocks noChangeShapeType="1"/>
            </p:cNvSpPr>
            <p:nvPr/>
          </p:nvSpPr>
          <p:spPr bwMode="auto">
            <a:xfrm flipV="1">
              <a:off x="2667000" y="3276600"/>
              <a:ext cx="1447800" cy="1295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12"/>
            <p:cNvSpPr>
              <a:spLocks noChangeShapeType="1"/>
            </p:cNvSpPr>
            <p:nvPr/>
          </p:nvSpPr>
          <p:spPr bwMode="auto">
            <a:xfrm flipH="1">
              <a:off x="3200400" y="5029200"/>
              <a:ext cx="2819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13"/>
            <p:cNvSpPr>
              <a:spLocks noChangeShapeType="1"/>
            </p:cNvSpPr>
            <p:nvPr/>
          </p:nvSpPr>
          <p:spPr bwMode="auto">
            <a:xfrm>
              <a:off x="5153025" y="3067050"/>
              <a:ext cx="1400175" cy="15049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14"/>
            <p:cNvSpPr>
              <a:spLocks noChangeShapeType="1"/>
            </p:cNvSpPr>
            <p:nvPr/>
          </p:nvSpPr>
          <p:spPr bwMode="auto">
            <a:xfrm flipV="1">
              <a:off x="3124200" y="4419600"/>
              <a:ext cx="7620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15"/>
            <p:cNvSpPr>
              <a:spLocks noChangeShapeType="1"/>
            </p:cNvSpPr>
            <p:nvPr/>
          </p:nvSpPr>
          <p:spPr bwMode="auto">
            <a:xfrm flipH="1" flipV="1">
              <a:off x="5334000" y="4343400"/>
              <a:ext cx="838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Cloud"/>
            <p:cNvSpPr>
              <a:spLocks noChangeAspect="1" noEditPoints="1" noChangeArrowheads="1"/>
            </p:cNvSpPr>
            <p:nvPr/>
          </p:nvSpPr>
          <p:spPr bwMode="auto">
            <a:xfrm>
              <a:off x="3879631" y="2428873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1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1" name="Cloud"/>
            <p:cNvSpPr>
              <a:spLocks noChangeAspect="1" noEditPoints="1" noChangeArrowheads="1"/>
            </p:cNvSpPr>
            <p:nvPr/>
          </p:nvSpPr>
          <p:spPr bwMode="auto">
            <a:xfrm>
              <a:off x="1825626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2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2" name="Cloud"/>
            <p:cNvSpPr>
              <a:spLocks noChangeAspect="1" noEditPoints="1" noChangeArrowheads="1"/>
            </p:cNvSpPr>
            <p:nvPr/>
          </p:nvSpPr>
          <p:spPr bwMode="auto">
            <a:xfrm>
              <a:off x="5997794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3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3" name="Cloud"/>
            <p:cNvSpPr>
              <a:spLocks noChangeAspect="1" noEditPoints="1" noChangeArrowheads="1"/>
            </p:cNvSpPr>
            <p:nvPr/>
          </p:nvSpPr>
          <p:spPr bwMode="auto">
            <a:xfrm>
              <a:off x="3891236" y="3806061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0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</p:grpSp>
      <p:sp>
        <p:nvSpPr>
          <p:cNvPr id="34" name="Text Box 19"/>
          <p:cNvSpPr txBox="1">
            <a:spLocks noChangeArrowheads="1"/>
          </p:cNvSpPr>
          <p:nvPr/>
        </p:nvSpPr>
        <p:spPr bwMode="auto">
          <a:xfrm>
            <a:off x="2843213" y="24384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latin typeface="Arial" charset="0"/>
                <a:ea typeface="宋体" charset="0"/>
                <a:cs typeface="宋体" charset="0"/>
              </a:rPr>
              <a:t>1 3 0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1 0</a:t>
            </a:r>
          </a:p>
        </p:txBody>
      </p:sp>
      <p:sp>
        <p:nvSpPr>
          <p:cNvPr id="35" name="Text Box 20"/>
          <p:cNvSpPr txBox="1">
            <a:spLocks noChangeArrowheads="1"/>
          </p:cNvSpPr>
          <p:nvPr/>
        </p:nvSpPr>
        <p:spPr bwMode="auto">
          <a:xfrm>
            <a:off x="77962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>
                    <a:lumMod val="90000"/>
                  </a:schemeClr>
                </a:solidFill>
                <a:latin typeface="Arial" charset="0"/>
                <a:ea typeface="宋体" charset="0"/>
                <a:cs typeface="宋体" charset="0"/>
              </a:rPr>
              <a:t>3 2 0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3 0</a:t>
            </a:r>
          </a:p>
        </p:txBody>
      </p:sp>
      <p:sp>
        <p:nvSpPr>
          <p:cNvPr id="36" name="Text Box 21"/>
          <p:cNvSpPr txBox="1">
            <a:spLocks noChangeArrowheads="1"/>
          </p:cNvSpPr>
          <p:nvPr/>
        </p:nvSpPr>
        <p:spPr bwMode="auto">
          <a:xfrm>
            <a:off x="7858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latin typeface="Arial" charset="0"/>
                <a:ea typeface="宋体" charset="0"/>
                <a:cs typeface="宋体" charset="0"/>
              </a:rPr>
              <a:t>2 1 0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2 0</a:t>
            </a:r>
          </a:p>
        </p:txBody>
      </p:sp>
      <p:sp>
        <p:nvSpPr>
          <p:cNvPr id="20" name="Line 22"/>
          <p:cNvSpPr>
            <a:spLocks noChangeShapeType="1"/>
          </p:cNvSpPr>
          <p:nvPr/>
        </p:nvSpPr>
        <p:spPr bwMode="auto">
          <a:xfrm>
            <a:off x="4724400" y="3048000"/>
            <a:ext cx="0" cy="914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Line 23"/>
          <p:cNvSpPr>
            <a:spLocks noChangeShapeType="1"/>
          </p:cNvSpPr>
          <p:nvPr/>
        </p:nvSpPr>
        <p:spPr bwMode="auto">
          <a:xfrm flipH="1" flipV="1">
            <a:off x="5181600" y="4114800"/>
            <a:ext cx="1219200" cy="685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Freeform 24"/>
          <p:cNvSpPr>
            <a:spLocks/>
          </p:cNvSpPr>
          <p:nvPr/>
        </p:nvSpPr>
        <p:spPr bwMode="auto">
          <a:xfrm>
            <a:off x="2832100" y="2997200"/>
            <a:ext cx="1892300" cy="1727200"/>
          </a:xfrm>
          <a:custGeom>
            <a:avLst/>
            <a:gdLst>
              <a:gd name="T0" fmla="*/ 0 w 1192"/>
              <a:gd name="T1" fmla="*/ 2147483647 h 1088"/>
              <a:gd name="T2" fmla="*/ 2147483647 w 1192"/>
              <a:gd name="T3" fmla="*/ 201612500 h 1088"/>
              <a:gd name="T4" fmla="*/ 2147483647 w 1192"/>
              <a:gd name="T5" fmla="*/ 1532255000 h 1088"/>
              <a:gd name="T6" fmla="*/ 0 60000 65536"/>
              <a:gd name="T7" fmla="*/ 0 60000 65536"/>
              <a:gd name="T8" fmla="*/ 0 60000 65536"/>
              <a:gd name="T9" fmla="*/ 0 w 1192"/>
              <a:gd name="T10" fmla="*/ 0 h 1088"/>
              <a:gd name="T11" fmla="*/ 1192 w 1192"/>
              <a:gd name="T12" fmla="*/ 1088 h 10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92" h="1088">
                <a:moveTo>
                  <a:pt x="0" y="1088"/>
                </a:moveTo>
                <a:cubicBezTo>
                  <a:pt x="412" y="624"/>
                  <a:pt x="824" y="160"/>
                  <a:pt x="1008" y="80"/>
                </a:cubicBezTo>
                <a:cubicBezTo>
                  <a:pt x="1192" y="0"/>
                  <a:pt x="1148" y="304"/>
                  <a:pt x="1104" y="608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Freeform 26"/>
          <p:cNvSpPr>
            <a:spLocks noChangeArrowheads="1"/>
          </p:cNvSpPr>
          <p:nvPr/>
        </p:nvSpPr>
        <p:spPr bwMode="auto">
          <a:xfrm rot="5904226">
            <a:off x="5545138" y="3048000"/>
            <a:ext cx="1211262" cy="1404938"/>
          </a:xfrm>
          <a:custGeom>
            <a:avLst/>
            <a:gdLst>
              <a:gd name="T0" fmla="*/ 1210380 w 1212145"/>
              <a:gd name="T1" fmla="*/ 0 h 1404795"/>
              <a:gd name="T2" fmla="*/ 384248 w 1212145"/>
              <a:gd name="T3" fmla="*/ 481192 h 1404795"/>
              <a:gd name="T4" fmla="*/ 0 w 1212145"/>
              <a:gd name="T5" fmla="*/ 1405081 h 1404795"/>
              <a:gd name="T6" fmla="*/ 0 60000 65536"/>
              <a:gd name="T7" fmla="*/ 0 60000 65536"/>
              <a:gd name="T8" fmla="*/ 0 60000 65536"/>
              <a:gd name="T9" fmla="*/ 0 w 1212145"/>
              <a:gd name="T10" fmla="*/ 0 h 1404795"/>
              <a:gd name="T11" fmla="*/ 1212145 w 1212145"/>
              <a:gd name="T12" fmla="*/ 1404795 h 140479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12145" h="1404795">
                <a:moveTo>
                  <a:pt x="1212145" y="0"/>
                </a:moveTo>
                <a:cubicBezTo>
                  <a:pt x="899488" y="123481"/>
                  <a:pt x="586832" y="246962"/>
                  <a:pt x="384808" y="481094"/>
                </a:cubicBezTo>
                <a:cubicBezTo>
                  <a:pt x="182784" y="715226"/>
                  <a:pt x="0" y="1404795"/>
                  <a:pt x="0" y="1404795"/>
                </a:cubicBezTo>
              </a:path>
            </a:pathLst>
          </a:cu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800">
              <a:solidFill>
                <a:srgbClr val="0000FF"/>
              </a:solidFill>
              <a:latin typeface="Arial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 rot="2380403">
            <a:off x="5399088" y="3114675"/>
            <a:ext cx="2152650" cy="4603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dirty="0">
                <a:solidFill>
                  <a:srgbClr val="0000FF"/>
                </a:solidFill>
                <a:latin typeface="+mn-lt"/>
                <a:ea typeface="宋体" charset="-122"/>
                <a:cs typeface="宋体" charset="-122"/>
              </a:rPr>
              <a:t>advertise: 3 0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12,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0912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Step-by-step of policy oscillation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1825626" y="2428873"/>
            <a:ext cx="5543768" cy="3095629"/>
            <a:chOff x="1825626" y="2428873"/>
            <a:chExt cx="5543768" cy="3095629"/>
          </a:xfrm>
        </p:grpSpPr>
        <p:sp>
          <p:nvSpPr>
            <p:cNvPr id="24" name="Line 7"/>
            <p:cNvSpPr>
              <a:spLocks noChangeShapeType="1"/>
            </p:cNvSpPr>
            <p:nvPr/>
          </p:nvSpPr>
          <p:spPr bwMode="auto">
            <a:xfrm>
              <a:off x="4495800" y="3276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11"/>
            <p:cNvSpPr>
              <a:spLocks noChangeShapeType="1"/>
            </p:cNvSpPr>
            <p:nvPr/>
          </p:nvSpPr>
          <p:spPr bwMode="auto">
            <a:xfrm flipV="1">
              <a:off x="2667000" y="3276600"/>
              <a:ext cx="1447800" cy="1295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12"/>
            <p:cNvSpPr>
              <a:spLocks noChangeShapeType="1"/>
            </p:cNvSpPr>
            <p:nvPr/>
          </p:nvSpPr>
          <p:spPr bwMode="auto">
            <a:xfrm flipH="1">
              <a:off x="3200400" y="5029200"/>
              <a:ext cx="2819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13"/>
            <p:cNvSpPr>
              <a:spLocks noChangeShapeType="1"/>
            </p:cNvSpPr>
            <p:nvPr/>
          </p:nvSpPr>
          <p:spPr bwMode="auto">
            <a:xfrm>
              <a:off x="5153025" y="3067050"/>
              <a:ext cx="1400175" cy="15049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14"/>
            <p:cNvSpPr>
              <a:spLocks noChangeShapeType="1"/>
            </p:cNvSpPr>
            <p:nvPr/>
          </p:nvSpPr>
          <p:spPr bwMode="auto">
            <a:xfrm flipV="1">
              <a:off x="3124200" y="4419600"/>
              <a:ext cx="7620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15"/>
            <p:cNvSpPr>
              <a:spLocks noChangeShapeType="1"/>
            </p:cNvSpPr>
            <p:nvPr/>
          </p:nvSpPr>
          <p:spPr bwMode="auto">
            <a:xfrm flipH="1" flipV="1">
              <a:off x="5334000" y="4343400"/>
              <a:ext cx="838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Cloud"/>
            <p:cNvSpPr>
              <a:spLocks noChangeAspect="1" noEditPoints="1" noChangeArrowheads="1"/>
            </p:cNvSpPr>
            <p:nvPr/>
          </p:nvSpPr>
          <p:spPr bwMode="auto">
            <a:xfrm>
              <a:off x="3879631" y="2428873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1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1" name="Cloud"/>
            <p:cNvSpPr>
              <a:spLocks noChangeAspect="1" noEditPoints="1" noChangeArrowheads="1"/>
            </p:cNvSpPr>
            <p:nvPr/>
          </p:nvSpPr>
          <p:spPr bwMode="auto">
            <a:xfrm>
              <a:off x="1825626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2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2" name="Cloud"/>
            <p:cNvSpPr>
              <a:spLocks noChangeAspect="1" noEditPoints="1" noChangeArrowheads="1"/>
            </p:cNvSpPr>
            <p:nvPr/>
          </p:nvSpPr>
          <p:spPr bwMode="auto">
            <a:xfrm>
              <a:off x="5997794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3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3" name="Cloud"/>
            <p:cNvSpPr>
              <a:spLocks noChangeAspect="1" noEditPoints="1" noChangeArrowheads="1"/>
            </p:cNvSpPr>
            <p:nvPr/>
          </p:nvSpPr>
          <p:spPr bwMode="auto">
            <a:xfrm>
              <a:off x="3891236" y="3806061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0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</p:grpSp>
      <p:sp>
        <p:nvSpPr>
          <p:cNvPr id="34" name="Text Box 19"/>
          <p:cNvSpPr txBox="1">
            <a:spLocks noChangeArrowheads="1"/>
          </p:cNvSpPr>
          <p:nvPr/>
        </p:nvSpPr>
        <p:spPr bwMode="auto">
          <a:xfrm>
            <a:off x="2843213" y="24384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latin typeface="Arial" charset="0"/>
                <a:ea typeface="宋体" charset="0"/>
                <a:cs typeface="宋体" charset="0"/>
              </a:rPr>
              <a:t>1 3 0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1 0</a:t>
            </a:r>
          </a:p>
        </p:txBody>
      </p:sp>
      <p:sp>
        <p:nvSpPr>
          <p:cNvPr id="35" name="Text Box 20"/>
          <p:cNvSpPr txBox="1">
            <a:spLocks noChangeArrowheads="1"/>
          </p:cNvSpPr>
          <p:nvPr/>
        </p:nvSpPr>
        <p:spPr bwMode="auto">
          <a:xfrm>
            <a:off x="77962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>
                    <a:lumMod val="90000"/>
                  </a:schemeClr>
                </a:solidFill>
                <a:latin typeface="Arial" charset="0"/>
                <a:ea typeface="宋体" charset="0"/>
                <a:cs typeface="宋体" charset="0"/>
              </a:rPr>
              <a:t>3 2 0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3 0</a:t>
            </a:r>
          </a:p>
        </p:txBody>
      </p:sp>
      <p:sp>
        <p:nvSpPr>
          <p:cNvPr id="36" name="Text Box 21"/>
          <p:cNvSpPr txBox="1">
            <a:spLocks noChangeArrowheads="1"/>
          </p:cNvSpPr>
          <p:nvPr/>
        </p:nvSpPr>
        <p:spPr bwMode="auto">
          <a:xfrm>
            <a:off x="7858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latin typeface="Arial" charset="0"/>
                <a:ea typeface="宋体" charset="0"/>
                <a:cs typeface="宋体" charset="0"/>
              </a:rPr>
              <a:t>2 1 0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2 0</a:t>
            </a:r>
          </a:p>
        </p:txBody>
      </p:sp>
      <p:sp>
        <p:nvSpPr>
          <p:cNvPr id="21" name="Line 23"/>
          <p:cNvSpPr>
            <a:spLocks noChangeShapeType="1"/>
          </p:cNvSpPr>
          <p:nvPr/>
        </p:nvSpPr>
        <p:spPr bwMode="auto">
          <a:xfrm flipH="1" flipV="1">
            <a:off x="5181600" y="4114800"/>
            <a:ext cx="1219200" cy="685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Freeform 24"/>
          <p:cNvSpPr>
            <a:spLocks/>
          </p:cNvSpPr>
          <p:nvPr/>
        </p:nvSpPr>
        <p:spPr bwMode="auto">
          <a:xfrm>
            <a:off x="2832100" y="2997200"/>
            <a:ext cx="1892300" cy="1727200"/>
          </a:xfrm>
          <a:custGeom>
            <a:avLst/>
            <a:gdLst>
              <a:gd name="T0" fmla="*/ 0 w 1192"/>
              <a:gd name="T1" fmla="*/ 2147483647 h 1088"/>
              <a:gd name="T2" fmla="*/ 2147483647 w 1192"/>
              <a:gd name="T3" fmla="*/ 201612500 h 1088"/>
              <a:gd name="T4" fmla="*/ 2147483647 w 1192"/>
              <a:gd name="T5" fmla="*/ 1532255000 h 1088"/>
              <a:gd name="T6" fmla="*/ 0 60000 65536"/>
              <a:gd name="T7" fmla="*/ 0 60000 65536"/>
              <a:gd name="T8" fmla="*/ 0 60000 65536"/>
              <a:gd name="T9" fmla="*/ 0 w 1192"/>
              <a:gd name="T10" fmla="*/ 0 h 1088"/>
              <a:gd name="T11" fmla="*/ 1192 w 1192"/>
              <a:gd name="T12" fmla="*/ 1088 h 10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92" h="1088">
                <a:moveTo>
                  <a:pt x="0" y="1088"/>
                </a:moveTo>
                <a:cubicBezTo>
                  <a:pt x="412" y="624"/>
                  <a:pt x="824" y="160"/>
                  <a:pt x="1008" y="80"/>
                </a:cubicBezTo>
                <a:cubicBezTo>
                  <a:pt x="1192" y="0"/>
                  <a:pt x="1148" y="304"/>
                  <a:pt x="1104" y="608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Freeform 25"/>
          <p:cNvSpPr>
            <a:spLocks/>
          </p:cNvSpPr>
          <p:nvPr/>
        </p:nvSpPr>
        <p:spPr bwMode="auto">
          <a:xfrm>
            <a:off x="4673600" y="2755900"/>
            <a:ext cx="1930400" cy="2133600"/>
          </a:xfrm>
          <a:custGeom>
            <a:avLst/>
            <a:gdLst>
              <a:gd name="T0" fmla="*/ 322580000 w 1216"/>
              <a:gd name="T1" fmla="*/ 342741250 h 1344"/>
              <a:gd name="T2" fmla="*/ 443547500 w 1216"/>
              <a:gd name="T3" fmla="*/ 463708750 h 1344"/>
              <a:gd name="T4" fmla="*/ 2147483647 w 1216"/>
              <a:gd name="T5" fmla="*/ 2147483647 h 1344"/>
              <a:gd name="T6" fmla="*/ 927417500 w 1216"/>
              <a:gd name="T7" fmla="*/ 2036286250 h 1344"/>
              <a:gd name="T8" fmla="*/ 0 60000 65536"/>
              <a:gd name="T9" fmla="*/ 0 60000 65536"/>
              <a:gd name="T10" fmla="*/ 0 60000 65536"/>
              <a:gd name="T11" fmla="*/ 0 60000 65536"/>
              <a:gd name="T12" fmla="*/ 0 w 1216"/>
              <a:gd name="T13" fmla="*/ 0 h 1344"/>
              <a:gd name="T14" fmla="*/ 1216 w 1216"/>
              <a:gd name="T15" fmla="*/ 1344 h 13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16" h="1344">
                <a:moveTo>
                  <a:pt x="128" y="136"/>
                </a:moveTo>
                <a:cubicBezTo>
                  <a:pt x="64" y="68"/>
                  <a:pt x="0" y="0"/>
                  <a:pt x="176" y="184"/>
                </a:cubicBezTo>
                <a:cubicBezTo>
                  <a:pt x="352" y="368"/>
                  <a:pt x="1152" y="1136"/>
                  <a:pt x="1184" y="1240"/>
                </a:cubicBezTo>
                <a:cubicBezTo>
                  <a:pt x="1216" y="1344"/>
                  <a:pt x="792" y="1076"/>
                  <a:pt x="368" y="808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12,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759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Step-by-step of policy oscillation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Arial" charset="0"/>
                <a:ea typeface="宋体" charset="0"/>
                <a:cs typeface="宋体" charset="0"/>
              </a:rPr>
              <a:t>1 </a:t>
            </a:r>
            <a:r>
              <a:rPr lang="en-US" altLang="zh-CN" b="1" dirty="0">
                <a:latin typeface="Arial" charset="0"/>
                <a:ea typeface="宋体" charset="0"/>
                <a:cs typeface="宋体" charset="0"/>
              </a:rPr>
              <a:t>withdraws</a:t>
            </a:r>
            <a:r>
              <a:rPr lang="en-US" altLang="zh-CN" dirty="0">
                <a:latin typeface="Arial" charset="0"/>
                <a:ea typeface="宋体" charset="0"/>
                <a:cs typeface="宋体" charset="0"/>
              </a:rPr>
              <a:t> its path 1 0 from 2</a:t>
            </a:r>
          </a:p>
          <a:p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1825626" y="2428873"/>
            <a:ext cx="5543768" cy="3095629"/>
            <a:chOff x="1825626" y="2428873"/>
            <a:chExt cx="5543768" cy="3095629"/>
          </a:xfrm>
        </p:grpSpPr>
        <p:sp>
          <p:nvSpPr>
            <p:cNvPr id="24" name="Line 7"/>
            <p:cNvSpPr>
              <a:spLocks noChangeShapeType="1"/>
            </p:cNvSpPr>
            <p:nvPr/>
          </p:nvSpPr>
          <p:spPr bwMode="auto">
            <a:xfrm>
              <a:off x="4495800" y="3276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11"/>
            <p:cNvSpPr>
              <a:spLocks noChangeShapeType="1"/>
            </p:cNvSpPr>
            <p:nvPr/>
          </p:nvSpPr>
          <p:spPr bwMode="auto">
            <a:xfrm flipV="1">
              <a:off x="2667000" y="3276600"/>
              <a:ext cx="1447800" cy="1295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12"/>
            <p:cNvSpPr>
              <a:spLocks noChangeShapeType="1"/>
            </p:cNvSpPr>
            <p:nvPr/>
          </p:nvSpPr>
          <p:spPr bwMode="auto">
            <a:xfrm flipH="1">
              <a:off x="3200400" y="5029200"/>
              <a:ext cx="2819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13"/>
            <p:cNvSpPr>
              <a:spLocks noChangeShapeType="1"/>
            </p:cNvSpPr>
            <p:nvPr/>
          </p:nvSpPr>
          <p:spPr bwMode="auto">
            <a:xfrm>
              <a:off x="5153025" y="3067050"/>
              <a:ext cx="1400175" cy="15049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14"/>
            <p:cNvSpPr>
              <a:spLocks noChangeShapeType="1"/>
            </p:cNvSpPr>
            <p:nvPr/>
          </p:nvSpPr>
          <p:spPr bwMode="auto">
            <a:xfrm flipV="1">
              <a:off x="3124200" y="4419600"/>
              <a:ext cx="7620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15"/>
            <p:cNvSpPr>
              <a:spLocks noChangeShapeType="1"/>
            </p:cNvSpPr>
            <p:nvPr/>
          </p:nvSpPr>
          <p:spPr bwMode="auto">
            <a:xfrm flipH="1" flipV="1">
              <a:off x="5334000" y="4343400"/>
              <a:ext cx="838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Cloud"/>
            <p:cNvSpPr>
              <a:spLocks noChangeAspect="1" noEditPoints="1" noChangeArrowheads="1"/>
            </p:cNvSpPr>
            <p:nvPr/>
          </p:nvSpPr>
          <p:spPr bwMode="auto">
            <a:xfrm>
              <a:off x="3879631" y="2428873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1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1" name="Cloud"/>
            <p:cNvSpPr>
              <a:spLocks noChangeAspect="1" noEditPoints="1" noChangeArrowheads="1"/>
            </p:cNvSpPr>
            <p:nvPr/>
          </p:nvSpPr>
          <p:spPr bwMode="auto">
            <a:xfrm>
              <a:off x="1825626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2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2" name="Cloud"/>
            <p:cNvSpPr>
              <a:spLocks noChangeAspect="1" noEditPoints="1" noChangeArrowheads="1"/>
            </p:cNvSpPr>
            <p:nvPr/>
          </p:nvSpPr>
          <p:spPr bwMode="auto">
            <a:xfrm>
              <a:off x="5997794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3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3" name="Cloud"/>
            <p:cNvSpPr>
              <a:spLocks noChangeAspect="1" noEditPoints="1" noChangeArrowheads="1"/>
            </p:cNvSpPr>
            <p:nvPr/>
          </p:nvSpPr>
          <p:spPr bwMode="auto">
            <a:xfrm>
              <a:off x="3891236" y="3806061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0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</p:grpSp>
      <p:sp>
        <p:nvSpPr>
          <p:cNvPr id="34" name="Text Box 19"/>
          <p:cNvSpPr txBox="1">
            <a:spLocks noChangeArrowheads="1"/>
          </p:cNvSpPr>
          <p:nvPr/>
        </p:nvSpPr>
        <p:spPr bwMode="auto">
          <a:xfrm>
            <a:off x="2843213" y="24384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latin typeface="Arial" charset="0"/>
                <a:ea typeface="宋体" charset="0"/>
                <a:cs typeface="宋体" charset="0"/>
              </a:rPr>
              <a:t>1 3 0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1 0</a:t>
            </a:r>
          </a:p>
        </p:txBody>
      </p:sp>
      <p:sp>
        <p:nvSpPr>
          <p:cNvPr id="35" name="Text Box 20"/>
          <p:cNvSpPr txBox="1">
            <a:spLocks noChangeArrowheads="1"/>
          </p:cNvSpPr>
          <p:nvPr/>
        </p:nvSpPr>
        <p:spPr bwMode="auto">
          <a:xfrm>
            <a:off x="77962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>
                    <a:lumMod val="90000"/>
                  </a:schemeClr>
                </a:solidFill>
                <a:latin typeface="Arial" charset="0"/>
                <a:ea typeface="宋体" charset="0"/>
                <a:cs typeface="宋体" charset="0"/>
              </a:rPr>
              <a:t>3 2 0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3 0</a:t>
            </a:r>
          </a:p>
        </p:txBody>
      </p:sp>
      <p:sp>
        <p:nvSpPr>
          <p:cNvPr id="36" name="Text Box 21"/>
          <p:cNvSpPr txBox="1">
            <a:spLocks noChangeArrowheads="1"/>
          </p:cNvSpPr>
          <p:nvPr/>
        </p:nvSpPr>
        <p:spPr bwMode="auto">
          <a:xfrm>
            <a:off x="7858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>
                    <a:lumMod val="90000"/>
                  </a:schemeClr>
                </a:solidFill>
                <a:latin typeface="Arial" charset="0"/>
                <a:ea typeface="宋体" charset="0"/>
                <a:cs typeface="宋体" charset="0"/>
              </a:rPr>
              <a:t>2 1 0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2 0</a:t>
            </a:r>
          </a:p>
        </p:txBody>
      </p:sp>
      <p:sp>
        <p:nvSpPr>
          <p:cNvPr id="21" name="Line 23"/>
          <p:cNvSpPr>
            <a:spLocks noChangeShapeType="1"/>
          </p:cNvSpPr>
          <p:nvPr/>
        </p:nvSpPr>
        <p:spPr bwMode="auto">
          <a:xfrm flipH="1" flipV="1">
            <a:off x="5181600" y="4114800"/>
            <a:ext cx="1219200" cy="685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Freeform 24"/>
          <p:cNvSpPr>
            <a:spLocks/>
          </p:cNvSpPr>
          <p:nvPr/>
        </p:nvSpPr>
        <p:spPr bwMode="auto">
          <a:xfrm>
            <a:off x="2832100" y="2997200"/>
            <a:ext cx="1892300" cy="1727200"/>
          </a:xfrm>
          <a:custGeom>
            <a:avLst/>
            <a:gdLst>
              <a:gd name="T0" fmla="*/ 0 w 1192"/>
              <a:gd name="T1" fmla="*/ 2147483647 h 1088"/>
              <a:gd name="T2" fmla="*/ 2147483647 w 1192"/>
              <a:gd name="T3" fmla="*/ 201612500 h 1088"/>
              <a:gd name="T4" fmla="*/ 2147483647 w 1192"/>
              <a:gd name="T5" fmla="*/ 1532255000 h 1088"/>
              <a:gd name="T6" fmla="*/ 0 60000 65536"/>
              <a:gd name="T7" fmla="*/ 0 60000 65536"/>
              <a:gd name="T8" fmla="*/ 0 60000 65536"/>
              <a:gd name="T9" fmla="*/ 0 w 1192"/>
              <a:gd name="T10" fmla="*/ 0 h 1088"/>
              <a:gd name="T11" fmla="*/ 1192 w 1192"/>
              <a:gd name="T12" fmla="*/ 1088 h 10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92" h="1088">
                <a:moveTo>
                  <a:pt x="0" y="1088"/>
                </a:moveTo>
                <a:cubicBezTo>
                  <a:pt x="412" y="624"/>
                  <a:pt x="824" y="160"/>
                  <a:pt x="1008" y="80"/>
                </a:cubicBezTo>
                <a:cubicBezTo>
                  <a:pt x="1192" y="0"/>
                  <a:pt x="1148" y="304"/>
                  <a:pt x="1104" y="608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Freeform 25"/>
          <p:cNvSpPr>
            <a:spLocks/>
          </p:cNvSpPr>
          <p:nvPr/>
        </p:nvSpPr>
        <p:spPr bwMode="auto">
          <a:xfrm>
            <a:off x="4673600" y="2755900"/>
            <a:ext cx="1930400" cy="2133600"/>
          </a:xfrm>
          <a:custGeom>
            <a:avLst/>
            <a:gdLst>
              <a:gd name="T0" fmla="*/ 322580000 w 1216"/>
              <a:gd name="T1" fmla="*/ 342741250 h 1344"/>
              <a:gd name="T2" fmla="*/ 443547500 w 1216"/>
              <a:gd name="T3" fmla="*/ 463708750 h 1344"/>
              <a:gd name="T4" fmla="*/ 2147483647 w 1216"/>
              <a:gd name="T5" fmla="*/ 2147483647 h 1344"/>
              <a:gd name="T6" fmla="*/ 927417500 w 1216"/>
              <a:gd name="T7" fmla="*/ 2036286250 h 1344"/>
              <a:gd name="T8" fmla="*/ 0 60000 65536"/>
              <a:gd name="T9" fmla="*/ 0 60000 65536"/>
              <a:gd name="T10" fmla="*/ 0 60000 65536"/>
              <a:gd name="T11" fmla="*/ 0 60000 65536"/>
              <a:gd name="T12" fmla="*/ 0 w 1216"/>
              <a:gd name="T13" fmla="*/ 0 h 1344"/>
              <a:gd name="T14" fmla="*/ 1216 w 1216"/>
              <a:gd name="T15" fmla="*/ 1344 h 13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16" h="1344">
                <a:moveTo>
                  <a:pt x="128" y="136"/>
                </a:moveTo>
                <a:cubicBezTo>
                  <a:pt x="64" y="68"/>
                  <a:pt x="0" y="0"/>
                  <a:pt x="176" y="184"/>
                </a:cubicBezTo>
                <a:cubicBezTo>
                  <a:pt x="352" y="368"/>
                  <a:pt x="1152" y="1136"/>
                  <a:pt x="1184" y="1240"/>
                </a:cubicBezTo>
                <a:cubicBezTo>
                  <a:pt x="1216" y="1344"/>
                  <a:pt x="792" y="1076"/>
                  <a:pt x="368" y="808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Freeform 26"/>
          <p:cNvSpPr>
            <a:spLocks noChangeArrowheads="1"/>
          </p:cNvSpPr>
          <p:nvPr/>
        </p:nvSpPr>
        <p:spPr bwMode="auto">
          <a:xfrm>
            <a:off x="1905000" y="3167062"/>
            <a:ext cx="1212850" cy="1404938"/>
          </a:xfrm>
          <a:custGeom>
            <a:avLst/>
            <a:gdLst>
              <a:gd name="T0" fmla="*/ 1213555 w 1212145"/>
              <a:gd name="T1" fmla="*/ 0 h 1404795"/>
              <a:gd name="T2" fmla="*/ 385256 w 1212145"/>
              <a:gd name="T3" fmla="*/ 481192 h 1404795"/>
              <a:gd name="T4" fmla="*/ 0 w 1212145"/>
              <a:gd name="T5" fmla="*/ 1405081 h 1404795"/>
              <a:gd name="T6" fmla="*/ 0 60000 65536"/>
              <a:gd name="T7" fmla="*/ 0 60000 65536"/>
              <a:gd name="T8" fmla="*/ 0 60000 65536"/>
              <a:gd name="T9" fmla="*/ 0 w 1212145"/>
              <a:gd name="T10" fmla="*/ 0 h 1404795"/>
              <a:gd name="T11" fmla="*/ 1212145 w 1212145"/>
              <a:gd name="T12" fmla="*/ 1404795 h 140479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12145" h="1404795">
                <a:moveTo>
                  <a:pt x="1212145" y="0"/>
                </a:moveTo>
                <a:cubicBezTo>
                  <a:pt x="899488" y="123481"/>
                  <a:pt x="586832" y="246962"/>
                  <a:pt x="384808" y="481094"/>
                </a:cubicBezTo>
                <a:cubicBezTo>
                  <a:pt x="182784" y="715226"/>
                  <a:pt x="0" y="1404795"/>
                  <a:pt x="0" y="1404795"/>
                </a:cubicBezTo>
              </a:path>
            </a:pathLst>
          </a:cu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800">
              <a:latin typeface="Arial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 rot="18456896">
            <a:off x="1054894" y="3196431"/>
            <a:ext cx="2135188" cy="4603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dirty="0">
                <a:solidFill>
                  <a:srgbClr val="0000FF"/>
                </a:solidFill>
                <a:latin typeface="+mn-lt"/>
                <a:ea typeface="宋体" charset="-122"/>
                <a:cs typeface="宋体" charset="-122"/>
              </a:rPr>
              <a:t>withdraw: 1 0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12,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89300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Step-by-step of policy oscillation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1825626" y="2428873"/>
            <a:ext cx="5543768" cy="3095629"/>
            <a:chOff x="1825626" y="2428873"/>
            <a:chExt cx="5543768" cy="3095629"/>
          </a:xfrm>
        </p:grpSpPr>
        <p:sp>
          <p:nvSpPr>
            <p:cNvPr id="24" name="Line 7"/>
            <p:cNvSpPr>
              <a:spLocks noChangeShapeType="1"/>
            </p:cNvSpPr>
            <p:nvPr/>
          </p:nvSpPr>
          <p:spPr bwMode="auto">
            <a:xfrm>
              <a:off x="4495800" y="3276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11"/>
            <p:cNvSpPr>
              <a:spLocks noChangeShapeType="1"/>
            </p:cNvSpPr>
            <p:nvPr/>
          </p:nvSpPr>
          <p:spPr bwMode="auto">
            <a:xfrm flipV="1">
              <a:off x="2667000" y="3276600"/>
              <a:ext cx="1447800" cy="1295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12"/>
            <p:cNvSpPr>
              <a:spLocks noChangeShapeType="1"/>
            </p:cNvSpPr>
            <p:nvPr/>
          </p:nvSpPr>
          <p:spPr bwMode="auto">
            <a:xfrm flipH="1">
              <a:off x="3200400" y="5029200"/>
              <a:ext cx="2819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13"/>
            <p:cNvSpPr>
              <a:spLocks noChangeShapeType="1"/>
            </p:cNvSpPr>
            <p:nvPr/>
          </p:nvSpPr>
          <p:spPr bwMode="auto">
            <a:xfrm>
              <a:off x="5153025" y="3067050"/>
              <a:ext cx="1400175" cy="15049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14"/>
            <p:cNvSpPr>
              <a:spLocks noChangeShapeType="1"/>
            </p:cNvSpPr>
            <p:nvPr/>
          </p:nvSpPr>
          <p:spPr bwMode="auto">
            <a:xfrm flipV="1">
              <a:off x="3124200" y="4419600"/>
              <a:ext cx="7620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15"/>
            <p:cNvSpPr>
              <a:spLocks noChangeShapeType="1"/>
            </p:cNvSpPr>
            <p:nvPr/>
          </p:nvSpPr>
          <p:spPr bwMode="auto">
            <a:xfrm flipH="1" flipV="1">
              <a:off x="5334000" y="4343400"/>
              <a:ext cx="838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Cloud"/>
            <p:cNvSpPr>
              <a:spLocks noChangeAspect="1" noEditPoints="1" noChangeArrowheads="1"/>
            </p:cNvSpPr>
            <p:nvPr/>
          </p:nvSpPr>
          <p:spPr bwMode="auto">
            <a:xfrm>
              <a:off x="3879631" y="2428873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1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1" name="Cloud"/>
            <p:cNvSpPr>
              <a:spLocks noChangeAspect="1" noEditPoints="1" noChangeArrowheads="1"/>
            </p:cNvSpPr>
            <p:nvPr/>
          </p:nvSpPr>
          <p:spPr bwMode="auto">
            <a:xfrm>
              <a:off x="1825626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2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2" name="Cloud"/>
            <p:cNvSpPr>
              <a:spLocks noChangeAspect="1" noEditPoints="1" noChangeArrowheads="1"/>
            </p:cNvSpPr>
            <p:nvPr/>
          </p:nvSpPr>
          <p:spPr bwMode="auto">
            <a:xfrm>
              <a:off x="5997794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3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3" name="Cloud"/>
            <p:cNvSpPr>
              <a:spLocks noChangeAspect="1" noEditPoints="1" noChangeArrowheads="1"/>
            </p:cNvSpPr>
            <p:nvPr/>
          </p:nvSpPr>
          <p:spPr bwMode="auto">
            <a:xfrm>
              <a:off x="3891236" y="3806061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0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</p:grpSp>
      <p:sp>
        <p:nvSpPr>
          <p:cNvPr id="34" name="Text Box 19"/>
          <p:cNvSpPr txBox="1">
            <a:spLocks noChangeArrowheads="1"/>
          </p:cNvSpPr>
          <p:nvPr/>
        </p:nvSpPr>
        <p:spPr bwMode="auto">
          <a:xfrm>
            <a:off x="2843213" y="24384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latin typeface="Arial" charset="0"/>
                <a:ea typeface="宋体" charset="0"/>
                <a:cs typeface="宋体" charset="0"/>
              </a:rPr>
              <a:t>1 3 0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1 0</a:t>
            </a:r>
          </a:p>
        </p:txBody>
      </p:sp>
      <p:sp>
        <p:nvSpPr>
          <p:cNvPr id="35" name="Text Box 20"/>
          <p:cNvSpPr txBox="1">
            <a:spLocks noChangeArrowheads="1"/>
          </p:cNvSpPr>
          <p:nvPr/>
        </p:nvSpPr>
        <p:spPr bwMode="auto">
          <a:xfrm>
            <a:off x="77962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>
                    <a:lumMod val="90000"/>
                  </a:schemeClr>
                </a:solidFill>
                <a:latin typeface="Arial" charset="0"/>
                <a:ea typeface="宋体" charset="0"/>
                <a:cs typeface="宋体" charset="0"/>
              </a:rPr>
              <a:t>3 2 0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3 0</a:t>
            </a:r>
          </a:p>
        </p:txBody>
      </p:sp>
      <p:sp>
        <p:nvSpPr>
          <p:cNvPr id="36" name="Text Box 21"/>
          <p:cNvSpPr txBox="1">
            <a:spLocks noChangeArrowheads="1"/>
          </p:cNvSpPr>
          <p:nvPr/>
        </p:nvSpPr>
        <p:spPr bwMode="auto">
          <a:xfrm>
            <a:off x="7858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>
                    <a:lumMod val="90000"/>
                  </a:schemeClr>
                </a:solidFill>
                <a:latin typeface="Arial" charset="0"/>
                <a:ea typeface="宋体" charset="0"/>
                <a:cs typeface="宋体" charset="0"/>
              </a:rPr>
              <a:t>2 1 0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2 0</a:t>
            </a:r>
          </a:p>
        </p:txBody>
      </p:sp>
      <p:sp>
        <p:nvSpPr>
          <p:cNvPr id="21" name="Line 23"/>
          <p:cNvSpPr>
            <a:spLocks noChangeShapeType="1"/>
          </p:cNvSpPr>
          <p:nvPr/>
        </p:nvSpPr>
        <p:spPr bwMode="auto">
          <a:xfrm flipH="1" flipV="1">
            <a:off x="5181600" y="4114800"/>
            <a:ext cx="1219200" cy="685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Freeform 25"/>
          <p:cNvSpPr>
            <a:spLocks/>
          </p:cNvSpPr>
          <p:nvPr/>
        </p:nvSpPr>
        <p:spPr bwMode="auto">
          <a:xfrm>
            <a:off x="4673600" y="2755900"/>
            <a:ext cx="1930400" cy="2133600"/>
          </a:xfrm>
          <a:custGeom>
            <a:avLst/>
            <a:gdLst>
              <a:gd name="T0" fmla="*/ 322580000 w 1216"/>
              <a:gd name="T1" fmla="*/ 342741250 h 1344"/>
              <a:gd name="T2" fmla="*/ 443547500 w 1216"/>
              <a:gd name="T3" fmla="*/ 463708750 h 1344"/>
              <a:gd name="T4" fmla="*/ 2147483647 w 1216"/>
              <a:gd name="T5" fmla="*/ 2147483647 h 1344"/>
              <a:gd name="T6" fmla="*/ 927417500 w 1216"/>
              <a:gd name="T7" fmla="*/ 2036286250 h 1344"/>
              <a:gd name="T8" fmla="*/ 0 60000 65536"/>
              <a:gd name="T9" fmla="*/ 0 60000 65536"/>
              <a:gd name="T10" fmla="*/ 0 60000 65536"/>
              <a:gd name="T11" fmla="*/ 0 60000 65536"/>
              <a:gd name="T12" fmla="*/ 0 w 1216"/>
              <a:gd name="T13" fmla="*/ 0 h 1344"/>
              <a:gd name="T14" fmla="*/ 1216 w 1216"/>
              <a:gd name="T15" fmla="*/ 1344 h 13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16" h="1344">
                <a:moveTo>
                  <a:pt x="128" y="136"/>
                </a:moveTo>
                <a:cubicBezTo>
                  <a:pt x="64" y="68"/>
                  <a:pt x="0" y="0"/>
                  <a:pt x="176" y="184"/>
                </a:cubicBezTo>
                <a:cubicBezTo>
                  <a:pt x="352" y="368"/>
                  <a:pt x="1152" y="1136"/>
                  <a:pt x="1184" y="1240"/>
                </a:cubicBezTo>
                <a:cubicBezTo>
                  <a:pt x="1216" y="1344"/>
                  <a:pt x="792" y="1076"/>
                  <a:pt x="368" y="808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Line 26"/>
          <p:cNvSpPr>
            <a:spLocks noChangeShapeType="1"/>
          </p:cNvSpPr>
          <p:nvPr/>
        </p:nvSpPr>
        <p:spPr bwMode="auto">
          <a:xfrm flipV="1">
            <a:off x="2895600" y="4267200"/>
            <a:ext cx="1143000" cy="457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12,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39163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Step-by-step of policy oscillation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Arial" charset="0"/>
                <a:ea typeface="宋体" charset="0"/>
                <a:cs typeface="宋体" charset="0"/>
              </a:rPr>
              <a:t>2 </a:t>
            </a:r>
            <a:r>
              <a:rPr lang="en-US" altLang="zh-CN" b="1" dirty="0">
                <a:latin typeface="Arial" charset="0"/>
                <a:ea typeface="宋体" charset="0"/>
                <a:cs typeface="宋体" charset="0"/>
              </a:rPr>
              <a:t>advertises</a:t>
            </a:r>
            <a:r>
              <a:rPr lang="en-US" altLang="zh-CN" dirty="0">
                <a:latin typeface="Arial" charset="0"/>
                <a:ea typeface="宋体" charset="0"/>
                <a:cs typeface="宋体" charset="0"/>
              </a:rPr>
              <a:t> its path 2 0 to 3</a:t>
            </a:r>
          </a:p>
          <a:p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1825626" y="2428873"/>
            <a:ext cx="5543768" cy="3095629"/>
            <a:chOff x="1825626" y="2428873"/>
            <a:chExt cx="5543768" cy="3095629"/>
          </a:xfrm>
        </p:grpSpPr>
        <p:sp>
          <p:nvSpPr>
            <p:cNvPr id="24" name="Line 7"/>
            <p:cNvSpPr>
              <a:spLocks noChangeShapeType="1"/>
            </p:cNvSpPr>
            <p:nvPr/>
          </p:nvSpPr>
          <p:spPr bwMode="auto">
            <a:xfrm>
              <a:off x="4495800" y="3276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11"/>
            <p:cNvSpPr>
              <a:spLocks noChangeShapeType="1"/>
            </p:cNvSpPr>
            <p:nvPr/>
          </p:nvSpPr>
          <p:spPr bwMode="auto">
            <a:xfrm flipV="1">
              <a:off x="2667000" y="3276600"/>
              <a:ext cx="1447800" cy="1295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12"/>
            <p:cNvSpPr>
              <a:spLocks noChangeShapeType="1"/>
            </p:cNvSpPr>
            <p:nvPr/>
          </p:nvSpPr>
          <p:spPr bwMode="auto">
            <a:xfrm flipH="1">
              <a:off x="3200400" y="5029200"/>
              <a:ext cx="2819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13"/>
            <p:cNvSpPr>
              <a:spLocks noChangeShapeType="1"/>
            </p:cNvSpPr>
            <p:nvPr/>
          </p:nvSpPr>
          <p:spPr bwMode="auto">
            <a:xfrm>
              <a:off x="5153025" y="3067050"/>
              <a:ext cx="1400175" cy="15049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14"/>
            <p:cNvSpPr>
              <a:spLocks noChangeShapeType="1"/>
            </p:cNvSpPr>
            <p:nvPr/>
          </p:nvSpPr>
          <p:spPr bwMode="auto">
            <a:xfrm flipV="1">
              <a:off x="3124200" y="4419600"/>
              <a:ext cx="7620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15"/>
            <p:cNvSpPr>
              <a:spLocks noChangeShapeType="1"/>
            </p:cNvSpPr>
            <p:nvPr/>
          </p:nvSpPr>
          <p:spPr bwMode="auto">
            <a:xfrm flipH="1" flipV="1">
              <a:off x="5334000" y="4343400"/>
              <a:ext cx="838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Cloud"/>
            <p:cNvSpPr>
              <a:spLocks noChangeAspect="1" noEditPoints="1" noChangeArrowheads="1"/>
            </p:cNvSpPr>
            <p:nvPr/>
          </p:nvSpPr>
          <p:spPr bwMode="auto">
            <a:xfrm>
              <a:off x="3879631" y="2428873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1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1" name="Cloud"/>
            <p:cNvSpPr>
              <a:spLocks noChangeAspect="1" noEditPoints="1" noChangeArrowheads="1"/>
            </p:cNvSpPr>
            <p:nvPr/>
          </p:nvSpPr>
          <p:spPr bwMode="auto">
            <a:xfrm>
              <a:off x="1825626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2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2" name="Cloud"/>
            <p:cNvSpPr>
              <a:spLocks noChangeAspect="1" noEditPoints="1" noChangeArrowheads="1"/>
            </p:cNvSpPr>
            <p:nvPr/>
          </p:nvSpPr>
          <p:spPr bwMode="auto">
            <a:xfrm>
              <a:off x="5997794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3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3" name="Cloud"/>
            <p:cNvSpPr>
              <a:spLocks noChangeAspect="1" noEditPoints="1" noChangeArrowheads="1"/>
            </p:cNvSpPr>
            <p:nvPr/>
          </p:nvSpPr>
          <p:spPr bwMode="auto">
            <a:xfrm>
              <a:off x="3891236" y="3806061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0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</p:grpSp>
      <p:sp>
        <p:nvSpPr>
          <p:cNvPr id="34" name="Text Box 19"/>
          <p:cNvSpPr txBox="1">
            <a:spLocks noChangeArrowheads="1"/>
          </p:cNvSpPr>
          <p:nvPr/>
        </p:nvSpPr>
        <p:spPr bwMode="auto">
          <a:xfrm>
            <a:off x="2843213" y="24384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latin typeface="Arial" charset="0"/>
                <a:ea typeface="宋体" charset="0"/>
                <a:cs typeface="宋体" charset="0"/>
              </a:rPr>
              <a:t>1 3 0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1 0</a:t>
            </a:r>
          </a:p>
        </p:txBody>
      </p:sp>
      <p:sp>
        <p:nvSpPr>
          <p:cNvPr id="35" name="Text Box 20"/>
          <p:cNvSpPr txBox="1">
            <a:spLocks noChangeArrowheads="1"/>
          </p:cNvSpPr>
          <p:nvPr/>
        </p:nvSpPr>
        <p:spPr bwMode="auto">
          <a:xfrm>
            <a:off x="77962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latin typeface="Arial" charset="0"/>
                <a:ea typeface="宋体" charset="0"/>
                <a:cs typeface="宋体" charset="0"/>
              </a:rPr>
              <a:t>3 2 0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3 0</a:t>
            </a:r>
          </a:p>
        </p:txBody>
      </p:sp>
      <p:sp>
        <p:nvSpPr>
          <p:cNvPr id="36" name="Text Box 21"/>
          <p:cNvSpPr txBox="1">
            <a:spLocks noChangeArrowheads="1"/>
          </p:cNvSpPr>
          <p:nvPr/>
        </p:nvSpPr>
        <p:spPr bwMode="auto">
          <a:xfrm>
            <a:off x="7858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>
                    <a:lumMod val="90000"/>
                  </a:schemeClr>
                </a:solidFill>
                <a:latin typeface="Arial" charset="0"/>
                <a:ea typeface="宋体" charset="0"/>
                <a:cs typeface="宋体" charset="0"/>
              </a:rPr>
              <a:t>2 1 0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2 0</a:t>
            </a:r>
          </a:p>
        </p:txBody>
      </p:sp>
      <p:sp>
        <p:nvSpPr>
          <p:cNvPr id="21" name="Line 23"/>
          <p:cNvSpPr>
            <a:spLocks noChangeShapeType="1"/>
          </p:cNvSpPr>
          <p:nvPr/>
        </p:nvSpPr>
        <p:spPr bwMode="auto">
          <a:xfrm flipH="1" flipV="1">
            <a:off x="5181600" y="4114800"/>
            <a:ext cx="1219200" cy="685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Freeform 25"/>
          <p:cNvSpPr>
            <a:spLocks/>
          </p:cNvSpPr>
          <p:nvPr/>
        </p:nvSpPr>
        <p:spPr bwMode="auto">
          <a:xfrm>
            <a:off x="4673600" y="2755900"/>
            <a:ext cx="1930400" cy="2133600"/>
          </a:xfrm>
          <a:custGeom>
            <a:avLst/>
            <a:gdLst>
              <a:gd name="T0" fmla="*/ 322580000 w 1216"/>
              <a:gd name="T1" fmla="*/ 342741250 h 1344"/>
              <a:gd name="T2" fmla="*/ 443547500 w 1216"/>
              <a:gd name="T3" fmla="*/ 463708750 h 1344"/>
              <a:gd name="T4" fmla="*/ 2147483647 w 1216"/>
              <a:gd name="T5" fmla="*/ 2147483647 h 1344"/>
              <a:gd name="T6" fmla="*/ 927417500 w 1216"/>
              <a:gd name="T7" fmla="*/ 2036286250 h 1344"/>
              <a:gd name="T8" fmla="*/ 0 60000 65536"/>
              <a:gd name="T9" fmla="*/ 0 60000 65536"/>
              <a:gd name="T10" fmla="*/ 0 60000 65536"/>
              <a:gd name="T11" fmla="*/ 0 60000 65536"/>
              <a:gd name="T12" fmla="*/ 0 w 1216"/>
              <a:gd name="T13" fmla="*/ 0 h 1344"/>
              <a:gd name="T14" fmla="*/ 1216 w 1216"/>
              <a:gd name="T15" fmla="*/ 1344 h 13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16" h="1344">
                <a:moveTo>
                  <a:pt x="128" y="136"/>
                </a:moveTo>
                <a:cubicBezTo>
                  <a:pt x="64" y="68"/>
                  <a:pt x="0" y="0"/>
                  <a:pt x="176" y="184"/>
                </a:cubicBezTo>
                <a:cubicBezTo>
                  <a:pt x="352" y="368"/>
                  <a:pt x="1152" y="1136"/>
                  <a:pt x="1184" y="1240"/>
                </a:cubicBezTo>
                <a:cubicBezTo>
                  <a:pt x="1216" y="1344"/>
                  <a:pt x="792" y="1076"/>
                  <a:pt x="368" y="808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Line 26"/>
          <p:cNvSpPr>
            <a:spLocks noChangeShapeType="1"/>
          </p:cNvSpPr>
          <p:nvPr/>
        </p:nvSpPr>
        <p:spPr bwMode="auto">
          <a:xfrm flipV="1">
            <a:off x="2895600" y="4267200"/>
            <a:ext cx="1143000" cy="457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" name="Freeform 28"/>
          <p:cNvSpPr>
            <a:spLocks noChangeArrowheads="1"/>
          </p:cNvSpPr>
          <p:nvPr/>
        </p:nvSpPr>
        <p:spPr bwMode="auto">
          <a:xfrm rot="-7674778">
            <a:off x="3906838" y="4238625"/>
            <a:ext cx="1530350" cy="2025650"/>
          </a:xfrm>
          <a:custGeom>
            <a:avLst/>
            <a:gdLst>
              <a:gd name="T0" fmla="*/ 2439092 w 1212145"/>
              <a:gd name="T1" fmla="*/ 0 h 1404795"/>
              <a:gd name="T2" fmla="*/ 774315 w 1212145"/>
              <a:gd name="T3" fmla="*/ 1441875 h 1404795"/>
              <a:gd name="T4" fmla="*/ 0 w 1212145"/>
              <a:gd name="T5" fmla="*/ 4210278 h 1404795"/>
              <a:gd name="T6" fmla="*/ 0 60000 65536"/>
              <a:gd name="T7" fmla="*/ 0 60000 65536"/>
              <a:gd name="T8" fmla="*/ 0 60000 65536"/>
              <a:gd name="T9" fmla="*/ 0 w 1212145"/>
              <a:gd name="T10" fmla="*/ 0 h 1404795"/>
              <a:gd name="T11" fmla="*/ 1212145 w 1212145"/>
              <a:gd name="T12" fmla="*/ 1404795 h 140479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12145" h="1404795">
                <a:moveTo>
                  <a:pt x="1212145" y="0"/>
                </a:moveTo>
                <a:cubicBezTo>
                  <a:pt x="899488" y="123481"/>
                  <a:pt x="586832" y="246962"/>
                  <a:pt x="384808" y="481094"/>
                </a:cubicBezTo>
                <a:cubicBezTo>
                  <a:pt x="182784" y="715226"/>
                  <a:pt x="0" y="1404795"/>
                  <a:pt x="0" y="1404795"/>
                </a:cubicBezTo>
              </a:path>
            </a:pathLst>
          </a:cu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800">
              <a:latin typeface="Arial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505200" y="5634038"/>
            <a:ext cx="2152650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rgbClr val="0000FF"/>
                </a:solidFill>
                <a:latin typeface="+mn-lt"/>
                <a:ea typeface="+mn-ea"/>
                <a:cs typeface="+mn-cs"/>
              </a:rPr>
              <a:t>advertise: 2 0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12,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51578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Step-by-step of policy oscillation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1825626" y="2428873"/>
            <a:ext cx="5543768" cy="3095629"/>
            <a:chOff x="1825626" y="2428873"/>
            <a:chExt cx="5543768" cy="3095629"/>
          </a:xfrm>
        </p:grpSpPr>
        <p:sp>
          <p:nvSpPr>
            <p:cNvPr id="24" name="Line 7"/>
            <p:cNvSpPr>
              <a:spLocks noChangeShapeType="1"/>
            </p:cNvSpPr>
            <p:nvPr/>
          </p:nvSpPr>
          <p:spPr bwMode="auto">
            <a:xfrm>
              <a:off x="4495800" y="3276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11"/>
            <p:cNvSpPr>
              <a:spLocks noChangeShapeType="1"/>
            </p:cNvSpPr>
            <p:nvPr/>
          </p:nvSpPr>
          <p:spPr bwMode="auto">
            <a:xfrm flipV="1">
              <a:off x="2667000" y="3276600"/>
              <a:ext cx="1447800" cy="1295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12"/>
            <p:cNvSpPr>
              <a:spLocks noChangeShapeType="1"/>
            </p:cNvSpPr>
            <p:nvPr/>
          </p:nvSpPr>
          <p:spPr bwMode="auto">
            <a:xfrm flipH="1">
              <a:off x="3200400" y="5029200"/>
              <a:ext cx="2819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13"/>
            <p:cNvSpPr>
              <a:spLocks noChangeShapeType="1"/>
            </p:cNvSpPr>
            <p:nvPr/>
          </p:nvSpPr>
          <p:spPr bwMode="auto">
            <a:xfrm>
              <a:off x="5153025" y="3067050"/>
              <a:ext cx="1400175" cy="15049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14"/>
            <p:cNvSpPr>
              <a:spLocks noChangeShapeType="1"/>
            </p:cNvSpPr>
            <p:nvPr/>
          </p:nvSpPr>
          <p:spPr bwMode="auto">
            <a:xfrm flipV="1">
              <a:off x="3124200" y="4419600"/>
              <a:ext cx="7620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15"/>
            <p:cNvSpPr>
              <a:spLocks noChangeShapeType="1"/>
            </p:cNvSpPr>
            <p:nvPr/>
          </p:nvSpPr>
          <p:spPr bwMode="auto">
            <a:xfrm flipH="1" flipV="1">
              <a:off x="5334000" y="4343400"/>
              <a:ext cx="838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Cloud"/>
            <p:cNvSpPr>
              <a:spLocks noChangeAspect="1" noEditPoints="1" noChangeArrowheads="1"/>
            </p:cNvSpPr>
            <p:nvPr/>
          </p:nvSpPr>
          <p:spPr bwMode="auto">
            <a:xfrm>
              <a:off x="3879631" y="2428873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1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1" name="Cloud"/>
            <p:cNvSpPr>
              <a:spLocks noChangeAspect="1" noEditPoints="1" noChangeArrowheads="1"/>
            </p:cNvSpPr>
            <p:nvPr/>
          </p:nvSpPr>
          <p:spPr bwMode="auto">
            <a:xfrm>
              <a:off x="1825626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2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2" name="Cloud"/>
            <p:cNvSpPr>
              <a:spLocks noChangeAspect="1" noEditPoints="1" noChangeArrowheads="1"/>
            </p:cNvSpPr>
            <p:nvPr/>
          </p:nvSpPr>
          <p:spPr bwMode="auto">
            <a:xfrm>
              <a:off x="5997794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3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3" name="Cloud"/>
            <p:cNvSpPr>
              <a:spLocks noChangeAspect="1" noEditPoints="1" noChangeArrowheads="1"/>
            </p:cNvSpPr>
            <p:nvPr/>
          </p:nvSpPr>
          <p:spPr bwMode="auto">
            <a:xfrm>
              <a:off x="3891236" y="3806061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0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</p:grpSp>
      <p:sp>
        <p:nvSpPr>
          <p:cNvPr id="34" name="Text Box 19"/>
          <p:cNvSpPr txBox="1">
            <a:spLocks noChangeArrowheads="1"/>
          </p:cNvSpPr>
          <p:nvPr/>
        </p:nvSpPr>
        <p:spPr bwMode="auto">
          <a:xfrm>
            <a:off x="2843213" y="24384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latin typeface="Arial" charset="0"/>
                <a:ea typeface="宋体" charset="0"/>
                <a:cs typeface="宋体" charset="0"/>
              </a:rPr>
              <a:t>1 3 0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1 0</a:t>
            </a:r>
          </a:p>
        </p:txBody>
      </p:sp>
      <p:sp>
        <p:nvSpPr>
          <p:cNvPr id="35" name="Text Box 20"/>
          <p:cNvSpPr txBox="1">
            <a:spLocks noChangeArrowheads="1"/>
          </p:cNvSpPr>
          <p:nvPr/>
        </p:nvSpPr>
        <p:spPr bwMode="auto">
          <a:xfrm>
            <a:off x="77962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latin typeface="Arial" charset="0"/>
                <a:ea typeface="宋体" charset="0"/>
                <a:cs typeface="宋体" charset="0"/>
              </a:rPr>
              <a:t>3 2 0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3 0</a:t>
            </a:r>
          </a:p>
        </p:txBody>
      </p:sp>
      <p:sp>
        <p:nvSpPr>
          <p:cNvPr id="36" name="Text Box 21"/>
          <p:cNvSpPr txBox="1">
            <a:spLocks noChangeArrowheads="1"/>
          </p:cNvSpPr>
          <p:nvPr/>
        </p:nvSpPr>
        <p:spPr bwMode="auto">
          <a:xfrm>
            <a:off x="7858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>
                    <a:lumMod val="90000"/>
                  </a:schemeClr>
                </a:solidFill>
                <a:latin typeface="Arial" charset="0"/>
                <a:ea typeface="宋体" charset="0"/>
                <a:cs typeface="宋体" charset="0"/>
              </a:rPr>
              <a:t>2 1 0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2 0</a:t>
            </a:r>
          </a:p>
        </p:txBody>
      </p:sp>
      <p:sp>
        <p:nvSpPr>
          <p:cNvPr id="39" name="Freeform 25"/>
          <p:cNvSpPr>
            <a:spLocks/>
          </p:cNvSpPr>
          <p:nvPr/>
        </p:nvSpPr>
        <p:spPr bwMode="auto">
          <a:xfrm>
            <a:off x="4673600" y="2755900"/>
            <a:ext cx="1930400" cy="2133600"/>
          </a:xfrm>
          <a:custGeom>
            <a:avLst/>
            <a:gdLst>
              <a:gd name="T0" fmla="*/ 322580000 w 1216"/>
              <a:gd name="T1" fmla="*/ 342741250 h 1344"/>
              <a:gd name="T2" fmla="*/ 443547500 w 1216"/>
              <a:gd name="T3" fmla="*/ 463708750 h 1344"/>
              <a:gd name="T4" fmla="*/ 2147483647 w 1216"/>
              <a:gd name="T5" fmla="*/ 2147483647 h 1344"/>
              <a:gd name="T6" fmla="*/ 927417500 w 1216"/>
              <a:gd name="T7" fmla="*/ 2036286250 h 1344"/>
              <a:gd name="T8" fmla="*/ 0 60000 65536"/>
              <a:gd name="T9" fmla="*/ 0 60000 65536"/>
              <a:gd name="T10" fmla="*/ 0 60000 65536"/>
              <a:gd name="T11" fmla="*/ 0 60000 65536"/>
              <a:gd name="T12" fmla="*/ 0 w 1216"/>
              <a:gd name="T13" fmla="*/ 0 h 1344"/>
              <a:gd name="T14" fmla="*/ 1216 w 1216"/>
              <a:gd name="T15" fmla="*/ 1344 h 13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16" h="1344">
                <a:moveTo>
                  <a:pt x="128" y="136"/>
                </a:moveTo>
                <a:cubicBezTo>
                  <a:pt x="64" y="68"/>
                  <a:pt x="0" y="0"/>
                  <a:pt x="176" y="184"/>
                </a:cubicBezTo>
                <a:cubicBezTo>
                  <a:pt x="352" y="368"/>
                  <a:pt x="1152" y="1136"/>
                  <a:pt x="1184" y="1240"/>
                </a:cubicBezTo>
                <a:cubicBezTo>
                  <a:pt x="1216" y="1344"/>
                  <a:pt x="792" y="1076"/>
                  <a:pt x="368" y="808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Line 26"/>
          <p:cNvSpPr>
            <a:spLocks noChangeShapeType="1"/>
          </p:cNvSpPr>
          <p:nvPr/>
        </p:nvSpPr>
        <p:spPr bwMode="auto">
          <a:xfrm flipV="1">
            <a:off x="2895600" y="4267200"/>
            <a:ext cx="1143000" cy="457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" name="Freeform 31"/>
          <p:cNvSpPr>
            <a:spLocks/>
          </p:cNvSpPr>
          <p:nvPr/>
        </p:nvSpPr>
        <p:spPr bwMode="auto">
          <a:xfrm rot="8103623">
            <a:off x="3657600" y="3810000"/>
            <a:ext cx="2057400" cy="2179638"/>
          </a:xfrm>
          <a:custGeom>
            <a:avLst/>
            <a:gdLst>
              <a:gd name="T0" fmla="*/ 366420233 w 1216"/>
              <a:gd name="T1" fmla="*/ 357692543 h 1344"/>
              <a:gd name="T2" fmla="*/ 503829512 w 1216"/>
              <a:gd name="T3" fmla="*/ 483936397 h 1344"/>
              <a:gd name="T4" fmla="*/ 2147483647 w 1216"/>
              <a:gd name="T5" fmla="*/ 2147483647 h 1344"/>
              <a:gd name="T6" fmla="*/ 1053459862 w 1216"/>
              <a:gd name="T7" fmla="*/ 2125111371 h 1344"/>
              <a:gd name="T8" fmla="*/ 0 60000 65536"/>
              <a:gd name="T9" fmla="*/ 0 60000 65536"/>
              <a:gd name="T10" fmla="*/ 0 60000 65536"/>
              <a:gd name="T11" fmla="*/ 0 60000 65536"/>
              <a:gd name="T12" fmla="*/ 0 w 1216"/>
              <a:gd name="T13" fmla="*/ 0 h 1344"/>
              <a:gd name="T14" fmla="*/ 1216 w 1216"/>
              <a:gd name="T15" fmla="*/ 1344 h 13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16" h="1344">
                <a:moveTo>
                  <a:pt x="128" y="136"/>
                </a:moveTo>
                <a:cubicBezTo>
                  <a:pt x="64" y="68"/>
                  <a:pt x="0" y="0"/>
                  <a:pt x="176" y="184"/>
                </a:cubicBezTo>
                <a:cubicBezTo>
                  <a:pt x="352" y="368"/>
                  <a:pt x="1152" y="1136"/>
                  <a:pt x="1184" y="1240"/>
                </a:cubicBezTo>
                <a:cubicBezTo>
                  <a:pt x="1216" y="1344"/>
                  <a:pt x="792" y="1076"/>
                  <a:pt x="368" y="808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12,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56304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Step-by-step of policy oscillation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Arial" charset="0"/>
                <a:ea typeface="宋体" charset="0"/>
                <a:cs typeface="宋体" charset="0"/>
              </a:rPr>
              <a:t>3 </a:t>
            </a:r>
            <a:r>
              <a:rPr lang="en-US" altLang="zh-CN" b="1" dirty="0">
                <a:latin typeface="Arial" charset="0"/>
                <a:ea typeface="宋体" charset="0"/>
                <a:cs typeface="宋体" charset="0"/>
              </a:rPr>
              <a:t>withdraws</a:t>
            </a:r>
            <a:r>
              <a:rPr lang="en-US" altLang="zh-CN" dirty="0">
                <a:latin typeface="Arial" charset="0"/>
                <a:ea typeface="宋体" charset="0"/>
                <a:cs typeface="宋体" charset="0"/>
              </a:rPr>
              <a:t> its path 3 0 from 1</a:t>
            </a:r>
          </a:p>
          <a:p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1825626" y="2428873"/>
            <a:ext cx="5543768" cy="3095629"/>
            <a:chOff x="1825626" y="2428873"/>
            <a:chExt cx="5543768" cy="3095629"/>
          </a:xfrm>
        </p:grpSpPr>
        <p:sp>
          <p:nvSpPr>
            <p:cNvPr id="24" name="Line 7"/>
            <p:cNvSpPr>
              <a:spLocks noChangeShapeType="1"/>
            </p:cNvSpPr>
            <p:nvPr/>
          </p:nvSpPr>
          <p:spPr bwMode="auto">
            <a:xfrm>
              <a:off x="4495800" y="3276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11"/>
            <p:cNvSpPr>
              <a:spLocks noChangeShapeType="1"/>
            </p:cNvSpPr>
            <p:nvPr/>
          </p:nvSpPr>
          <p:spPr bwMode="auto">
            <a:xfrm flipV="1">
              <a:off x="2667000" y="3276600"/>
              <a:ext cx="1447800" cy="1295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12"/>
            <p:cNvSpPr>
              <a:spLocks noChangeShapeType="1"/>
            </p:cNvSpPr>
            <p:nvPr/>
          </p:nvSpPr>
          <p:spPr bwMode="auto">
            <a:xfrm flipH="1">
              <a:off x="3200400" y="5029200"/>
              <a:ext cx="2819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13"/>
            <p:cNvSpPr>
              <a:spLocks noChangeShapeType="1"/>
            </p:cNvSpPr>
            <p:nvPr/>
          </p:nvSpPr>
          <p:spPr bwMode="auto">
            <a:xfrm>
              <a:off x="5153025" y="3067050"/>
              <a:ext cx="1400175" cy="15049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14"/>
            <p:cNvSpPr>
              <a:spLocks noChangeShapeType="1"/>
            </p:cNvSpPr>
            <p:nvPr/>
          </p:nvSpPr>
          <p:spPr bwMode="auto">
            <a:xfrm flipV="1">
              <a:off x="3124200" y="4419600"/>
              <a:ext cx="7620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15"/>
            <p:cNvSpPr>
              <a:spLocks noChangeShapeType="1"/>
            </p:cNvSpPr>
            <p:nvPr/>
          </p:nvSpPr>
          <p:spPr bwMode="auto">
            <a:xfrm flipH="1" flipV="1">
              <a:off x="5334000" y="4343400"/>
              <a:ext cx="838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Cloud"/>
            <p:cNvSpPr>
              <a:spLocks noChangeAspect="1" noEditPoints="1" noChangeArrowheads="1"/>
            </p:cNvSpPr>
            <p:nvPr/>
          </p:nvSpPr>
          <p:spPr bwMode="auto">
            <a:xfrm>
              <a:off x="3879631" y="2428873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1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1" name="Cloud"/>
            <p:cNvSpPr>
              <a:spLocks noChangeAspect="1" noEditPoints="1" noChangeArrowheads="1"/>
            </p:cNvSpPr>
            <p:nvPr/>
          </p:nvSpPr>
          <p:spPr bwMode="auto">
            <a:xfrm>
              <a:off x="1825626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2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2" name="Cloud"/>
            <p:cNvSpPr>
              <a:spLocks noChangeAspect="1" noEditPoints="1" noChangeArrowheads="1"/>
            </p:cNvSpPr>
            <p:nvPr/>
          </p:nvSpPr>
          <p:spPr bwMode="auto">
            <a:xfrm>
              <a:off x="5997794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3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3" name="Cloud"/>
            <p:cNvSpPr>
              <a:spLocks noChangeAspect="1" noEditPoints="1" noChangeArrowheads="1"/>
            </p:cNvSpPr>
            <p:nvPr/>
          </p:nvSpPr>
          <p:spPr bwMode="auto">
            <a:xfrm>
              <a:off x="3891236" y="3806061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0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</p:grpSp>
      <p:sp>
        <p:nvSpPr>
          <p:cNvPr id="34" name="Text Box 19"/>
          <p:cNvSpPr txBox="1">
            <a:spLocks noChangeArrowheads="1"/>
          </p:cNvSpPr>
          <p:nvPr/>
        </p:nvSpPr>
        <p:spPr bwMode="auto">
          <a:xfrm>
            <a:off x="2843213" y="24384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>
                    <a:lumMod val="90000"/>
                  </a:schemeClr>
                </a:solidFill>
                <a:latin typeface="Arial" charset="0"/>
                <a:ea typeface="宋体" charset="0"/>
                <a:cs typeface="宋体" charset="0"/>
              </a:rPr>
              <a:t>1 3 0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1 0</a:t>
            </a:r>
          </a:p>
        </p:txBody>
      </p:sp>
      <p:sp>
        <p:nvSpPr>
          <p:cNvPr id="35" name="Text Box 20"/>
          <p:cNvSpPr txBox="1">
            <a:spLocks noChangeArrowheads="1"/>
          </p:cNvSpPr>
          <p:nvPr/>
        </p:nvSpPr>
        <p:spPr bwMode="auto">
          <a:xfrm>
            <a:off x="77962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latin typeface="Arial" charset="0"/>
                <a:ea typeface="宋体" charset="0"/>
                <a:cs typeface="宋体" charset="0"/>
              </a:rPr>
              <a:t>3 2 0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3 0</a:t>
            </a:r>
          </a:p>
        </p:txBody>
      </p:sp>
      <p:sp>
        <p:nvSpPr>
          <p:cNvPr id="36" name="Text Box 21"/>
          <p:cNvSpPr txBox="1">
            <a:spLocks noChangeArrowheads="1"/>
          </p:cNvSpPr>
          <p:nvPr/>
        </p:nvSpPr>
        <p:spPr bwMode="auto">
          <a:xfrm>
            <a:off x="7858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>
                    <a:lumMod val="90000"/>
                  </a:schemeClr>
                </a:solidFill>
                <a:latin typeface="Arial" charset="0"/>
                <a:ea typeface="宋体" charset="0"/>
                <a:cs typeface="宋体" charset="0"/>
              </a:rPr>
              <a:t>2 1 0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2 0</a:t>
            </a:r>
          </a:p>
        </p:txBody>
      </p:sp>
      <p:sp>
        <p:nvSpPr>
          <p:cNvPr id="39" name="Freeform 25"/>
          <p:cNvSpPr>
            <a:spLocks/>
          </p:cNvSpPr>
          <p:nvPr/>
        </p:nvSpPr>
        <p:spPr bwMode="auto">
          <a:xfrm>
            <a:off x="4673600" y="2755900"/>
            <a:ext cx="1930400" cy="2133600"/>
          </a:xfrm>
          <a:custGeom>
            <a:avLst/>
            <a:gdLst>
              <a:gd name="T0" fmla="*/ 322580000 w 1216"/>
              <a:gd name="T1" fmla="*/ 342741250 h 1344"/>
              <a:gd name="T2" fmla="*/ 443547500 w 1216"/>
              <a:gd name="T3" fmla="*/ 463708750 h 1344"/>
              <a:gd name="T4" fmla="*/ 2147483647 w 1216"/>
              <a:gd name="T5" fmla="*/ 2147483647 h 1344"/>
              <a:gd name="T6" fmla="*/ 927417500 w 1216"/>
              <a:gd name="T7" fmla="*/ 2036286250 h 1344"/>
              <a:gd name="T8" fmla="*/ 0 60000 65536"/>
              <a:gd name="T9" fmla="*/ 0 60000 65536"/>
              <a:gd name="T10" fmla="*/ 0 60000 65536"/>
              <a:gd name="T11" fmla="*/ 0 60000 65536"/>
              <a:gd name="T12" fmla="*/ 0 w 1216"/>
              <a:gd name="T13" fmla="*/ 0 h 1344"/>
              <a:gd name="T14" fmla="*/ 1216 w 1216"/>
              <a:gd name="T15" fmla="*/ 1344 h 13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16" h="1344">
                <a:moveTo>
                  <a:pt x="128" y="136"/>
                </a:moveTo>
                <a:cubicBezTo>
                  <a:pt x="64" y="68"/>
                  <a:pt x="0" y="0"/>
                  <a:pt x="176" y="184"/>
                </a:cubicBezTo>
                <a:cubicBezTo>
                  <a:pt x="352" y="368"/>
                  <a:pt x="1152" y="1136"/>
                  <a:pt x="1184" y="1240"/>
                </a:cubicBezTo>
                <a:cubicBezTo>
                  <a:pt x="1216" y="1344"/>
                  <a:pt x="792" y="1076"/>
                  <a:pt x="368" y="808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Line 26"/>
          <p:cNvSpPr>
            <a:spLocks noChangeShapeType="1"/>
          </p:cNvSpPr>
          <p:nvPr/>
        </p:nvSpPr>
        <p:spPr bwMode="auto">
          <a:xfrm flipV="1">
            <a:off x="2895600" y="4267200"/>
            <a:ext cx="1143000" cy="457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" name="Freeform 31"/>
          <p:cNvSpPr>
            <a:spLocks/>
          </p:cNvSpPr>
          <p:nvPr/>
        </p:nvSpPr>
        <p:spPr bwMode="auto">
          <a:xfrm rot="8103623">
            <a:off x="3657600" y="3810000"/>
            <a:ext cx="2057400" cy="2179638"/>
          </a:xfrm>
          <a:custGeom>
            <a:avLst/>
            <a:gdLst>
              <a:gd name="T0" fmla="*/ 366420233 w 1216"/>
              <a:gd name="T1" fmla="*/ 357692543 h 1344"/>
              <a:gd name="T2" fmla="*/ 503829512 w 1216"/>
              <a:gd name="T3" fmla="*/ 483936397 h 1344"/>
              <a:gd name="T4" fmla="*/ 2147483647 w 1216"/>
              <a:gd name="T5" fmla="*/ 2147483647 h 1344"/>
              <a:gd name="T6" fmla="*/ 1053459862 w 1216"/>
              <a:gd name="T7" fmla="*/ 2125111371 h 1344"/>
              <a:gd name="T8" fmla="*/ 0 60000 65536"/>
              <a:gd name="T9" fmla="*/ 0 60000 65536"/>
              <a:gd name="T10" fmla="*/ 0 60000 65536"/>
              <a:gd name="T11" fmla="*/ 0 60000 65536"/>
              <a:gd name="T12" fmla="*/ 0 w 1216"/>
              <a:gd name="T13" fmla="*/ 0 h 1344"/>
              <a:gd name="T14" fmla="*/ 1216 w 1216"/>
              <a:gd name="T15" fmla="*/ 1344 h 13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16" h="1344">
                <a:moveTo>
                  <a:pt x="128" y="136"/>
                </a:moveTo>
                <a:cubicBezTo>
                  <a:pt x="64" y="68"/>
                  <a:pt x="0" y="0"/>
                  <a:pt x="176" y="184"/>
                </a:cubicBezTo>
                <a:cubicBezTo>
                  <a:pt x="352" y="368"/>
                  <a:pt x="1152" y="1136"/>
                  <a:pt x="1184" y="1240"/>
                </a:cubicBezTo>
                <a:cubicBezTo>
                  <a:pt x="1216" y="1344"/>
                  <a:pt x="792" y="1076"/>
                  <a:pt x="368" y="808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 rot="2380403">
            <a:off x="5407025" y="3114675"/>
            <a:ext cx="2135188" cy="4603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dirty="0">
                <a:solidFill>
                  <a:srgbClr val="0000FF"/>
                </a:solidFill>
                <a:latin typeface="+mn-lt"/>
                <a:ea typeface="宋体" charset="-122"/>
                <a:cs typeface="宋体" charset="-122"/>
              </a:rPr>
              <a:t>withdraw: 3 0</a:t>
            </a:r>
          </a:p>
        </p:txBody>
      </p:sp>
      <p:sp>
        <p:nvSpPr>
          <p:cNvPr id="22" name="Freeform 31"/>
          <p:cNvSpPr>
            <a:spLocks noChangeArrowheads="1"/>
          </p:cNvSpPr>
          <p:nvPr/>
        </p:nvSpPr>
        <p:spPr bwMode="auto">
          <a:xfrm rot="5904226">
            <a:off x="5545138" y="3048000"/>
            <a:ext cx="1211262" cy="1404938"/>
          </a:xfrm>
          <a:custGeom>
            <a:avLst/>
            <a:gdLst>
              <a:gd name="T0" fmla="*/ 1210380 w 1212145"/>
              <a:gd name="T1" fmla="*/ 0 h 1404795"/>
              <a:gd name="T2" fmla="*/ 384248 w 1212145"/>
              <a:gd name="T3" fmla="*/ 481192 h 1404795"/>
              <a:gd name="T4" fmla="*/ 0 w 1212145"/>
              <a:gd name="T5" fmla="*/ 1405081 h 1404795"/>
              <a:gd name="T6" fmla="*/ 0 60000 65536"/>
              <a:gd name="T7" fmla="*/ 0 60000 65536"/>
              <a:gd name="T8" fmla="*/ 0 60000 65536"/>
              <a:gd name="T9" fmla="*/ 0 w 1212145"/>
              <a:gd name="T10" fmla="*/ 0 h 1404795"/>
              <a:gd name="T11" fmla="*/ 1212145 w 1212145"/>
              <a:gd name="T12" fmla="*/ 1404795 h 140479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12145" h="1404795">
                <a:moveTo>
                  <a:pt x="1212145" y="0"/>
                </a:moveTo>
                <a:cubicBezTo>
                  <a:pt x="899488" y="123481"/>
                  <a:pt x="586832" y="246962"/>
                  <a:pt x="384808" y="481094"/>
                </a:cubicBezTo>
                <a:cubicBezTo>
                  <a:pt x="182784" y="715226"/>
                  <a:pt x="0" y="1404795"/>
                  <a:pt x="0" y="1404795"/>
                </a:cubicBezTo>
              </a:path>
            </a:pathLst>
          </a:cu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800">
              <a:latin typeface="Arial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12,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1960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Step-by-step of policy oscillation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1825626" y="2428873"/>
            <a:ext cx="5543768" cy="3095629"/>
            <a:chOff x="1825626" y="2428873"/>
            <a:chExt cx="5543768" cy="3095629"/>
          </a:xfrm>
        </p:grpSpPr>
        <p:sp>
          <p:nvSpPr>
            <p:cNvPr id="24" name="Line 7"/>
            <p:cNvSpPr>
              <a:spLocks noChangeShapeType="1"/>
            </p:cNvSpPr>
            <p:nvPr/>
          </p:nvSpPr>
          <p:spPr bwMode="auto">
            <a:xfrm>
              <a:off x="4495800" y="3276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11"/>
            <p:cNvSpPr>
              <a:spLocks noChangeShapeType="1"/>
            </p:cNvSpPr>
            <p:nvPr/>
          </p:nvSpPr>
          <p:spPr bwMode="auto">
            <a:xfrm flipV="1">
              <a:off x="2667000" y="3276600"/>
              <a:ext cx="1447800" cy="1295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12"/>
            <p:cNvSpPr>
              <a:spLocks noChangeShapeType="1"/>
            </p:cNvSpPr>
            <p:nvPr/>
          </p:nvSpPr>
          <p:spPr bwMode="auto">
            <a:xfrm flipH="1">
              <a:off x="3200400" y="5029200"/>
              <a:ext cx="2819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13"/>
            <p:cNvSpPr>
              <a:spLocks noChangeShapeType="1"/>
            </p:cNvSpPr>
            <p:nvPr/>
          </p:nvSpPr>
          <p:spPr bwMode="auto">
            <a:xfrm>
              <a:off x="5153025" y="3067050"/>
              <a:ext cx="1400175" cy="15049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14"/>
            <p:cNvSpPr>
              <a:spLocks noChangeShapeType="1"/>
            </p:cNvSpPr>
            <p:nvPr/>
          </p:nvSpPr>
          <p:spPr bwMode="auto">
            <a:xfrm flipV="1">
              <a:off x="3124200" y="4419600"/>
              <a:ext cx="7620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15"/>
            <p:cNvSpPr>
              <a:spLocks noChangeShapeType="1"/>
            </p:cNvSpPr>
            <p:nvPr/>
          </p:nvSpPr>
          <p:spPr bwMode="auto">
            <a:xfrm flipH="1" flipV="1">
              <a:off x="5334000" y="4343400"/>
              <a:ext cx="838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Cloud"/>
            <p:cNvSpPr>
              <a:spLocks noChangeAspect="1" noEditPoints="1" noChangeArrowheads="1"/>
            </p:cNvSpPr>
            <p:nvPr/>
          </p:nvSpPr>
          <p:spPr bwMode="auto">
            <a:xfrm>
              <a:off x="3879631" y="2428873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1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1" name="Cloud"/>
            <p:cNvSpPr>
              <a:spLocks noChangeAspect="1" noEditPoints="1" noChangeArrowheads="1"/>
            </p:cNvSpPr>
            <p:nvPr/>
          </p:nvSpPr>
          <p:spPr bwMode="auto">
            <a:xfrm>
              <a:off x="1825626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2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2" name="Cloud"/>
            <p:cNvSpPr>
              <a:spLocks noChangeAspect="1" noEditPoints="1" noChangeArrowheads="1"/>
            </p:cNvSpPr>
            <p:nvPr/>
          </p:nvSpPr>
          <p:spPr bwMode="auto">
            <a:xfrm>
              <a:off x="5997794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3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3" name="Cloud"/>
            <p:cNvSpPr>
              <a:spLocks noChangeAspect="1" noEditPoints="1" noChangeArrowheads="1"/>
            </p:cNvSpPr>
            <p:nvPr/>
          </p:nvSpPr>
          <p:spPr bwMode="auto">
            <a:xfrm>
              <a:off x="3891236" y="3806061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0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</p:grpSp>
      <p:sp>
        <p:nvSpPr>
          <p:cNvPr id="34" name="Text Box 19"/>
          <p:cNvSpPr txBox="1">
            <a:spLocks noChangeArrowheads="1"/>
          </p:cNvSpPr>
          <p:nvPr/>
        </p:nvSpPr>
        <p:spPr bwMode="auto">
          <a:xfrm>
            <a:off x="2843213" y="24384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>
                    <a:lumMod val="90000"/>
                  </a:schemeClr>
                </a:solidFill>
                <a:latin typeface="Arial" charset="0"/>
                <a:ea typeface="宋体" charset="0"/>
                <a:cs typeface="宋体" charset="0"/>
              </a:rPr>
              <a:t>1 3 0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1 0</a:t>
            </a:r>
          </a:p>
        </p:txBody>
      </p:sp>
      <p:sp>
        <p:nvSpPr>
          <p:cNvPr id="35" name="Text Box 20"/>
          <p:cNvSpPr txBox="1">
            <a:spLocks noChangeArrowheads="1"/>
          </p:cNvSpPr>
          <p:nvPr/>
        </p:nvSpPr>
        <p:spPr bwMode="auto">
          <a:xfrm>
            <a:off x="77962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latin typeface="Arial" charset="0"/>
                <a:ea typeface="宋体" charset="0"/>
                <a:cs typeface="宋体" charset="0"/>
              </a:rPr>
              <a:t>3 2 0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3 0</a:t>
            </a:r>
          </a:p>
        </p:txBody>
      </p:sp>
      <p:sp>
        <p:nvSpPr>
          <p:cNvPr id="36" name="Text Box 21"/>
          <p:cNvSpPr txBox="1">
            <a:spLocks noChangeArrowheads="1"/>
          </p:cNvSpPr>
          <p:nvPr/>
        </p:nvSpPr>
        <p:spPr bwMode="auto">
          <a:xfrm>
            <a:off x="7858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>
                    <a:lumMod val="90000"/>
                  </a:schemeClr>
                </a:solidFill>
                <a:latin typeface="Arial" charset="0"/>
                <a:ea typeface="宋体" charset="0"/>
                <a:cs typeface="宋体" charset="0"/>
              </a:rPr>
              <a:t>2 1 0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2 0</a:t>
            </a:r>
          </a:p>
        </p:txBody>
      </p:sp>
      <p:sp>
        <p:nvSpPr>
          <p:cNvPr id="40" name="Line 26"/>
          <p:cNvSpPr>
            <a:spLocks noChangeShapeType="1"/>
          </p:cNvSpPr>
          <p:nvPr/>
        </p:nvSpPr>
        <p:spPr bwMode="auto">
          <a:xfrm flipV="1">
            <a:off x="2895600" y="4267200"/>
            <a:ext cx="1143000" cy="457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" name="Freeform 31"/>
          <p:cNvSpPr>
            <a:spLocks/>
          </p:cNvSpPr>
          <p:nvPr/>
        </p:nvSpPr>
        <p:spPr bwMode="auto">
          <a:xfrm rot="8103623">
            <a:off x="3657600" y="3810000"/>
            <a:ext cx="2057400" cy="2179638"/>
          </a:xfrm>
          <a:custGeom>
            <a:avLst/>
            <a:gdLst>
              <a:gd name="T0" fmla="*/ 366420233 w 1216"/>
              <a:gd name="T1" fmla="*/ 357692543 h 1344"/>
              <a:gd name="T2" fmla="*/ 503829512 w 1216"/>
              <a:gd name="T3" fmla="*/ 483936397 h 1344"/>
              <a:gd name="T4" fmla="*/ 2147483647 w 1216"/>
              <a:gd name="T5" fmla="*/ 2147483647 h 1344"/>
              <a:gd name="T6" fmla="*/ 1053459862 w 1216"/>
              <a:gd name="T7" fmla="*/ 2125111371 h 1344"/>
              <a:gd name="T8" fmla="*/ 0 60000 65536"/>
              <a:gd name="T9" fmla="*/ 0 60000 65536"/>
              <a:gd name="T10" fmla="*/ 0 60000 65536"/>
              <a:gd name="T11" fmla="*/ 0 60000 65536"/>
              <a:gd name="T12" fmla="*/ 0 w 1216"/>
              <a:gd name="T13" fmla="*/ 0 h 1344"/>
              <a:gd name="T14" fmla="*/ 1216 w 1216"/>
              <a:gd name="T15" fmla="*/ 1344 h 13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16" h="1344">
                <a:moveTo>
                  <a:pt x="128" y="136"/>
                </a:moveTo>
                <a:cubicBezTo>
                  <a:pt x="64" y="68"/>
                  <a:pt x="0" y="0"/>
                  <a:pt x="176" y="184"/>
                </a:cubicBezTo>
                <a:cubicBezTo>
                  <a:pt x="352" y="368"/>
                  <a:pt x="1152" y="1136"/>
                  <a:pt x="1184" y="1240"/>
                </a:cubicBezTo>
                <a:cubicBezTo>
                  <a:pt x="1216" y="1344"/>
                  <a:pt x="792" y="1076"/>
                  <a:pt x="368" y="808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Line 22"/>
          <p:cNvSpPr>
            <a:spLocks noChangeShapeType="1"/>
          </p:cNvSpPr>
          <p:nvPr/>
        </p:nvSpPr>
        <p:spPr bwMode="auto">
          <a:xfrm>
            <a:off x="4724400" y="3048000"/>
            <a:ext cx="0" cy="914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12,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9938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Step-by-step of policy oscillation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Arial" charset="0"/>
                <a:ea typeface="宋体" charset="0"/>
                <a:cs typeface="宋体" charset="0"/>
              </a:rPr>
              <a:t>1 </a:t>
            </a:r>
            <a:r>
              <a:rPr lang="en-US" altLang="zh-CN" b="1" dirty="0">
                <a:latin typeface="Arial" charset="0"/>
                <a:ea typeface="宋体" charset="0"/>
                <a:cs typeface="宋体" charset="0"/>
              </a:rPr>
              <a:t>advertises</a:t>
            </a:r>
            <a:r>
              <a:rPr lang="en-US" altLang="zh-CN" dirty="0">
                <a:latin typeface="Arial" charset="0"/>
                <a:ea typeface="宋体" charset="0"/>
                <a:cs typeface="宋体" charset="0"/>
              </a:rPr>
              <a:t> its path 1 0 to 2</a:t>
            </a:r>
          </a:p>
          <a:p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1825626" y="2428873"/>
            <a:ext cx="5543768" cy="3095629"/>
            <a:chOff x="1825626" y="2428873"/>
            <a:chExt cx="5543768" cy="3095629"/>
          </a:xfrm>
        </p:grpSpPr>
        <p:sp>
          <p:nvSpPr>
            <p:cNvPr id="24" name="Line 7"/>
            <p:cNvSpPr>
              <a:spLocks noChangeShapeType="1"/>
            </p:cNvSpPr>
            <p:nvPr/>
          </p:nvSpPr>
          <p:spPr bwMode="auto">
            <a:xfrm>
              <a:off x="4495800" y="3276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11"/>
            <p:cNvSpPr>
              <a:spLocks noChangeShapeType="1"/>
            </p:cNvSpPr>
            <p:nvPr/>
          </p:nvSpPr>
          <p:spPr bwMode="auto">
            <a:xfrm flipV="1">
              <a:off x="2667000" y="3276600"/>
              <a:ext cx="1447800" cy="1295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12"/>
            <p:cNvSpPr>
              <a:spLocks noChangeShapeType="1"/>
            </p:cNvSpPr>
            <p:nvPr/>
          </p:nvSpPr>
          <p:spPr bwMode="auto">
            <a:xfrm flipH="1">
              <a:off x="3200400" y="5029200"/>
              <a:ext cx="2819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13"/>
            <p:cNvSpPr>
              <a:spLocks noChangeShapeType="1"/>
            </p:cNvSpPr>
            <p:nvPr/>
          </p:nvSpPr>
          <p:spPr bwMode="auto">
            <a:xfrm>
              <a:off x="5153025" y="3067050"/>
              <a:ext cx="1400175" cy="15049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14"/>
            <p:cNvSpPr>
              <a:spLocks noChangeShapeType="1"/>
            </p:cNvSpPr>
            <p:nvPr/>
          </p:nvSpPr>
          <p:spPr bwMode="auto">
            <a:xfrm flipV="1">
              <a:off x="3124200" y="4419600"/>
              <a:ext cx="7620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15"/>
            <p:cNvSpPr>
              <a:spLocks noChangeShapeType="1"/>
            </p:cNvSpPr>
            <p:nvPr/>
          </p:nvSpPr>
          <p:spPr bwMode="auto">
            <a:xfrm flipH="1" flipV="1">
              <a:off x="5334000" y="4343400"/>
              <a:ext cx="838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Cloud"/>
            <p:cNvSpPr>
              <a:spLocks noChangeAspect="1" noEditPoints="1" noChangeArrowheads="1"/>
            </p:cNvSpPr>
            <p:nvPr/>
          </p:nvSpPr>
          <p:spPr bwMode="auto">
            <a:xfrm>
              <a:off x="3879631" y="2428873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1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1" name="Cloud"/>
            <p:cNvSpPr>
              <a:spLocks noChangeAspect="1" noEditPoints="1" noChangeArrowheads="1"/>
            </p:cNvSpPr>
            <p:nvPr/>
          </p:nvSpPr>
          <p:spPr bwMode="auto">
            <a:xfrm>
              <a:off x="1825626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2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2" name="Cloud"/>
            <p:cNvSpPr>
              <a:spLocks noChangeAspect="1" noEditPoints="1" noChangeArrowheads="1"/>
            </p:cNvSpPr>
            <p:nvPr/>
          </p:nvSpPr>
          <p:spPr bwMode="auto">
            <a:xfrm>
              <a:off x="5997794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3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3" name="Cloud"/>
            <p:cNvSpPr>
              <a:spLocks noChangeAspect="1" noEditPoints="1" noChangeArrowheads="1"/>
            </p:cNvSpPr>
            <p:nvPr/>
          </p:nvSpPr>
          <p:spPr bwMode="auto">
            <a:xfrm>
              <a:off x="3891236" y="3806061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0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</p:grpSp>
      <p:sp>
        <p:nvSpPr>
          <p:cNvPr id="34" name="Text Box 19"/>
          <p:cNvSpPr txBox="1">
            <a:spLocks noChangeArrowheads="1"/>
          </p:cNvSpPr>
          <p:nvPr/>
        </p:nvSpPr>
        <p:spPr bwMode="auto">
          <a:xfrm>
            <a:off x="2843213" y="24384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>
                    <a:lumMod val="90000"/>
                  </a:schemeClr>
                </a:solidFill>
                <a:latin typeface="Arial" charset="0"/>
                <a:ea typeface="宋体" charset="0"/>
                <a:cs typeface="宋体" charset="0"/>
              </a:rPr>
              <a:t>1 3 0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1 0</a:t>
            </a:r>
          </a:p>
        </p:txBody>
      </p:sp>
      <p:sp>
        <p:nvSpPr>
          <p:cNvPr id="35" name="Text Box 20"/>
          <p:cNvSpPr txBox="1">
            <a:spLocks noChangeArrowheads="1"/>
          </p:cNvSpPr>
          <p:nvPr/>
        </p:nvSpPr>
        <p:spPr bwMode="auto">
          <a:xfrm>
            <a:off x="77962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latin typeface="Arial" charset="0"/>
                <a:ea typeface="宋体" charset="0"/>
                <a:cs typeface="宋体" charset="0"/>
              </a:rPr>
              <a:t>3 2 0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3 0</a:t>
            </a:r>
          </a:p>
        </p:txBody>
      </p:sp>
      <p:sp>
        <p:nvSpPr>
          <p:cNvPr id="36" name="Text Box 21"/>
          <p:cNvSpPr txBox="1">
            <a:spLocks noChangeArrowheads="1"/>
          </p:cNvSpPr>
          <p:nvPr/>
        </p:nvSpPr>
        <p:spPr bwMode="auto">
          <a:xfrm>
            <a:off x="7858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latin typeface="Arial" charset="0"/>
                <a:ea typeface="宋体" charset="0"/>
                <a:cs typeface="宋体" charset="0"/>
              </a:rPr>
              <a:t>2 1 0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2 0</a:t>
            </a:r>
          </a:p>
        </p:txBody>
      </p:sp>
      <p:sp>
        <p:nvSpPr>
          <p:cNvPr id="40" name="Line 26"/>
          <p:cNvSpPr>
            <a:spLocks noChangeShapeType="1"/>
          </p:cNvSpPr>
          <p:nvPr/>
        </p:nvSpPr>
        <p:spPr bwMode="auto">
          <a:xfrm flipV="1">
            <a:off x="2895600" y="4267200"/>
            <a:ext cx="1143000" cy="457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" name="Freeform 31"/>
          <p:cNvSpPr>
            <a:spLocks/>
          </p:cNvSpPr>
          <p:nvPr/>
        </p:nvSpPr>
        <p:spPr bwMode="auto">
          <a:xfrm rot="8103623">
            <a:off x="3657600" y="3810000"/>
            <a:ext cx="2057400" cy="2179638"/>
          </a:xfrm>
          <a:custGeom>
            <a:avLst/>
            <a:gdLst>
              <a:gd name="T0" fmla="*/ 366420233 w 1216"/>
              <a:gd name="T1" fmla="*/ 357692543 h 1344"/>
              <a:gd name="T2" fmla="*/ 503829512 w 1216"/>
              <a:gd name="T3" fmla="*/ 483936397 h 1344"/>
              <a:gd name="T4" fmla="*/ 2147483647 w 1216"/>
              <a:gd name="T5" fmla="*/ 2147483647 h 1344"/>
              <a:gd name="T6" fmla="*/ 1053459862 w 1216"/>
              <a:gd name="T7" fmla="*/ 2125111371 h 1344"/>
              <a:gd name="T8" fmla="*/ 0 60000 65536"/>
              <a:gd name="T9" fmla="*/ 0 60000 65536"/>
              <a:gd name="T10" fmla="*/ 0 60000 65536"/>
              <a:gd name="T11" fmla="*/ 0 60000 65536"/>
              <a:gd name="T12" fmla="*/ 0 w 1216"/>
              <a:gd name="T13" fmla="*/ 0 h 1344"/>
              <a:gd name="T14" fmla="*/ 1216 w 1216"/>
              <a:gd name="T15" fmla="*/ 1344 h 13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16" h="1344">
                <a:moveTo>
                  <a:pt x="128" y="136"/>
                </a:moveTo>
                <a:cubicBezTo>
                  <a:pt x="64" y="68"/>
                  <a:pt x="0" y="0"/>
                  <a:pt x="176" y="184"/>
                </a:cubicBezTo>
                <a:cubicBezTo>
                  <a:pt x="352" y="368"/>
                  <a:pt x="1152" y="1136"/>
                  <a:pt x="1184" y="1240"/>
                </a:cubicBezTo>
                <a:cubicBezTo>
                  <a:pt x="1216" y="1344"/>
                  <a:pt x="792" y="1076"/>
                  <a:pt x="368" y="808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Line 22"/>
          <p:cNvSpPr>
            <a:spLocks noChangeShapeType="1"/>
          </p:cNvSpPr>
          <p:nvPr/>
        </p:nvSpPr>
        <p:spPr bwMode="auto">
          <a:xfrm>
            <a:off x="4724400" y="3048000"/>
            <a:ext cx="0" cy="914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Freeform 30"/>
          <p:cNvSpPr>
            <a:spLocks noChangeArrowheads="1"/>
          </p:cNvSpPr>
          <p:nvPr/>
        </p:nvSpPr>
        <p:spPr bwMode="auto">
          <a:xfrm>
            <a:off x="1905000" y="3167062"/>
            <a:ext cx="1212850" cy="1404938"/>
          </a:xfrm>
          <a:custGeom>
            <a:avLst/>
            <a:gdLst>
              <a:gd name="T0" fmla="*/ 1213555 w 1212145"/>
              <a:gd name="T1" fmla="*/ 0 h 1404795"/>
              <a:gd name="T2" fmla="*/ 385256 w 1212145"/>
              <a:gd name="T3" fmla="*/ 481192 h 1404795"/>
              <a:gd name="T4" fmla="*/ 0 w 1212145"/>
              <a:gd name="T5" fmla="*/ 1405081 h 1404795"/>
              <a:gd name="T6" fmla="*/ 0 60000 65536"/>
              <a:gd name="T7" fmla="*/ 0 60000 65536"/>
              <a:gd name="T8" fmla="*/ 0 60000 65536"/>
              <a:gd name="T9" fmla="*/ 0 w 1212145"/>
              <a:gd name="T10" fmla="*/ 0 h 1404795"/>
              <a:gd name="T11" fmla="*/ 1212145 w 1212145"/>
              <a:gd name="T12" fmla="*/ 1404795 h 140479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12145" h="1404795">
                <a:moveTo>
                  <a:pt x="1212145" y="0"/>
                </a:moveTo>
                <a:cubicBezTo>
                  <a:pt x="899488" y="123481"/>
                  <a:pt x="586832" y="246962"/>
                  <a:pt x="384808" y="481094"/>
                </a:cubicBezTo>
                <a:cubicBezTo>
                  <a:pt x="182784" y="715226"/>
                  <a:pt x="0" y="1404795"/>
                  <a:pt x="0" y="1404795"/>
                </a:cubicBezTo>
              </a:path>
            </a:pathLst>
          </a:cu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800">
              <a:latin typeface="Arial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 rot="18456896">
            <a:off x="1046957" y="3196431"/>
            <a:ext cx="2151062" cy="4603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CN" sz="2400" dirty="0">
                <a:solidFill>
                  <a:srgbClr val="0000FF"/>
                </a:solidFill>
                <a:latin typeface="+mn-lt"/>
                <a:ea typeface="宋体" charset="-122"/>
                <a:cs typeface="宋体" charset="-122"/>
              </a:rPr>
              <a:t>advertise: 1 0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12,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79355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Step-by-step of policy oscillation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1825626" y="2428873"/>
            <a:ext cx="5543768" cy="3095629"/>
            <a:chOff x="1825626" y="2428873"/>
            <a:chExt cx="5543768" cy="3095629"/>
          </a:xfrm>
        </p:grpSpPr>
        <p:sp>
          <p:nvSpPr>
            <p:cNvPr id="24" name="Line 7"/>
            <p:cNvSpPr>
              <a:spLocks noChangeShapeType="1"/>
            </p:cNvSpPr>
            <p:nvPr/>
          </p:nvSpPr>
          <p:spPr bwMode="auto">
            <a:xfrm>
              <a:off x="4495800" y="3276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11"/>
            <p:cNvSpPr>
              <a:spLocks noChangeShapeType="1"/>
            </p:cNvSpPr>
            <p:nvPr/>
          </p:nvSpPr>
          <p:spPr bwMode="auto">
            <a:xfrm flipV="1">
              <a:off x="2667000" y="3276600"/>
              <a:ext cx="1447800" cy="1295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12"/>
            <p:cNvSpPr>
              <a:spLocks noChangeShapeType="1"/>
            </p:cNvSpPr>
            <p:nvPr/>
          </p:nvSpPr>
          <p:spPr bwMode="auto">
            <a:xfrm flipH="1">
              <a:off x="3200400" y="5029200"/>
              <a:ext cx="2819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13"/>
            <p:cNvSpPr>
              <a:spLocks noChangeShapeType="1"/>
            </p:cNvSpPr>
            <p:nvPr/>
          </p:nvSpPr>
          <p:spPr bwMode="auto">
            <a:xfrm>
              <a:off x="5153025" y="3067050"/>
              <a:ext cx="1400175" cy="15049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14"/>
            <p:cNvSpPr>
              <a:spLocks noChangeShapeType="1"/>
            </p:cNvSpPr>
            <p:nvPr/>
          </p:nvSpPr>
          <p:spPr bwMode="auto">
            <a:xfrm flipV="1">
              <a:off x="3124200" y="4419600"/>
              <a:ext cx="7620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15"/>
            <p:cNvSpPr>
              <a:spLocks noChangeShapeType="1"/>
            </p:cNvSpPr>
            <p:nvPr/>
          </p:nvSpPr>
          <p:spPr bwMode="auto">
            <a:xfrm flipH="1" flipV="1">
              <a:off x="5334000" y="4343400"/>
              <a:ext cx="838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Cloud"/>
            <p:cNvSpPr>
              <a:spLocks noChangeAspect="1" noEditPoints="1" noChangeArrowheads="1"/>
            </p:cNvSpPr>
            <p:nvPr/>
          </p:nvSpPr>
          <p:spPr bwMode="auto">
            <a:xfrm>
              <a:off x="3879631" y="2428873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1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1" name="Cloud"/>
            <p:cNvSpPr>
              <a:spLocks noChangeAspect="1" noEditPoints="1" noChangeArrowheads="1"/>
            </p:cNvSpPr>
            <p:nvPr/>
          </p:nvSpPr>
          <p:spPr bwMode="auto">
            <a:xfrm>
              <a:off x="1825626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2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2" name="Cloud"/>
            <p:cNvSpPr>
              <a:spLocks noChangeAspect="1" noEditPoints="1" noChangeArrowheads="1"/>
            </p:cNvSpPr>
            <p:nvPr/>
          </p:nvSpPr>
          <p:spPr bwMode="auto">
            <a:xfrm>
              <a:off x="5997794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3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3" name="Cloud"/>
            <p:cNvSpPr>
              <a:spLocks noChangeAspect="1" noEditPoints="1" noChangeArrowheads="1"/>
            </p:cNvSpPr>
            <p:nvPr/>
          </p:nvSpPr>
          <p:spPr bwMode="auto">
            <a:xfrm>
              <a:off x="3891236" y="3806061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0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</p:grpSp>
      <p:sp>
        <p:nvSpPr>
          <p:cNvPr id="34" name="Text Box 19"/>
          <p:cNvSpPr txBox="1">
            <a:spLocks noChangeArrowheads="1"/>
          </p:cNvSpPr>
          <p:nvPr/>
        </p:nvSpPr>
        <p:spPr bwMode="auto">
          <a:xfrm>
            <a:off x="2843213" y="24384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>
                    <a:lumMod val="90000"/>
                  </a:schemeClr>
                </a:solidFill>
                <a:latin typeface="Arial" charset="0"/>
                <a:ea typeface="宋体" charset="0"/>
                <a:cs typeface="宋体" charset="0"/>
              </a:rPr>
              <a:t>1 3 0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1 0</a:t>
            </a:r>
          </a:p>
        </p:txBody>
      </p:sp>
      <p:sp>
        <p:nvSpPr>
          <p:cNvPr id="35" name="Text Box 20"/>
          <p:cNvSpPr txBox="1">
            <a:spLocks noChangeArrowheads="1"/>
          </p:cNvSpPr>
          <p:nvPr/>
        </p:nvSpPr>
        <p:spPr bwMode="auto">
          <a:xfrm>
            <a:off x="77962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latin typeface="Arial" charset="0"/>
                <a:ea typeface="宋体" charset="0"/>
                <a:cs typeface="宋体" charset="0"/>
              </a:rPr>
              <a:t>3 2 0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3 0</a:t>
            </a:r>
          </a:p>
        </p:txBody>
      </p:sp>
      <p:sp>
        <p:nvSpPr>
          <p:cNvPr id="36" name="Text Box 21"/>
          <p:cNvSpPr txBox="1">
            <a:spLocks noChangeArrowheads="1"/>
          </p:cNvSpPr>
          <p:nvPr/>
        </p:nvSpPr>
        <p:spPr bwMode="auto">
          <a:xfrm>
            <a:off x="7858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latin typeface="Arial" charset="0"/>
                <a:ea typeface="宋体" charset="0"/>
                <a:cs typeface="宋体" charset="0"/>
              </a:rPr>
              <a:t>2 1 0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2 0</a:t>
            </a:r>
          </a:p>
        </p:txBody>
      </p:sp>
      <p:sp>
        <p:nvSpPr>
          <p:cNvPr id="38" name="Freeform 31"/>
          <p:cNvSpPr>
            <a:spLocks/>
          </p:cNvSpPr>
          <p:nvPr/>
        </p:nvSpPr>
        <p:spPr bwMode="auto">
          <a:xfrm rot="8103623">
            <a:off x="3657600" y="3810000"/>
            <a:ext cx="2057400" cy="2179638"/>
          </a:xfrm>
          <a:custGeom>
            <a:avLst/>
            <a:gdLst>
              <a:gd name="T0" fmla="*/ 366420233 w 1216"/>
              <a:gd name="T1" fmla="*/ 357692543 h 1344"/>
              <a:gd name="T2" fmla="*/ 503829512 w 1216"/>
              <a:gd name="T3" fmla="*/ 483936397 h 1344"/>
              <a:gd name="T4" fmla="*/ 2147483647 w 1216"/>
              <a:gd name="T5" fmla="*/ 2147483647 h 1344"/>
              <a:gd name="T6" fmla="*/ 1053459862 w 1216"/>
              <a:gd name="T7" fmla="*/ 2125111371 h 1344"/>
              <a:gd name="T8" fmla="*/ 0 60000 65536"/>
              <a:gd name="T9" fmla="*/ 0 60000 65536"/>
              <a:gd name="T10" fmla="*/ 0 60000 65536"/>
              <a:gd name="T11" fmla="*/ 0 60000 65536"/>
              <a:gd name="T12" fmla="*/ 0 w 1216"/>
              <a:gd name="T13" fmla="*/ 0 h 1344"/>
              <a:gd name="T14" fmla="*/ 1216 w 1216"/>
              <a:gd name="T15" fmla="*/ 1344 h 13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16" h="1344">
                <a:moveTo>
                  <a:pt x="128" y="136"/>
                </a:moveTo>
                <a:cubicBezTo>
                  <a:pt x="64" y="68"/>
                  <a:pt x="0" y="0"/>
                  <a:pt x="176" y="184"/>
                </a:cubicBezTo>
                <a:cubicBezTo>
                  <a:pt x="352" y="368"/>
                  <a:pt x="1152" y="1136"/>
                  <a:pt x="1184" y="1240"/>
                </a:cubicBezTo>
                <a:cubicBezTo>
                  <a:pt x="1216" y="1344"/>
                  <a:pt x="792" y="1076"/>
                  <a:pt x="368" y="808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Line 22"/>
          <p:cNvSpPr>
            <a:spLocks noChangeShapeType="1"/>
          </p:cNvSpPr>
          <p:nvPr/>
        </p:nvSpPr>
        <p:spPr bwMode="auto">
          <a:xfrm>
            <a:off x="4724400" y="3048000"/>
            <a:ext cx="0" cy="914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Freeform 24"/>
          <p:cNvSpPr>
            <a:spLocks/>
          </p:cNvSpPr>
          <p:nvPr/>
        </p:nvSpPr>
        <p:spPr bwMode="auto">
          <a:xfrm>
            <a:off x="2832100" y="2997200"/>
            <a:ext cx="1892300" cy="1727200"/>
          </a:xfrm>
          <a:custGeom>
            <a:avLst/>
            <a:gdLst>
              <a:gd name="T0" fmla="*/ 0 w 1192"/>
              <a:gd name="T1" fmla="*/ 2147483647 h 1088"/>
              <a:gd name="T2" fmla="*/ 2147483647 w 1192"/>
              <a:gd name="T3" fmla="*/ 201612500 h 1088"/>
              <a:gd name="T4" fmla="*/ 2147483647 w 1192"/>
              <a:gd name="T5" fmla="*/ 1532255000 h 1088"/>
              <a:gd name="T6" fmla="*/ 0 60000 65536"/>
              <a:gd name="T7" fmla="*/ 0 60000 65536"/>
              <a:gd name="T8" fmla="*/ 0 60000 65536"/>
              <a:gd name="T9" fmla="*/ 0 w 1192"/>
              <a:gd name="T10" fmla="*/ 0 h 1088"/>
              <a:gd name="T11" fmla="*/ 1192 w 1192"/>
              <a:gd name="T12" fmla="*/ 1088 h 10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92" h="1088">
                <a:moveTo>
                  <a:pt x="0" y="1088"/>
                </a:moveTo>
                <a:cubicBezTo>
                  <a:pt x="412" y="624"/>
                  <a:pt x="824" y="160"/>
                  <a:pt x="1008" y="80"/>
                </a:cubicBezTo>
                <a:cubicBezTo>
                  <a:pt x="1192" y="0"/>
                  <a:pt x="1148" y="304"/>
                  <a:pt x="1104" y="608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12,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657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Inter-domain routing: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Destinations are IP prefixes (12.0.0.0/8)</a:t>
            </a:r>
          </a:p>
          <a:p>
            <a:r>
              <a:rPr lang="en-US" dirty="0"/>
              <a:t>Nodes are Autonomous Systems (ASes)</a:t>
            </a:r>
          </a:p>
          <a:p>
            <a:pPr lvl="1"/>
            <a:r>
              <a:rPr lang="en-US" dirty="0"/>
              <a:t>Internals of each AS are hidden </a:t>
            </a:r>
          </a:p>
          <a:p>
            <a:r>
              <a:rPr lang="en-US" dirty="0"/>
              <a:t>Links represent both physical links and business relationships</a:t>
            </a:r>
          </a:p>
          <a:p>
            <a:r>
              <a:rPr lang="en-US" dirty="0"/>
              <a:t>BGP (Border Gateway Protocol) is the Inter-domain routing protocol</a:t>
            </a:r>
          </a:p>
          <a:p>
            <a:pPr lvl="1"/>
            <a:r>
              <a:rPr lang="en-US" dirty="0"/>
              <a:t>Implemented by AS border routers</a:t>
            </a:r>
          </a:p>
          <a:p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12,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203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Step-by-step of policy oscillation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Arial" charset="0"/>
                <a:ea typeface="宋体" charset="0"/>
                <a:cs typeface="宋体" charset="0"/>
              </a:rPr>
              <a:t>2 </a:t>
            </a:r>
            <a:r>
              <a:rPr lang="en-US" altLang="zh-CN" b="1" dirty="0">
                <a:latin typeface="Arial" charset="0"/>
                <a:ea typeface="宋体" charset="0"/>
                <a:cs typeface="宋体" charset="0"/>
              </a:rPr>
              <a:t>withdraws</a:t>
            </a:r>
            <a:r>
              <a:rPr lang="en-US" altLang="zh-CN" dirty="0">
                <a:latin typeface="Arial" charset="0"/>
                <a:ea typeface="宋体" charset="0"/>
                <a:cs typeface="宋体" charset="0"/>
              </a:rPr>
              <a:t> its path 2 0 from 3</a:t>
            </a:r>
          </a:p>
          <a:p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1825626" y="2428873"/>
            <a:ext cx="5543768" cy="3095629"/>
            <a:chOff x="1825626" y="2428873"/>
            <a:chExt cx="5543768" cy="3095629"/>
          </a:xfrm>
        </p:grpSpPr>
        <p:sp>
          <p:nvSpPr>
            <p:cNvPr id="24" name="Line 7"/>
            <p:cNvSpPr>
              <a:spLocks noChangeShapeType="1"/>
            </p:cNvSpPr>
            <p:nvPr/>
          </p:nvSpPr>
          <p:spPr bwMode="auto">
            <a:xfrm>
              <a:off x="4495800" y="3276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11"/>
            <p:cNvSpPr>
              <a:spLocks noChangeShapeType="1"/>
            </p:cNvSpPr>
            <p:nvPr/>
          </p:nvSpPr>
          <p:spPr bwMode="auto">
            <a:xfrm flipV="1">
              <a:off x="2667000" y="3276600"/>
              <a:ext cx="1447800" cy="1295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12"/>
            <p:cNvSpPr>
              <a:spLocks noChangeShapeType="1"/>
            </p:cNvSpPr>
            <p:nvPr/>
          </p:nvSpPr>
          <p:spPr bwMode="auto">
            <a:xfrm flipH="1">
              <a:off x="3200400" y="5029200"/>
              <a:ext cx="2819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13"/>
            <p:cNvSpPr>
              <a:spLocks noChangeShapeType="1"/>
            </p:cNvSpPr>
            <p:nvPr/>
          </p:nvSpPr>
          <p:spPr bwMode="auto">
            <a:xfrm>
              <a:off x="5153025" y="3067050"/>
              <a:ext cx="1400175" cy="15049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14"/>
            <p:cNvSpPr>
              <a:spLocks noChangeShapeType="1"/>
            </p:cNvSpPr>
            <p:nvPr/>
          </p:nvSpPr>
          <p:spPr bwMode="auto">
            <a:xfrm flipV="1">
              <a:off x="3124200" y="4419600"/>
              <a:ext cx="7620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15"/>
            <p:cNvSpPr>
              <a:spLocks noChangeShapeType="1"/>
            </p:cNvSpPr>
            <p:nvPr/>
          </p:nvSpPr>
          <p:spPr bwMode="auto">
            <a:xfrm flipH="1" flipV="1">
              <a:off x="5334000" y="4343400"/>
              <a:ext cx="838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Cloud"/>
            <p:cNvSpPr>
              <a:spLocks noChangeAspect="1" noEditPoints="1" noChangeArrowheads="1"/>
            </p:cNvSpPr>
            <p:nvPr/>
          </p:nvSpPr>
          <p:spPr bwMode="auto">
            <a:xfrm>
              <a:off x="3879631" y="2428873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1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1" name="Cloud"/>
            <p:cNvSpPr>
              <a:spLocks noChangeAspect="1" noEditPoints="1" noChangeArrowheads="1"/>
            </p:cNvSpPr>
            <p:nvPr/>
          </p:nvSpPr>
          <p:spPr bwMode="auto">
            <a:xfrm>
              <a:off x="1825626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2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2" name="Cloud"/>
            <p:cNvSpPr>
              <a:spLocks noChangeAspect="1" noEditPoints="1" noChangeArrowheads="1"/>
            </p:cNvSpPr>
            <p:nvPr/>
          </p:nvSpPr>
          <p:spPr bwMode="auto">
            <a:xfrm>
              <a:off x="5997794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3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3" name="Cloud"/>
            <p:cNvSpPr>
              <a:spLocks noChangeAspect="1" noEditPoints="1" noChangeArrowheads="1"/>
            </p:cNvSpPr>
            <p:nvPr/>
          </p:nvSpPr>
          <p:spPr bwMode="auto">
            <a:xfrm>
              <a:off x="3891236" y="3806061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0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</p:grpSp>
      <p:sp>
        <p:nvSpPr>
          <p:cNvPr id="34" name="Text Box 19"/>
          <p:cNvSpPr txBox="1">
            <a:spLocks noChangeArrowheads="1"/>
          </p:cNvSpPr>
          <p:nvPr/>
        </p:nvSpPr>
        <p:spPr bwMode="auto">
          <a:xfrm>
            <a:off x="2843213" y="24384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>
                    <a:lumMod val="90000"/>
                  </a:schemeClr>
                </a:solidFill>
                <a:latin typeface="Arial" charset="0"/>
                <a:ea typeface="宋体" charset="0"/>
                <a:cs typeface="宋体" charset="0"/>
              </a:rPr>
              <a:t>1 3 0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1 0</a:t>
            </a:r>
          </a:p>
        </p:txBody>
      </p:sp>
      <p:sp>
        <p:nvSpPr>
          <p:cNvPr id="35" name="Text Box 20"/>
          <p:cNvSpPr txBox="1">
            <a:spLocks noChangeArrowheads="1"/>
          </p:cNvSpPr>
          <p:nvPr/>
        </p:nvSpPr>
        <p:spPr bwMode="auto">
          <a:xfrm>
            <a:off x="77962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>
                    <a:lumMod val="90000"/>
                  </a:schemeClr>
                </a:solidFill>
                <a:latin typeface="Arial" charset="0"/>
                <a:ea typeface="宋体" charset="0"/>
                <a:cs typeface="宋体" charset="0"/>
              </a:rPr>
              <a:t>3 2 0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3 0</a:t>
            </a:r>
          </a:p>
        </p:txBody>
      </p:sp>
      <p:sp>
        <p:nvSpPr>
          <p:cNvPr id="36" name="Text Box 21"/>
          <p:cNvSpPr txBox="1">
            <a:spLocks noChangeArrowheads="1"/>
          </p:cNvSpPr>
          <p:nvPr/>
        </p:nvSpPr>
        <p:spPr bwMode="auto">
          <a:xfrm>
            <a:off x="7858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latin typeface="Arial" charset="0"/>
                <a:ea typeface="宋体" charset="0"/>
                <a:cs typeface="宋体" charset="0"/>
              </a:rPr>
              <a:t>2 1 0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2 0</a:t>
            </a:r>
          </a:p>
        </p:txBody>
      </p:sp>
      <p:sp>
        <p:nvSpPr>
          <p:cNvPr id="38" name="Freeform 31"/>
          <p:cNvSpPr>
            <a:spLocks/>
          </p:cNvSpPr>
          <p:nvPr/>
        </p:nvSpPr>
        <p:spPr bwMode="auto">
          <a:xfrm rot="8103623">
            <a:off x="3657600" y="3810000"/>
            <a:ext cx="2057400" cy="2179638"/>
          </a:xfrm>
          <a:custGeom>
            <a:avLst/>
            <a:gdLst>
              <a:gd name="T0" fmla="*/ 366420233 w 1216"/>
              <a:gd name="T1" fmla="*/ 357692543 h 1344"/>
              <a:gd name="T2" fmla="*/ 503829512 w 1216"/>
              <a:gd name="T3" fmla="*/ 483936397 h 1344"/>
              <a:gd name="T4" fmla="*/ 2147483647 w 1216"/>
              <a:gd name="T5" fmla="*/ 2147483647 h 1344"/>
              <a:gd name="T6" fmla="*/ 1053459862 w 1216"/>
              <a:gd name="T7" fmla="*/ 2125111371 h 1344"/>
              <a:gd name="T8" fmla="*/ 0 60000 65536"/>
              <a:gd name="T9" fmla="*/ 0 60000 65536"/>
              <a:gd name="T10" fmla="*/ 0 60000 65536"/>
              <a:gd name="T11" fmla="*/ 0 60000 65536"/>
              <a:gd name="T12" fmla="*/ 0 w 1216"/>
              <a:gd name="T13" fmla="*/ 0 h 1344"/>
              <a:gd name="T14" fmla="*/ 1216 w 1216"/>
              <a:gd name="T15" fmla="*/ 1344 h 13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16" h="1344">
                <a:moveTo>
                  <a:pt x="128" y="136"/>
                </a:moveTo>
                <a:cubicBezTo>
                  <a:pt x="64" y="68"/>
                  <a:pt x="0" y="0"/>
                  <a:pt x="176" y="184"/>
                </a:cubicBezTo>
                <a:cubicBezTo>
                  <a:pt x="352" y="368"/>
                  <a:pt x="1152" y="1136"/>
                  <a:pt x="1184" y="1240"/>
                </a:cubicBezTo>
                <a:cubicBezTo>
                  <a:pt x="1216" y="1344"/>
                  <a:pt x="792" y="1076"/>
                  <a:pt x="368" y="808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" name="Line 22"/>
          <p:cNvSpPr>
            <a:spLocks noChangeShapeType="1"/>
          </p:cNvSpPr>
          <p:nvPr/>
        </p:nvSpPr>
        <p:spPr bwMode="auto">
          <a:xfrm>
            <a:off x="4724400" y="3048000"/>
            <a:ext cx="0" cy="914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Freeform 24"/>
          <p:cNvSpPr>
            <a:spLocks/>
          </p:cNvSpPr>
          <p:nvPr/>
        </p:nvSpPr>
        <p:spPr bwMode="auto">
          <a:xfrm>
            <a:off x="2832100" y="2997200"/>
            <a:ext cx="1892300" cy="1727200"/>
          </a:xfrm>
          <a:custGeom>
            <a:avLst/>
            <a:gdLst>
              <a:gd name="T0" fmla="*/ 0 w 1192"/>
              <a:gd name="T1" fmla="*/ 2147483647 h 1088"/>
              <a:gd name="T2" fmla="*/ 2147483647 w 1192"/>
              <a:gd name="T3" fmla="*/ 201612500 h 1088"/>
              <a:gd name="T4" fmla="*/ 2147483647 w 1192"/>
              <a:gd name="T5" fmla="*/ 1532255000 h 1088"/>
              <a:gd name="T6" fmla="*/ 0 60000 65536"/>
              <a:gd name="T7" fmla="*/ 0 60000 65536"/>
              <a:gd name="T8" fmla="*/ 0 60000 65536"/>
              <a:gd name="T9" fmla="*/ 0 w 1192"/>
              <a:gd name="T10" fmla="*/ 0 h 1088"/>
              <a:gd name="T11" fmla="*/ 1192 w 1192"/>
              <a:gd name="T12" fmla="*/ 1088 h 10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92" h="1088">
                <a:moveTo>
                  <a:pt x="0" y="1088"/>
                </a:moveTo>
                <a:cubicBezTo>
                  <a:pt x="412" y="624"/>
                  <a:pt x="824" y="160"/>
                  <a:pt x="1008" y="80"/>
                </a:cubicBezTo>
                <a:cubicBezTo>
                  <a:pt x="1192" y="0"/>
                  <a:pt x="1148" y="304"/>
                  <a:pt x="1104" y="608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3522663" y="5634038"/>
            <a:ext cx="2135187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rgbClr val="0000FF"/>
                </a:solidFill>
                <a:latin typeface="+mn-lt"/>
                <a:ea typeface="+mn-ea"/>
                <a:cs typeface="+mn-cs"/>
              </a:rPr>
              <a:t>withdraw: 2 0</a:t>
            </a:r>
          </a:p>
        </p:txBody>
      </p:sp>
      <p:sp>
        <p:nvSpPr>
          <p:cNvPr id="22" name="Freeform 32"/>
          <p:cNvSpPr>
            <a:spLocks noChangeArrowheads="1"/>
          </p:cNvSpPr>
          <p:nvPr/>
        </p:nvSpPr>
        <p:spPr bwMode="auto">
          <a:xfrm rot="-7674778">
            <a:off x="3906838" y="4238625"/>
            <a:ext cx="1530350" cy="2025650"/>
          </a:xfrm>
          <a:custGeom>
            <a:avLst/>
            <a:gdLst>
              <a:gd name="T0" fmla="*/ 2439092 w 1212145"/>
              <a:gd name="T1" fmla="*/ 0 h 1404795"/>
              <a:gd name="T2" fmla="*/ 774315 w 1212145"/>
              <a:gd name="T3" fmla="*/ 1441875 h 1404795"/>
              <a:gd name="T4" fmla="*/ 0 w 1212145"/>
              <a:gd name="T5" fmla="*/ 4210278 h 1404795"/>
              <a:gd name="T6" fmla="*/ 0 60000 65536"/>
              <a:gd name="T7" fmla="*/ 0 60000 65536"/>
              <a:gd name="T8" fmla="*/ 0 60000 65536"/>
              <a:gd name="T9" fmla="*/ 0 w 1212145"/>
              <a:gd name="T10" fmla="*/ 0 h 1404795"/>
              <a:gd name="T11" fmla="*/ 1212145 w 1212145"/>
              <a:gd name="T12" fmla="*/ 1404795 h 140479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12145" h="1404795">
                <a:moveTo>
                  <a:pt x="1212145" y="0"/>
                </a:moveTo>
                <a:cubicBezTo>
                  <a:pt x="899488" y="123481"/>
                  <a:pt x="586832" y="246962"/>
                  <a:pt x="384808" y="481094"/>
                </a:cubicBezTo>
                <a:cubicBezTo>
                  <a:pt x="182784" y="715226"/>
                  <a:pt x="0" y="1404795"/>
                  <a:pt x="0" y="1404795"/>
                </a:cubicBezTo>
              </a:path>
            </a:pathLst>
          </a:cu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 sz="1800">
              <a:latin typeface="Arial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12,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92105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We’re back to where we started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1825626" y="2428873"/>
            <a:ext cx="5543768" cy="3095629"/>
            <a:chOff x="1825626" y="2428873"/>
            <a:chExt cx="5543768" cy="3095629"/>
          </a:xfrm>
        </p:grpSpPr>
        <p:sp>
          <p:nvSpPr>
            <p:cNvPr id="24" name="Line 7"/>
            <p:cNvSpPr>
              <a:spLocks noChangeShapeType="1"/>
            </p:cNvSpPr>
            <p:nvPr/>
          </p:nvSpPr>
          <p:spPr bwMode="auto">
            <a:xfrm>
              <a:off x="4495800" y="3276600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11"/>
            <p:cNvSpPr>
              <a:spLocks noChangeShapeType="1"/>
            </p:cNvSpPr>
            <p:nvPr/>
          </p:nvSpPr>
          <p:spPr bwMode="auto">
            <a:xfrm flipV="1">
              <a:off x="2667000" y="3276600"/>
              <a:ext cx="1447800" cy="1295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12"/>
            <p:cNvSpPr>
              <a:spLocks noChangeShapeType="1"/>
            </p:cNvSpPr>
            <p:nvPr/>
          </p:nvSpPr>
          <p:spPr bwMode="auto">
            <a:xfrm flipH="1">
              <a:off x="3200400" y="5029200"/>
              <a:ext cx="2819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13"/>
            <p:cNvSpPr>
              <a:spLocks noChangeShapeType="1"/>
            </p:cNvSpPr>
            <p:nvPr/>
          </p:nvSpPr>
          <p:spPr bwMode="auto">
            <a:xfrm>
              <a:off x="5153025" y="3067050"/>
              <a:ext cx="1400175" cy="15049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14"/>
            <p:cNvSpPr>
              <a:spLocks noChangeShapeType="1"/>
            </p:cNvSpPr>
            <p:nvPr/>
          </p:nvSpPr>
          <p:spPr bwMode="auto">
            <a:xfrm flipV="1">
              <a:off x="3124200" y="4419600"/>
              <a:ext cx="7620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15"/>
            <p:cNvSpPr>
              <a:spLocks noChangeShapeType="1"/>
            </p:cNvSpPr>
            <p:nvPr/>
          </p:nvSpPr>
          <p:spPr bwMode="auto">
            <a:xfrm flipH="1" flipV="1">
              <a:off x="5334000" y="4343400"/>
              <a:ext cx="8382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Cloud"/>
            <p:cNvSpPr>
              <a:spLocks noChangeAspect="1" noEditPoints="1" noChangeArrowheads="1"/>
            </p:cNvSpPr>
            <p:nvPr/>
          </p:nvSpPr>
          <p:spPr bwMode="auto">
            <a:xfrm>
              <a:off x="3879631" y="2428873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1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1" name="Cloud"/>
            <p:cNvSpPr>
              <a:spLocks noChangeAspect="1" noEditPoints="1" noChangeArrowheads="1"/>
            </p:cNvSpPr>
            <p:nvPr/>
          </p:nvSpPr>
          <p:spPr bwMode="auto">
            <a:xfrm>
              <a:off x="1825626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2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2" name="Cloud"/>
            <p:cNvSpPr>
              <a:spLocks noChangeAspect="1" noEditPoints="1" noChangeArrowheads="1"/>
            </p:cNvSpPr>
            <p:nvPr/>
          </p:nvSpPr>
          <p:spPr bwMode="auto">
            <a:xfrm>
              <a:off x="5997794" y="4533898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3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33" name="Cloud"/>
            <p:cNvSpPr>
              <a:spLocks noChangeAspect="1" noEditPoints="1" noChangeArrowheads="1"/>
            </p:cNvSpPr>
            <p:nvPr/>
          </p:nvSpPr>
          <p:spPr bwMode="auto">
            <a:xfrm>
              <a:off x="3891236" y="3806061"/>
              <a:ext cx="1371600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altLang="zh-CN" sz="1800" dirty="0">
                  <a:latin typeface="Arial" charset="0"/>
                  <a:ea typeface="宋体" charset="-122"/>
                  <a:cs typeface="宋体" charset="-122"/>
                </a:rPr>
                <a:t>0</a:t>
              </a: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</p:grpSp>
      <p:sp>
        <p:nvSpPr>
          <p:cNvPr id="34" name="Text Box 19"/>
          <p:cNvSpPr txBox="1">
            <a:spLocks noChangeArrowheads="1"/>
          </p:cNvSpPr>
          <p:nvPr/>
        </p:nvSpPr>
        <p:spPr bwMode="auto">
          <a:xfrm>
            <a:off x="2843213" y="24384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>
                    <a:lumMod val="90000"/>
                  </a:schemeClr>
                </a:solidFill>
                <a:latin typeface="Arial" charset="0"/>
                <a:ea typeface="宋体" charset="0"/>
                <a:cs typeface="宋体" charset="0"/>
              </a:rPr>
              <a:t>1 3 0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1 0</a:t>
            </a:r>
          </a:p>
        </p:txBody>
      </p:sp>
      <p:sp>
        <p:nvSpPr>
          <p:cNvPr id="35" name="Text Box 20"/>
          <p:cNvSpPr txBox="1">
            <a:spLocks noChangeArrowheads="1"/>
          </p:cNvSpPr>
          <p:nvPr/>
        </p:nvSpPr>
        <p:spPr bwMode="auto">
          <a:xfrm>
            <a:off x="77962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solidFill>
                  <a:schemeClr val="bg2">
                    <a:lumMod val="90000"/>
                  </a:schemeClr>
                </a:solidFill>
                <a:latin typeface="Arial" charset="0"/>
                <a:ea typeface="宋体" charset="0"/>
                <a:cs typeface="宋体" charset="0"/>
              </a:rPr>
              <a:t>3 2 0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3 0</a:t>
            </a:r>
          </a:p>
        </p:txBody>
      </p:sp>
      <p:sp>
        <p:nvSpPr>
          <p:cNvPr id="36" name="Text Box 21"/>
          <p:cNvSpPr txBox="1">
            <a:spLocks noChangeArrowheads="1"/>
          </p:cNvSpPr>
          <p:nvPr/>
        </p:nvSpPr>
        <p:spPr bwMode="auto">
          <a:xfrm>
            <a:off x="785813" y="4572000"/>
            <a:ext cx="869149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 altLang="zh-CN" sz="2400" i="1" dirty="0">
                <a:latin typeface="Arial" charset="0"/>
                <a:ea typeface="宋体" charset="0"/>
                <a:cs typeface="宋体" charset="0"/>
              </a:rPr>
              <a:t>2 1 0</a:t>
            </a:r>
          </a:p>
          <a:p>
            <a:pPr eaLnBrk="1" hangingPunct="1"/>
            <a:r>
              <a:rPr lang="en-US" altLang="zh-CN" sz="2400" dirty="0">
                <a:latin typeface="Arial" charset="0"/>
                <a:ea typeface="宋体" charset="0"/>
                <a:cs typeface="宋体" charset="0"/>
              </a:rPr>
              <a:t>  2 0</a:t>
            </a:r>
          </a:p>
        </p:txBody>
      </p:sp>
      <p:sp>
        <p:nvSpPr>
          <p:cNvPr id="37" name="Line 22"/>
          <p:cNvSpPr>
            <a:spLocks noChangeShapeType="1"/>
          </p:cNvSpPr>
          <p:nvPr/>
        </p:nvSpPr>
        <p:spPr bwMode="auto">
          <a:xfrm>
            <a:off x="4724400" y="3048000"/>
            <a:ext cx="0" cy="914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" name="Freeform 24"/>
          <p:cNvSpPr>
            <a:spLocks/>
          </p:cNvSpPr>
          <p:nvPr/>
        </p:nvSpPr>
        <p:spPr bwMode="auto">
          <a:xfrm>
            <a:off x="2832100" y="2997200"/>
            <a:ext cx="1892300" cy="1727200"/>
          </a:xfrm>
          <a:custGeom>
            <a:avLst/>
            <a:gdLst>
              <a:gd name="T0" fmla="*/ 0 w 1192"/>
              <a:gd name="T1" fmla="*/ 2147483647 h 1088"/>
              <a:gd name="T2" fmla="*/ 2147483647 w 1192"/>
              <a:gd name="T3" fmla="*/ 201612500 h 1088"/>
              <a:gd name="T4" fmla="*/ 2147483647 w 1192"/>
              <a:gd name="T5" fmla="*/ 1532255000 h 1088"/>
              <a:gd name="T6" fmla="*/ 0 60000 65536"/>
              <a:gd name="T7" fmla="*/ 0 60000 65536"/>
              <a:gd name="T8" fmla="*/ 0 60000 65536"/>
              <a:gd name="T9" fmla="*/ 0 w 1192"/>
              <a:gd name="T10" fmla="*/ 0 h 1088"/>
              <a:gd name="T11" fmla="*/ 1192 w 1192"/>
              <a:gd name="T12" fmla="*/ 1088 h 10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92" h="1088">
                <a:moveTo>
                  <a:pt x="0" y="1088"/>
                </a:moveTo>
                <a:cubicBezTo>
                  <a:pt x="412" y="624"/>
                  <a:pt x="824" y="160"/>
                  <a:pt x="1008" y="80"/>
                </a:cubicBezTo>
                <a:cubicBezTo>
                  <a:pt x="1192" y="0"/>
                  <a:pt x="1148" y="304"/>
                  <a:pt x="1104" y="608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Line 23"/>
          <p:cNvSpPr>
            <a:spLocks noChangeShapeType="1"/>
          </p:cNvSpPr>
          <p:nvPr/>
        </p:nvSpPr>
        <p:spPr bwMode="auto">
          <a:xfrm flipH="1" flipV="1">
            <a:off x="5181600" y="4114800"/>
            <a:ext cx="1219200" cy="685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12,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81878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Convergence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FF"/>
                </a:solidFill>
              </a:rPr>
              <a:t>If all AS policies follow “Gao-Rexford” rules, BGP is guaranteed to converge</a:t>
            </a:r>
          </a:p>
          <a:p>
            <a:r>
              <a:rPr lang="en-US" dirty="0"/>
              <a:t>For arbitrary policies, BGP may fail to converge!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12,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69046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nonissues</a:t>
            </a:r>
          </a:p>
        </p:txBody>
      </p:sp>
      <p:sp>
        <p:nvSpPr>
          <p:cNvPr id="7168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Internal routing</a:t>
            </a:r>
          </a:p>
          <a:p>
            <a:pPr lvl="1"/>
            <a:r>
              <a:rPr lang="en-US" dirty="0"/>
              <a:t>Domains typically use “hot potato” routing</a:t>
            </a:r>
          </a:p>
          <a:p>
            <a:pPr lvl="1"/>
            <a:r>
              <a:rPr lang="en-US" dirty="0"/>
              <a:t>Not always optimal, but economically expedient</a:t>
            </a:r>
          </a:p>
          <a:p>
            <a:r>
              <a:rPr lang="en-US" dirty="0"/>
              <a:t>Policy is not always about performance</a:t>
            </a:r>
          </a:p>
          <a:p>
            <a:pPr lvl="1"/>
            <a:r>
              <a:rPr lang="en-US" dirty="0"/>
              <a:t>Policy-driven paths aren’t the shortest</a:t>
            </a:r>
          </a:p>
          <a:p>
            <a:r>
              <a:rPr lang="en-US" dirty="0"/>
              <a:t>AS path length can be misleading</a:t>
            </a:r>
          </a:p>
          <a:p>
            <a:pPr lvl="1"/>
            <a:r>
              <a:rPr lang="en-US" dirty="0"/>
              <a:t>20% of paths inflated by at least 5 router hops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12,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772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4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2" name="Rectangle 2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 path length can be misleading</a:t>
            </a:r>
          </a:p>
        </p:txBody>
      </p:sp>
      <p:sp>
        <p:nvSpPr>
          <p:cNvPr id="73733" name="Rectangle 28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AS may have many router-level hops</a:t>
            </a:r>
          </a:p>
        </p:txBody>
      </p:sp>
      <p:grpSp>
        <p:nvGrpSpPr>
          <p:cNvPr id="4" name="Group 3"/>
          <p:cNvGrpSpPr>
            <a:grpSpLocks noChangeAspect="1"/>
          </p:cNvGrpSpPr>
          <p:nvPr/>
        </p:nvGrpSpPr>
        <p:grpSpPr>
          <a:xfrm>
            <a:off x="1898722" y="2209800"/>
            <a:ext cx="5346556" cy="4114800"/>
            <a:chOff x="1957464" y="2259833"/>
            <a:chExt cx="6081637" cy="4680531"/>
          </a:xfrm>
        </p:grpSpPr>
        <p:sp>
          <p:nvSpPr>
            <p:cNvPr id="167" name="Cloud"/>
            <p:cNvSpPr>
              <a:spLocks noChangeAspect="1" noEditPoints="1" noChangeArrowheads="1"/>
            </p:cNvSpPr>
            <p:nvPr/>
          </p:nvSpPr>
          <p:spPr bwMode="auto">
            <a:xfrm>
              <a:off x="5634238" y="3463731"/>
              <a:ext cx="2404863" cy="3215702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166" name="Cloud"/>
            <p:cNvSpPr>
              <a:spLocks noChangeAspect="1" noEditPoints="1" noChangeArrowheads="1"/>
            </p:cNvSpPr>
            <p:nvPr/>
          </p:nvSpPr>
          <p:spPr bwMode="auto">
            <a:xfrm>
              <a:off x="3274746" y="5949760"/>
              <a:ext cx="2026117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165" name="Cloud"/>
            <p:cNvSpPr>
              <a:spLocks noChangeAspect="1" noEditPoints="1" noChangeArrowheads="1"/>
            </p:cNvSpPr>
            <p:nvPr/>
          </p:nvSpPr>
          <p:spPr bwMode="auto">
            <a:xfrm>
              <a:off x="2479012" y="4954586"/>
              <a:ext cx="2026117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164" name="Cloud"/>
            <p:cNvSpPr>
              <a:spLocks noChangeAspect="1" noEditPoints="1" noChangeArrowheads="1"/>
            </p:cNvSpPr>
            <p:nvPr/>
          </p:nvSpPr>
          <p:spPr bwMode="auto">
            <a:xfrm>
              <a:off x="1957464" y="3962396"/>
              <a:ext cx="2026117" cy="990604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163" name="Cloud"/>
            <p:cNvSpPr>
              <a:spLocks noChangeAspect="1" noEditPoints="1" noChangeArrowheads="1"/>
            </p:cNvSpPr>
            <p:nvPr/>
          </p:nvSpPr>
          <p:spPr bwMode="auto">
            <a:xfrm>
              <a:off x="2316958" y="2259833"/>
              <a:ext cx="3602829" cy="1391982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accent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zh-CN" altLang="en-US" sz="1800" dirty="0">
                <a:latin typeface="Arial" charset="0"/>
                <a:ea typeface="宋体" charset="-122"/>
                <a:cs typeface="宋体" charset="-122"/>
              </a:endParaRPr>
            </a:p>
          </p:txBody>
        </p:sp>
        <p:sp>
          <p:nvSpPr>
            <p:cNvPr id="73738" name="Line 129"/>
            <p:cNvSpPr>
              <a:spLocks noChangeShapeType="1"/>
            </p:cNvSpPr>
            <p:nvPr/>
          </p:nvSpPr>
          <p:spPr bwMode="auto">
            <a:xfrm>
              <a:off x="5233988" y="3535363"/>
              <a:ext cx="990600" cy="533400"/>
            </a:xfrm>
            <a:prstGeom prst="line">
              <a:avLst/>
            </a:prstGeom>
            <a:noFill/>
            <a:ln w="50800">
              <a:solidFill>
                <a:srgbClr val="FF0033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39" name="Line 130"/>
            <p:cNvSpPr>
              <a:spLocks noChangeShapeType="1"/>
            </p:cNvSpPr>
            <p:nvPr/>
          </p:nvSpPr>
          <p:spPr bwMode="auto">
            <a:xfrm>
              <a:off x="6376988" y="4068763"/>
              <a:ext cx="990600" cy="381000"/>
            </a:xfrm>
            <a:prstGeom prst="line">
              <a:avLst/>
            </a:prstGeom>
            <a:noFill/>
            <a:ln w="50800">
              <a:solidFill>
                <a:srgbClr val="FF0033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40" name="Line 131"/>
            <p:cNvSpPr>
              <a:spLocks noChangeShapeType="1"/>
            </p:cNvSpPr>
            <p:nvPr/>
          </p:nvSpPr>
          <p:spPr bwMode="auto">
            <a:xfrm flipV="1">
              <a:off x="6300788" y="4449763"/>
              <a:ext cx="1066800" cy="228600"/>
            </a:xfrm>
            <a:prstGeom prst="line">
              <a:avLst/>
            </a:prstGeom>
            <a:noFill/>
            <a:ln w="50800">
              <a:solidFill>
                <a:srgbClr val="FF0033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41" name="Line 132"/>
            <p:cNvSpPr>
              <a:spLocks noChangeShapeType="1"/>
            </p:cNvSpPr>
            <p:nvPr/>
          </p:nvSpPr>
          <p:spPr bwMode="auto">
            <a:xfrm>
              <a:off x="6300788" y="4678363"/>
              <a:ext cx="1219200" cy="228600"/>
            </a:xfrm>
            <a:prstGeom prst="line">
              <a:avLst/>
            </a:prstGeom>
            <a:noFill/>
            <a:ln w="50800">
              <a:solidFill>
                <a:srgbClr val="FF0033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42" name="Line 133"/>
            <p:cNvSpPr>
              <a:spLocks noChangeShapeType="1"/>
            </p:cNvSpPr>
            <p:nvPr/>
          </p:nvSpPr>
          <p:spPr bwMode="auto">
            <a:xfrm flipV="1">
              <a:off x="6224588" y="4906963"/>
              <a:ext cx="1219200" cy="304800"/>
            </a:xfrm>
            <a:prstGeom prst="line">
              <a:avLst/>
            </a:prstGeom>
            <a:noFill/>
            <a:ln w="50800">
              <a:solidFill>
                <a:srgbClr val="FF0033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43" name="Line 134"/>
            <p:cNvSpPr>
              <a:spLocks noChangeShapeType="1"/>
            </p:cNvSpPr>
            <p:nvPr/>
          </p:nvSpPr>
          <p:spPr bwMode="auto">
            <a:xfrm>
              <a:off x="6300788" y="5211763"/>
              <a:ext cx="1219200" cy="228600"/>
            </a:xfrm>
            <a:prstGeom prst="line">
              <a:avLst/>
            </a:prstGeom>
            <a:noFill/>
            <a:ln w="50800">
              <a:solidFill>
                <a:srgbClr val="FF0033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44" name="Line 135"/>
            <p:cNvSpPr>
              <a:spLocks noChangeShapeType="1"/>
            </p:cNvSpPr>
            <p:nvPr/>
          </p:nvSpPr>
          <p:spPr bwMode="auto">
            <a:xfrm flipV="1">
              <a:off x="6224588" y="5364163"/>
              <a:ext cx="1219200" cy="304800"/>
            </a:xfrm>
            <a:prstGeom prst="line">
              <a:avLst/>
            </a:prstGeom>
            <a:noFill/>
            <a:ln w="50800">
              <a:solidFill>
                <a:srgbClr val="FF0033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45" name="Line 136"/>
            <p:cNvSpPr>
              <a:spLocks noChangeShapeType="1"/>
            </p:cNvSpPr>
            <p:nvPr/>
          </p:nvSpPr>
          <p:spPr bwMode="auto">
            <a:xfrm>
              <a:off x="6300788" y="5668963"/>
              <a:ext cx="1219200" cy="228600"/>
            </a:xfrm>
            <a:prstGeom prst="line">
              <a:avLst/>
            </a:prstGeom>
            <a:noFill/>
            <a:ln w="50800">
              <a:solidFill>
                <a:srgbClr val="FF0033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46" name="Line 137"/>
            <p:cNvSpPr>
              <a:spLocks noChangeShapeType="1"/>
            </p:cNvSpPr>
            <p:nvPr/>
          </p:nvSpPr>
          <p:spPr bwMode="auto">
            <a:xfrm flipV="1">
              <a:off x="6605588" y="5897563"/>
              <a:ext cx="838200" cy="381000"/>
            </a:xfrm>
            <a:prstGeom prst="line">
              <a:avLst/>
            </a:prstGeom>
            <a:noFill/>
            <a:ln w="50800">
              <a:solidFill>
                <a:srgbClr val="FF0033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47" name="Line 138"/>
            <p:cNvSpPr>
              <a:spLocks noChangeShapeType="1"/>
            </p:cNvSpPr>
            <p:nvPr/>
          </p:nvSpPr>
          <p:spPr bwMode="auto">
            <a:xfrm flipV="1">
              <a:off x="4533900" y="6278563"/>
              <a:ext cx="2147888" cy="69850"/>
            </a:xfrm>
            <a:prstGeom prst="line">
              <a:avLst/>
            </a:prstGeom>
            <a:noFill/>
            <a:ln w="50800">
              <a:solidFill>
                <a:srgbClr val="FF0033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48" name="Line 139"/>
            <p:cNvSpPr>
              <a:spLocks noChangeShapeType="1"/>
            </p:cNvSpPr>
            <p:nvPr/>
          </p:nvSpPr>
          <p:spPr bwMode="auto">
            <a:xfrm>
              <a:off x="3176588" y="3611563"/>
              <a:ext cx="76200" cy="838200"/>
            </a:xfrm>
            <a:prstGeom prst="line">
              <a:avLst/>
            </a:prstGeom>
            <a:noFill/>
            <a:ln w="50800">
              <a:solidFill>
                <a:srgbClr val="FF0033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49" name="Line 140"/>
            <p:cNvSpPr>
              <a:spLocks noChangeShapeType="1"/>
            </p:cNvSpPr>
            <p:nvPr/>
          </p:nvSpPr>
          <p:spPr bwMode="auto">
            <a:xfrm>
              <a:off x="3252788" y="4373563"/>
              <a:ext cx="457200" cy="990600"/>
            </a:xfrm>
            <a:prstGeom prst="line">
              <a:avLst/>
            </a:prstGeom>
            <a:noFill/>
            <a:ln w="50800">
              <a:solidFill>
                <a:srgbClr val="FF0033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50" name="Line 141"/>
            <p:cNvSpPr>
              <a:spLocks noChangeShapeType="1"/>
            </p:cNvSpPr>
            <p:nvPr/>
          </p:nvSpPr>
          <p:spPr bwMode="auto">
            <a:xfrm>
              <a:off x="3765550" y="5465763"/>
              <a:ext cx="422275" cy="766762"/>
            </a:xfrm>
            <a:prstGeom prst="line">
              <a:avLst/>
            </a:prstGeom>
            <a:noFill/>
            <a:ln w="50800">
              <a:solidFill>
                <a:srgbClr val="FF0033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73751" name="Picture 142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81388" y="5211763"/>
              <a:ext cx="547687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752" name="Picture 143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47988" y="4373563"/>
              <a:ext cx="547687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753" name="Picture 144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71788" y="3382963"/>
              <a:ext cx="547687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754" name="Picture 145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05388" y="3382963"/>
              <a:ext cx="547687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755" name="Picture 146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95988" y="3916363"/>
              <a:ext cx="547687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756" name="Picture 147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95988" y="4525963"/>
              <a:ext cx="547687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757" name="Picture 148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38988" y="4297363"/>
              <a:ext cx="547687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758" name="Picture 149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9788" y="5059363"/>
              <a:ext cx="547687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759" name="Picture 150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15188" y="4754563"/>
              <a:ext cx="547687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760" name="Picture 151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38988" y="5287963"/>
              <a:ext cx="547687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761" name="Picture 152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95988" y="5516563"/>
              <a:ext cx="547687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762" name="Picture 153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38988" y="5745163"/>
              <a:ext cx="547687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3763" name="Picture 154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29388" y="6126163"/>
              <a:ext cx="547687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3764" name="Rectangle 155"/>
            <p:cNvSpPr>
              <a:spLocks noChangeArrowheads="1"/>
            </p:cNvSpPr>
            <p:nvPr/>
          </p:nvSpPr>
          <p:spPr bwMode="auto">
            <a:xfrm>
              <a:off x="7062788" y="3840163"/>
              <a:ext cx="636587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1600">
                  <a:latin typeface="Arial" charset="0"/>
                </a:rPr>
                <a:t>AS 4</a:t>
              </a:r>
            </a:p>
          </p:txBody>
        </p:sp>
        <p:sp>
          <p:nvSpPr>
            <p:cNvPr id="73765" name="Rectangle 156"/>
            <p:cNvSpPr>
              <a:spLocks noChangeArrowheads="1"/>
            </p:cNvSpPr>
            <p:nvPr/>
          </p:nvSpPr>
          <p:spPr bwMode="auto">
            <a:xfrm>
              <a:off x="2185988" y="4373563"/>
              <a:ext cx="636587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1600">
                  <a:latin typeface="Arial" charset="0"/>
                </a:rPr>
                <a:t>AS 3</a:t>
              </a:r>
            </a:p>
          </p:txBody>
        </p:sp>
        <p:sp>
          <p:nvSpPr>
            <p:cNvPr id="73766" name="Rectangle 157"/>
            <p:cNvSpPr>
              <a:spLocks noChangeArrowheads="1"/>
            </p:cNvSpPr>
            <p:nvPr/>
          </p:nvSpPr>
          <p:spPr bwMode="auto">
            <a:xfrm>
              <a:off x="2795588" y="5211763"/>
              <a:ext cx="636587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1600">
                  <a:latin typeface="Arial" charset="0"/>
                </a:rPr>
                <a:t>AS 2</a:t>
              </a:r>
            </a:p>
          </p:txBody>
        </p:sp>
        <p:sp>
          <p:nvSpPr>
            <p:cNvPr id="73767" name="Rectangle 158"/>
            <p:cNvSpPr>
              <a:spLocks noChangeArrowheads="1"/>
            </p:cNvSpPr>
            <p:nvPr/>
          </p:nvSpPr>
          <p:spPr bwMode="auto">
            <a:xfrm>
              <a:off x="3429000" y="6172200"/>
              <a:ext cx="636588" cy="336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 algn="l" eaLnBrk="0" hangingPunct="0"/>
              <a:r>
                <a:rPr lang="en-US" sz="1600">
                  <a:latin typeface="Arial" charset="0"/>
                </a:rPr>
                <a:t>AS 1</a:t>
              </a:r>
            </a:p>
          </p:txBody>
        </p:sp>
        <p:sp>
          <p:nvSpPr>
            <p:cNvPr id="73768" name="Text Box 159"/>
            <p:cNvSpPr txBox="1">
              <a:spLocks noChangeArrowheads="1"/>
            </p:cNvSpPr>
            <p:nvPr/>
          </p:nvSpPr>
          <p:spPr bwMode="auto">
            <a:xfrm>
              <a:off x="2744694" y="2346510"/>
              <a:ext cx="2762449" cy="1155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/>
              <a:r>
                <a:rPr lang="en-US" b="0" dirty="0">
                  <a:latin typeface="Arial" charset="0"/>
                  <a:ea typeface="Arial" charset="0"/>
                </a:rPr>
                <a:t>BGP says that path </a:t>
              </a:r>
              <a:r>
                <a:rPr lang="en-US" dirty="0">
                  <a:latin typeface="Arial" charset="0"/>
                  <a:ea typeface="Arial" charset="0"/>
                </a:rPr>
                <a:t>4 1</a:t>
              </a:r>
              <a:r>
                <a:rPr lang="en-US" b="0" dirty="0">
                  <a:latin typeface="Arial" charset="0"/>
                  <a:ea typeface="Arial" charset="0"/>
                </a:rPr>
                <a:t> is better than path </a:t>
              </a:r>
              <a:r>
                <a:rPr lang="en-US" dirty="0">
                  <a:latin typeface="Arial" charset="0"/>
                  <a:ea typeface="Arial" charset="0"/>
                </a:rPr>
                <a:t>3 2 1</a:t>
              </a:r>
            </a:p>
          </p:txBody>
        </p:sp>
        <p:pic>
          <p:nvPicPr>
            <p:cNvPr id="73769" name="Picture 160"/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90988" y="6199188"/>
              <a:ext cx="547687" cy="3413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12,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22347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performance issue: Slow convergence</a:t>
            </a:r>
          </a:p>
        </p:txBody>
      </p:sp>
      <p:sp>
        <p:nvSpPr>
          <p:cNvPr id="7168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BGP outages are biggest source of Internet problems</a:t>
            </a:r>
          </a:p>
          <a:p>
            <a:r>
              <a:rPr lang="en-US" dirty="0"/>
              <a:t>Most popular paths are very stable</a:t>
            </a:r>
          </a:p>
          <a:p>
            <a:r>
              <a:rPr lang="en-US" dirty="0"/>
              <a:t>Outages are still very common</a:t>
            </a:r>
          </a:p>
          <a:p>
            <a:pPr lvl="1"/>
            <a:r>
              <a:rPr lang="en-US" dirty="0"/>
              <a:t>Check out </a:t>
            </a:r>
            <a:r>
              <a:rPr lang="en-US" dirty="0">
                <a:hlinkClick r:id="rId3"/>
              </a:rPr>
              <a:t>https://bgpstream.com/</a:t>
            </a:r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12,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060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4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BGP misconfigurations</a:t>
            </a:r>
          </a:p>
        </p:txBody>
      </p:sp>
      <p:sp>
        <p:nvSpPr>
          <p:cNvPr id="7168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BGP protocol is bloated yet underspecified</a:t>
            </a:r>
          </a:p>
          <a:p>
            <a:pPr lvl="1"/>
            <a:r>
              <a:rPr lang="en-US" dirty="0"/>
              <a:t>Lots of attributes</a:t>
            </a:r>
          </a:p>
          <a:p>
            <a:pPr lvl="1"/>
            <a:r>
              <a:rPr lang="en-US" dirty="0"/>
              <a:t>Lots of leeway in how to set and interpret attributes</a:t>
            </a:r>
          </a:p>
          <a:p>
            <a:pPr lvl="1"/>
            <a:r>
              <a:rPr lang="en-US" dirty="0"/>
              <a:t>Necessary to allow autonomy, diverse policies</a:t>
            </a:r>
          </a:p>
          <a:p>
            <a:pPr lvl="2"/>
            <a:r>
              <a:rPr lang="en-US" dirty="0"/>
              <a:t>But also gives operators plenty of rope</a:t>
            </a:r>
          </a:p>
          <a:p>
            <a:r>
              <a:rPr lang="en-US" dirty="0"/>
              <a:t>Configuration is mostly manual and ad hoc</a:t>
            </a:r>
          </a:p>
          <a:p>
            <a:pPr lvl="1"/>
            <a:r>
              <a:rPr lang="en-US" dirty="0"/>
              <a:t>Disjoint per-router configuration to effect AS-wide policy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12,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794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4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Network layer deals with data plane (forwarding) and control plane (routing)</a:t>
            </a:r>
          </a:p>
          <a:p>
            <a:r>
              <a:rPr lang="en-US" dirty="0"/>
              <a:t>Control plane deals with intra-domain routing (LS and DV) and inter-domain routing (BGP)</a:t>
            </a:r>
          </a:p>
          <a:p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Next class</a:t>
            </a:r>
            <a:r>
              <a:rPr lang="en-US"/>
              <a:t>: SDN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12,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38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BGP: Basic idea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4876800" y="2895600"/>
            <a:ext cx="4267200" cy="1295400"/>
          </a:xfrm>
        </p:spPr>
        <p:txBody>
          <a:bodyPr/>
          <a:lstStyle/>
          <a:p>
            <a:pPr marL="0" indent="0" algn="ctr">
              <a:buNone/>
            </a:pPr>
            <a:r>
              <a:rPr lang="en-US" sz="2400" dirty="0"/>
              <a:t>Each AS </a:t>
            </a:r>
            <a:r>
              <a:rPr lang="en-US" sz="2400" dirty="0">
                <a:solidFill>
                  <a:srgbClr val="0000FF"/>
                </a:solidFill>
              </a:rPr>
              <a:t>selects</a:t>
            </a:r>
            <a:r>
              <a:rPr lang="en-US" sz="2400" dirty="0"/>
              <a:t> the </a:t>
            </a:r>
            <a:br>
              <a:rPr lang="en-US" sz="2400" dirty="0"/>
            </a:br>
            <a:r>
              <a:rPr lang="en-US" sz="2400" dirty="0"/>
              <a:t>“best” route it hears advertised for a prefix</a:t>
            </a:r>
          </a:p>
        </p:txBody>
      </p:sp>
      <p:sp>
        <p:nvSpPr>
          <p:cNvPr id="78" name="Curved Left Arrow 77"/>
          <p:cNvSpPr/>
          <p:nvPr/>
        </p:nvSpPr>
        <p:spPr bwMode="auto">
          <a:xfrm rot="16200000">
            <a:off x="4324350" y="1162050"/>
            <a:ext cx="609600" cy="3009900"/>
          </a:xfrm>
          <a:prstGeom prst="curvedLef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79" name="Content Placeholder 1"/>
          <p:cNvSpPr txBox="1">
            <a:spLocks/>
          </p:cNvSpPr>
          <p:nvPr/>
        </p:nvSpPr>
        <p:spPr bwMode="auto">
          <a:xfrm>
            <a:off x="228600" y="2895600"/>
            <a:ext cx="3810000" cy="12954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charset="0"/>
              <a:buChar char="l"/>
              <a:defRPr sz="2800">
                <a:solidFill>
                  <a:schemeClr val="tx1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692150" indent="-3476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charset="0"/>
              <a:buChar char="l"/>
              <a:defRPr sz="2400">
                <a:solidFill>
                  <a:schemeClr val="tx1"/>
                </a:solidFill>
                <a:latin typeface="+mn-lt"/>
                <a:ea typeface="ＭＳ Ｐゴシック" charset="-128"/>
              </a:defRPr>
            </a:lvl2pPr>
            <a:lvl3pPr marL="987425" indent="-2936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charset="0"/>
              <a:buChar char="l"/>
              <a:defRPr sz="20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281113" indent="-2921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4pPr>
            <a:lvl5pPr marL="1598613" indent="-31591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5pPr>
            <a:lvl6pPr marL="20558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5130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29702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427413" indent="-315913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algn="ctr">
              <a:buFont typeface="Wingdings" charset="0"/>
              <a:buNone/>
            </a:pPr>
            <a:r>
              <a:rPr lang="en-US" sz="2400" b="0" dirty="0">
                <a:solidFill>
                  <a:schemeClr val="accent2"/>
                </a:solidFill>
              </a:rPr>
              <a:t>An AS advertises </a:t>
            </a:r>
            <a:br>
              <a:rPr lang="en-US" sz="2400" b="0" dirty="0">
                <a:solidFill>
                  <a:schemeClr val="accent2"/>
                </a:solidFill>
              </a:rPr>
            </a:br>
            <a:r>
              <a:rPr lang="en-US" sz="2400" b="0" dirty="0">
                <a:solidFill>
                  <a:schemeClr val="accent2"/>
                </a:solidFill>
              </a:rPr>
              <a:t>(“exports”) </a:t>
            </a:r>
            <a:r>
              <a:rPr lang="en-US" sz="2400" b="0" dirty="0">
                <a:solidFill>
                  <a:srgbClr val="0000FF"/>
                </a:solidFill>
              </a:rPr>
              <a:t>its</a:t>
            </a:r>
            <a:r>
              <a:rPr lang="en-US" sz="2400" b="0" dirty="0">
                <a:solidFill>
                  <a:schemeClr val="accent2"/>
                </a:solidFill>
              </a:rPr>
              <a:t> best routes </a:t>
            </a:r>
            <a:br>
              <a:rPr lang="en-US" sz="2400" b="0" dirty="0">
                <a:solidFill>
                  <a:schemeClr val="accent2"/>
                </a:solidFill>
              </a:rPr>
            </a:br>
            <a:r>
              <a:rPr lang="en-US" sz="2400" b="0" dirty="0">
                <a:solidFill>
                  <a:schemeClr val="accent2"/>
                </a:solidFill>
              </a:rPr>
              <a:t>to one or more IP prefixes</a:t>
            </a:r>
          </a:p>
        </p:txBody>
      </p:sp>
      <p:sp>
        <p:nvSpPr>
          <p:cNvPr id="80" name="Curved Left Arrow 79"/>
          <p:cNvSpPr/>
          <p:nvPr/>
        </p:nvSpPr>
        <p:spPr bwMode="auto">
          <a:xfrm rot="5400000">
            <a:off x="4348550" y="2838450"/>
            <a:ext cx="609599" cy="3009900"/>
          </a:xfrm>
          <a:prstGeom prst="curvedLef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12,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04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78" grpId="0" animBg="1"/>
      <p:bldP spid="79" grpId="0"/>
      <p:bldP spid="8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BGP inspired by Distance-Vector with four differences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Shortest-path routes may not be picked to enforce policy</a:t>
            </a:r>
          </a:p>
          <a:p>
            <a:r>
              <a:rPr lang="en-US" dirty="0"/>
              <a:t>Path-Vector routing to avoid loops</a:t>
            </a:r>
          </a:p>
          <a:p>
            <a:r>
              <a:rPr lang="en-US" dirty="0"/>
              <a:t>Selective route advertisement may affect reachability</a:t>
            </a:r>
          </a:p>
          <a:p>
            <a:r>
              <a:rPr lang="en-US" dirty="0"/>
              <a:t>Routes may be aggregated for scalability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12,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161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BGP policies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12,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0D881-957A-7944-A8D0-1584E528B88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513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Policy dictates how routes are “selected” and “exported”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952500" y="4505325"/>
            <a:ext cx="7239000" cy="1905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 b="1" dirty="0">
                <a:solidFill>
                  <a:srgbClr val="0000FF"/>
                </a:solidFill>
              </a:rPr>
              <a:t>Selection</a:t>
            </a:r>
            <a:r>
              <a:rPr lang="en-US" sz="2400" dirty="0"/>
              <a:t>: Which path to use?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Controls whether/how traffic leaves the network</a:t>
            </a:r>
          </a:p>
          <a:p>
            <a:pPr>
              <a:lnSpc>
                <a:spcPct val="90000"/>
              </a:lnSpc>
            </a:pPr>
            <a:r>
              <a:rPr lang="en-US" sz="2400" b="1" dirty="0">
                <a:solidFill>
                  <a:srgbClr val="0000FF"/>
                </a:solidFill>
              </a:rPr>
              <a:t>Export</a:t>
            </a:r>
            <a:r>
              <a:rPr lang="en-US" sz="2400" dirty="0"/>
              <a:t>: Which path to advertise?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Controls whether/how traffic enters the network</a:t>
            </a:r>
          </a:p>
          <a:p>
            <a:pPr>
              <a:lnSpc>
                <a:spcPct val="90000"/>
              </a:lnSpc>
            </a:pPr>
            <a:endParaRPr lang="en-US" sz="2400" dirty="0"/>
          </a:p>
        </p:txBody>
      </p:sp>
      <p:grpSp>
        <p:nvGrpSpPr>
          <p:cNvPr id="8" name="Group 7"/>
          <p:cNvGrpSpPr/>
          <p:nvPr/>
        </p:nvGrpSpPr>
        <p:grpSpPr>
          <a:xfrm>
            <a:off x="7772400" y="2920304"/>
            <a:ext cx="1600200" cy="899221"/>
            <a:chOff x="7620000" y="3215579"/>
            <a:chExt cx="1600200" cy="899221"/>
          </a:xfrm>
          <a:effectLst/>
        </p:grpSpPr>
        <p:sp>
          <p:nvSpPr>
            <p:cNvPr id="53" name="Rounded Rectangular Callout 52"/>
            <p:cNvSpPr/>
            <p:nvPr/>
          </p:nvSpPr>
          <p:spPr bwMode="auto">
            <a:xfrm>
              <a:off x="7924800" y="3429000"/>
              <a:ext cx="990600" cy="685800"/>
            </a:xfrm>
            <a:prstGeom prst="wedgeRoundRectCallout">
              <a:avLst>
                <a:gd name="adj1" fmla="val -47205"/>
                <a:gd name="adj2" fmla="val 10694"/>
                <a:gd name="adj3" fmla="val 16667"/>
              </a:avLst>
            </a:prstGeom>
            <a:solidFill>
              <a:schemeClr val="tx1">
                <a:lumMod val="50000"/>
                <a:lumOff val="5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000" b="0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Courier New" charset="0"/>
              </a:endParaRP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620000" y="3215579"/>
              <a:ext cx="1600200" cy="899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90000"/>
                </a:lnSpc>
              </a:pPr>
              <a:endParaRPr lang="en-US" sz="1600" b="0" i="1" dirty="0">
                <a:solidFill>
                  <a:srgbClr val="FFFFFF"/>
                </a:solidFill>
                <a:latin typeface="+mn-lt"/>
              </a:endParaRPr>
            </a:p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rgbClr val="FFFFFF"/>
                  </a:solidFill>
                  <a:latin typeface="+mn-lt"/>
                </a:rPr>
                <a:t>Can reach 128.3/16</a:t>
              </a:r>
            </a:p>
            <a:p>
              <a:pPr algn="ctr">
                <a:lnSpc>
                  <a:spcPct val="90000"/>
                </a:lnSpc>
              </a:pPr>
              <a:r>
                <a:rPr lang="en-US" sz="1400" dirty="0">
                  <a:solidFill>
                    <a:srgbClr val="FFFFFF"/>
                  </a:solidFill>
                  <a:latin typeface="+mn-lt"/>
                </a:rPr>
                <a:t>blah blah</a:t>
              </a:r>
            </a:p>
          </p:txBody>
        </p:sp>
      </p:grpSp>
      <p:sp>
        <p:nvSpPr>
          <p:cNvPr id="1979417" name="Text Box 25"/>
          <p:cNvSpPr txBox="1">
            <a:spLocks noChangeArrowheads="1"/>
          </p:cNvSpPr>
          <p:nvPr/>
        </p:nvSpPr>
        <p:spPr bwMode="auto">
          <a:xfrm>
            <a:off x="4937125" y="1447800"/>
            <a:ext cx="2463800" cy="466725"/>
          </a:xfrm>
          <a:prstGeom prst="rect">
            <a:avLst/>
          </a:prstGeom>
          <a:solidFill>
            <a:srgbClr val="FFFFFF"/>
          </a:solidFill>
          <a:ln w="9525" cap="rnd">
            <a:noFill/>
            <a:prstDash val="sysDot"/>
            <a:miter lim="800000"/>
            <a:headEnd/>
            <a:tailEnd/>
          </a:ln>
          <a:extLst/>
        </p:spPr>
        <p:txBody>
          <a:bodyPr wrap="none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Arial" charset="0"/>
              </a:defRPr>
            </a:lvl1pPr>
            <a:lvl2pPr marL="37931725" indent="-37474525"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2pPr>
            <a:lvl3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3pPr>
            <a:lvl4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4pPr>
            <a:lvl5pPr eaLnBrk="0" hangingPunct="0"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Arial" charset="0"/>
                <a:cs typeface="Arial" charset="0"/>
              </a:defRPr>
            </a:lvl9pPr>
          </a:lstStyle>
          <a:p>
            <a:pPr algn="l" eaLnBrk="1" hangingPunct="1"/>
            <a:r>
              <a:rPr lang="en-US" altLang="zh-CN" sz="2400" dirty="0">
                <a:solidFill>
                  <a:srgbClr val="0000FF"/>
                </a:solidFill>
                <a:latin typeface="Arial" charset="0"/>
                <a:ea typeface="宋体" charset="0"/>
                <a:cs typeface="宋体" charset="0"/>
              </a:rPr>
              <a:t>Route selection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04800" y="2371725"/>
            <a:ext cx="7848600" cy="2286000"/>
            <a:chOff x="304800" y="2667000"/>
            <a:chExt cx="7848600" cy="2286000"/>
          </a:xfrm>
          <a:effectLst/>
        </p:grpSpPr>
        <p:sp>
          <p:nvSpPr>
            <p:cNvPr id="61454" name="Line 24"/>
            <p:cNvSpPr>
              <a:spLocks noChangeShapeType="1"/>
            </p:cNvSpPr>
            <p:nvPr/>
          </p:nvSpPr>
          <p:spPr bwMode="auto">
            <a:xfrm flipH="1" flipV="1">
              <a:off x="1601788" y="3049588"/>
              <a:ext cx="1141412" cy="1508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304800" y="2667000"/>
              <a:ext cx="7848600" cy="2286000"/>
              <a:chOff x="304800" y="2667000"/>
              <a:chExt cx="7848600" cy="2286000"/>
            </a:xfrm>
          </p:grpSpPr>
          <p:sp>
            <p:nvSpPr>
              <p:cNvPr id="1979395" name="Cloud"/>
              <p:cNvSpPr>
                <a:spLocks noChangeAspect="1" noEditPoints="1" noChangeArrowheads="1"/>
              </p:cNvSpPr>
              <p:nvPr/>
            </p:nvSpPr>
            <p:spPr bwMode="auto">
              <a:xfrm>
                <a:off x="2057400" y="2667000"/>
                <a:ext cx="3962400" cy="1981200"/>
              </a:xfrm>
              <a:custGeom>
                <a:avLst/>
                <a:gdLst>
                  <a:gd name="T0" fmla="*/ 67 w 21600"/>
                  <a:gd name="T1" fmla="*/ 10800 h 21600"/>
                  <a:gd name="T2" fmla="*/ 10800 w 21600"/>
                  <a:gd name="T3" fmla="*/ 21577 h 21600"/>
                  <a:gd name="T4" fmla="*/ 21582 w 21600"/>
                  <a:gd name="T5" fmla="*/ 10800 h 21600"/>
                  <a:gd name="T6" fmla="*/ 10800 w 21600"/>
                  <a:gd name="T7" fmla="*/ 1235 h 21600"/>
                  <a:gd name="T8" fmla="*/ 2977 w 21600"/>
                  <a:gd name="T9" fmla="*/ 3262 h 21600"/>
                  <a:gd name="T10" fmla="*/ 17087 w 21600"/>
                  <a:gd name="T11" fmla="*/ 173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-1" y="8613"/>
                      <a:pt x="-1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4" y="13940"/>
                      <a:pt x="474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299"/>
                      <a:pt x="6247" y="20299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6"/>
                      <a:pt x="11036" y="21596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6"/>
                      <a:pt x="15802" y="18946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-1"/>
                      <a:pt x="16758" y="-1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-1"/>
                      <a:pt x="13174" y="-1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49"/>
                      <a:pt x="9358" y="649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1"/>
                      <a:pt x="5288" y="1971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09"/>
                      <a:pt x="2172" y="13109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:endParaRPr lang="en-US" altLang="zh-CN" sz="1800" dirty="0">
                  <a:latin typeface="Arial" charset="0"/>
                  <a:ea typeface="宋体" charset="-122"/>
                  <a:cs typeface="宋体" charset="-122"/>
                </a:endParaRPr>
              </a:p>
              <a:p>
                <a:pPr algn="ctr">
                  <a:defRPr/>
                </a:pPr>
                <a:endParaRPr lang="en-US" altLang="zh-CN" sz="1800" dirty="0">
                  <a:latin typeface="Arial" charset="0"/>
                  <a:ea typeface="宋体" charset="-122"/>
                  <a:cs typeface="宋体" charset="-122"/>
                </a:endParaRPr>
              </a:p>
              <a:p>
                <a:pPr algn="ctr">
                  <a:defRPr/>
                </a:pPr>
                <a:r>
                  <a:rPr lang="en-US" altLang="zh-CN" sz="1800" dirty="0">
                    <a:latin typeface="Arial" charset="0"/>
                    <a:ea typeface="宋体" charset="-122"/>
                    <a:cs typeface="宋体" charset="-122"/>
                  </a:rPr>
                  <a:t>A</a:t>
                </a:r>
                <a:endParaRPr lang="zh-CN" altLang="en-US" sz="1800" dirty="0">
                  <a:latin typeface="Arial" charset="0"/>
                  <a:ea typeface="宋体" charset="-122"/>
                  <a:cs typeface="宋体" charset="-122"/>
                </a:endParaRPr>
              </a:p>
            </p:txBody>
          </p:sp>
          <p:sp>
            <p:nvSpPr>
              <p:cNvPr id="1979408" name="Cloud"/>
              <p:cNvSpPr>
                <a:spLocks noChangeAspect="1" noEditPoints="1" noChangeArrowheads="1"/>
              </p:cNvSpPr>
              <p:nvPr/>
            </p:nvSpPr>
            <p:spPr bwMode="auto">
              <a:xfrm>
                <a:off x="304800" y="2667000"/>
                <a:ext cx="1600200" cy="836613"/>
              </a:xfrm>
              <a:custGeom>
                <a:avLst/>
                <a:gdLst>
                  <a:gd name="T0" fmla="*/ 67 w 21600"/>
                  <a:gd name="T1" fmla="*/ 10800 h 21600"/>
                  <a:gd name="T2" fmla="*/ 10800 w 21600"/>
                  <a:gd name="T3" fmla="*/ 21577 h 21600"/>
                  <a:gd name="T4" fmla="*/ 21582 w 21600"/>
                  <a:gd name="T5" fmla="*/ 10800 h 21600"/>
                  <a:gd name="T6" fmla="*/ 10800 w 21600"/>
                  <a:gd name="T7" fmla="*/ 1235 h 21600"/>
                  <a:gd name="T8" fmla="*/ 2977 w 21600"/>
                  <a:gd name="T9" fmla="*/ 3262 h 21600"/>
                  <a:gd name="T10" fmla="*/ 17087 w 21600"/>
                  <a:gd name="T11" fmla="*/ 173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-1" y="8613"/>
                      <a:pt x="-1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4" y="13940"/>
                      <a:pt x="474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299"/>
                      <a:pt x="6247" y="20299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6"/>
                      <a:pt x="11036" y="21596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6"/>
                      <a:pt x="15802" y="18946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-1"/>
                      <a:pt x="16758" y="-1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-1"/>
                      <a:pt x="13174" y="-1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49"/>
                      <a:pt x="9358" y="649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1"/>
                      <a:pt x="5288" y="1971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09"/>
                      <a:pt x="2172" y="13109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:r>
                  <a:rPr lang="en-US" altLang="zh-CN" sz="1800" dirty="0">
                    <a:latin typeface="Arial" charset="0"/>
                    <a:ea typeface="宋体" charset="-122"/>
                    <a:cs typeface="宋体" charset="-122"/>
                  </a:rPr>
                  <a:t>P</a:t>
                </a:r>
                <a:endParaRPr lang="zh-CN" altLang="en-US" sz="1800" dirty="0">
                  <a:latin typeface="Arial" charset="0"/>
                  <a:ea typeface="宋体" charset="-122"/>
                  <a:cs typeface="宋体" charset="-122"/>
                </a:endParaRPr>
              </a:p>
            </p:txBody>
          </p:sp>
          <p:sp>
            <p:nvSpPr>
              <p:cNvPr id="61447" name="Line 17"/>
              <p:cNvSpPr>
                <a:spLocks noChangeShapeType="1"/>
              </p:cNvSpPr>
              <p:nvPr/>
            </p:nvSpPr>
            <p:spPr bwMode="auto">
              <a:xfrm flipV="1">
                <a:off x="5562600" y="3201988"/>
                <a:ext cx="990600" cy="2286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448" name="Line 18"/>
              <p:cNvSpPr>
                <a:spLocks noChangeShapeType="1"/>
              </p:cNvSpPr>
              <p:nvPr/>
            </p:nvSpPr>
            <p:spPr bwMode="auto">
              <a:xfrm>
                <a:off x="5562600" y="3582988"/>
                <a:ext cx="1143000" cy="914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79414" name="Cloud"/>
              <p:cNvSpPr>
                <a:spLocks noChangeAspect="1" noEditPoints="1" noChangeArrowheads="1"/>
              </p:cNvSpPr>
              <p:nvPr/>
            </p:nvSpPr>
            <p:spPr bwMode="auto">
              <a:xfrm>
                <a:off x="6477000" y="4116388"/>
                <a:ext cx="1600200" cy="836612"/>
              </a:xfrm>
              <a:custGeom>
                <a:avLst/>
                <a:gdLst>
                  <a:gd name="T0" fmla="*/ 67 w 21600"/>
                  <a:gd name="T1" fmla="*/ 10800 h 21600"/>
                  <a:gd name="T2" fmla="*/ 10800 w 21600"/>
                  <a:gd name="T3" fmla="*/ 21577 h 21600"/>
                  <a:gd name="T4" fmla="*/ 21582 w 21600"/>
                  <a:gd name="T5" fmla="*/ 10800 h 21600"/>
                  <a:gd name="T6" fmla="*/ 10800 w 21600"/>
                  <a:gd name="T7" fmla="*/ 1235 h 21600"/>
                  <a:gd name="T8" fmla="*/ 2977 w 21600"/>
                  <a:gd name="T9" fmla="*/ 3262 h 21600"/>
                  <a:gd name="T10" fmla="*/ 17087 w 21600"/>
                  <a:gd name="T11" fmla="*/ 173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-1" y="8613"/>
                      <a:pt x="-1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4" y="13940"/>
                      <a:pt x="474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299"/>
                      <a:pt x="6247" y="20299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6"/>
                      <a:pt x="11036" y="21596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6"/>
                      <a:pt x="15802" y="18946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-1"/>
                      <a:pt x="16758" y="-1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-1"/>
                      <a:pt x="13174" y="-1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49"/>
                      <a:pt x="9358" y="649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1"/>
                      <a:pt x="5288" y="1971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09"/>
                      <a:pt x="2172" y="13109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:r>
                  <a:rPr lang="en-US" altLang="zh-CN" sz="1800" dirty="0">
                    <a:latin typeface="Arial" charset="0"/>
                    <a:ea typeface="宋体" charset="-122"/>
                    <a:cs typeface="宋体" charset="-122"/>
                  </a:rPr>
                  <a:t>C</a:t>
                </a:r>
                <a:endParaRPr lang="zh-CN" altLang="en-US" sz="1800" dirty="0">
                  <a:latin typeface="Arial" charset="0"/>
                  <a:ea typeface="宋体" charset="-122"/>
                  <a:cs typeface="宋体" charset="-122"/>
                </a:endParaRPr>
              </a:p>
            </p:txBody>
          </p:sp>
          <p:sp>
            <p:nvSpPr>
              <p:cNvPr id="1979415" name="Cloud"/>
              <p:cNvSpPr>
                <a:spLocks noChangeAspect="1" noEditPoints="1" noChangeArrowheads="1"/>
              </p:cNvSpPr>
              <p:nvPr/>
            </p:nvSpPr>
            <p:spPr bwMode="auto">
              <a:xfrm>
                <a:off x="6553200" y="2822575"/>
                <a:ext cx="1600200" cy="836613"/>
              </a:xfrm>
              <a:custGeom>
                <a:avLst/>
                <a:gdLst>
                  <a:gd name="T0" fmla="*/ 67 w 21600"/>
                  <a:gd name="T1" fmla="*/ 10800 h 21600"/>
                  <a:gd name="T2" fmla="*/ 10800 w 21600"/>
                  <a:gd name="T3" fmla="*/ 21577 h 21600"/>
                  <a:gd name="T4" fmla="*/ 21582 w 21600"/>
                  <a:gd name="T5" fmla="*/ 10800 h 21600"/>
                  <a:gd name="T6" fmla="*/ 10800 w 21600"/>
                  <a:gd name="T7" fmla="*/ 1235 h 21600"/>
                  <a:gd name="T8" fmla="*/ 2977 w 21600"/>
                  <a:gd name="T9" fmla="*/ 3262 h 21600"/>
                  <a:gd name="T10" fmla="*/ 17087 w 21600"/>
                  <a:gd name="T11" fmla="*/ 173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-1" y="8613"/>
                      <a:pt x="-1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4" y="13940"/>
                      <a:pt x="474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299"/>
                      <a:pt x="6247" y="20299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6"/>
                      <a:pt x="11036" y="21596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6"/>
                      <a:pt x="15802" y="18946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-1"/>
                      <a:pt x="16758" y="-1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-1"/>
                      <a:pt x="13174" y="-1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49"/>
                      <a:pt x="9358" y="649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1"/>
                      <a:pt x="5288" y="1971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09"/>
                      <a:pt x="2172" y="13109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:endParaRPr lang="en-US" altLang="zh-CN" sz="1800" dirty="0">
                  <a:latin typeface="Arial" charset="0"/>
                  <a:ea typeface="宋体" charset="-122"/>
                  <a:cs typeface="宋体" charset="-122"/>
                </a:endParaRPr>
              </a:p>
              <a:p>
                <a:pPr algn="ctr">
                  <a:defRPr/>
                </a:pPr>
                <a:r>
                  <a:rPr lang="en-US" altLang="zh-CN" sz="1800" dirty="0">
                    <a:latin typeface="Arial" charset="0"/>
                    <a:ea typeface="宋体" charset="-122"/>
                    <a:cs typeface="宋体" charset="-122"/>
                  </a:rPr>
                  <a:t>B</a:t>
                </a:r>
                <a:endParaRPr lang="zh-CN" altLang="en-US" sz="1800" dirty="0">
                  <a:latin typeface="Arial" charset="0"/>
                  <a:ea typeface="宋体" charset="-122"/>
                  <a:cs typeface="宋体" charset="-122"/>
                </a:endParaRPr>
              </a:p>
            </p:txBody>
          </p:sp>
          <p:sp>
            <p:nvSpPr>
              <p:cNvPr id="1979432" name="Cloud"/>
              <p:cNvSpPr>
                <a:spLocks noChangeAspect="1" noEditPoints="1" noChangeArrowheads="1"/>
              </p:cNvSpPr>
              <p:nvPr/>
            </p:nvSpPr>
            <p:spPr bwMode="auto">
              <a:xfrm>
                <a:off x="304800" y="3886200"/>
                <a:ext cx="1600200" cy="836613"/>
              </a:xfrm>
              <a:custGeom>
                <a:avLst/>
                <a:gdLst>
                  <a:gd name="T0" fmla="*/ 67 w 21600"/>
                  <a:gd name="T1" fmla="*/ 10800 h 21600"/>
                  <a:gd name="T2" fmla="*/ 10800 w 21600"/>
                  <a:gd name="T3" fmla="*/ 21577 h 21600"/>
                  <a:gd name="T4" fmla="*/ 21582 w 21600"/>
                  <a:gd name="T5" fmla="*/ 10800 h 21600"/>
                  <a:gd name="T6" fmla="*/ 10800 w 21600"/>
                  <a:gd name="T7" fmla="*/ 1235 h 21600"/>
                  <a:gd name="T8" fmla="*/ 2977 w 21600"/>
                  <a:gd name="T9" fmla="*/ 3262 h 21600"/>
                  <a:gd name="T10" fmla="*/ 17087 w 21600"/>
                  <a:gd name="T11" fmla="*/ 173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 extrusionOk="0">
                    <a:moveTo>
                      <a:pt x="1949" y="7180"/>
                    </a:moveTo>
                    <a:cubicBezTo>
                      <a:pt x="841" y="7336"/>
                      <a:pt x="-1" y="8613"/>
                      <a:pt x="-1" y="10137"/>
                    </a:cubicBezTo>
                    <a:cubicBezTo>
                      <a:pt x="-1" y="11192"/>
                      <a:pt x="409" y="12169"/>
                      <a:pt x="1074" y="12702"/>
                    </a:cubicBezTo>
                    <a:lnTo>
                      <a:pt x="1063" y="12668"/>
                    </a:lnTo>
                    <a:cubicBezTo>
                      <a:pt x="685" y="13217"/>
                      <a:pt x="474" y="13940"/>
                      <a:pt x="474" y="14690"/>
                    </a:cubicBezTo>
                    <a:cubicBezTo>
                      <a:pt x="475" y="16325"/>
                      <a:pt x="1451" y="17650"/>
                      <a:pt x="2655" y="17650"/>
                    </a:cubicBezTo>
                    <a:cubicBezTo>
                      <a:pt x="2739" y="17650"/>
                      <a:pt x="2824" y="17643"/>
                      <a:pt x="2909" y="17629"/>
                    </a:cubicBezTo>
                    <a:lnTo>
                      <a:pt x="2897" y="17649"/>
                    </a:lnTo>
                    <a:cubicBezTo>
                      <a:pt x="3585" y="19288"/>
                      <a:pt x="4863" y="20299"/>
                      <a:pt x="6247" y="20299"/>
                    </a:cubicBezTo>
                    <a:cubicBezTo>
                      <a:pt x="6947" y="20299"/>
                      <a:pt x="7635" y="20039"/>
                      <a:pt x="8235" y="19546"/>
                    </a:cubicBezTo>
                    <a:lnTo>
                      <a:pt x="8229" y="19550"/>
                    </a:lnTo>
                    <a:cubicBezTo>
                      <a:pt x="8855" y="20829"/>
                      <a:pt x="9908" y="21596"/>
                      <a:pt x="11036" y="21596"/>
                    </a:cubicBezTo>
                    <a:cubicBezTo>
                      <a:pt x="12523" y="21596"/>
                      <a:pt x="13836" y="20267"/>
                      <a:pt x="14267" y="18324"/>
                    </a:cubicBezTo>
                    <a:lnTo>
                      <a:pt x="14270" y="18350"/>
                    </a:lnTo>
                    <a:cubicBezTo>
                      <a:pt x="14730" y="18740"/>
                      <a:pt x="15260" y="18946"/>
                      <a:pt x="15802" y="18946"/>
                    </a:cubicBezTo>
                    <a:cubicBezTo>
                      <a:pt x="17390" y="18946"/>
                      <a:pt x="18682" y="17205"/>
                      <a:pt x="18694" y="15045"/>
                    </a:cubicBezTo>
                    <a:lnTo>
                      <a:pt x="18689" y="15035"/>
                    </a:lnTo>
                    <a:cubicBezTo>
                      <a:pt x="20357" y="14710"/>
                      <a:pt x="21597" y="12765"/>
                      <a:pt x="21597" y="10472"/>
                    </a:cubicBezTo>
                    <a:cubicBezTo>
                      <a:pt x="21597" y="9456"/>
                      <a:pt x="21350" y="8469"/>
                      <a:pt x="20896" y="7663"/>
                    </a:cubicBezTo>
                    <a:lnTo>
                      <a:pt x="20889" y="7661"/>
                    </a:lnTo>
                    <a:cubicBezTo>
                      <a:pt x="21031" y="7208"/>
                      <a:pt x="21105" y="6721"/>
                      <a:pt x="21105" y="6228"/>
                    </a:cubicBezTo>
                    <a:cubicBezTo>
                      <a:pt x="21105" y="4588"/>
                      <a:pt x="20299" y="3150"/>
                      <a:pt x="19139" y="2719"/>
                    </a:cubicBezTo>
                    <a:lnTo>
                      <a:pt x="19148" y="2712"/>
                    </a:lnTo>
                    <a:cubicBezTo>
                      <a:pt x="18940" y="1142"/>
                      <a:pt x="17933" y="-1"/>
                      <a:pt x="16758" y="-1"/>
                    </a:cubicBezTo>
                    <a:cubicBezTo>
                      <a:pt x="16044" y="-1"/>
                      <a:pt x="15367" y="426"/>
                      <a:pt x="14905" y="1165"/>
                    </a:cubicBezTo>
                    <a:lnTo>
                      <a:pt x="14909" y="1170"/>
                    </a:lnTo>
                    <a:cubicBezTo>
                      <a:pt x="14497" y="432"/>
                      <a:pt x="13855" y="-1"/>
                      <a:pt x="13174" y="-1"/>
                    </a:cubicBezTo>
                    <a:cubicBezTo>
                      <a:pt x="12347" y="-1"/>
                      <a:pt x="11590" y="637"/>
                      <a:pt x="11221" y="1645"/>
                    </a:cubicBezTo>
                    <a:lnTo>
                      <a:pt x="11229" y="1694"/>
                    </a:lnTo>
                    <a:cubicBezTo>
                      <a:pt x="10730" y="1024"/>
                      <a:pt x="10058" y="649"/>
                      <a:pt x="9358" y="649"/>
                    </a:cubicBezTo>
                    <a:cubicBezTo>
                      <a:pt x="8372" y="649"/>
                      <a:pt x="7466" y="1391"/>
                      <a:pt x="7003" y="2578"/>
                    </a:cubicBezTo>
                    <a:lnTo>
                      <a:pt x="6995" y="2602"/>
                    </a:lnTo>
                    <a:cubicBezTo>
                      <a:pt x="6477" y="2189"/>
                      <a:pt x="5888" y="1971"/>
                      <a:pt x="5288" y="1971"/>
                    </a:cubicBezTo>
                    <a:cubicBezTo>
                      <a:pt x="3423" y="1972"/>
                      <a:pt x="1912" y="4029"/>
                      <a:pt x="1912" y="6567"/>
                    </a:cubicBezTo>
                    <a:cubicBezTo>
                      <a:pt x="1911" y="6774"/>
                      <a:pt x="1922" y="6981"/>
                      <a:pt x="1942" y="7186"/>
                    </a:cubicBezTo>
                    <a:close/>
                  </a:path>
                  <a:path w="21600" h="21600" fill="none" extrusionOk="0">
                    <a:moveTo>
                      <a:pt x="1074" y="12702"/>
                    </a:moveTo>
                    <a:cubicBezTo>
                      <a:pt x="1407" y="12969"/>
                      <a:pt x="1786" y="13109"/>
                      <a:pt x="2172" y="13109"/>
                    </a:cubicBezTo>
                    <a:cubicBezTo>
                      <a:pt x="2228" y="13109"/>
                      <a:pt x="2285" y="13107"/>
                      <a:pt x="2341" y="13101"/>
                    </a:cubicBezTo>
                  </a:path>
                  <a:path w="21600" h="21600" fill="none" extrusionOk="0">
                    <a:moveTo>
                      <a:pt x="2909" y="17629"/>
                    </a:moveTo>
                    <a:cubicBezTo>
                      <a:pt x="3099" y="17599"/>
                      <a:pt x="3285" y="17535"/>
                      <a:pt x="3463" y="17439"/>
                    </a:cubicBezTo>
                  </a:path>
                  <a:path w="21600" h="21600" fill="none" extrusionOk="0">
                    <a:moveTo>
                      <a:pt x="7895" y="18680"/>
                    </a:moveTo>
                    <a:cubicBezTo>
                      <a:pt x="7983" y="18985"/>
                      <a:pt x="8095" y="19277"/>
                      <a:pt x="8229" y="19550"/>
                    </a:cubicBezTo>
                  </a:path>
                  <a:path w="21600" h="21600" fill="none" extrusionOk="0">
                    <a:moveTo>
                      <a:pt x="14267" y="18324"/>
                    </a:moveTo>
                    <a:cubicBezTo>
                      <a:pt x="14336" y="18013"/>
                      <a:pt x="14380" y="17693"/>
                      <a:pt x="14400" y="17370"/>
                    </a:cubicBezTo>
                  </a:path>
                  <a:path w="21600" h="21600" fill="none" extrusionOk="0">
                    <a:moveTo>
                      <a:pt x="18694" y="15045"/>
                    </a:moveTo>
                    <a:cubicBezTo>
                      <a:pt x="18694" y="15034"/>
                      <a:pt x="18695" y="15024"/>
                      <a:pt x="18695" y="15013"/>
                    </a:cubicBezTo>
                    <a:cubicBezTo>
                      <a:pt x="18695" y="13508"/>
                      <a:pt x="18063" y="12136"/>
                      <a:pt x="17069" y="11477"/>
                    </a:cubicBezTo>
                  </a:path>
                  <a:path w="21600" h="21600" fill="none" extrusionOk="0">
                    <a:moveTo>
                      <a:pt x="20165" y="8999"/>
                    </a:moveTo>
                    <a:cubicBezTo>
                      <a:pt x="20479" y="8635"/>
                      <a:pt x="20726" y="8177"/>
                      <a:pt x="20889" y="7661"/>
                    </a:cubicBezTo>
                  </a:path>
                  <a:path w="21600" h="21600" fill="none" extrusionOk="0">
                    <a:moveTo>
                      <a:pt x="19186" y="3344"/>
                    </a:moveTo>
                    <a:cubicBezTo>
                      <a:pt x="19186" y="3328"/>
                      <a:pt x="19187" y="3313"/>
                      <a:pt x="19187" y="3297"/>
                    </a:cubicBezTo>
                    <a:cubicBezTo>
                      <a:pt x="19187" y="3101"/>
                      <a:pt x="19174" y="2905"/>
                      <a:pt x="19148" y="2712"/>
                    </a:cubicBezTo>
                  </a:path>
                  <a:path w="21600" h="21600" fill="none" extrusionOk="0">
                    <a:moveTo>
                      <a:pt x="14905" y="1165"/>
                    </a:moveTo>
                    <a:cubicBezTo>
                      <a:pt x="14754" y="1408"/>
                      <a:pt x="14629" y="1679"/>
                      <a:pt x="14535" y="1971"/>
                    </a:cubicBezTo>
                  </a:path>
                  <a:path w="21600" h="21600" fill="none" extrusionOk="0">
                    <a:moveTo>
                      <a:pt x="11221" y="1645"/>
                    </a:moveTo>
                    <a:cubicBezTo>
                      <a:pt x="11140" y="1866"/>
                      <a:pt x="11080" y="2099"/>
                      <a:pt x="11041" y="2340"/>
                    </a:cubicBezTo>
                  </a:path>
                  <a:path w="21600" h="21600" fill="none" extrusionOk="0">
                    <a:moveTo>
                      <a:pt x="7645" y="3276"/>
                    </a:moveTo>
                    <a:cubicBezTo>
                      <a:pt x="7449" y="3016"/>
                      <a:pt x="7231" y="2790"/>
                      <a:pt x="6995" y="2602"/>
                    </a:cubicBezTo>
                  </a:path>
                  <a:path w="21600" h="21600" fill="none" extrusionOk="0">
                    <a:moveTo>
                      <a:pt x="1942" y="7186"/>
                    </a:moveTo>
                    <a:cubicBezTo>
                      <a:pt x="1966" y="7426"/>
                      <a:pt x="2004" y="7663"/>
                      <a:pt x="2056" y="7895"/>
                    </a:cubicBezTo>
                  </a:path>
                </a:pathLst>
              </a:cu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pPr algn="ctr">
                  <a:defRPr/>
                </a:pPr>
                <a:r>
                  <a:rPr lang="en-US" altLang="zh-CN" sz="1800" dirty="0">
                    <a:latin typeface="Arial" charset="0"/>
                    <a:ea typeface="宋体" charset="-122"/>
                    <a:cs typeface="宋体" charset="-122"/>
                  </a:rPr>
                  <a:t>Q</a:t>
                </a:r>
                <a:endParaRPr lang="zh-CN" altLang="en-US" sz="1800" dirty="0">
                  <a:latin typeface="Arial" charset="0"/>
                  <a:ea typeface="宋体" charset="-122"/>
                  <a:cs typeface="宋体" charset="-122"/>
                </a:endParaRPr>
              </a:p>
            </p:txBody>
          </p:sp>
        </p:grpSp>
        <p:sp>
          <p:nvSpPr>
            <p:cNvPr id="61468" name="Line 41"/>
            <p:cNvSpPr>
              <a:spLocks noChangeShapeType="1"/>
            </p:cNvSpPr>
            <p:nvPr/>
          </p:nvSpPr>
          <p:spPr bwMode="auto">
            <a:xfrm flipH="1">
              <a:off x="1600200" y="4038600"/>
              <a:ext cx="1066800" cy="15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979424" name="Line 32"/>
          <p:cNvSpPr>
            <a:spLocks noChangeShapeType="1"/>
          </p:cNvSpPr>
          <p:nvPr/>
        </p:nvSpPr>
        <p:spPr bwMode="auto">
          <a:xfrm flipH="1" flipV="1">
            <a:off x="1524000" y="2600325"/>
            <a:ext cx="1219200" cy="15240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" name="Group 47"/>
          <p:cNvGrpSpPr>
            <a:grpSpLocks/>
          </p:cNvGrpSpPr>
          <p:nvPr/>
        </p:nvGrpSpPr>
        <p:grpSpPr bwMode="auto">
          <a:xfrm>
            <a:off x="2057400" y="3514725"/>
            <a:ext cx="304800" cy="533400"/>
            <a:chOff x="1392" y="2688"/>
            <a:chExt cx="192" cy="336"/>
          </a:xfrm>
          <a:effectLst/>
        </p:grpSpPr>
        <p:sp>
          <p:nvSpPr>
            <p:cNvPr id="61476" name="Line 48"/>
            <p:cNvSpPr>
              <a:spLocks noChangeShapeType="1"/>
            </p:cNvSpPr>
            <p:nvPr/>
          </p:nvSpPr>
          <p:spPr bwMode="auto">
            <a:xfrm>
              <a:off x="1392" y="2736"/>
              <a:ext cx="192" cy="24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477" name="Line 49"/>
            <p:cNvSpPr>
              <a:spLocks noChangeShapeType="1"/>
            </p:cNvSpPr>
            <p:nvPr/>
          </p:nvSpPr>
          <p:spPr bwMode="auto">
            <a:xfrm flipH="1">
              <a:off x="1440" y="2688"/>
              <a:ext cx="96" cy="336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979434" name="Line 42"/>
          <p:cNvSpPr>
            <a:spLocks noChangeShapeType="1"/>
          </p:cNvSpPr>
          <p:nvPr/>
        </p:nvSpPr>
        <p:spPr bwMode="auto">
          <a:xfrm flipH="1">
            <a:off x="2286000" y="3590925"/>
            <a:ext cx="457200" cy="7620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79419" name="Freeform 27"/>
          <p:cNvSpPr>
            <a:spLocks/>
          </p:cNvSpPr>
          <p:nvPr/>
        </p:nvSpPr>
        <p:spPr bwMode="auto">
          <a:xfrm>
            <a:off x="5638800" y="2447925"/>
            <a:ext cx="2971800" cy="546100"/>
          </a:xfrm>
          <a:custGeom>
            <a:avLst/>
            <a:gdLst>
              <a:gd name="T0" fmla="*/ 2147483647 w 1872"/>
              <a:gd name="T1" fmla="*/ 846772500 h 344"/>
              <a:gd name="T2" fmla="*/ 2147483647 w 1872"/>
              <a:gd name="T3" fmla="*/ 725805000 h 344"/>
              <a:gd name="T4" fmla="*/ 2147483647 w 1872"/>
              <a:gd name="T5" fmla="*/ 0 h 344"/>
              <a:gd name="T6" fmla="*/ 0 w 1872"/>
              <a:gd name="T7" fmla="*/ 725805000 h 344"/>
              <a:gd name="T8" fmla="*/ 0 60000 65536"/>
              <a:gd name="T9" fmla="*/ 0 60000 65536"/>
              <a:gd name="T10" fmla="*/ 0 60000 65536"/>
              <a:gd name="T11" fmla="*/ 0 60000 65536"/>
              <a:gd name="T12" fmla="*/ 0 w 1872"/>
              <a:gd name="T13" fmla="*/ 0 h 344"/>
              <a:gd name="T14" fmla="*/ 1872 w 1872"/>
              <a:gd name="T15" fmla="*/ 344 h 34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72" h="344">
                <a:moveTo>
                  <a:pt x="1824" y="336"/>
                </a:moveTo>
                <a:cubicBezTo>
                  <a:pt x="1848" y="340"/>
                  <a:pt x="1872" y="344"/>
                  <a:pt x="1728" y="288"/>
                </a:cubicBezTo>
                <a:cubicBezTo>
                  <a:pt x="1584" y="232"/>
                  <a:pt x="1248" y="0"/>
                  <a:pt x="960" y="0"/>
                </a:cubicBezTo>
                <a:cubicBezTo>
                  <a:pt x="672" y="0"/>
                  <a:pt x="336" y="144"/>
                  <a:pt x="0" y="288"/>
                </a:cubicBezTo>
              </a:path>
            </a:pathLst>
          </a:cu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79420" name="Freeform 28"/>
          <p:cNvSpPr>
            <a:spLocks/>
          </p:cNvSpPr>
          <p:nvPr/>
        </p:nvSpPr>
        <p:spPr bwMode="auto">
          <a:xfrm>
            <a:off x="5486400" y="3362325"/>
            <a:ext cx="3048000" cy="1066800"/>
          </a:xfrm>
          <a:custGeom>
            <a:avLst/>
            <a:gdLst>
              <a:gd name="T0" fmla="*/ 2147483647 w 1872"/>
              <a:gd name="T1" fmla="*/ 987901250 h 576"/>
              <a:gd name="T2" fmla="*/ 2147483647 w 1872"/>
              <a:gd name="T3" fmla="*/ 1811152292 h 576"/>
              <a:gd name="T4" fmla="*/ 0 w 1872"/>
              <a:gd name="T5" fmla="*/ 0 h 576"/>
              <a:gd name="T6" fmla="*/ 0 60000 65536"/>
              <a:gd name="T7" fmla="*/ 0 60000 65536"/>
              <a:gd name="T8" fmla="*/ 0 60000 65536"/>
              <a:gd name="T9" fmla="*/ 0 w 1872"/>
              <a:gd name="T10" fmla="*/ 0 h 576"/>
              <a:gd name="T11" fmla="*/ 1872 w 1872"/>
              <a:gd name="T12" fmla="*/ 576 h 5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72" h="576">
                <a:moveTo>
                  <a:pt x="1872" y="288"/>
                </a:moveTo>
                <a:cubicBezTo>
                  <a:pt x="1572" y="432"/>
                  <a:pt x="1272" y="576"/>
                  <a:pt x="960" y="528"/>
                </a:cubicBezTo>
                <a:cubicBezTo>
                  <a:pt x="648" y="480"/>
                  <a:pt x="324" y="240"/>
                  <a:pt x="0" y="0"/>
                </a:cubicBezTo>
              </a:path>
            </a:pathLst>
          </a:cu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79418" name="Line 26"/>
          <p:cNvSpPr>
            <a:spLocks noChangeShapeType="1"/>
          </p:cNvSpPr>
          <p:nvPr/>
        </p:nvSpPr>
        <p:spPr bwMode="auto">
          <a:xfrm flipH="1">
            <a:off x="5486400" y="1838325"/>
            <a:ext cx="762000" cy="1143000"/>
          </a:xfrm>
          <a:prstGeom prst="line">
            <a:avLst/>
          </a:prstGeom>
          <a:noFill/>
          <a:ln w="28575" cap="rnd">
            <a:solidFill>
              <a:srgbClr val="FF000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" name="Group 36"/>
          <p:cNvGrpSpPr>
            <a:grpSpLocks/>
          </p:cNvGrpSpPr>
          <p:nvPr/>
        </p:nvGrpSpPr>
        <p:grpSpPr bwMode="auto">
          <a:xfrm>
            <a:off x="669925" y="1371600"/>
            <a:ext cx="2073275" cy="2066925"/>
            <a:chOff x="573" y="1578"/>
            <a:chExt cx="1306" cy="1302"/>
          </a:xfrm>
        </p:grpSpPr>
        <p:sp>
          <p:nvSpPr>
            <p:cNvPr id="61479" name="Line 38"/>
            <p:cNvSpPr>
              <a:spLocks noChangeShapeType="1"/>
            </p:cNvSpPr>
            <p:nvPr/>
          </p:nvSpPr>
          <p:spPr bwMode="auto">
            <a:xfrm>
              <a:off x="1344" y="1776"/>
              <a:ext cx="480" cy="672"/>
            </a:xfrm>
            <a:prstGeom prst="line">
              <a:avLst/>
            </a:prstGeom>
            <a:noFill/>
            <a:ln w="28575" cap="rnd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80" name="Line 39"/>
            <p:cNvSpPr>
              <a:spLocks noChangeShapeType="1"/>
            </p:cNvSpPr>
            <p:nvPr/>
          </p:nvSpPr>
          <p:spPr bwMode="auto">
            <a:xfrm>
              <a:off x="1296" y="1776"/>
              <a:ext cx="384" cy="1104"/>
            </a:xfrm>
            <a:prstGeom prst="line">
              <a:avLst/>
            </a:prstGeom>
            <a:noFill/>
            <a:ln w="28575" cap="rnd">
              <a:solidFill>
                <a:srgbClr val="FF0000"/>
              </a:solidFill>
              <a:prstDash val="sysDot"/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478" name="Text Box 37"/>
            <p:cNvSpPr txBox="1">
              <a:spLocks noChangeArrowheads="1"/>
            </p:cNvSpPr>
            <p:nvPr/>
          </p:nvSpPr>
          <p:spPr bwMode="auto">
            <a:xfrm>
              <a:off x="573" y="1578"/>
              <a:ext cx="1306" cy="294"/>
            </a:xfrm>
            <a:prstGeom prst="rect">
              <a:avLst/>
            </a:prstGeom>
            <a:noFill/>
            <a:ln w="9525" cap="rnd">
              <a:noFill/>
              <a:prstDash val="sysDot"/>
              <a:miter lim="800000"/>
              <a:headEnd/>
              <a:tailEnd/>
            </a:ln>
            <a:extLst/>
          </p:spPr>
          <p:txBody>
            <a:bodyPr wrap="none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Arial" charset="0"/>
                </a:defRPr>
              </a:lvl1pPr>
              <a:lvl2pPr marL="37931725" indent="-37474525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2pPr>
              <a:lvl3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3pPr>
              <a:lvl4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4pPr>
              <a:lvl5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Arial" charset="0"/>
                  <a:cs typeface="Arial" charset="0"/>
                </a:defRPr>
              </a:lvl9pPr>
            </a:lstStyle>
            <a:p>
              <a:pPr algn="l" eaLnBrk="1" hangingPunct="1"/>
              <a:r>
                <a:rPr lang="en-US" altLang="zh-CN" sz="2400" dirty="0">
                  <a:solidFill>
                    <a:srgbClr val="0000FF"/>
                  </a:solidFill>
                  <a:latin typeface="Arial" charset="0"/>
                  <a:ea typeface="宋体" charset="0"/>
                  <a:cs typeface="宋体" charset="0"/>
                </a:rPr>
                <a:t>Route export</a:t>
              </a:r>
            </a:p>
          </p:txBody>
        </p:sp>
      </p:grpSp>
      <p:sp>
        <p:nvSpPr>
          <p:cNvPr id="10" name="Freeform 9"/>
          <p:cNvSpPr/>
          <p:nvPr/>
        </p:nvSpPr>
        <p:spPr>
          <a:xfrm>
            <a:off x="1018158" y="2676525"/>
            <a:ext cx="7059042" cy="675826"/>
          </a:xfrm>
          <a:custGeom>
            <a:avLst/>
            <a:gdLst>
              <a:gd name="connsiteX0" fmla="*/ 0 w 7363842"/>
              <a:gd name="connsiteY0" fmla="*/ 229997 h 675826"/>
              <a:gd name="connsiteX1" fmla="*/ 2378048 w 7363842"/>
              <a:gd name="connsiteY1" fmla="*/ 581256 h 675826"/>
              <a:gd name="connsiteX2" fmla="*/ 5864050 w 7363842"/>
              <a:gd name="connsiteY2" fmla="*/ 327 h 675826"/>
              <a:gd name="connsiteX3" fmla="*/ 7363842 w 7363842"/>
              <a:gd name="connsiteY3" fmla="*/ 675826 h 675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63842" h="675826">
                <a:moveTo>
                  <a:pt x="0" y="229997"/>
                </a:moveTo>
                <a:cubicBezTo>
                  <a:pt x="700353" y="424765"/>
                  <a:pt x="1400706" y="619534"/>
                  <a:pt x="2378048" y="581256"/>
                </a:cubicBezTo>
                <a:cubicBezTo>
                  <a:pt x="3355390" y="542978"/>
                  <a:pt x="5033085" y="-15435"/>
                  <a:pt x="5864050" y="327"/>
                </a:cubicBezTo>
                <a:cubicBezTo>
                  <a:pt x="6695015" y="16089"/>
                  <a:pt x="7363842" y="675826"/>
                  <a:pt x="7363842" y="675826"/>
                </a:cubicBezTo>
              </a:path>
            </a:pathLst>
          </a:custGeom>
          <a:ln w="57150" cmpd="sng">
            <a:solidFill>
              <a:srgbClr val="D3A600"/>
            </a:solidFill>
            <a:prstDash val="dash"/>
            <a:headEnd type="none"/>
            <a:tailEnd type="triangle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ourier New" charset="0"/>
            </a:endParaRP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November 12, 2018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EECS 489 – Lecture 17</a:t>
            </a:r>
            <a:endParaRPr lang="en-US" sz="1050" b="0">
              <a:latin typeface="Times New Roman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07A418-0CEB-9E4A-BA45-3B7D3D133EB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075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9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979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9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1979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9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9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9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1979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9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1979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8" presetClass="entr" presetSubtype="12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1979417" grpId="0" animBg="1"/>
      <p:bldP spid="1979424" grpId="0" animBg="1"/>
      <p:bldP spid="1979434" grpId="0" animBg="1"/>
      <p:bldP spid="1979419" grpId="0" animBg="1"/>
      <p:bldP spid="1979420" grpId="0" animBg="1"/>
      <p:bldP spid="1979418" grpId="0" animBg="1"/>
      <p:bldP spid="10" grpId="0" animBg="1"/>
    </p:bldLst>
  </p:timing>
</p:sld>
</file>

<file path=ppt/theme/theme1.xml><?xml version="1.0" encoding="utf-8"?>
<a:theme xmlns:a="http://schemas.openxmlformats.org/drawingml/2006/main" name="dbllineb">
  <a:themeElements>
    <a:clrScheme name="">
      <a:dk1>
        <a:srgbClr val="333399"/>
      </a:dk1>
      <a:lt1>
        <a:srgbClr val="FFFFFF"/>
      </a:lt1>
      <a:dk2>
        <a:srgbClr val="CC0000"/>
      </a:dk2>
      <a:lt2>
        <a:srgbClr val="CECECE"/>
      </a:lt2>
      <a:accent1>
        <a:srgbClr val="EBEBEB"/>
      </a:accent1>
      <a:accent2>
        <a:srgbClr val="232323"/>
      </a:accent2>
      <a:accent3>
        <a:srgbClr val="FFFFFF"/>
      </a:accent3>
      <a:accent4>
        <a:srgbClr val="2A2A82"/>
      </a:accent4>
      <a:accent5>
        <a:srgbClr val="F3F3F3"/>
      </a:accent5>
      <a:accent6>
        <a:srgbClr val="1F1F1F"/>
      </a:accent6>
      <a:hlink>
        <a:srgbClr val="9C9C9C"/>
      </a:hlink>
      <a:folHlink>
        <a:srgbClr val="676767"/>
      </a:folHlink>
    </a:clrScheme>
    <a:fontScheme name="dbllineb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accent2"/>
          </a:solidFill>
          <a:prstDash val="solid"/>
          <a:round/>
          <a:headEnd type="none" w="med" len="med"/>
          <a:tailEnd type="stealth" w="med" len="lg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bllineb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bllineb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llineb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c:\msoffice\powerpnt\template\bwovrhd\dbllineb.ppt</Template>
  <TotalTime>1490453745</TotalTime>
  <Pages>7</Pages>
  <Words>2733</Words>
  <Application>Microsoft Macintosh PowerPoint</Application>
  <PresentationFormat>On-screen Show (4:3)</PresentationFormat>
  <Paragraphs>729</Paragraphs>
  <Slides>57</Slides>
  <Notes>39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8" baseType="lpstr">
      <vt:lpstr>ＭＳ Ｐゴシック</vt:lpstr>
      <vt:lpstr>宋体</vt:lpstr>
      <vt:lpstr>Arial</vt:lpstr>
      <vt:lpstr>Arial Black</vt:lpstr>
      <vt:lpstr>Courier New</vt:lpstr>
      <vt:lpstr>Gill Sans</vt:lpstr>
      <vt:lpstr>Monotype Sorts</vt:lpstr>
      <vt:lpstr>Times New Roman</vt:lpstr>
      <vt:lpstr>Wingdings</vt:lpstr>
      <vt:lpstr>dbllineb</vt:lpstr>
      <vt:lpstr>Document</vt:lpstr>
      <vt:lpstr>EECS 489 Computer Networks  Fall 2018</vt:lpstr>
      <vt:lpstr>Agenda</vt:lpstr>
      <vt:lpstr> Topology &amp; policy shaped by inter-AS business relationship</vt:lpstr>
      <vt:lpstr>Routing follows the money!</vt:lpstr>
      <vt:lpstr>Inter-domain routing: Setup</vt:lpstr>
      <vt:lpstr>BGP: Basic idea</vt:lpstr>
      <vt:lpstr>BGP inspired by Distance-Vector with four differences</vt:lpstr>
      <vt:lpstr>BGP policies</vt:lpstr>
      <vt:lpstr>Policy dictates how routes are “selected” and “exported”</vt:lpstr>
      <vt:lpstr>Typical selection policies</vt:lpstr>
      <vt:lpstr>Typical export policy</vt:lpstr>
      <vt:lpstr>Gao-Rexford</vt:lpstr>
      <vt:lpstr>BGP Protocol details</vt:lpstr>
      <vt:lpstr>Who speaks BGP?</vt:lpstr>
      <vt:lpstr>What does “speak BGP” mean?</vt:lpstr>
      <vt:lpstr>BGP sessions: External</vt:lpstr>
      <vt:lpstr>BGP sessions: Internal</vt:lpstr>
      <vt:lpstr>eBGP, iBGP, and IGP</vt:lpstr>
      <vt:lpstr>eBGP, iBGP, and IGP together</vt:lpstr>
      <vt:lpstr>Basic messages in BGP</vt:lpstr>
      <vt:lpstr>Route updates</vt:lpstr>
      <vt:lpstr>Route attributes</vt:lpstr>
      <vt:lpstr>Attributes: (1) ASPATH</vt:lpstr>
      <vt:lpstr>Attributes: (2) LOCAL PREF</vt:lpstr>
      <vt:lpstr>Attributes: (3) MED</vt:lpstr>
      <vt:lpstr>Attributes: (4) IGP cost</vt:lpstr>
      <vt:lpstr>Using attributes</vt:lpstr>
      <vt:lpstr>BGP UPDATE processing</vt:lpstr>
      <vt:lpstr>5-minute break!</vt:lpstr>
      <vt:lpstr>Announcements</vt:lpstr>
      <vt:lpstr>BGP issues in practice</vt:lpstr>
      <vt:lpstr>Issues with BGP</vt:lpstr>
      <vt:lpstr>Reachability</vt:lpstr>
      <vt:lpstr>Security</vt:lpstr>
      <vt:lpstr>Convergence</vt:lpstr>
      <vt:lpstr>Example of policy oscillation</vt:lpstr>
      <vt:lpstr>Step-by-step of policy oscillation</vt:lpstr>
      <vt:lpstr>Step-by-step of policy oscillation</vt:lpstr>
      <vt:lpstr>Step-by-step of policy oscillation</vt:lpstr>
      <vt:lpstr>Step-by-step of policy oscillation</vt:lpstr>
      <vt:lpstr>Step-by-step of policy oscillation</vt:lpstr>
      <vt:lpstr>Step-by-step of policy oscillation</vt:lpstr>
      <vt:lpstr>Step-by-step of policy oscillation</vt:lpstr>
      <vt:lpstr>Step-by-step of policy oscillation</vt:lpstr>
      <vt:lpstr>Step-by-step of policy oscillation</vt:lpstr>
      <vt:lpstr>Step-by-step of policy oscillation</vt:lpstr>
      <vt:lpstr>Step-by-step of policy oscillation</vt:lpstr>
      <vt:lpstr>Step-by-step of policy oscillation</vt:lpstr>
      <vt:lpstr>Step-by-step of policy oscillation</vt:lpstr>
      <vt:lpstr>Step-by-step of policy oscillation</vt:lpstr>
      <vt:lpstr>We’re back to where we started</vt:lpstr>
      <vt:lpstr>Convergence</vt:lpstr>
      <vt:lpstr>Performance nonissues</vt:lpstr>
      <vt:lpstr>AS path length can be misleading</vt:lpstr>
      <vt:lpstr>Real performance issue: Slow convergence</vt:lpstr>
      <vt:lpstr>BGP misconfigurations</vt:lpstr>
      <vt:lpstr>Summary</vt:lpstr>
    </vt:vector>
  </TitlesOfParts>
  <Manager/>
  <Company>UC Riverside</Company>
  <LinksUpToDate>false</LinksUpToDate>
  <SharedDoc>false</SharedDoc>
  <HyperlinkBase/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CS153: Lecture 3 - Processes</dc:title>
  <dc:subject/>
  <dc:creator>Harsha V. Madhyastha</dc:creator>
  <cp:keywords/>
  <dc:description/>
  <cp:lastModifiedBy>Microsoft Office User</cp:lastModifiedBy>
  <cp:revision>1221</cp:revision>
  <cp:lastPrinted>1999-09-08T17:25:07Z</cp:lastPrinted>
  <dcterms:created xsi:type="dcterms:W3CDTF">2014-01-14T18:15:50Z</dcterms:created>
  <dcterms:modified xsi:type="dcterms:W3CDTF">2018-11-10T01:19:02Z</dcterms:modified>
  <cp:category/>
</cp:coreProperties>
</file>