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8" r:id="rId2"/>
    <p:sldId id="487" r:id="rId3"/>
    <p:sldId id="557" r:id="rId4"/>
    <p:sldId id="558" r:id="rId5"/>
    <p:sldId id="560" r:id="rId6"/>
    <p:sldId id="561" r:id="rId7"/>
    <p:sldId id="592" r:id="rId8"/>
    <p:sldId id="564" r:id="rId9"/>
    <p:sldId id="589" r:id="rId10"/>
    <p:sldId id="590" r:id="rId11"/>
    <p:sldId id="591" r:id="rId12"/>
    <p:sldId id="566" r:id="rId13"/>
    <p:sldId id="570" r:id="rId14"/>
    <p:sldId id="598" r:id="rId15"/>
    <p:sldId id="569" r:id="rId16"/>
    <p:sldId id="571" r:id="rId17"/>
    <p:sldId id="573" r:id="rId18"/>
    <p:sldId id="574" r:id="rId19"/>
    <p:sldId id="593" r:id="rId20"/>
    <p:sldId id="577" r:id="rId21"/>
    <p:sldId id="594" r:id="rId22"/>
    <p:sldId id="582" r:id="rId23"/>
    <p:sldId id="597" r:id="rId24"/>
    <p:sldId id="596" r:id="rId25"/>
    <p:sldId id="524" r:id="rId26"/>
    <p:sldId id="586" r:id="rId27"/>
    <p:sldId id="602" r:id="rId28"/>
    <p:sldId id="603" r:id="rId29"/>
    <p:sldId id="587" r:id="rId30"/>
    <p:sldId id="527" r:id="rId31"/>
    <p:sldId id="529" r:id="rId32"/>
    <p:sldId id="532" r:id="rId33"/>
    <p:sldId id="533" r:id="rId34"/>
    <p:sldId id="548" r:id="rId35"/>
    <p:sldId id="555" r:id="rId36"/>
    <p:sldId id="599" r:id="rId37"/>
    <p:sldId id="600" r:id="rId38"/>
    <p:sldId id="595" r:id="rId39"/>
    <p:sldId id="549" r:id="rId40"/>
    <p:sldId id="550" r:id="rId4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44"/>
    <p:restoredTop sz="94643"/>
  </p:normalViewPr>
  <p:slideViewPr>
    <p:cSldViewPr>
      <p:cViewPr varScale="1">
        <p:scale>
          <a:sx n="115" d="100"/>
          <a:sy n="115" d="100"/>
        </p:scale>
        <p:origin x="152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Note: implicit assumption here:</a:t>
            </a:r>
            <a:r>
              <a:rPr lang="en-US" baseline="0" dirty="0"/>
              <a:t> </a:t>
            </a:r>
            <a:r>
              <a:rPr lang="en-US" dirty="0"/>
              <a:t>destination</a:t>
            </a:r>
            <a:r>
              <a:rPr lang="en-US" baseline="0" dirty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88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68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15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23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60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37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99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17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4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3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1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1990D45-ECB8-7D48-BC53-6AE82CC0A61C}" type="slidenum">
              <a:rPr lang="de-DE" altLang="x-none" sz="1300">
                <a:latin typeface="Times New Roman" charset="0"/>
              </a:rPr>
              <a:pPr/>
              <a:t>31</a:t>
            </a:fld>
            <a:endParaRPr lang="de-DE" altLang="x-none" sz="1300">
              <a:latin typeface="Times New Roman" charset="0"/>
            </a:endParaRPr>
          </a:p>
        </p:txBody>
      </p:sp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82600">
              <a:spcBef>
                <a:spcPct val="0"/>
              </a:spcBef>
            </a:pPr>
            <a:r>
              <a:rPr lang="en-US" altLang="x-none">
                <a:latin typeface="Times New Roman" charset="0"/>
                <a:ea typeface="ＭＳ Ｐゴシック" charset="-128"/>
              </a:rPr>
              <a:t>Now I</a:t>
            </a:r>
            <a:r>
              <a:rPr lang="en-US" altLang="en-US">
                <a:latin typeface="Times New Roman" charset="0"/>
                <a:ea typeface="ＭＳ Ｐゴシック" charset="-128"/>
              </a:rPr>
              <a:t>’</a:t>
            </a:r>
            <a:r>
              <a:rPr lang="en-US" altLang="x-none">
                <a:latin typeface="Times New Roman" charset="0"/>
                <a:ea typeface="ＭＳ Ｐゴシック" charset="-128"/>
              </a:rPr>
              <a:t>ll describe the API that tries to meet these goals.</a:t>
            </a:r>
          </a:p>
        </p:txBody>
      </p:sp>
      <p:sp>
        <p:nvSpPr>
          <p:cNvPr id="1208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fld id="{CB38DDA0-F65C-3F40-AFE7-C77E2CF682DC}" type="slidenum">
              <a:rPr lang="en-US" altLang="x-none" sz="1300">
                <a:latin typeface="Calibri" charset="0"/>
              </a:rPr>
              <a:pPr algn="r"/>
              <a:t>31</a:t>
            </a:fld>
            <a:endParaRPr lang="en-US" altLang="x-none" sz="13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36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59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7CC25F1-B6FA-4C46-8BF8-28BCD9436861}" type="slidenum">
              <a:rPr lang="en-US" altLang="x-none" sz="1300">
                <a:latin typeface="Times New Roman" charset="0"/>
              </a:rPr>
              <a:pPr/>
              <a:t>33</a:t>
            </a:fld>
            <a:endParaRPr lang="en-US" altLang="x-none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577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44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57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4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Note: implicit assumption here:</a:t>
            </a:r>
            <a:r>
              <a:rPr lang="en-US" baseline="0" dirty="0"/>
              <a:t> </a:t>
            </a:r>
            <a:r>
              <a:rPr lang="en-US" dirty="0"/>
              <a:t>destination</a:t>
            </a:r>
            <a:r>
              <a:rPr lang="en-US" baseline="0" dirty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2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Note: implicit assumption here:</a:t>
            </a:r>
            <a:r>
              <a:rPr lang="en-US" baseline="0" dirty="0"/>
              <a:t> </a:t>
            </a:r>
            <a:r>
              <a:rPr lang="en-US" dirty="0"/>
              <a:t>destination</a:t>
            </a:r>
            <a:r>
              <a:rPr lang="en-US" baseline="0" dirty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74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November 14,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18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2018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engineering: Difficult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4898" y="4078636"/>
            <a:ext cx="741756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Q</a:t>
            </a:r>
            <a:r>
              <a:rPr lang="en-US" sz="2400" b="0" dirty="0">
                <a:solidFill>
                  <a:schemeClr val="accent2"/>
                </a:solidFill>
              </a:rPr>
              <a:t>: What if network operator wants to split u-to-z traffic along </a:t>
            </a:r>
            <a:r>
              <a:rPr lang="en-US" sz="2400" b="0" dirty="0" err="1">
                <a:solidFill>
                  <a:schemeClr val="accent2"/>
                </a:solidFill>
              </a:rPr>
              <a:t>uvwz</a:t>
            </a:r>
            <a:r>
              <a:rPr lang="en-US" sz="2400" b="0" dirty="0">
                <a:solidFill>
                  <a:schemeClr val="accent2"/>
                </a:solidFill>
              </a:rPr>
              <a:t> and </a:t>
            </a:r>
            <a:r>
              <a:rPr lang="en-US" sz="2400" b="0" dirty="0" err="1">
                <a:solidFill>
                  <a:schemeClr val="accent2"/>
                </a:solidFill>
              </a:rPr>
              <a:t>uxyz</a:t>
            </a:r>
            <a:r>
              <a:rPr lang="en-US" sz="2400" b="0" dirty="0">
                <a:solidFill>
                  <a:schemeClr val="accent2"/>
                </a:solidFill>
              </a:rPr>
              <a:t> (load balancing)?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A</a:t>
            </a:r>
            <a:r>
              <a:rPr lang="en-US" sz="2400" b="0" dirty="0">
                <a:solidFill>
                  <a:schemeClr val="accent2"/>
                </a:solidFill>
              </a:rPr>
              <a:t>: Can’t do it (or need a new routing algorithm)</a:t>
            </a:r>
          </a:p>
        </p:txBody>
      </p:sp>
      <p:grpSp>
        <p:nvGrpSpPr>
          <p:cNvPr id="160" name="Group 159"/>
          <p:cNvGrpSpPr/>
          <p:nvPr/>
        </p:nvGrpSpPr>
        <p:grpSpPr>
          <a:xfrm>
            <a:off x="943464" y="1405766"/>
            <a:ext cx="6875191" cy="2303338"/>
            <a:chOff x="943464" y="1405766"/>
            <a:chExt cx="6875191" cy="2303338"/>
          </a:xfrm>
        </p:grpSpPr>
        <p:grpSp>
          <p:nvGrpSpPr>
            <p:cNvPr id="161" name="Group 1612"/>
            <p:cNvGrpSpPr>
              <a:grpSpLocks/>
            </p:cNvGrpSpPr>
            <p:nvPr/>
          </p:nvGrpSpPr>
          <p:grpSpPr bwMode="auto">
            <a:xfrm flipH="1">
              <a:off x="943464" y="2441244"/>
              <a:ext cx="855053" cy="655887"/>
              <a:chOff x="2839" y="3501"/>
              <a:chExt cx="755" cy="803"/>
            </a:xfrm>
          </p:grpSpPr>
          <p:pic>
            <p:nvPicPr>
              <p:cNvPr id="303" name="Picture 161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4" name="Freeform 161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4" name="Freeform 4"/>
            <p:cNvSpPr>
              <a:spLocks/>
            </p:cNvSpPr>
            <p:nvPr/>
          </p:nvSpPr>
          <p:spPr bwMode="auto">
            <a:xfrm>
              <a:off x="2834105" y="2267385"/>
              <a:ext cx="781590" cy="31734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35"/>
            <p:cNvSpPr>
              <a:spLocks/>
            </p:cNvSpPr>
            <p:nvPr/>
          </p:nvSpPr>
          <p:spPr bwMode="auto">
            <a:xfrm>
              <a:off x="5254292" y="2313451"/>
              <a:ext cx="2285" cy="890624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36"/>
            <p:cNvSpPr>
              <a:spLocks/>
            </p:cNvSpPr>
            <p:nvPr/>
          </p:nvSpPr>
          <p:spPr bwMode="auto">
            <a:xfrm>
              <a:off x="3670544" y="2323688"/>
              <a:ext cx="2285" cy="91621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37"/>
            <p:cNvSpPr>
              <a:spLocks/>
            </p:cNvSpPr>
            <p:nvPr/>
          </p:nvSpPr>
          <p:spPr bwMode="auto">
            <a:xfrm>
              <a:off x="4017205" y="2298095"/>
              <a:ext cx="1182239" cy="1038973"/>
            </a:xfrm>
            <a:custGeom>
              <a:avLst/>
              <a:gdLst>
                <a:gd name="T0" fmla="*/ 0 w 378"/>
                <a:gd name="T1" fmla="*/ 142610238 h 174"/>
                <a:gd name="T2" fmla="*/ 8951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38"/>
            <p:cNvSpPr>
              <a:spLocks/>
            </p:cNvSpPr>
            <p:nvPr/>
          </p:nvSpPr>
          <p:spPr bwMode="auto">
            <a:xfrm>
              <a:off x="5617663" y="2891845"/>
              <a:ext cx="836439" cy="460668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39"/>
            <p:cNvSpPr>
              <a:spLocks/>
            </p:cNvSpPr>
            <p:nvPr/>
          </p:nvSpPr>
          <p:spPr bwMode="auto">
            <a:xfrm flipV="1">
              <a:off x="4022465" y="3327268"/>
              <a:ext cx="908330" cy="45719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40"/>
            <p:cNvSpPr>
              <a:spLocks/>
            </p:cNvSpPr>
            <p:nvPr/>
          </p:nvSpPr>
          <p:spPr bwMode="auto">
            <a:xfrm>
              <a:off x="2710696" y="2820186"/>
              <a:ext cx="630757" cy="45043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41"/>
            <p:cNvSpPr>
              <a:spLocks/>
            </p:cNvSpPr>
            <p:nvPr/>
          </p:nvSpPr>
          <p:spPr bwMode="auto">
            <a:xfrm>
              <a:off x="4047627" y="2195725"/>
              <a:ext cx="836439" cy="1706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42"/>
            <p:cNvSpPr>
              <a:spLocks/>
            </p:cNvSpPr>
            <p:nvPr/>
          </p:nvSpPr>
          <p:spPr bwMode="auto">
            <a:xfrm>
              <a:off x="5572253" y="2248471"/>
              <a:ext cx="922986" cy="397685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43"/>
            <p:cNvSpPr>
              <a:spLocks/>
            </p:cNvSpPr>
            <p:nvPr/>
          </p:nvSpPr>
          <p:spPr bwMode="auto">
            <a:xfrm>
              <a:off x="2580431" y="1458657"/>
              <a:ext cx="2536740" cy="1100484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62"/>
            <p:cNvSpPr txBox="1">
              <a:spLocks noChangeArrowheads="1"/>
            </p:cNvSpPr>
            <p:nvPr/>
          </p:nvSpPr>
          <p:spPr bwMode="auto">
            <a:xfrm>
              <a:off x="2822678" y="2178663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5" name="Text Box 63"/>
            <p:cNvSpPr txBox="1">
              <a:spLocks noChangeArrowheads="1"/>
            </p:cNvSpPr>
            <p:nvPr/>
          </p:nvSpPr>
          <p:spPr bwMode="auto">
            <a:xfrm>
              <a:off x="3617981" y="255231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6" name="Text Box 64"/>
            <p:cNvSpPr txBox="1">
              <a:spLocks noChangeArrowheads="1"/>
            </p:cNvSpPr>
            <p:nvPr/>
          </p:nvSpPr>
          <p:spPr bwMode="auto">
            <a:xfrm>
              <a:off x="2623853" y="2915732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7" name="Text Box 65"/>
            <p:cNvSpPr txBox="1">
              <a:spLocks noChangeArrowheads="1"/>
            </p:cNvSpPr>
            <p:nvPr/>
          </p:nvSpPr>
          <p:spPr bwMode="auto">
            <a:xfrm>
              <a:off x="4495556" y="2710990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78" name="Text Box 66"/>
            <p:cNvSpPr txBox="1">
              <a:spLocks noChangeArrowheads="1"/>
            </p:cNvSpPr>
            <p:nvPr/>
          </p:nvSpPr>
          <p:spPr bwMode="auto">
            <a:xfrm>
              <a:off x="4351579" y="331497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9" name="Text Box 67"/>
            <p:cNvSpPr txBox="1">
              <a:spLocks noChangeArrowheads="1"/>
            </p:cNvSpPr>
            <p:nvPr/>
          </p:nvSpPr>
          <p:spPr bwMode="auto">
            <a:xfrm>
              <a:off x="5174305" y="258302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80" name="Text Box 68"/>
            <p:cNvSpPr txBox="1">
              <a:spLocks noChangeArrowheads="1"/>
            </p:cNvSpPr>
            <p:nvPr/>
          </p:nvSpPr>
          <p:spPr bwMode="auto">
            <a:xfrm>
              <a:off x="5997032" y="3033458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81" name="Text Box 69"/>
            <p:cNvSpPr txBox="1">
              <a:spLocks noChangeArrowheads="1"/>
            </p:cNvSpPr>
            <p:nvPr/>
          </p:nvSpPr>
          <p:spPr bwMode="auto">
            <a:xfrm>
              <a:off x="5935327" y="2117241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82" name="Text Box 70"/>
            <p:cNvSpPr txBox="1">
              <a:spLocks noChangeArrowheads="1"/>
            </p:cNvSpPr>
            <p:nvPr/>
          </p:nvSpPr>
          <p:spPr bwMode="auto">
            <a:xfrm>
              <a:off x="4255594" y="1861315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83" name="Text Box 71"/>
            <p:cNvSpPr txBox="1">
              <a:spLocks noChangeArrowheads="1"/>
            </p:cNvSpPr>
            <p:nvPr/>
          </p:nvSpPr>
          <p:spPr bwMode="auto">
            <a:xfrm>
              <a:off x="3453435" y="140576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grpSp>
          <p:nvGrpSpPr>
            <p:cNvPr id="184" name="Group 1507"/>
            <p:cNvGrpSpPr>
              <a:grpSpLocks/>
            </p:cNvGrpSpPr>
            <p:nvPr/>
          </p:nvGrpSpPr>
          <p:grpSpPr bwMode="auto">
            <a:xfrm>
              <a:off x="7391175" y="2426604"/>
              <a:ext cx="427480" cy="711995"/>
              <a:chOff x="4140" y="429"/>
              <a:chExt cx="1425" cy="2396"/>
            </a:xfrm>
          </p:grpSpPr>
          <p:sp>
            <p:nvSpPr>
              <p:cNvPr id="271" name="Freeform 150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150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" name="Freeform 151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151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151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6" name="Group 151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01" name="AutoShape 151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2" name="AutoShape 151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7" name="Rectangle 151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8" name="Group 151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99" name="AutoShape 151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AutoShape 151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9" name="Rectangle 152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Rectangle 152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1" name="Group 152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97" name="AutoShape 1523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" name="AutoShape 152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2" name="Freeform 152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3" name="Group 152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95" name="AutoShape 152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AutoShape 152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4" name="Rectangle 152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" name="Freeform 153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153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Oval 153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Freeform 153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AutoShape 153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AutoShape 153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Oval 153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Oval 153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93" name="Oval 153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Rectangle 153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85" name="Straight Connector 184"/>
            <p:cNvCxnSpPr/>
            <p:nvPr/>
          </p:nvCxnSpPr>
          <p:spPr bwMode="auto">
            <a:xfrm>
              <a:off x="1682405" y="2744686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Straight Connector 185"/>
            <p:cNvCxnSpPr/>
            <p:nvPr/>
          </p:nvCxnSpPr>
          <p:spPr bwMode="auto">
            <a:xfrm>
              <a:off x="6895267" y="2779855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7" name="Group 186"/>
            <p:cNvGrpSpPr/>
            <p:nvPr/>
          </p:nvGrpSpPr>
          <p:grpSpPr>
            <a:xfrm>
              <a:off x="3414626" y="1982945"/>
              <a:ext cx="687402" cy="571677"/>
              <a:chOff x="1736090" y="2893762"/>
              <a:chExt cx="565150" cy="413310"/>
            </a:xfrm>
          </p:grpSpPr>
          <p:grpSp>
            <p:nvGrpSpPr>
              <p:cNvPr id="2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62" name="Oval 2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4" name="Oval 2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5" name="Freeform 2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6" name="Freeform 2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7" name="Freeform 2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8" name="Freeform 2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69" name="Straight Connector 268"/>
                <p:cNvCxnSpPr>
                  <a:endCxn id="2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/>
            </p:nvGrpSpPr>
            <p:grpSpPr>
              <a:xfrm>
                <a:off x="1844715" y="2907714"/>
                <a:ext cx="356365" cy="399358"/>
                <a:chOff x="741398" y="1743005"/>
                <a:chExt cx="356365" cy="399358"/>
              </a:xfrm>
            </p:grpSpPr>
            <p:sp>
              <p:nvSpPr>
                <p:cNvPr id="260" name="Oval 259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783895" y="1743005"/>
                  <a:ext cx="288887" cy="3993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v</a:t>
                  </a:r>
                </a:p>
              </p:txBody>
            </p:sp>
          </p:grpSp>
        </p:grpSp>
        <p:grpSp>
          <p:nvGrpSpPr>
            <p:cNvPr id="188" name="Group 187"/>
            <p:cNvGrpSpPr/>
            <p:nvPr/>
          </p:nvGrpSpPr>
          <p:grpSpPr>
            <a:xfrm>
              <a:off x="4888811" y="1979830"/>
              <a:ext cx="687402" cy="480963"/>
              <a:chOff x="1736090" y="2893762"/>
              <a:chExt cx="565150" cy="347726"/>
            </a:xfrm>
          </p:grpSpPr>
          <p:grpSp>
            <p:nvGrpSpPr>
              <p:cNvPr id="2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49" name="Oval 2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1" name="Oval 2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2" name="Freeform 2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3" name="Freeform 2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Freeform 2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6" name="Straight Connector 255"/>
                <p:cNvCxnSpPr>
                  <a:endCxn id="2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>
                <a:off x="1844715" y="2907714"/>
                <a:ext cx="378664" cy="333774"/>
                <a:chOff x="741398" y="1743005"/>
                <a:chExt cx="378664" cy="333774"/>
              </a:xfrm>
            </p:grpSpPr>
            <p:sp>
              <p:nvSpPr>
                <p:cNvPr id="247" name="Oval 246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767915" y="1743005"/>
                  <a:ext cx="352147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w</a:t>
                  </a:r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>
              <a:off x="2206359" y="2517647"/>
              <a:ext cx="687402" cy="480963"/>
              <a:chOff x="1736090" y="2893762"/>
              <a:chExt cx="565150" cy="347726"/>
            </a:xfrm>
          </p:grpSpPr>
          <p:grpSp>
            <p:nvGrpSpPr>
              <p:cNvPr id="23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6" name="Oval 23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8" name="Oval 23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9" name="Freeform 23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0" name="Freeform 23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Freeform 24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3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34" name="Oval 233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783895" y="1743005"/>
                  <a:ext cx="29255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u</a:t>
                  </a:r>
                </a:p>
              </p:txBody>
            </p:sp>
          </p:grpSp>
        </p:grpSp>
        <p:grpSp>
          <p:nvGrpSpPr>
            <p:cNvPr id="190" name="Group 189"/>
            <p:cNvGrpSpPr/>
            <p:nvPr/>
          </p:nvGrpSpPr>
          <p:grpSpPr>
            <a:xfrm>
              <a:off x="6285253" y="2579331"/>
              <a:ext cx="687402" cy="480963"/>
              <a:chOff x="1736090" y="2893762"/>
              <a:chExt cx="565150" cy="347726"/>
            </a:xfrm>
          </p:grpSpPr>
          <p:grpSp>
            <p:nvGrpSpPr>
              <p:cNvPr id="21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3" name="Oval 22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5" name="Oval 22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6" name="Freeform 22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7" name="Freeform 22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Freeform 22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0" name="Straight Connector 229"/>
                <p:cNvCxnSpPr>
                  <a:endCxn id="22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21" name="Oval 220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TextBox 221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z</a:t>
                  </a:r>
                </a:p>
              </p:txBody>
            </p:sp>
          </p:grpSp>
        </p:grpSp>
        <p:grpSp>
          <p:nvGrpSpPr>
            <p:cNvPr id="191" name="Group 190"/>
            <p:cNvGrpSpPr/>
            <p:nvPr/>
          </p:nvGrpSpPr>
          <p:grpSpPr>
            <a:xfrm>
              <a:off x="4927962" y="3152913"/>
              <a:ext cx="687402" cy="480963"/>
              <a:chOff x="1736090" y="2893762"/>
              <a:chExt cx="565150" cy="347726"/>
            </a:xfrm>
          </p:grpSpPr>
          <p:grpSp>
            <p:nvGrpSpPr>
              <p:cNvPr id="206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0" name="Oval 20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2" name="Oval 21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3" name="Freeform 21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4" name="Freeform 21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Freeform 21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17" name="Straight Connector 216"/>
                <p:cNvCxnSpPr>
                  <a:endCxn id="21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08" name="Oval 207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y</a:t>
                  </a:r>
                </a:p>
              </p:txBody>
            </p:sp>
          </p:grpSp>
        </p:grpSp>
        <p:grpSp>
          <p:nvGrpSpPr>
            <p:cNvPr id="192" name="Group 191"/>
            <p:cNvGrpSpPr/>
            <p:nvPr/>
          </p:nvGrpSpPr>
          <p:grpSpPr>
            <a:xfrm>
              <a:off x="3337414" y="3136841"/>
              <a:ext cx="687402" cy="480963"/>
              <a:chOff x="1736090" y="2893762"/>
              <a:chExt cx="565150" cy="347726"/>
            </a:xfrm>
          </p:grpSpPr>
          <p:grpSp>
            <p:nvGrpSpPr>
              <p:cNvPr id="193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97" name="Oval 196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0" name="Freeform 199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1" name="Freeform 200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2" name="Freeform 201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3" name="Freeform 202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4" name="Straight Connector 203"/>
                <p:cNvCxnSpPr>
                  <a:endCxn id="19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95" name="Oval 194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x</a:t>
                  </a:r>
                </a:p>
              </p:txBody>
            </p:sp>
          </p:grpSp>
        </p:grpSp>
      </p:grpSp>
      <p:grpSp>
        <p:nvGrpSpPr>
          <p:cNvPr id="157" name="Group 156"/>
          <p:cNvGrpSpPr/>
          <p:nvPr/>
        </p:nvGrpSpPr>
        <p:grpSpPr>
          <a:xfrm>
            <a:off x="1824193" y="2137617"/>
            <a:ext cx="1838752" cy="1207922"/>
            <a:chOff x="1800839" y="2199110"/>
            <a:chExt cx="1838752" cy="1207922"/>
          </a:xfrm>
        </p:grpSpPr>
        <p:sp>
          <p:nvSpPr>
            <p:cNvPr id="158" name="Freeform 157"/>
            <p:cNvSpPr/>
            <p:nvPr/>
          </p:nvSpPr>
          <p:spPr>
            <a:xfrm>
              <a:off x="1800839" y="2199110"/>
              <a:ext cx="1838752" cy="549777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2341" h="630627">
                  <a:moveTo>
                    <a:pt x="0" y="630627"/>
                  </a:moveTo>
                  <a:lnTo>
                    <a:pt x="818495" y="611670"/>
                  </a:lnTo>
                  <a:lnTo>
                    <a:pt x="1802341" y="0"/>
                  </a:lnTo>
                </a:path>
              </a:pathLst>
            </a:custGeom>
            <a:ln w="50800" cmpd="sng">
              <a:solidFill>
                <a:srgbClr val="D3A600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reeform 158"/>
            <p:cNvSpPr/>
            <p:nvPr/>
          </p:nvSpPr>
          <p:spPr>
            <a:xfrm flipV="1">
              <a:off x="1801588" y="2749626"/>
              <a:ext cx="1741891" cy="657406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  <a:gd name="connsiteX0" fmla="*/ 0 w 1707398"/>
                <a:gd name="connsiteY0" fmla="*/ 754084 h 754084"/>
                <a:gd name="connsiteX1" fmla="*/ 818495 w 1707398"/>
                <a:gd name="connsiteY1" fmla="*/ 735127 h 754084"/>
                <a:gd name="connsiteX2" fmla="*/ 1707398 w 1707398"/>
                <a:gd name="connsiteY2" fmla="*/ 0 h 75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7398" h="754084">
                  <a:moveTo>
                    <a:pt x="0" y="754084"/>
                  </a:moveTo>
                  <a:lnTo>
                    <a:pt x="818495" y="735127"/>
                  </a:lnTo>
                  <a:lnTo>
                    <a:pt x="1707398" y="0"/>
                  </a:lnTo>
                </a:path>
              </a:pathLst>
            </a:custGeom>
            <a:ln w="50800" cmpd="sng">
              <a:solidFill>
                <a:srgbClr val="D3A600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4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engineering: Difficult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4898" y="4078636"/>
            <a:ext cx="7417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Q</a:t>
            </a:r>
            <a:r>
              <a:rPr lang="en-US" sz="2400" b="0" dirty="0">
                <a:solidFill>
                  <a:schemeClr val="accent2"/>
                </a:solidFill>
              </a:rPr>
              <a:t>: What if w wants to route the two flows differently?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A</a:t>
            </a:r>
            <a:r>
              <a:rPr lang="en-US" sz="2400" b="0" dirty="0">
                <a:solidFill>
                  <a:schemeClr val="accent2"/>
                </a:solidFill>
              </a:rPr>
              <a:t>: Can’t do it (with LS or DV)</a:t>
            </a:r>
          </a:p>
        </p:txBody>
      </p:sp>
      <p:grpSp>
        <p:nvGrpSpPr>
          <p:cNvPr id="160" name="Group 159"/>
          <p:cNvGrpSpPr/>
          <p:nvPr/>
        </p:nvGrpSpPr>
        <p:grpSpPr>
          <a:xfrm>
            <a:off x="943464" y="1405766"/>
            <a:ext cx="6875191" cy="2303338"/>
            <a:chOff x="943464" y="1405766"/>
            <a:chExt cx="6875191" cy="2303338"/>
          </a:xfrm>
        </p:grpSpPr>
        <p:grpSp>
          <p:nvGrpSpPr>
            <p:cNvPr id="161" name="Group 1612"/>
            <p:cNvGrpSpPr>
              <a:grpSpLocks/>
            </p:cNvGrpSpPr>
            <p:nvPr/>
          </p:nvGrpSpPr>
          <p:grpSpPr bwMode="auto">
            <a:xfrm flipH="1">
              <a:off x="943464" y="2441244"/>
              <a:ext cx="855053" cy="655887"/>
              <a:chOff x="2839" y="3501"/>
              <a:chExt cx="755" cy="803"/>
            </a:xfrm>
          </p:grpSpPr>
          <p:pic>
            <p:nvPicPr>
              <p:cNvPr id="303" name="Picture 161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4" name="Freeform 161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4" name="Freeform 4"/>
            <p:cNvSpPr>
              <a:spLocks/>
            </p:cNvSpPr>
            <p:nvPr/>
          </p:nvSpPr>
          <p:spPr bwMode="auto">
            <a:xfrm>
              <a:off x="2834105" y="2267385"/>
              <a:ext cx="781590" cy="31734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35"/>
            <p:cNvSpPr>
              <a:spLocks/>
            </p:cNvSpPr>
            <p:nvPr/>
          </p:nvSpPr>
          <p:spPr bwMode="auto">
            <a:xfrm>
              <a:off x="5254292" y="2313451"/>
              <a:ext cx="2285" cy="890624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36"/>
            <p:cNvSpPr>
              <a:spLocks/>
            </p:cNvSpPr>
            <p:nvPr/>
          </p:nvSpPr>
          <p:spPr bwMode="auto">
            <a:xfrm>
              <a:off x="3670544" y="2323688"/>
              <a:ext cx="2285" cy="91621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37"/>
            <p:cNvSpPr>
              <a:spLocks/>
            </p:cNvSpPr>
            <p:nvPr/>
          </p:nvSpPr>
          <p:spPr bwMode="auto">
            <a:xfrm>
              <a:off x="4017205" y="2298095"/>
              <a:ext cx="1182239" cy="1038973"/>
            </a:xfrm>
            <a:custGeom>
              <a:avLst/>
              <a:gdLst>
                <a:gd name="T0" fmla="*/ 0 w 378"/>
                <a:gd name="T1" fmla="*/ 142610238 h 174"/>
                <a:gd name="T2" fmla="*/ 8951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38"/>
            <p:cNvSpPr>
              <a:spLocks/>
            </p:cNvSpPr>
            <p:nvPr/>
          </p:nvSpPr>
          <p:spPr bwMode="auto">
            <a:xfrm>
              <a:off x="5617663" y="2891845"/>
              <a:ext cx="836439" cy="460668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39"/>
            <p:cNvSpPr>
              <a:spLocks/>
            </p:cNvSpPr>
            <p:nvPr/>
          </p:nvSpPr>
          <p:spPr bwMode="auto">
            <a:xfrm flipV="1">
              <a:off x="4022465" y="3327268"/>
              <a:ext cx="908330" cy="45719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40"/>
            <p:cNvSpPr>
              <a:spLocks/>
            </p:cNvSpPr>
            <p:nvPr/>
          </p:nvSpPr>
          <p:spPr bwMode="auto">
            <a:xfrm>
              <a:off x="2710696" y="2820186"/>
              <a:ext cx="630757" cy="45043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41"/>
            <p:cNvSpPr>
              <a:spLocks/>
            </p:cNvSpPr>
            <p:nvPr/>
          </p:nvSpPr>
          <p:spPr bwMode="auto">
            <a:xfrm>
              <a:off x="4047627" y="2195725"/>
              <a:ext cx="836439" cy="1706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42"/>
            <p:cNvSpPr>
              <a:spLocks/>
            </p:cNvSpPr>
            <p:nvPr/>
          </p:nvSpPr>
          <p:spPr bwMode="auto">
            <a:xfrm>
              <a:off x="5572253" y="2248471"/>
              <a:ext cx="922986" cy="397685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43"/>
            <p:cNvSpPr>
              <a:spLocks/>
            </p:cNvSpPr>
            <p:nvPr/>
          </p:nvSpPr>
          <p:spPr bwMode="auto">
            <a:xfrm>
              <a:off x="2580431" y="1458657"/>
              <a:ext cx="2536740" cy="1100484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62"/>
            <p:cNvSpPr txBox="1">
              <a:spLocks noChangeArrowheads="1"/>
            </p:cNvSpPr>
            <p:nvPr/>
          </p:nvSpPr>
          <p:spPr bwMode="auto">
            <a:xfrm>
              <a:off x="2822678" y="2178663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5" name="Text Box 63"/>
            <p:cNvSpPr txBox="1">
              <a:spLocks noChangeArrowheads="1"/>
            </p:cNvSpPr>
            <p:nvPr/>
          </p:nvSpPr>
          <p:spPr bwMode="auto">
            <a:xfrm>
              <a:off x="3617981" y="255231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6" name="Text Box 64"/>
            <p:cNvSpPr txBox="1">
              <a:spLocks noChangeArrowheads="1"/>
            </p:cNvSpPr>
            <p:nvPr/>
          </p:nvSpPr>
          <p:spPr bwMode="auto">
            <a:xfrm>
              <a:off x="2623853" y="2915732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7" name="Text Box 65"/>
            <p:cNvSpPr txBox="1">
              <a:spLocks noChangeArrowheads="1"/>
            </p:cNvSpPr>
            <p:nvPr/>
          </p:nvSpPr>
          <p:spPr bwMode="auto">
            <a:xfrm>
              <a:off x="4495556" y="2710990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78" name="Text Box 66"/>
            <p:cNvSpPr txBox="1">
              <a:spLocks noChangeArrowheads="1"/>
            </p:cNvSpPr>
            <p:nvPr/>
          </p:nvSpPr>
          <p:spPr bwMode="auto">
            <a:xfrm>
              <a:off x="4351579" y="331497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9" name="Text Box 67"/>
            <p:cNvSpPr txBox="1">
              <a:spLocks noChangeArrowheads="1"/>
            </p:cNvSpPr>
            <p:nvPr/>
          </p:nvSpPr>
          <p:spPr bwMode="auto">
            <a:xfrm>
              <a:off x="5174305" y="258302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80" name="Text Box 68"/>
            <p:cNvSpPr txBox="1">
              <a:spLocks noChangeArrowheads="1"/>
            </p:cNvSpPr>
            <p:nvPr/>
          </p:nvSpPr>
          <p:spPr bwMode="auto">
            <a:xfrm>
              <a:off x="5997032" y="3033458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81" name="Text Box 69"/>
            <p:cNvSpPr txBox="1">
              <a:spLocks noChangeArrowheads="1"/>
            </p:cNvSpPr>
            <p:nvPr/>
          </p:nvSpPr>
          <p:spPr bwMode="auto">
            <a:xfrm>
              <a:off x="5935327" y="2117241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82" name="Text Box 70"/>
            <p:cNvSpPr txBox="1">
              <a:spLocks noChangeArrowheads="1"/>
            </p:cNvSpPr>
            <p:nvPr/>
          </p:nvSpPr>
          <p:spPr bwMode="auto">
            <a:xfrm>
              <a:off x="4255594" y="1861315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83" name="Text Box 71"/>
            <p:cNvSpPr txBox="1">
              <a:spLocks noChangeArrowheads="1"/>
            </p:cNvSpPr>
            <p:nvPr/>
          </p:nvSpPr>
          <p:spPr bwMode="auto">
            <a:xfrm>
              <a:off x="3453435" y="140576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grpSp>
          <p:nvGrpSpPr>
            <p:cNvPr id="184" name="Group 1507"/>
            <p:cNvGrpSpPr>
              <a:grpSpLocks/>
            </p:cNvGrpSpPr>
            <p:nvPr/>
          </p:nvGrpSpPr>
          <p:grpSpPr bwMode="auto">
            <a:xfrm>
              <a:off x="7391175" y="2426604"/>
              <a:ext cx="427480" cy="711995"/>
              <a:chOff x="4140" y="429"/>
              <a:chExt cx="1425" cy="2396"/>
            </a:xfrm>
          </p:grpSpPr>
          <p:sp>
            <p:nvSpPr>
              <p:cNvPr id="271" name="Freeform 150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150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" name="Freeform 151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151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151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6" name="Group 151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01" name="AutoShape 151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2" name="AutoShape 151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7" name="Rectangle 151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8" name="Group 151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99" name="AutoShape 151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AutoShape 151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9" name="Rectangle 152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Rectangle 152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1" name="Group 152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97" name="AutoShape 1523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" name="AutoShape 152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2" name="Freeform 152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3" name="Group 152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95" name="AutoShape 152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AutoShape 152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4" name="Rectangle 152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" name="Freeform 153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153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Oval 153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Freeform 153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AutoShape 153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AutoShape 153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Oval 153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Oval 153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93" name="Oval 153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Rectangle 153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85" name="Straight Connector 184"/>
            <p:cNvCxnSpPr/>
            <p:nvPr/>
          </p:nvCxnSpPr>
          <p:spPr bwMode="auto">
            <a:xfrm>
              <a:off x="1682405" y="2744686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Straight Connector 185"/>
            <p:cNvCxnSpPr/>
            <p:nvPr/>
          </p:nvCxnSpPr>
          <p:spPr bwMode="auto">
            <a:xfrm>
              <a:off x="6895267" y="2779855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7" name="Group 186"/>
            <p:cNvGrpSpPr/>
            <p:nvPr/>
          </p:nvGrpSpPr>
          <p:grpSpPr>
            <a:xfrm>
              <a:off x="3414626" y="1982945"/>
              <a:ext cx="687402" cy="571677"/>
              <a:chOff x="1736090" y="2893762"/>
              <a:chExt cx="565150" cy="413310"/>
            </a:xfrm>
          </p:grpSpPr>
          <p:grpSp>
            <p:nvGrpSpPr>
              <p:cNvPr id="2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62" name="Oval 2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4" name="Oval 2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5" name="Freeform 2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6" name="Freeform 2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7" name="Freeform 2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8" name="Freeform 2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69" name="Straight Connector 268"/>
                <p:cNvCxnSpPr>
                  <a:endCxn id="2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/>
            </p:nvGrpSpPr>
            <p:grpSpPr>
              <a:xfrm>
                <a:off x="1844715" y="2907714"/>
                <a:ext cx="356365" cy="399358"/>
                <a:chOff x="741398" y="1743005"/>
                <a:chExt cx="356365" cy="399358"/>
              </a:xfrm>
            </p:grpSpPr>
            <p:sp>
              <p:nvSpPr>
                <p:cNvPr id="260" name="Oval 259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783895" y="1743005"/>
                  <a:ext cx="288887" cy="3993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v</a:t>
                  </a:r>
                </a:p>
              </p:txBody>
            </p:sp>
          </p:grpSp>
        </p:grpSp>
        <p:grpSp>
          <p:nvGrpSpPr>
            <p:cNvPr id="188" name="Group 187"/>
            <p:cNvGrpSpPr/>
            <p:nvPr/>
          </p:nvGrpSpPr>
          <p:grpSpPr>
            <a:xfrm>
              <a:off x="4888811" y="1979830"/>
              <a:ext cx="687402" cy="480963"/>
              <a:chOff x="1736090" y="2893762"/>
              <a:chExt cx="565150" cy="347726"/>
            </a:xfrm>
          </p:grpSpPr>
          <p:grpSp>
            <p:nvGrpSpPr>
              <p:cNvPr id="2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49" name="Oval 2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1" name="Oval 2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2" name="Freeform 2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3" name="Freeform 2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Freeform 2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6" name="Straight Connector 255"/>
                <p:cNvCxnSpPr>
                  <a:endCxn id="2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>
                <a:off x="1844715" y="2907714"/>
                <a:ext cx="378664" cy="333774"/>
                <a:chOff x="741398" y="1743005"/>
                <a:chExt cx="378664" cy="333774"/>
              </a:xfrm>
            </p:grpSpPr>
            <p:sp>
              <p:nvSpPr>
                <p:cNvPr id="247" name="Oval 246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767915" y="1743005"/>
                  <a:ext cx="352147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w</a:t>
                  </a:r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>
              <a:off x="2206359" y="2517647"/>
              <a:ext cx="687402" cy="480963"/>
              <a:chOff x="1736090" y="2893762"/>
              <a:chExt cx="565150" cy="347726"/>
            </a:xfrm>
          </p:grpSpPr>
          <p:grpSp>
            <p:nvGrpSpPr>
              <p:cNvPr id="23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6" name="Oval 23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8" name="Oval 23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9" name="Freeform 23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0" name="Freeform 23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Freeform 24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3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34" name="Oval 233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783895" y="1743005"/>
                  <a:ext cx="29255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u</a:t>
                  </a:r>
                </a:p>
              </p:txBody>
            </p:sp>
          </p:grpSp>
        </p:grpSp>
        <p:grpSp>
          <p:nvGrpSpPr>
            <p:cNvPr id="190" name="Group 189"/>
            <p:cNvGrpSpPr/>
            <p:nvPr/>
          </p:nvGrpSpPr>
          <p:grpSpPr>
            <a:xfrm>
              <a:off x="6285253" y="2579331"/>
              <a:ext cx="687402" cy="480963"/>
              <a:chOff x="1736090" y="2893762"/>
              <a:chExt cx="565150" cy="347726"/>
            </a:xfrm>
          </p:grpSpPr>
          <p:grpSp>
            <p:nvGrpSpPr>
              <p:cNvPr id="21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3" name="Oval 22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5" name="Oval 22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6" name="Freeform 22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7" name="Freeform 22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Freeform 22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0" name="Straight Connector 229"/>
                <p:cNvCxnSpPr>
                  <a:endCxn id="22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21" name="Oval 220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TextBox 221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z</a:t>
                  </a:r>
                </a:p>
              </p:txBody>
            </p:sp>
          </p:grpSp>
        </p:grpSp>
        <p:grpSp>
          <p:nvGrpSpPr>
            <p:cNvPr id="191" name="Group 190"/>
            <p:cNvGrpSpPr/>
            <p:nvPr/>
          </p:nvGrpSpPr>
          <p:grpSpPr>
            <a:xfrm>
              <a:off x="4927962" y="3152913"/>
              <a:ext cx="687402" cy="480963"/>
              <a:chOff x="1736090" y="2893762"/>
              <a:chExt cx="565150" cy="347726"/>
            </a:xfrm>
          </p:grpSpPr>
          <p:grpSp>
            <p:nvGrpSpPr>
              <p:cNvPr id="206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0" name="Oval 20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2" name="Oval 21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3" name="Freeform 21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4" name="Freeform 21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Freeform 21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17" name="Straight Connector 216"/>
                <p:cNvCxnSpPr>
                  <a:endCxn id="21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08" name="Oval 207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y</a:t>
                  </a:r>
                </a:p>
              </p:txBody>
            </p:sp>
          </p:grpSp>
        </p:grpSp>
        <p:grpSp>
          <p:nvGrpSpPr>
            <p:cNvPr id="192" name="Group 191"/>
            <p:cNvGrpSpPr/>
            <p:nvPr/>
          </p:nvGrpSpPr>
          <p:grpSpPr>
            <a:xfrm>
              <a:off x="3337414" y="3136841"/>
              <a:ext cx="687402" cy="480963"/>
              <a:chOff x="1736090" y="2893762"/>
              <a:chExt cx="565150" cy="347726"/>
            </a:xfrm>
          </p:grpSpPr>
          <p:grpSp>
            <p:nvGrpSpPr>
              <p:cNvPr id="193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97" name="Oval 196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0" name="Freeform 199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1" name="Freeform 200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2" name="Freeform 201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3" name="Freeform 202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4" name="Straight Connector 203"/>
                <p:cNvCxnSpPr>
                  <a:endCxn id="19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95" name="Oval 194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x</a:t>
                  </a:r>
                </a:p>
              </p:txBody>
            </p:sp>
          </p:grpSp>
        </p:grpSp>
      </p:grpSp>
      <p:sp>
        <p:nvSpPr>
          <p:cNvPr id="150" name="Freeform 149"/>
          <p:cNvSpPr/>
          <p:nvPr/>
        </p:nvSpPr>
        <p:spPr>
          <a:xfrm>
            <a:off x="1781883" y="2123278"/>
            <a:ext cx="4644270" cy="644565"/>
          </a:xfrm>
          <a:custGeom>
            <a:avLst/>
            <a:gdLst>
              <a:gd name="connsiteX0" fmla="*/ 0 w 1876665"/>
              <a:gd name="connsiteY0" fmla="*/ 739356 h 739356"/>
              <a:gd name="connsiteX1" fmla="*/ 985723 w 1876665"/>
              <a:gd name="connsiteY1" fmla="*/ 720399 h 739356"/>
              <a:gd name="connsiteX2" fmla="*/ 1876665 w 1876665"/>
              <a:gd name="connsiteY2" fmla="*/ 0 h 739356"/>
              <a:gd name="connsiteX0" fmla="*/ 0 w 1876665"/>
              <a:gd name="connsiteY0" fmla="*/ 739356 h 739356"/>
              <a:gd name="connsiteX1" fmla="*/ 818495 w 1876665"/>
              <a:gd name="connsiteY1" fmla="*/ 720399 h 739356"/>
              <a:gd name="connsiteX2" fmla="*/ 1876665 w 1876665"/>
              <a:gd name="connsiteY2" fmla="*/ 0 h 739356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802341 w 1802341"/>
              <a:gd name="connsiteY2" fmla="*/ 0 h 630627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337821 w 1802341"/>
              <a:gd name="connsiteY2" fmla="*/ 260949 h 630627"/>
              <a:gd name="connsiteX3" fmla="*/ 1802341 w 1802341"/>
              <a:gd name="connsiteY3" fmla="*/ 0 h 630627"/>
              <a:gd name="connsiteX0" fmla="*/ 0 w 3381711"/>
              <a:gd name="connsiteY0" fmla="*/ 717610 h 717610"/>
              <a:gd name="connsiteX1" fmla="*/ 818495 w 3381711"/>
              <a:gd name="connsiteY1" fmla="*/ 698653 h 717610"/>
              <a:gd name="connsiteX2" fmla="*/ 1337821 w 3381711"/>
              <a:gd name="connsiteY2" fmla="*/ 347932 h 717610"/>
              <a:gd name="connsiteX3" fmla="*/ 3381711 w 3381711"/>
              <a:gd name="connsiteY3" fmla="*/ 0 h 717610"/>
              <a:gd name="connsiteX0" fmla="*/ 0 w 3381711"/>
              <a:gd name="connsiteY0" fmla="*/ 717611 h 717611"/>
              <a:gd name="connsiteX1" fmla="*/ 818495 w 3381711"/>
              <a:gd name="connsiteY1" fmla="*/ 698654 h 717611"/>
              <a:gd name="connsiteX2" fmla="*/ 1765180 w 3381711"/>
              <a:gd name="connsiteY2" fmla="*/ 0 h 717611"/>
              <a:gd name="connsiteX3" fmla="*/ 3381711 w 3381711"/>
              <a:gd name="connsiteY3" fmla="*/ 1 h 717611"/>
              <a:gd name="connsiteX0" fmla="*/ 0 w 3381711"/>
              <a:gd name="connsiteY0" fmla="*/ 739355 h 739355"/>
              <a:gd name="connsiteX1" fmla="*/ 818495 w 3381711"/>
              <a:gd name="connsiteY1" fmla="*/ 720398 h 739355"/>
              <a:gd name="connsiteX2" fmla="*/ 1765180 w 3381711"/>
              <a:gd name="connsiteY2" fmla="*/ 21744 h 739355"/>
              <a:gd name="connsiteX3" fmla="*/ 2935773 w 3381711"/>
              <a:gd name="connsiteY3" fmla="*/ 0 h 739355"/>
              <a:gd name="connsiteX4" fmla="*/ 3381711 w 3381711"/>
              <a:gd name="connsiteY4" fmla="*/ 21745 h 739355"/>
              <a:gd name="connsiteX0" fmla="*/ 0 w 4533723"/>
              <a:gd name="connsiteY0" fmla="*/ 739355 h 739355"/>
              <a:gd name="connsiteX1" fmla="*/ 818495 w 4533723"/>
              <a:gd name="connsiteY1" fmla="*/ 720398 h 739355"/>
              <a:gd name="connsiteX2" fmla="*/ 1765180 w 4533723"/>
              <a:gd name="connsiteY2" fmla="*/ 21744 h 739355"/>
              <a:gd name="connsiteX3" fmla="*/ 2935773 w 4533723"/>
              <a:gd name="connsiteY3" fmla="*/ 0 h 739355"/>
              <a:gd name="connsiteX4" fmla="*/ 4533723 w 4533723"/>
              <a:gd name="connsiteY4" fmla="*/ 674118 h 739355"/>
              <a:gd name="connsiteX0" fmla="*/ 0 w 4533723"/>
              <a:gd name="connsiteY0" fmla="*/ 717611 h 717611"/>
              <a:gd name="connsiteX1" fmla="*/ 818495 w 4533723"/>
              <a:gd name="connsiteY1" fmla="*/ 698654 h 717611"/>
              <a:gd name="connsiteX2" fmla="*/ 1765180 w 4533723"/>
              <a:gd name="connsiteY2" fmla="*/ 0 h 717611"/>
              <a:gd name="connsiteX3" fmla="*/ 3325971 w 4533723"/>
              <a:gd name="connsiteY3" fmla="*/ 1 h 717611"/>
              <a:gd name="connsiteX4" fmla="*/ 4533723 w 4533723"/>
              <a:gd name="connsiteY4" fmla="*/ 652374 h 717611"/>
              <a:gd name="connsiteX0" fmla="*/ 0 w 4533723"/>
              <a:gd name="connsiteY0" fmla="*/ 717610 h 717610"/>
              <a:gd name="connsiteX1" fmla="*/ 818495 w 4533723"/>
              <a:gd name="connsiteY1" fmla="*/ 698653 h 717610"/>
              <a:gd name="connsiteX2" fmla="*/ 1858085 w 4533723"/>
              <a:gd name="connsiteY2" fmla="*/ 21745 h 717610"/>
              <a:gd name="connsiteX3" fmla="*/ 3325971 w 4533723"/>
              <a:gd name="connsiteY3" fmla="*/ 0 h 717610"/>
              <a:gd name="connsiteX4" fmla="*/ 4533723 w 4533723"/>
              <a:gd name="connsiteY4" fmla="*/ 652373 h 717610"/>
              <a:gd name="connsiteX0" fmla="*/ 0 w 4533723"/>
              <a:gd name="connsiteY0" fmla="*/ 739356 h 739356"/>
              <a:gd name="connsiteX1" fmla="*/ 818495 w 4533723"/>
              <a:gd name="connsiteY1" fmla="*/ 720399 h 739356"/>
              <a:gd name="connsiteX2" fmla="*/ 1802342 w 4533723"/>
              <a:gd name="connsiteY2" fmla="*/ 0 h 739356"/>
              <a:gd name="connsiteX3" fmla="*/ 3325971 w 4533723"/>
              <a:gd name="connsiteY3" fmla="*/ 21746 h 739356"/>
              <a:gd name="connsiteX4" fmla="*/ 4533723 w 4533723"/>
              <a:gd name="connsiteY4" fmla="*/ 674119 h 739356"/>
              <a:gd name="connsiteX0" fmla="*/ 0 w 4552304"/>
              <a:gd name="connsiteY0" fmla="*/ 652373 h 720399"/>
              <a:gd name="connsiteX1" fmla="*/ 837076 w 4552304"/>
              <a:gd name="connsiteY1" fmla="*/ 720399 h 720399"/>
              <a:gd name="connsiteX2" fmla="*/ 1820923 w 4552304"/>
              <a:gd name="connsiteY2" fmla="*/ 0 h 720399"/>
              <a:gd name="connsiteX3" fmla="*/ 3344552 w 4552304"/>
              <a:gd name="connsiteY3" fmla="*/ 21746 h 720399"/>
              <a:gd name="connsiteX4" fmla="*/ 4552304 w 4552304"/>
              <a:gd name="connsiteY4" fmla="*/ 674119 h 720399"/>
              <a:gd name="connsiteX0" fmla="*/ 0 w 4552304"/>
              <a:gd name="connsiteY0" fmla="*/ 739355 h 739355"/>
              <a:gd name="connsiteX1" fmla="*/ 837076 w 4552304"/>
              <a:gd name="connsiteY1" fmla="*/ 720399 h 739355"/>
              <a:gd name="connsiteX2" fmla="*/ 1820923 w 4552304"/>
              <a:gd name="connsiteY2" fmla="*/ 0 h 739355"/>
              <a:gd name="connsiteX3" fmla="*/ 3344552 w 4552304"/>
              <a:gd name="connsiteY3" fmla="*/ 21746 h 739355"/>
              <a:gd name="connsiteX4" fmla="*/ 4552304 w 4552304"/>
              <a:gd name="connsiteY4" fmla="*/ 674119 h 739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2304" h="739355">
                <a:moveTo>
                  <a:pt x="0" y="739355"/>
                </a:moveTo>
                <a:lnTo>
                  <a:pt x="837076" y="720399"/>
                </a:lnTo>
                <a:lnTo>
                  <a:pt x="1820923" y="0"/>
                </a:lnTo>
                <a:lnTo>
                  <a:pt x="3344552" y="21746"/>
                </a:lnTo>
                <a:lnTo>
                  <a:pt x="4552304" y="674119"/>
                </a:lnTo>
              </a:path>
            </a:pathLst>
          </a:custGeom>
          <a:ln w="76200" cmpd="sng">
            <a:solidFill>
              <a:srgbClr val="D3A600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 flipV="1">
            <a:off x="3810198" y="2367837"/>
            <a:ext cx="2747318" cy="1595090"/>
          </a:xfrm>
          <a:custGeom>
            <a:avLst/>
            <a:gdLst>
              <a:gd name="connsiteX0" fmla="*/ 0 w 1876665"/>
              <a:gd name="connsiteY0" fmla="*/ 739356 h 739356"/>
              <a:gd name="connsiteX1" fmla="*/ 985723 w 1876665"/>
              <a:gd name="connsiteY1" fmla="*/ 720399 h 739356"/>
              <a:gd name="connsiteX2" fmla="*/ 1876665 w 1876665"/>
              <a:gd name="connsiteY2" fmla="*/ 0 h 739356"/>
              <a:gd name="connsiteX0" fmla="*/ 0 w 1876665"/>
              <a:gd name="connsiteY0" fmla="*/ 739356 h 739356"/>
              <a:gd name="connsiteX1" fmla="*/ 818495 w 1876665"/>
              <a:gd name="connsiteY1" fmla="*/ 720399 h 739356"/>
              <a:gd name="connsiteX2" fmla="*/ 1876665 w 1876665"/>
              <a:gd name="connsiteY2" fmla="*/ 0 h 739356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802341 w 1802341"/>
              <a:gd name="connsiteY2" fmla="*/ 0 h 630627"/>
              <a:gd name="connsiteX0" fmla="*/ 0 w 1707398"/>
              <a:gd name="connsiteY0" fmla="*/ 754084 h 754084"/>
              <a:gd name="connsiteX1" fmla="*/ 818495 w 1707398"/>
              <a:gd name="connsiteY1" fmla="*/ 735127 h 754084"/>
              <a:gd name="connsiteX2" fmla="*/ 1707398 w 1707398"/>
              <a:gd name="connsiteY2" fmla="*/ 0 h 754084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707398 w 1707398"/>
              <a:gd name="connsiteY3" fmla="*/ 0 h 754932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039794 w 1707398"/>
              <a:gd name="connsiteY3" fmla="*/ 537472 h 754932"/>
              <a:gd name="connsiteX4" fmla="*/ 1707398 w 1707398"/>
              <a:gd name="connsiteY4" fmla="*/ 0 h 754932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039794 w 1707398"/>
              <a:gd name="connsiteY3" fmla="*/ 537472 h 754932"/>
              <a:gd name="connsiteX4" fmla="*/ 1448573 w 1707398"/>
              <a:gd name="connsiteY4" fmla="*/ 233032 h 754932"/>
              <a:gd name="connsiteX5" fmla="*/ 1707398 w 1707398"/>
              <a:gd name="connsiteY5" fmla="*/ 0 h 754932"/>
              <a:gd name="connsiteX0" fmla="*/ 0 w 1707398"/>
              <a:gd name="connsiteY0" fmla="*/ 754084 h 1233339"/>
              <a:gd name="connsiteX1" fmla="*/ 17848 w 1707398"/>
              <a:gd name="connsiteY1" fmla="*/ 1233339 h 1233339"/>
              <a:gd name="connsiteX2" fmla="*/ 818495 w 1707398"/>
              <a:gd name="connsiteY2" fmla="*/ 735127 h 1233339"/>
              <a:gd name="connsiteX3" fmla="*/ 1039794 w 1707398"/>
              <a:gd name="connsiteY3" fmla="*/ 537472 h 1233339"/>
              <a:gd name="connsiteX4" fmla="*/ 1448573 w 1707398"/>
              <a:gd name="connsiteY4" fmla="*/ 233032 h 1233339"/>
              <a:gd name="connsiteX5" fmla="*/ 1707398 w 1707398"/>
              <a:gd name="connsiteY5" fmla="*/ 0 h 1233339"/>
              <a:gd name="connsiteX0" fmla="*/ 0 w 1707398"/>
              <a:gd name="connsiteY0" fmla="*/ 754084 h 2518282"/>
              <a:gd name="connsiteX1" fmla="*/ 17848 w 1707398"/>
              <a:gd name="connsiteY1" fmla="*/ 1233339 h 2518282"/>
              <a:gd name="connsiteX2" fmla="*/ 1487404 w 1707398"/>
              <a:gd name="connsiteY2" fmla="*/ 2518282 h 2518282"/>
              <a:gd name="connsiteX3" fmla="*/ 1039794 w 1707398"/>
              <a:gd name="connsiteY3" fmla="*/ 537472 h 2518282"/>
              <a:gd name="connsiteX4" fmla="*/ 1448573 w 1707398"/>
              <a:gd name="connsiteY4" fmla="*/ 233032 h 2518282"/>
              <a:gd name="connsiteX5" fmla="*/ 1707398 w 1707398"/>
              <a:gd name="connsiteY5" fmla="*/ 0 h 2518282"/>
              <a:gd name="connsiteX0" fmla="*/ 0 w 1707398"/>
              <a:gd name="connsiteY0" fmla="*/ 754084 h 2518282"/>
              <a:gd name="connsiteX1" fmla="*/ 17848 w 1707398"/>
              <a:gd name="connsiteY1" fmla="*/ 1233339 h 2518282"/>
              <a:gd name="connsiteX2" fmla="*/ 1487404 w 1707398"/>
              <a:gd name="connsiteY2" fmla="*/ 2518282 h 2518282"/>
              <a:gd name="connsiteX3" fmla="*/ 1429991 w 1707398"/>
              <a:gd name="connsiteY3" fmla="*/ 1255084 h 2518282"/>
              <a:gd name="connsiteX4" fmla="*/ 1448573 w 1707398"/>
              <a:gd name="connsiteY4" fmla="*/ 233032 h 2518282"/>
              <a:gd name="connsiteX5" fmla="*/ 1707398 w 1707398"/>
              <a:gd name="connsiteY5" fmla="*/ 0 h 2518282"/>
              <a:gd name="connsiteX0" fmla="*/ 0 w 2766506"/>
              <a:gd name="connsiteY0" fmla="*/ 521052 h 2285250"/>
              <a:gd name="connsiteX1" fmla="*/ 17848 w 2766506"/>
              <a:gd name="connsiteY1" fmla="*/ 1000307 h 2285250"/>
              <a:gd name="connsiteX2" fmla="*/ 1487404 w 2766506"/>
              <a:gd name="connsiteY2" fmla="*/ 2285250 h 2285250"/>
              <a:gd name="connsiteX3" fmla="*/ 1429991 w 2766506"/>
              <a:gd name="connsiteY3" fmla="*/ 1022052 h 2285250"/>
              <a:gd name="connsiteX4" fmla="*/ 1448573 w 2766506"/>
              <a:gd name="connsiteY4" fmla="*/ 0 h 2285250"/>
              <a:gd name="connsiteX5" fmla="*/ 2766506 w 2766506"/>
              <a:gd name="connsiteY5" fmla="*/ 1680598 h 2285250"/>
              <a:gd name="connsiteX0" fmla="*/ 0 w 2766506"/>
              <a:gd name="connsiteY0" fmla="*/ 0 h 1764198"/>
              <a:gd name="connsiteX1" fmla="*/ 17848 w 2766506"/>
              <a:gd name="connsiteY1" fmla="*/ 479255 h 1764198"/>
              <a:gd name="connsiteX2" fmla="*/ 1487404 w 2766506"/>
              <a:gd name="connsiteY2" fmla="*/ 1764198 h 1764198"/>
              <a:gd name="connsiteX3" fmla="*/ 1429991 w 2766506"/>
              <a:gd name="connsiteY3" fmla="*/ 501000 h 1764198"/>
              <a:gd name="connsiteX4" fmla="*/ 2766506 w 2766506"/>
              <a:gd name="connsiteY4" fmla="*/ 1159546 h 1764198"/>
              <a:gd name="connsiteX0" fmla="*/ 0 w 2766506"/>
              <a:gd name="connsiteY0" fmla="*/ 0 h 1764198"/>
              <a:gd name="connsiteX1" fmla="*/ 73590 w 2766506"/>
              <a:gd name="connsiteY1" fmla="*/ 348780 h 1764198"/>
              <a:gd name="connsiteX2" fmla="*/ 1487404 w 2766506"/>
              <a:gd name="connsiteY2" fmla="*/ 1764198 h 1764198"/>
              <a:gd name="connsiteX3" fmla="*/ 1429991 w 2766506"/>
              <a:gd name="connsiteY3" fmla="*/ 501000 h 1764198"/>
              <a:gd name="connsiteX4" fmla="*/ 2766506 w 2766506"/>
              <a:gd name="connsiteY4" fmla="*/ 1159546 h 1764198"/>
              <a:gd name="connsiteX0" fmla="*/ 56475 w 2692916"/>
              <a:gd name="connsiteY0" fmla="*/ 0 h 2090384"/>
              <a:gd name="connsiteX1" fmla="*/ 0 w 2692916"/>
              <a:gd name="connsiteY1" fmla="*/ 674966 h 2090384"/>
              <a:gd name="connsiteX2" fmla="*/ 1413814 w 2692916"/>
              <a:gd name="connsiteY2" fmla="*/ 2090384 h 2090384"/>
              <a:gd name="connsiteX3" fmla="*/ 1356401 w 2692916"/>
              <a:gd name="connsiteY3" fmla="*/ 827186 h 2090384"/>
              <a:gd name="connsiteX4" fmla="*/ 2692916 w 2692916"/>
              <a:gd name="connsiteY4" fmla="*/ 1485732 h 2090384"/>
              <a:gd name="connsiteX0" fmla="*/ 19314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356401 w 2692916"/>
              <a:gd name="connsiteY3" fmla="*/ 740203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356401 w 2692916"/>
              <a:gd name="connsiteY3" fmla="*/ 740203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07793 w 2692916"/>
              <a:gd name="connsiteY3" fmla="*/ 746884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47764 w 2692916"/>
              <a:gd name="connsiteY3" fmla="*/ 593196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13503 w 2692916"/>
              <a:gd name="connsiteY3" fmla="*/ 593196 h 2003401"/>
              <a:gd name="connsiteX4" fmla="*/ 2692916 w 2692916"/>
              <a:gd name="connsiteY4" fmla="*/ 1398749 h 2003401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413503 w 2692916"/>
              <a:gd name="connsiteY3" fmla="*/ 593196 h 1829665"/>
              <a:gd name="connsiteX4" fmla="*/ 2692916 w 2692916"/>
              <a:gd name="connsiteY4" fmla="*/ 1398749 h 1829665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390663 w 2692916"/>
              <a:gd name="connsiteY3" fmla="*/ 599877 h 1829665"/>
              <a:gd name="connsiteX4" fmla="*/ 2692916 w 2692916"/>
              <a:gd name="connsiteY4" fmla="*/ 1398749 h 1829665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407793 w 2692916"/>
              <a:gd name="connsiteY3" fmla="*/ 599877 h 1829665"/>
              <a:gd name="connsiteX4" fmla="*/ 2692916 w 2692916"/>
              <a:gd name="connsiteY4" fmla="*/ 1398749 h 182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916" h="1829665">
                <a:moveTo>
                  <a:pt x="2183" y="0"/>
                </a:moveTo>
                <a:cubicBezTo>
                  <a:pt x="1455" y="195994"/>
                  <a:pt x="728" y="391989"/>
                  <a:pt x="0" y="587983"/>
                </a:cubicBezTo>
                <a:lnTo>
                  <a:pt x="1408104" y="1829665"/>
                </a:lnTo>
                <a:cubicBezTo>
                  <a:pt x="1408000" y="1359597"/>
                  <a:pt x="1407897" y="1069945"/>
                  <a:pt x="1407793" y="599877"/>
                </a:cubicBezTo>
                <a:lnTo>
                  <a:pt x="2692916" y="1398749"/>
                </a:lnTo>
              </a:path>
            </a:pathLst>
          </a:custGeom>
          <a:ln w="76200" cmpd="sng">
            <a:solidFill>
              <a:srgbClr val="FF0000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3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different control plane mechanisms</a:t>
            </a:r>
          </a:p>
          <a:p>
            <a:r>
              <a:rPr lang="en-US" dirty="0"/>
              <a:t>Each designed from scratch for their intended goal</a:t>
            </a:r>
          </a:p>
          <a:p>
            <a:r>
              <a:rPr lang="en-US" dirty="0"/>
              <a:t>Encompassing a wide variety of implementations</a:t>
            </a:r>
          </a:p>
          <a:p>
            <a:pPr lvl="1"/>
            <a:r>
              <a:rPr lang="en-US" dirty="0"/>
              <a:t>Distributed, manual, centralized,…</a:t>
            </a:r>
          </a:p>
          <a:p>
            <a:r>
              <a:rPr lang="en-US" dirty="0"/>
              <a:t>None of them particularly well designed</a:t>
            </a:r>
          </a:p>
          <a:p>
            <a:r>
              <a:rPr lang="en-US" dirty="0">
                <a:solidFill>
                  <a:srgbClr val="0000FF"/>
                </a:solidFill>
              </a:rPr>
              <a:t>Network control plane is a complicated mess!</a:t>
            </a:r>
          </a:p>
          <a:p>
            <a:pPr lvl="5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0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“The Power of Abstraction”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“Modularity based on abstraction is the way things get done”</a:t>
            </a:r>
          </a:p>
          <a:p>
            <a:pPr lvl="1"/>
            <a:r>
              <a:rPr lang="en-US" dirty="0"/>
              <a:t>Barbara </a:t>
            </a:r>
            <a:r>
              <a:rPr lang="en-US" dirty="0" err="1"/>
              <a:t>Liskov</a:t>
            </a:r>
            <a:endParaRPr lang="en-US" dirty="0"/>
          </a:p>
          <a:p>
            <a:r>
              <a:rPr lang="en-US" dirty="0"/>
              <a:t>Abstractions </a:t>
            </a:r>
            <a:r>
              <a:rPr lang="en-US" dirty="0">
                <a:sym typeface="Wingdings"/>
              </a:rPr>
              <a:t> Interfaces  Modularity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8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Mainframe to PC evolution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Vertical integration, closed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Specialized application</a:t>
            </a:r>
          </a:p>
          <a:p>
            <a:r>
              <a:rPr lang="en-US" sz="2400" dirty="0"/>
              <a:t>Specialized operating system</a:t>
            </a:r>
          </a:p>
          <a:p>
            <a:r>
              <a:rPr lang="en-US" sz="2400" dirty="0"/>
              <a:t>Specialized hardware</a:t>
            </a:r>
          </a:p>
          <a:p>
            <a:endParaRPr lang="en-US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/>
              <a:t>Open interfaces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Arbitrary applications</a:t>
            </a:r>
          </a:p>
          <a:p>
            <a:r>
              <a:rPr lang="en-US" sz="2400" dirty="0"/>
              <a:t>Commodity operating systems</a:t>
            </a:r>
          </a:p>
          <a:p>
            <a:r>
              <a:rPr lang="en-US" sz="2400" dirty="0"/>
              <a:t>Microprocessor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87350" y="4724400"/>
            <a:ext cx="5169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 want the same for networking!</a:t>
            </a:r>
          </a:p>
        </p:txBody>
      </p:sp>
    </p:spTree>
    <p:extLst>
      <p:ext uri="{BB962C8B-B14F-4D97-AF65-F5344CB8AC3E}">
        <p14:creationId xmlns:p14="http://schemas.microsoft.com/office/powerpoint/2010/main" val="189796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Many control plane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Variety of goals, no modularity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: distributed routing algorithms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Isolation</a:t>
            </a:r>
            <a:r>
              <a:rPr lang="en-US" dirty="0"/>
              <a:t>: ACLs, Firewalls,…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Traffic engineering</a:t>
            </a:r>
            <a:r>
              <a:rPr lang="en-US" dirty="0"/>
              <a:t>: adjusting weights,…</a:t>
            </a:r>
          </a:p>
          <a:p>
            <a:r>
              <a:rPr lang="en-US" dirty="0"/>
              <a:t>Control Plane: mechanism without abstraction</a:t>
            </a:r>
          </a:p>
          <a:p>
            <a:pPr lvl="1"/>
            <a:r>
              <a:rPr lang="en-US" dirty="0"/>
              <a:t>Too many mechanisms, not enough functionality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3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Compute forwarding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Consistent with low-level hardware/software</a:t>
            </a:r>
          </a:p>
          <a:p>
            <a:pPr lvl="1"/>
            <a:r>
              <a:rPr lang="en-US" dirty="0"/>
              <a:t>Which might depend on particular vendor</a:t>
            </a:r>
          </a:p>
          <a:p>
            <a:r>
              <a:rPr lang="en-US" dirty="0"/>
              <a:t>Based on entire network topology</a:t>
            </a:r>
          </a:p>
          <a:p>
            <a:pPr lvl="1"/>
            <a:r>
              <a:rPr lang="en-US" dirty="0"/>
              <a:t>Because many control decisions depend on topology</a:t>
            </a:r>
          </a:p>
          <a:p>
            <a:r>
              <a:rPr lang="en-US" dirty="0"/>
              <a:t>For all routers/switches in network</a:t>
            </a:r>
          </a:p>
          <a:p>
            <a:pPr lvl="1"/>
            <a:r>
              <a:rPr lang="en-US" dirty="0"/>
              <a:t>Every router/switch needs forwarding state</a:t>
            </a:r>
          </a:p>
          <a:p>
            <a:pPr marL="3201987" lvl="8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concerns with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compatible with low-level hardware/software</a:t>
            </a:r>
          </a:p>
          <a:p>
            <a:pPr lvl="1"/>
            <a:r>
              <a:rPr lang="en-US" dirty="0"/>
              <a:t>Need an </a:t>
            </a:r>
            <a:r>
              <a:rPr lang="en-US" dirty="0">
                <a:solidFill>
                  <a:srgbClr val="0000FF"/>
                </a:solidFill>
              </a:rPr>
              <a:t>abstraction for general forwarding model</a:t>
            </a:r>
          </a:p>
          <a:p>
            <a:r>
              <a:rPr lang="en-US" dirty="0"/>
              <a:t>Make decisions based on entire network</a:t>
            </a:r>
          </a:p>
          <a:p>
            <a:pPr lvl="1"/>
            <a:r>
              <a:rPr lang="en-US" dirty="0"/>
              <a:t>Need </a:t>
            </a:r>
            <a:r>
              <a:rPr lang="en-US" dirty="0">
                <a:solidFill>
                  <a:srgbClr val="0000FF"/>
                </a:solidFill>
              </a:rPr>
              <a:t>an abstraction for network state</a:t>
            </a:r>
          </a:p>
          <a:p>
            <a:r>
              <a:rPr lang="en-US" dirty="0"/>
              <a:t>Compute configuration of each physical device</a:t>
            </a:r>
          </a:p>
          <a:p>
            <a:pPr lvl="1"/>
            <a:r>
              <a:rPr lang="en-US" dirty="0"/>
              <a:t>Need </a:t>
            </a:r>
            <a:r>
              <a:rPr lang="en-US" dirty="0">
                <a:solidFill>
                  <a:srgbClr val="0000FF"/>
                </a:solidFill>
              </a:rPr>
              <a:t>an abstraction that simplifies configuration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8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Forwarding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intent independent of implementation</a:t>
            </a:r>
          </a:p>
          <a:p>
            <a:pPr lvl="1"/>
            <a:r>
              <a:rPr lang="en-US" dirty="0"/>
              <a:t>Don’t want to deal with proprietary HW and SW</a:t>
            </a:r>
          </a:p>
          <a:p>
            <a:r>
              <a:rPr lang="en-US" dirty="0">
                <a:solidFill>
                  <a:srgbClr val="0000FF"/>
                </a:solidFill>
              </a:rPr>
              <a:t>OpenFlow</a:t>
            </a:r>
            <a:r>
              <a:rPr lang="en-US" dirty="0"/>
              <a:t> is a recent proposal for forwarding</a:t>
            </a:r>
          </a:p>
          <a:p>
            <a:pPr lvl="1"/>
            <a:r>
              <a:rPr lang="en-US" dirty="0"/>
              <a:t>Standardized interface to switch</a:t>
            </a:r>
          </a:p>
          <a:p>
            <a:pPr lvl="1"/>
            <a:r>
              <a:rPr lang="en-US" dirty="0"/>
              <a:t>Configuration in terms of flow entries: &lt;header, action&gt;</a:t>
            </a:r>
          </a:p>
          <a:p>
            <a:r>
              <a:rPr lang="en-US" dirty="0"/>
              <a:t>Design details concern exact nature of:</a:t>
            </a:r>
          </a:p>
          <a:p>
            <a:pPr lvl="1"/>
            <a:r>
              <a:rPr lang="en-US" dirty="0"/>
              <a:t>Header matching</a:t>
            </a:r>
          </a:p>
          <a:p>
            <a:pPr lvl="1"/>
            <a:r>
              <a:rPr lang="en-US" dirty="0"/>
              <a:t>Allowed actions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5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concerns with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Be compatible with low-level hardware/software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Need an abstraction for general forwarding model</a:t>
            </a:r>
          </a:p>
          <a:p>
            <a:r>
              <a:rPr lang="en-US" dirty="0"/>
              <a:t>Make decisions based on entire network</a:t>
            </a:r>
          </a:p>
          <a:p>
            <a:pPr lvl="1"/>
            <a:r>
              <a:rPr lang="en-US" dirty="0"/>
              <a:t>Need </a:t>
            </a:r>
            <a:r>
              <a:rPr lang="en-US" dirty="0">
                <a:solidFill>
                  <a:srgbClr val="0000FF"/>
                </a:solidFill>
              </a:rPr>
              <a:t>an abstraction for network state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Compute configuration of each physical device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Need an abstraction that simplifies configuration</a:t>
            </a:r>
          </a:p>
          <a:p>
            <a:pPr lvl="1"/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Software-defined networking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#2: Network state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away various distributed mechanisms</a:t>
            </a:r>
          </a:p>
          <a:p>
            <a:r>
              <a:rPr lang="en-US" dirty="0"/>
              <a:t>Abstraction: </a:t>
            </a:r>
            <a:r>
              <a:rPr lang="en-US" dirty="0">
                <a:solidFill>
                  <a:srgbClr val="0000FF"/>
                </a:solidFill>
              </a:rPr>
              <a:t>global network view</a:t>
            </a:r>
          </a:p>
          <a:p>
            <a:pPr lvl="1"/>
            <a:r>
              <a:rPr lang="en-US" dirty="0"/>
              <a:t>Annotated network graph provided through an API</a:t>
            </a:r>
          </a:p>
          <a:p>
            <a:r>
              <a:rPr lang="en-US" dirty="0"/>
              <a:t>Creates a logically centralized view of the network (Network Operating System)</a:t>
            </a:r>
          </a:p>
          <a:p>
            <a:pPr lvl="1"/>
            <a:r>
              <a:rPr lang="en-US" dirty="0"/>
              <a:t>Runs on replicated servers in network (“controllers”)</a:t>
            </a:r>
          </a:p>
          <a:p>
            <a:r>
              <a:rPr lang="en-US" dirty="0"/>
              <a:t>Information flows both ways</a:t>
            </a:r>
          </a:p>
          <a:p>
            <a:pPr lvl="1"/>
            <a:r>
              <a:rPr lang="en-US" dirty="0"/>
              <a:t>Information </a:t>
            </a:r>
            <a:r>
              <a:rPr lang="en-US" i="1" u="sng" dirty="0"/>
              <a:t>from</a:t>
            </a:r>
            <a:r>
              <a:rPr lang="en-US" dirty="0"/>
              <a:t> routers/switches to form “view”</a:t>
            </a:r>
          </a:p>
          <a:p>
            <a:pPr lvl="1"/>
            <a:r>
              <a:rPr lang="en-US" dirty="0"/>
              <a:t>Configurations </a:t>
            </a:r>
            <a:r>
              <a:rPr lang="en-US" i="1" u="sng" dirty="0"/>
              <a:t>to</a:t>
            </a:r>
            <a:r>
              <a:rPr lang="en-US" dirty="0"/>
              <a:t> routers/switches to control forwarding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0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concerns with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Be compatible with low-level hardware/software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Need an abstraction for general forwarding model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Make decisions based on entire network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Need an abstraction for network state</a:t>
            </a:r>
          </a:p>
          <a:p>
            <a:r>
              <a:rPr lang="en-US" dirty="0"/>
              <a:t>Compute configuration of each physical device</a:t>
            </a:r>
          </a:p>
          <a:p>
            <a:pPr lvl="1"/>
            <a:r>
              <a:rPr lang="en-US" dirty="0"/>
              <a:t>Need </a:t>
            </a:r>
            <a:r>
              <a:rPr lang="en-US" dirty="0">
                <a:solidFill>
                  <a:srgbClr val="0000FF"/>
                </a:solidFill>
              </a:rPr>
              <a:t>an abstraction that simplifies configuration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58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#3: Specification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mechanism expresses desired behavior</a:t>
            </a:r>
          </a:p>
          <a:p>
            <a:pPr lvl="1"/>
            <a:r>
              <a:rPr lang="en-US" dirty="0"/>
              <a:t>Whether it be isolation, access control, or QoS</a:t>
            </a:r>
          </a:p>
          <a:p>
            <a:r>
              <a:rPr lang="en-US" dirty="0"/>
              <a:t>It should not be responsible for implementing that behavior on physical network infrastructure</a:t>
            </a:r>
          </a:p>
          <a:p>
            <a:pPr lvl="1"/>
            <a:r>
              <a:rPr lang="en-US" dirty="0"/>
              <a:t>Requires configuring the forwarding tables in each switch</a:t>
            </a:r>
          </a:p>
          <a:p>
            <a:r>
              <a:rPr lang="en-US" dirty="0">
                <a:solidFill>
                  <a:srgbClr val="0000FF"/>
                </a:solidFill>
              </a:rPr>
              <a:t>Abstract view</a:t>
            </a:r>
            <a:r>
              <a:rPr lang="en-US" dirty="0"/>
              <a:t> of network</a:t>
            </a:r>
          </a:p>
          <a:p>
            <a:pPr lvl="1"/>
            <a:r>
              <a:rPr lang="en-US" dirty="0"/>
              <a:t>Models only enough detail to specify goals</a:t>
            </a:r>
          </a:p>
          <a:p>
            <a:pPr lvl="1"/>
            <a:r>
              <a:rPr lang="en-US" dirty="0"/>
              <a:t>Will depend on task semantics</a:t>
            </a:r>
          </a:p>
          <a:p>
            <a:pPr lvl="6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9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concerns with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compatible with low-level hardware/software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Forwarding abstraction</a:t>
            </a:r>
          </a:p>
          <a:p>
            <a:r>
              <a:rPr lang="en-US" dirty="0"/>
              <a:t>Make decisions based on entire network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Network state abstraction</a:t>
            </a:r>
          </a:p>
          <a:p>
            <a:r>
              <a:rPr lang="en-US" dirty="0"/>
              <a:t>Compute configuration of each physical device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Specification abstraction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88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7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Individual routing algorithm components in every router interact in the control plane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fully decentralized control plane</a:t>
            </a:r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56882"/>
              </p:ext>
            </p:extLst>
          </p:nvPr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27216"/>
              </p:ext>
            </p:extLst>
          </p:nvPr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986525"/>
              </p:ext>
            </p:extLst>
          </p:nvPr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19763"/>
              </p:ext>
            </p:extLst>
          </p:nvPr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042739"/>
              </p:ext>
            </p:extLst>
          </p:nvPr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677033"/>
              </p:ext>
            </p:extLst>
          </p:nvPr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/>
      <p:bldP spid="28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A distinct (typically remote) controller interacts with local control agents (CAs)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Logically centralized </a:t>
            </a:r>
            <a:br>
              <a:rPr lang="en-US" dirty="0"/>
            </a:br>
            <a:r>
              <a:rPr lang="en-US" dirty="0"/>
              <a:t>control plane</a:t>
            </a:r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>
            <p:extLst/>
          </p:nvPr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>
            <p:extLst/>
          </p:nvPr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>
            <p:extLst/>
          </p:nvPr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>
            <p:extLst/>
          </p:nvPr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>
            <p:extLst/>
          </p:nvPr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>
            <p:extLst/>
          </p:nvPr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2057400" y="2661695"/>
            <a:ext cx="5257800" cy="107567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Remote Control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080068" y="3581400"/>
            <a:ext cx="3259015" cy="2741724"/>
            <a:chOff x="3080068" y="3581400"/>
            <a:chExt cx="3259015" cy="2741724"/>
          </a:xfrm>
        </p:grpSpPr>
        <p:cxnSp>
          <p:nvCxnSpPr>
            <p:cNvPr id="14" name="Straight Connector 13"/>
            <p:cNvCxnSpPr>
              <a:stCxn id="259" idx="0"/>
            </p:cNvCxnSpPr>
            <p:nvPr/>
          </p:nvCxnSpPr>
          <p:spPr bwMode="auto">
            <a:xfrm flipV="1">
              <a:off x="3080068" y="3657600"/>
              <a:ext cx="270920" cy="192424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2" name="Straight Connector 51"/>
            <p:cNvCxnSpPr>
              <a:stCxn id="257" idx="0"/>
              <a:endCxn id="2" idx="4"/>
            </p:cNvCxnSpPr>
            <p:nvPr/>
          </p:nvCxnSpPr>
          <p:spPr bwMode="auto">
            <a:xfrm flipV="1">
              <a:off x="4426702" y="3737372"/>
              <a:ext cx="259598" cy="25857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6" name="Straight Connector 55"/>
            <p:cNvCxnSpPr>
              <a:stCxn id="249" idx="0"/>
            </p:cNvCxnSpPr>
            <p:nvPr/>
          </p:nvCxnSpPr>
          <p:spPr bwMode="auto">
            <a:xfrm flipH="1" flipV="1">
              <a:off x="5029200" y="3737372"/>
              <a:ext cx="34963" cy="14383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9" name="Straight Connector 58"/>
            <p:cNvCxnSpPr>
              <a:stCxn id="248" idx="0"/>
            </p:cNvCxnSpPr>
            <p:nvPr/>
          </p:nvCxnSpPr>
          <p:spPr bwMode="auto">
            <a:xfrm flipH="1" flipV="1">
              <a:off x="6243464" y="3581400"/>
              <a:ext cx="95619" cy="9568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3" name="Straight Connector 62"/>
            <p:cNvCxnSpPr>
              <a:stCxn id="247" idx="0"/>
            </p:cNvCxnSpPr>
            <p:nvPr/>
          </p:nvCxnSpPr>
          <p:spPr bwMode="auto">
            <a:xfrm flipV="1">
              <a:off x="3916734" y="3737372"/>
              <a:ext cx="85379" cy="8008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6" name="Straight Connector 65"/>
            <p:cNvCxnSpPr>
              <a:stCxn id="258" idx="0"/>
            </p:cNvCxnSpPr>
            <p:nvPr/>
          </p:nvCxnSpPr>
          <p:spPr bwMode="auto">
            <a:xfrm flipH="1" flipV="1">
              <a:off x="5590067" y="3657600"/>
              <a:ext cx="366540" cy="24105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</p:grp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08403-FD2D-AC46-AF9E-8177F911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85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goal is an app via specification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an operator wants X?</a:t>
            </a:r>
          </a:p>
          <a:p>
            <a:r>
              <a:rPr lang="en-US" dirty="0"/>
              <a:t>What if a customer wants to do weighted traffic splitting?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There is an app for it!</a:t>
            </a:r>
          </a:p>
          <a:p>
            <a:pPr lvl="1"/>
            <a:r>
              <a:rPr lang="en-US" dirty="0"/>
              <a:t>Write your own routing protocol, load balancing algorithm, access control policies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1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 about each app via network state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the network is not distributed anymore and is a simple graph, we can </a:t>
            </a:r>
            <a:r>
              <a:rPr lang="en-US" dirty="0">
                <a:solidFill>
                  <a:srgbClr val="0000FF"/>
                </a:solidFill>
              </a:rPr>
              <a:t>verify</a:t>
            </a:r>
            <a:r>
              <a:rPr lang="en-US" dirty="0"/>
              <a:t> whatever the correctness of whatever we specified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5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Logically centralized </a:t>
            </a:r>
            <a:br>
              <a:rPr lang="en-US" dirty="0"/>
            </a:br>
            <a:r>
              <a:rPr lang="en-US" dirty="0"/>
              <a:t>control plane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distinct (typically remote) controller interacts with local control agents (CAs)</a:t>
            </a:r>
          </a:p>
          <a:p>
            <a:r>
              <a:rPr lang="en-US" dirty="0"/>
              <a:t>Each router contains a </a:t>
            </a:r>
            <a:r>
              <a:rPr lang="en-US" dirty="0">
                <a:solidFill>
                  <a:srgbClr val="0000FF"/>
                </a:solidFill>
              </a:rPr>
              <a:t>flow table</a:t>
            </a:r>
          </a:p>
          <a:p>
            <a:r>
              <a:rPr lang="en-US" dirty="0"/>
              <a:t>Each entry of the flow table defines a </a:t>
            </a:r>
            <a:r>
              <a:rPr lang="en-US" dirty="0">
                <a:solidFill>
                  <a:srgbClr val="0000FF"/>
                </a:solidFill>
              </a:rPr>
              <a:t>match-action</a:t>
            </a:r>
            <a:r>
              <a:rPr lang="en-US" dirty="0"/>
              <a:t> rule</a:t>
            </a:r>
          </a:p>
          <a:p>
            <a:r>
              <a:rPr lang="en-US" dirty="0"/>
              <a:t>Entries of the flow table is computed and distributed by the (logically) centralized controller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2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field of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 networking today is largely the study of the Internet</a:t>
            </a:r>
          </a:p>
          <a:p>
            <a:pPr lvl="1"/>
            <a:r>
              <a:rPr lang="en-US" dirty="0"/>
              <a:t>BUT </a:t>
            </a:r>
            <a:r>
              <a:rPr lang="en-US" dirty="0">
                <a:solidFill>
                  <a:srgbClr val="0000FF"/>
                </a:solidFill>
              </a:rPr>
              <a:t>we do not really have an academic discipline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1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OpenFlow data plane abstraction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Flow is </a:t>
            </a:r>
            <a:r>
              <a:rPr lang="en-US" altLang="x-none" dirty="0"/>
              <a:t>defined by header fields</a:t>
            </a:r>
          </a:p>
          <a:p>
            <a:r>
              <a:rPr lang="en-US" altLang="x-none" dirty="0"/>
              <a:t>Generalized forwarding: simple packet-handling rules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Pattern</a:t>
            </a:r>
            <a:r>
              <a:rPr lang="en-US" altLang="x-none" dirty="0"/>
              <a:t>: match values in packet header fields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Actions</a:t>
            </a:r>
            <a:r>
              <a:rPr lang="en-US" altLang="x-none" dirty="0"/>
              <a:t>: for matched packet: drop, forward, modify, matched packet or send matched packet to controller 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Priority</a:t>
            </a:r>
            <a:r>
              <a:rPr lang="en-US" altLang="x-none" dirty="0"/>
              <a:t>: disambiguate overlapping patterns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Counters</a:t>
            </a:r>
            <a:r>
              <a:rPr lang="en-US" altLang="x-none" dirty="0"/>
              <a:t>: #bytes and #packets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009650" y="5257800"/>
            <a:ext cx="7124700" cy="1200329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x-none" b="0">
                <a:ea typeface="Arial" charset="0"/>
                <a:cs typeface="Arial" charset="0"/>
              </a:rPr>
              <a:t>src=1.2.*.*, dest=3.4.5.* </a:t>
            </a:r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 drop                        </a:t>
            </a:r>
          </a:p>
          <a:p>
            <a:pPr>
              <a:buFontTx/>
              <a:buAutoNum type="arabicPeriod"/>
            </a:pPr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src = *.*.*.*, dest=3.4.*.*  forward(2)</a:t>
            </a:r>
          </a:p>
          <a:p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3.  src=10.1.2.3, dest=*.*.*.*  send to controller</a:t>
            </a:r>
            <a:endParaRPr lang="en-US" altLang="x-none" b="0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40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30" name="Rectangle 22"/>
          <p:cNvSpPr>
            <a:spLocks/>
          </p:cNvSpPr>
          <p:nvPr/>
        </p:nvSpPr>
        <p:spPr bwMode="auto">
          <a:xfrm>
            <a:off x="785813" y="1687513"/>
            <a:ext cx="1446212" cy="68738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198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OpenFlow: Flow table </a:t>
            </a:r>
            <a:r>
              <a:rPr lang="en-US" altLang="x-none" dirty="0"/>
              <a:t>e</a:t>
            </a:r>
            <a:r>
              <a:rPr lang="en-US" altLang="x-none" dirty="0">
                <a:ea typeface="ＭＳ Ｐゴシック" charset="-128"/>
              </a:rPr>
              <a:t>ntries</a:t>
            </a:r>
          </a:p>
        </p:txBody>
      </p:sp>
      <p:sp>
        <p:nvSpPr>
          <p:cNvPr id="119810" name="Rectangle 2"/>
          <p:cNvSpPr>
            <a:spLocks/>
          </p:cNvSpPr>
          <p:nvPr/>
        </p:nvSpPr>
        <p:spPr bwMode="auto">
          <a:xfrm>
            <a:off x="76835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1" name="Rectangle 3"/>
          <p:cNvSpPr>
            <a:spLocks/>
          </p:cNvSpPr>
          <p:nvPr/>
        </p:nvSpPr>
        <p:spPr bwMode="auto">
          <a:xfrm>
            <a:off x="819150" y="5354964"/>
            <a:ext cx="642805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Switch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Port</a:t>
            </a:r>
          </a:p>
        </p:txBody>
      </p:sp>
      <p:sp>
        <p:nvSpPr>
          <p:cNvPr id="119812" name="Rectangle 4"/>
          <p:cNvSpPr>
            <a:spLocks/>
          </p:cNvSpPr>
          <p:nvPr/>
        </p:nvSpPr>
        <p:spPr bwMode="auto">
          <a:xfrm>
            <a:off x="227965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3" name="Rectangle 5"/>
          <p:cNvSpPr>
            <a:spLocks/>
          </p:cNvSpPr>
          <p:nvPr/>
        </p:nvSpPr>
        <p:spPr bwMode="auto">
          <a:xfrm>
            <a:off x="2392363" y="5354964"/>
            <a:ext cx="495328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MAC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src</a:t>
            </a:r>
          </a:p>
        </p:txBody>
      </p:sp>
      <p:sp>
        <p:nvSpPr>
          <p:cNvPr id="119814" name="Rectangle 6"/>
          <p:cNvSpPr>
            <a:spLocks/>
          </p:cNvSpPr>
          <p:nvPr/>
        </p:nvSpPr>
        <p:spPr bwMode="auto">
          <a:xfrm>
            <a:off x="303847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5" name="Rectangle 7"/>
          <p:cNvSpPr>
            <a:spLocks/>
          </p:cNvSpPr>
          <p:nvPr/>
        </p:nvSpPr>
        <p:spPr bwMode="auto">
          <a:xfrm>
            <a:off x="3154363" y="5354964"/>
            <a:ext cx="495328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MAC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dst</a:t>
            </a:r>
          </a:p>
        </p:txBody>
      </p:sp>
      <p:sp>
        <p:nvSpPr>
          <p:cNvPr id="119816" name="Rectangle 8"/>
          <p:cNvSpPr>
            <a:spLocks/>
          </p:cNvSpPr>
          <p:nvPr/>
        </p:nvSpPr>
        <p:spPr bwMode="auto">
          <a:xfrm>
            <a:off x="376872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7" name="Rectangle 9"/>
          <p:cNvSpPr>
            <a:spLocks/>
          </p:cNvSpPr>
          <p:nvPr/>
        </p:nvSpPr>
        <p:spPr bwMode="auto">
          <a:xfrm>
            <a:off x="3956050" y="5354964"/>
            <a:ext cx="413575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Eth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type</a:t>
            </a:r>
          </a:p>
        </p:txBody>
      </p:sp>
      <p:sp>
        <p:nvSpPr>
          <p:cNvPr id="119818" name="Rectangle 10"/>
          <p:cNvSpPr>
            <a:spLocks/>
          </p:cNvSpPr>
          <p:nvPr/>
        </p:nvSpPr>
        <p:spPr bwMode="auto">
          <a:xfrm>
            <a:off x="151765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9" name="Rectangle 11"/>
          <p:cNvSpPr>
            <a:spLocks/>
          </p:cNvSpPr>
          <p:nvPr/>
        </p:nvSpPr>
        <p:spPr bwMode="auto">
          <a:xfrm>
            <a:off x="1598613" y="5354964"/>
            <a:ext cx="593111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VLAN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ID</a:t>
            </a:r>
          </a:p>
        </p:txBody>
      </p:sp>
      <p:sp>
        <p:nvSpPr>
          <p:cNvPr id="119820" name="Rectangle 12"/>
          <p:cNvSpPr>
            <a:spLocks/>
          </p:cNvSpPr>
          <p:nvPr/>
        </p:nvSpPr>
        <p:spPr bwMode="auto">
          <a:xfrm>
            <a:off x="451802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1" name="Rectangle 13"/>
          <p:cNvSpPr>
            <a:spLocks/>
          </p:cNvSpPr>
          <p:nvPr/>
        </p:nvSpPr>
        <p:spPr bwMode="auto">
          <a:xfrm>
            <a:off x="4724400" y="5354964"/>
            <a:ext cx="327013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IP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Src</a:t>
            </a:r>
          </a:p>
        </p:txBody>
      </p:sp>
      <p:sp>
        <p:nvSpPr>
          <p:cNvPr id="119822" name="Rectangle 14"/>
          <p:cNvSpPr>
            <a:spLocks/>
          </p:cNvSpPr>
          <p:nvPr/>
        </p:nvSpPr>
        <p:spPr bwMode="auto">
          <a:xfrm>
            <a:off x="528637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3" name="Rectangle 15"/>
          <p:cNvSpPr>
            <a:spLocks/>
          </p:cNvSpPr>
          <p:nvPr/>
        </p:nvSpPr>
        <p:spPr bwMode="auto">
          <a:xfrm>
            <a:off x="5465763" y="5354964"/>
            <a:ext cx="327013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IP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Dst</a:t>
            </a:r>
          </a:p>
        </p:txBody>
      </p:sp>
      <p:sp>
        <p:nvSpPr>
          <p:cNvPr id="119824" name="Rectangle 16"/>
          <p:cNvSpPr>
            <a:spLocks/>
          </p:cNvSpPr>
          <p:nvPr/>
        </p:nvSpPr>
        <p:spPr bwMode="auto">
          <a:xfrm>
            <a:off x="604520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5" name="Rectangle 17"/>
          <p:cNvSpPr>
            <a:spLocks/>
          </p:cNvSpPr>
          <p:nvPr/>
        </p:nvSpPr>
        <p:spPr bwMode="auto">
          <a:xfrm>
            <a:off x="6196013" y="5354964"/>
            <a:ext cx="400751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IP</a:t>
            </a:r>
          </a:p>
          <a:p>
            <a:r>
              <a:rPr lang="en-US" altLang="x-none" sz="1700" b="0" dirty="0" err="1">
                <a:ea typeface="Arial" charset="0"/>
                <a:cs typeface="Arial" charset="0"/>
              </a:rPr>
              <a:t>Prot</a:t>
            </a:r>
            <a:endParaRPr lang="en-US" altLang="x-none" sz="1700" b="0" dirty="0">
              <a:ea typeface="Arial" charset="0"/>
              <a:cs typeface="Arial" charset="0"/>
            </a:endParaRPr>
          </a:p>
        </p:txBody>
      </p:sp>
      <p:sp>
        <p:nvSpPr>
          <p:cNvPr id="119826" name="Rectangle 18"/>
          <p:cNvSpPr>
            <a:spLocks/>
          </p:cNvSpPr>
          <p:nvPr/>
        </p:nvSpPr>
        <p:spPr bwMode="auto">
          <a:xfrm>
            <a:off x="680402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7" name="Rectangle 19"/>
          <p:cNvSpPr>
            <a:spLocks/>
          </p:cNvSpPr>
          <p:nvPr/>
        </p:nvSpPr>
        <p:spPr bwMode="auto">
          <a:xfrm>
            <a:off x="6911975" y="5354964"/>
            <a:ext cx="485710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TCP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sport</a:t>
            </a:r>
          </a:p>
        </p:txBody>
      </p:sp>
      <p:sp>
        <p:nvSpPr>
          <p:cNvPr id="119828" name="Rectangle 20"/>
          <p:cNvSpPr>
            <a:spLocks/>
          </p:cNvSpPr>
          <p:nvPr/>
        </p:nvSpPr>
        <p:spPr bwMode="auto">
          <a:xfrm>
            <a:off x="757237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9" name="Rectangle 21"/>
          <p:cNvSpPr>
            <a:spLocks/>
          </p:cNvSpPr>
          <p:nvPr/>
        </p:nvSpPr>
        <p:spPr bwMode="auto">
          <a:xfrm>
            <a:off x="7661275" y="5354964"/>
            <a:ext cx="498534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TCP</a:t>
            </a:r>
          </a:p>
          <a:p>
            <a:r>
              <a:rPr lang="en-US" altLang="x-none" sz="1700" b="0" dirty="0" err="1">
                <a:ea typeface="Arial" charset="0"/>
                <a:cs typeface="Arial" charset="0"/>
              </a:rPr>
              <a:t>dport</a:t>
            </a:r>
            <a:endParaRPr lang="en-US" altLang="x-none" sz="1700" b="0" dirty="0">
              <a:ea typeface="Arial" charset="0"/>
              <a:cs typeface="Arial" charset="0"/>
            </a:endParaRPr>
          </a:p>
        </p:txBody>
      </p:sp>
      <p:sp>
        <p:nvSpPr>
          <p:cNvPr id="119831" name="Rectangle 23"/>
          <p:cNvSpPr>
            <a:spLocks/>
          </p:cNvSpPr>
          <p:nvPr/>
        </p:nvSpPr>
        <p:spPr bwMode="auto">
          <a:xfrm>
            <a:off x="1127125" y="1891119"/>
            <a:ext cx="500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 dirty="0">
                <a:ea typeface="Arial" charset="0"/>
                <a:cs typeface="Arial" charset="0"/>
              </a:rPr>
              <a:t>Rule</a:t>
            </a:r>
          </a:p>
        </p:txBody>
      </p:sp>
      <p:sp>
        <p:nvSpPr>
          <p:cNvPr id="119832" name="Rectangle 24"/>
          <p:cNvSpPr>
            <a:spLocks/>
          </p:cNvSpPr>
          <p:nvPr/>
        </p:nvSpPr>
        <p:spPr bwMode="auto">
          <a:xfrm>
            <a:off x="2232025" y="1687513"/>
            <a:ext cx="1446213" cy="687387"/>
          </a:xfrm>
          <a:prstGeom prst="rect">
            <a:avLst/>
          </a:prstGeom>
          <a:solidFill>
            <a:srgbClr val="D3A600"/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119833" name="Rectangle 25"/>
          <p:cNvSpPr>
            <a:spLocks/>
          </p:cNvSpPr>
          <p:nvPr/>
        </p:nvSpPr>
        <p:spPr bwMode="auto">
          <a:xfrm>
            <a:off x="2405063" y="1891119"/>
            <a:ext cx="718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>
                <a:ea typeface="Arial" charset="0"/>
                <a:cs typeface="Arial" charset="0"/>
              </a:rPr>
              <a:t>Action</a:t>
            </a:r>
          </a:p>
        </p:txBody>
      </p:sp>
      <p:sp>
        <p:nvSpPr>
          <p:cNvPr id="119834" name="Rectangle 26"/>
          <p:cNvSpPr>
            <a:spLocks/>
          </p:cNvSpPr>
          <p:nvPr/>
        </p:nvSpPr>
        <p:spPr bwMode="auto">
          <a:xfrm>
            <a:off x="3678238" y="1687513"/>
            <a:ext cx="1447800" cy="687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119835" name="Rectangle 27"/>
          <p:cNvSpPr>
            <a:spLocks/>
          </p:cNvSpPr>
          <p:nvPr/>
        </p:nvSpPr>
        <p:spPr bwMode="auto">
          <a:xfrm>
            <a:off x="3998913" y="1891119"/>
            <a:ext cx="564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 dirty="0">
                <a:solidFill>
                  <a:schemeClr val="bg1"/>
                </a:solidFill>
                <a:ea typeface="Arial" charset="0"/>
                <a:cs typeface="Arial" charset="0"/>
              </a:rPr>
              <a:t>Stats</a:t>
            </a:r>
          </a:p>
        </p:txBody>
      </p:sp>
      <p:sp>
        <p:nvSpPr>
          <p:cNvPr id="119836" name="Rectangle 28"/>
          <p:cNvSpPr>
            <a:spLocks/>
          </p:cNvSpPr>
          <p:nvPr/>
        </p:nvSpPr>
        <p:spPr bwMode="auto">
          <a:xfrm>
            <a:off x="1884363" y="3152775"/>
            <a:ext cx="5634037" cy="1776413"/>
          </a:xfrm>
          <a:prstGeom prst="rect">
            <a:avLst/>
          </a:prstGeom>
          <a:solidFill>
            <a:srgbClr val="D3A6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marL="357188" indent="-3302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Forward packet to port(s)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Encapsulate and forward to controller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Drop packet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Send to normal processing pipeline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Modify Fields</a:t>
            </a:r>
          </a:p>
        </p:txBody>
      </p:sp>
      <p:sp>
        <p:nvSpPr>
          <p:cNvPr id="119837" name="Line 30"/>
          <p:cNvSpPr>
            <a:spLocks noChangeShapeType="1"/>
          </p:cNvSpPr>
          <p:nvPr/>
        </p:nvSpPr>
        <p:spPr bwMode="auto">
          <a:xfrm>
            <a:off x="785813" y="2455863"/>
            <a:ext cx="1587" cy="28924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838" name="Line 31"/>
          <p:cNvSpPr>
            <a:spLocks noChangeShapeType="1"/>
          </p:cNvSpPr>
          <p:nvPr/>
        </p:nvSpPr>
        <p:spPr bwMode="auto">
          <a:xfrm>
            <a:off x="2759075" y="2374900"/>
            <a:ext cx="1588" cy="7588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839" name="Rectangle 32"/>
          <p:cNvSpPr>
            <a:spLocks/>
          </p:cNvSpPr>
          <p:nvPr/>
        </p:nvSpPr>
        <p:spPr bwMode="auto">
          <a:xfrm>
            <a:off x="3830638" y="2625725"/>
            <a:ext cx="3332162" cy="38417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119840" name="Rectangle 33"/>
          <p:cNvSpPr>
            <a:spLocks/>
          </p:cNvSpPr>
          <p:nvPr/>
        </p:nvSpPr>
        <p:spPr bwMode="auto">
          <a:xfrm>
            <a:off x="3973513" y="2647742"/>
            <a:ext cx="30873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200" dirty="0">
                <a:solidFill>
                  <a:schemeClr val="bg1"/>
                </a:solidFill>
                <a:ea typeface="Arial" charset="0"/>
                <a:cs typeface="Arial" charset="0"/>
              </a:rPr>
              <a:t>Packet + byte counters</a:t>
            </a:r>
          </a:p>
        </p:txBody>
      </p:sp>
      <p:sp>
        <p:nvSpPr>
          <p:cNvPr id="119841" name="Line 34"/>
          <p:cNvSpPr>
            <a:spLocks noChangeShapeType="1"/>
          </p:cNvSpPr>
          <p:nvPr/>
        </p:nvSpPr>
        <p:spPr bwMode="auto">
          <a:xfrm rot="10800000" flipH="1">
            <a:off x="4214813" y="2374900"/>
            <a:ext cx="1587" cy="2317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843" name="文字方塊 29"/>
          <p:cNvSpPr txBox="1">
            <a:spLocks noChangeArrowheads="1"/>
          </p:cNvSpPr>
          <p:nvPr/>
        </p:nvSpPr>
        <p:spPr bwMode="auto">
          <a:xfrm>
            <a:off x="2454275" y="6261894"/>
            <a:ext cx="1261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00"/>
                </a:solidFill>
                <a:ea typeface="Arial" charset="0"/>
                <a:cs typeface="Arial" charset="0"/>
              </a:rPr>
              <a:t>Link layer</a:t>
            </a:r>
            <a:endParaRPr lang="zh-TW" altLang="en-US" sz="180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19844" name="Group 37"/>
          <p:cNvGrpSpPr>
            <a:grpSpLocks/>
          </p:cNvGrpSpPr>
          <p:nvPr/>
        </p:nvGrpSpPr>
        <p:grpSpPr bwMode="auto">
          <a:xfrm>
            <a:off x="1550988" y="6029325"/>
            <a:ext cx="2917825" cy="234950"/>
            <a:chOff x="1392851" y="2310653"/>
            <a:chExt cx="3302446" cy="234913"/>
          </a:xfrm>
        </p:grpSpPr>
        <p:cxnSp>
          <p:nvCxnSpPr>
            <p:cNvPr id="119857" name="Straight Connector 38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8" name="Straight Connector 39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9" name="Straight Connector 40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60" name="Straight Connector 41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9845" name="Group 42"/>
          <p:cNvGrpSpPr>
            <a:grpSpLocks/>
          </p:cNvGrpSpPr>
          <p:nvPr/>
        </p:nvGrpSpPr>
        <p:grpSpPr bwMode="auto">
          <a:xfrm>
            <a:off x="4564063" y="6030913"/>
            <a:ext cx="2211387" cy="234950"/>
            <a:chOff x="1392851" y="2310653"/>
            <a:chExt cx="3302446" cy="234913"/>
          </a:xfrm>
        </p:grpSpPr>
        <p:cxnSp>
          <p:nvCxnSpPr>
            <p:cNvPr id="119853" name="Straight Connector 43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4" name="Straight Connector 44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5" name="Straight Connector 45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6" name="Straight Connector 46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9846" name="Group 47"/>
          <p:cNvGrpSpPr>
            <a:grpSpLocks/>
          </p:cNvGrpSpPr>
          <p:nvPr/>
        </p:nvGrpSpPr>
        <p:grpSpPr bwMode="auto">
          <a:xfrm>
            <a:off x="6942138" y="6029325"/>
            <a:ext cx="1376362" cy="214313"/>
            <a:chOff x="1392851" y="2310653"/>
            <a:chExt cx="3302446" cy="234913"/>
          </a:xfrm>
        </p:grpSpPr>
        <p:cxnSp>
          <p:nvCxnSpPr>
            <p:cNvPr id="119849" name="Straight Connector 48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0" name="Straight Connector 49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1" name="Straight Connector 50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2" name="Straight Connector 51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9847" name="文字方塊 29"/>
          <p:cNvSpPr txBox="1">
            <a:spLocks noChangeArrowheads="1"/>
          </p:cNvSpPr>
          <p:nvPr/>
        </p:nvSpPr>
        <p:spPr bwMode="auto">
          <a:xfrm>
            <a:off x="4845050" y="6261894"/>
            <a:ext cx="16979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00"/>
                </a:solidFill>
                <a:ea typeface="Arial" charset="0"/>
                <a:cs typeface="Arial" charset="0"/>
              </a:rPr>
              <a:t>Network layer</a:t>
            </a:r>
            <a:endParaRPr lang="zh-TW" altLang="en-US" sz="180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19848" name="文字方塊 29"/>
          <p:cNvSpPr txBox="1">
            <a:spLocks noChangeArrowheads="1"/>
          </p:cNvSpPr>
          <p:nvPr/>
        </p:nvSpPr>
        <p:spPr bwMode="auto">
          <a:xfrm>
            <a:off x="6392863" y="6261616"/>
            <a:ext cx="2349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TW" sz="1800">
                <a:solidFill>
                  <a:srgbClr val="000000"/>
                </a:solidFill>
                <a:ea typeface="Arial" charset="0"/>
                <a:cs typeface="Arial" charset="0"/>
              </a:rPr>
              <a:t>Transport layer</a:t>
            </a:r>
            <a:endParaRPr lang="zh-TW" altLang="en-US" sz="180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60456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Forwarding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86000"/>
            <a:ext cx="3886200" cy="2971800"/>
          </a:xfrm>
        </p:spPr>
        <p:txBody>
          <a:bodyPr/>
          <a:lstStyle/>
          <a:p>
            <a:r>
              <a:rPr lang="en-US" sz="2400" dirty="0"/>
              <a:t>Router</a:t>
            </a:r>
          </a:p>
          <a:p>
            <a:pPr lvl="1"/>
            <a:r>
              <a:rPr lang="en-US" sz="2000" dirty="0"/>
              <a:t>Match: longest destination IP prefix</a:t>
            </a:r>
          </a:p>
          <a:p>
            <a:pPr lvl="1"/>
            <a:r>
              <a:rPr lang="en-US" sz="2000" dirty="0"/>
              <a:t>Action: forward out a link</a:t>
            </a:r>
          </a:p>
          <a:p>
            <a:r>
              <a:rPr lang="en-US" sz="2400" dirty="0"/>
              <a:t>Switch</a:t>
            </a:r>
          </a:p>
          <a:p>
            <a:pPr lvl="1"/>
            <a:r>
              <a:rPr lang="en-US" sz="2000" dirty="0"/>
              <a:t>Match: destination MAC address</a:t>
            </a:r>
          </a:p>
          <a:p>
            <a:pPr lvl="1"/>
            <a:r>
              <a:rPr lang="en-US" sz="2000" dirty="0"/>
              <a:t>Action: forward or flood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2286000"/>
            <a:ext cx="3886200" cy="2971800"/>
          </a:xfrm>
        </p:spPr>
        <p:txBody>
          <a:bodyPr/>
          <a:lstStyle/>
          <a:p>
            <a:r>
              <a:rPr lang="en-US" sz="2400" dirty="0"/>
              <a:t>Firewall</a:t>
            </a:r>
          </a:p>
          <a:p>
            <a:pPr lvl="1"/>
            <a:r>
              <a:rPr lang="en-US" sz="2000" dirty="0"/>
              <a:t>Match: IP addresses and TCP/UDP port numbers</a:t>
            </a:r>
          </a:p>
          <a:p>
            <a:pPr lvl="1"/>
            <a:r>
              <a:rPr lang="en-US" sz="2000" dirty="0"/>
              <a:t>Action: permit or deny </a:t>
            </a:r>
          </a:p>
          <a:p>
            <a:r>
              <a:rPr lang="en-US" sz="2400" dirty="0"/>
              <a:t>NAT</a:t>
            </a:r>
          </a:p>
          <a:p>
            <a:pPr lvl="1"/>
            <a:r>
              <a:rPr lang="en-US" sz="2000" dirty="0"/>
              <a:t>Match: IP address and port</a:t>
            </a:r>
          </a:p>
          <a:p>
            <a:pPr lvl="1"/>
            <a:r>
              <a:rPr lang="en-US" sz="2000" dirty="0"/>
              <a:t>Action: rewrite address and port</a:t>
            </a:r>
          </a:p>
          <a:p>
            <a:endParaRPr lang="en-US" sz="2400" dirty="0"/>
          </a:p>
        </p:txBody>
      </p:sp>
      <p:sp>
        <p:nvSpPr>
          <p:cNvPr id="123909" name="TextBox 1"/>
          <p:cNvSpPr txBox="1">
            <a:spLocks noChangeArrowheads="1"/>
          </p:cNvSpPr>
          <p:nvPr/>
        </p:nvSpPr>
        <p:spPr bwMode="auto">
          <a:xfrm>
            <a:off x="660545" y="1458913"/>
            <a:ext cx="78229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 algn="ctr">
              <a:buClr>
                <a:srgbClr val="000090"/>
              </a:buClr>
              <a:buSzPct val="100000"/>
            </a:pPr>
            <a:r>
              <a:rPr lang="en-US" altLang="x-none" sz="2800" b="0" dirty="0">
                <a:solidFill>
                  <a:srgbClr val="0000FF"/>
                </a:solidFill>
                <a:ea typeface="Arial" charset="0"/>
                <a:cs typeface="Arial" charset="0"/>
              </a:rPr>
              <a:t>Match + Action:</a:t>
            </a:r>
            <a:r>
              <a:rPr lang="en-US" altLang="x-none" sz="2800" b="0" dirty="0">
                <a:solidFill>
                  <a:schemeClr val="accent2"/>
                </a:solidFill>
                <a:ea typeface="Arial" charset="0"/>
                <a:cs typeface="Arial" charset="0"/>
              </a:rPr>
              <a:t> unifies different kinds of devices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537763" y="1557337"/>
            <a:ext cx="2997200" cy="1262063"/>
            <a:chOff x="637575" y="1263648"/>
            <a:chExt cx="2998252" cy="1261939"/>
          </a:xfrm>
        </p:grpSpPr>
        <p:sp>
          <p:nvSpPr>
            <p:cNvPr id="197" name="Freeform 196"/>
            <p:cNvSpPr/>
            <p:nvPr/>
          </p:nvSpPr>
          <p:spPr>
            <a:xfrm flipV="1">
              <a:off x="678864" y="2160498"/>
              <a:ext cx="2956963" cy="36508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3018 w 2975668"/>
                <a:gd name="connsiteY0" fmla="*/ 443744 h 443744"/>
                <a:gd name="connsiteX1" fmla="*/ 2225518 w 2975668"/>
                <a:gd name="connsiteY1" fmla="*/ 210910 h 443744"/>
                <a:gd name="connsiteX2" fmla="*/ 2957279 w 2975668"/>
                <a:gd name="connsiteY2" fmla="*/ 79158 h 443744"/>
                <a:gd name="connsiteX3" fmla="*/ 2754685 w 2975668"/>
                <a:gd name="connsiteY3" fmla="*/ 20410 h 443744"/>
                <a:gd name="connsiteX4" fmla="*/ 2747322 w 2975668"/>
                <a:gd name="connsiteY4" fmla="*/ 436381 h 443744"/>
                <a:gd name="connsiteX5" fmla="*/ 3018 w 2975668"/>
                <a:gd name="connsiteY5" fmla="*/ 443744 h 443744"/>
                <a:gd name="connsiteX0" fmla="*/ 3018 w 2957279"/>
                <a:gd name="connsiteY0" fmla="*/ 454405 h 454405"/>
                <a:gd name="connsiteX1" fmla="*/ 2225518 w 2957279"/>
                <a:gd name="connsiteY1" fmla="*/ 221571 h 454405"/>
                <a:gd name="connsiteX2" fmla="*/ 2957279 w 2957279"/>
                <a:gd name="connsiteY2" fmla="*/ 89819 h 454405"/>
                <a:gd name="connsiteX3" fmla="*/ 2754685 w 2957279"/>
                <a:gd name="connsiteY3" fmla="*/ 31071 h 454405"/>
                <a:gd name="connsiteX4" fmla="*/ 2747322 w 2957279"/>
                <a:gd name="connsiteY4" fmla="*/ 447042 h 454405"/>
                <a:gd name="connsiteX5" fmla="*/ 3018 w 2957279"/>
                <a:gd name="connsiteY5" fmla="*/ 454405 h 454405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54685 w 2957279"/>
                <a:gd name="connsiteY3" fmla="*/ 7282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364586 h 364586"/>
                <a:gd name="connsiteX1" fmla="*/ 2225518 w 2957279"/>
                <a:gd name="connsiteY1" fmla="*/ 131752 h 364586"/>
                <a:gd name="connsiteX2" fmla="*/ 2957279 w 2957279"/>
                <a:gd name="connsiteY2" fmla="*/ 0 h 364586"/>
                <a:gd name="connsiteX3" fmla="*/ 2780603 w 2957279"/>
                <a:gd name="connsiteY3" fmla="*/ 138232 h 364586"/>
                <a:gd name="connsiteX4" fmla="*/ 2747322 w 2957279"/>
                <a:gd name="connsiteY4" fmla="*/ 357223 h 364586"/>
                <a:gd name="connsiteX5" fmla="*/ 3018 w 2957279"/>
                <a:gd name="connsiteY5" fmla="*/ 364586 h 364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7279" h="364586">
                  <a:moveTo>
                    <a:pt x="3018" y="364586"/>
                  </a:moveTo>
                  <a:cubicBezTo>
                    <a:pt x="-83949" y="327008"/>
                    <a:pt x="1733141" y="192516"/>
                    <a:pt x="2225518" y="131752"/>
                  </a:cubicBezTo>
                  <a:cubicBezTo>
                    <a:pt x="2717895" y="70988"/>
                    <a:pt x="2402554" y="114689"/>
                    <a:pt x="2957279" y="0"/>
                  </a:cubicBezTo>
                  <a:cubicBezTo>
                    <a:pt x="2832942" y="71922"/>
                    <a:pt x="2815596" y="78695"/>
                    <a:pt x="2780603" y="138232"/>
                  </a:cubicBezTo>
                  <a:cubicBezTo>
                    <a:pt x="2745610" y="197769"/>
                    <a:pt x="2727394" y="213043"/>
                    <a:pt x="2747322" y="357223"/>
                  </a:cubicBezTo>
                  <a:lnTo>
                    <a:pt x="3018" y="36458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 dirty="0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75" name="Group 188"/>
            <p:cNvGrpSpPr>
              <a:grpSpLocks/>
            </p:cNvGrpSpPr>
            <p:nvPr/>
          </p:nvGrpSpPr>
          <p:grpSpPr bwMode="auto">
            <a:xfrm>
              <a:off x="637575" y="1263648"/>
              <a:ext cx="2833213" cy="916517"/>
              <a:chOff x="-994833" y="4042832"/>
              <a:chExt cx="2833213" cy="916517"/>
            </a:xfrm>
          </p:grpSpPr>
          <p:sp>
            <p:nvSpPr>
              <p:cNvPr id="190" name="Rectangle 189"/>
              <p:cNvSpPr/>
              <p:nvPr/>
            </p:nvSpPr>
            <p:spPr bwMode="auto">
              <a:xfrm>
                <a:off x="-977364" y="4042832"/>
                <a:ext cx="2775924" cy="9158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077" name="TextBox 190"/>
              <p:cNvSpPr txBox="1">
                <a:spLocks noChangeArrowheads="1"/>
              </p:cNvSpPr>
              <p:nvPr/>
            </p:nvSpPr>
            <p:spPr bwMode="auto">
              <a:xfrm>
                <a:off x="-931177" y="4360336"/>
                <a:ext cx="1646504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IP Src = 10.3.*.*</a:t>
                </a:r>
              </a:p>
              <a:p>
                <a:r>
                  <a:rPr lang="en-US" altLang="x-none" sz="1600"/>
                  <a:t>IP Dst = 10.2.*.*</a:t>
                </a:r>
              </a:p>
            </p:txBody>
          </p:sp>
          <p:sp>
            <p:nvSpPr>
              <p:cNvPr id="125078" name="TextBox 191"/>
              <p:cNvSpPr txBox="1">
                <a:spLocks noChangeArrowheads="1"/>
              </p:cNvSpPr>
              <p:nvPr/>
            </p:nvSpPr>
            <p:spPr bwMode="auto">
              <a:xfrm>
                <a:off x="718763" y="449156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forward(3)</a:t>
                </a:r>
              </a:p>
            </p:txBody>
          </p:sp>
          <p:cxnSp>
            <p:nvCxnSpPr>
              <p:cNvPr id="125079" name="Straight Connector 192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80" name="TextBox 193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match</a:t>
                </a:r>
              </a:p>
            </p:txBody>
          </p:sp>
          <p:sp>
            <p:nvSpPr>
              <p:cNvPr id="125081" name="TextBox 194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action</a:t>
                </a:r>
              </a:p>
            </p:txBody>
          </p:sp>
          <p:cxnSp>
            <p:nvCxnSpPr>
              <p:cNvPr id="125082" name="Straight Connector 195"/>
              <p:cNvCxnSpPr>
                <a:cxnSpLocks noChangeShapeType="1"/>
              </p:cNvCxnSpPr>
              <p:nvPr/>
            </p:nvCxnSpPr>
            <p:spPr bwMode="auto">
              <a:xfrm>
                <a:off x="738264" y="4049182"/>
                <a:ext cx="1" cy="904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5956300" y="4510088"/>
            <a:ext cx="2894013" cy="2022475"/>
            <a:chOff x="5956617" y="4509743"/>
            <a:chExt cx="2893901" cy="2022127"/>
          </a:xfrm>
        </p:grpSpPr>
        <p:sp>
          <p:nvSpPr>
            <p:cNvPr id="208" name="Freeform 207"/>
            <p:cNvSpPr/>
            <p:nvPr/>
          </p:nvSpPr>
          <p:spPr>
            <a:xfrm flipH="1">
              <a:off x="5956617" y="4509743"/>
              <a:ext cx="2838340" cy="63012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979 w 2839117"/>
                <a:gd name="connsiteY0" fmla="*/ 630630 h 630630"/>
                <a:gd name="connsiteX1" fmla="*/ 2225479 w 2839117"/>
                <a:gd name="connsiteY1" fmla="*/ 397796 h 630630"/>
                <a:gd name="connsiteX2" fmla="*/ 2808948 w 2839117"/>
                <a:gd name="connsiteY2" fmla="*/ 4836 h 630630"/>
                <a:gd name="connsiteX3" fmla="*/ 2754646 w 2839117"/>
                <a:gd name="connsiteY3" fmla="*/ 207296 h 630630"/>
                <a:gd name="connsiteX4" fmla="*/ 2747283 w 2839117"/>
                <a:gd name="connsiteY4" fmla="*/ 623267 h 630630"/>
                <a:gd name="connsiteX5" fmla="*/ 2979 w 2839117"/>
                <a:gd name="connsiteY5" fmla="*/ 630630 h 63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9117" h="630630">
                  <a:moveTo>
                    <a:pt x="2979" y="630630"/>
                  </a:moveTo>
                  <a:cubicBezTo>
                    <a:pt x="-83988" y="593052"/>
                    <a:pt x="1757818" y="502095"/>
                    <a:pt x="2225479" y="397796"/>
                  </a:cubicBezTo>
                  <a:cubicBezTo>
                    <a:pt x="2693140" y="293497"/>
                    <a:pt x="2720754" y="36586"/>
                    <a:pt x="2808948" y="4836"/>
                  </a:cubicBezTo>
                  <a:cubicBezTo>
                    <a:pt x="2897142" y="-26914"/>
                    <a:pt x="2764923" y="104224"/>
                    <a:pt x="2754646" y="207296"/>
                  </a:cubicBezTo>
                  <a:cubicBezTo>
                    <a:pt x="2744369" y="310368"/>
                    <a:pt x="2727355" y="479087"/>
                    <a:pt x="2747283" y="623267"/>
                  </a:cubicBezTo>
                  <a:lnTo>
                    <a:pt x="2979" y="63063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64" name="Group 197"/>
            <p:cNvGrpSpPr>
              <a:grpSpLocks/>
            </p:cNvGrpSpPr>
            <p:nvPr/>
          </p:nvGrpSpPr>
          <p:grpSpPr bwMode="auto">
            <a:xfrm>
              <a:off x="6031592" y="5137149"/>
              <a:ext cx="2818926" cy="1394721"/>
              <a:chOff x="-999973" y="4042833"/>
              <a:chExt cx="2818926" cy="1394721"/>
            </a:xfrm>
          </p:grpSpPr>
          <p:sp>
            <p:nvSpPr>
              <p:cNvPr id="199" name="Rectangle 198"/>
              <p:cNvSpPr/>
              <p:nvPr/>
            </p:nvSpPr>
            <p:spPr bwMode="auto">
              <a:xfrm>
                <a:off x="-978114" y="4042381"/>
                <a:ext cx="2778018" cy="134438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066" name="TextBox 199"/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71503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ingress port = 2</a:t>
                </a:r>
              </a:p>
              <a:p>
                <a:r>
                  <a:rPr lang="en-US" altLang="x-none" sz="1600"/>
                  <a:t>IP Dst = 10.2.0.3</a:t>
                </a:r>
              </a:p>
              <a:p>
                <a:r>
                  <a:rPr lang="en-US" altLang="x-none" sz="1600"/>
                  <a:t>ingress port = 2</a:t>
                </a:r>
              </a:p>
              <a:p>
                <a:r>
                  <a:rPr lang="en-US" altLang="x-none" sz="1600"/>
                  <a:t>IP Dst = 10.2.0.4</a:t>
                </a:r>
              </a:p>
            </p:txBody>
          </p:sp>
          <p:sp>
            <p:nvSpPr>
              <p:cNvPr id="125067" name="TextBox 200"/>
              <p:cNvSpPr txBox="1">
                <a:spLocks noChangeArrowheads="1"/>
              </p:cNvSpPr>
              <p:nvPr/>
            </p:nvSpPr>
            <p:spPr bwMode="auto">
              <a:xfrm>
                <a:off x="671327" y="4474229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forward(3)</a:t>
                </a:r>
              </a:p>
            </p:txBody>
          </p:sp>
          <p:cxnSp>
            <p:nvCxnSpPr>
              <p:cNvPr id="125068" name="Straight Connector 201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69" name="TextBox 202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match</a:t>
                </a:r>
              </a:p>
            </p:txBody>
          </p:sp>
          <p:sp>
            <p:nvSpPr>
              <p:cNvPr id="125070" name="TextBox 203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action</a:t>
                </a:r>
              </a:p>
            </p:txBody>
          </p:sp>
          <p:cxnSp>
            <p:nvCxnSpPr>
              <p:cNvPr id="125071" name="Straight Connector 204"/>
              <p:cNvCxnSpPr>
                <a:cxnSpLocks noChangeShapeType="1"/>
              </p:cNvCxnSpPr>
              <p:nvPr/>
            </p:nvCxnSpPr>
            <p:spPr bwMode="auto">
              <a:xfrm>
                <a:off x="660503" y="4042833"/>
                <a:ext cx="4690" cy="1349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5072" name="Straight Connector 205"/>
              <p:cNvCxnSpPr>
                <a:cxnSpLocks noChangeShapeType="1"/>
              </p:cNvCxnSpPr>
              <p:nvPr/>
            </p:nvCxnSpPr>
            <p:spPr bwMode="auto">
              <a:xfrm>
                <a:off x="-975047" y="4896787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73" name="TextBox 206"/>
              <p:cNvSpPr txBox="1">
                <a:spLocks noChangeArrowheads="1"/>
              </p:cNvSpPr>
              <p:nvPr/>
            </p:nvSpPr>
            <p:spPr bwMode="auto">
              <a:xfrm>
                <a:off x="670712" y="497344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forward(4)</a:t>
                </a:r>
              </a:p>
            </p:txBody>
          </p:sp>
        </p:grpSp>
      </p:grp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587375" y="4570413"/>
            <a:ext cx="3089275" cy="2001837"/>
            <a:chOff x="587526" y="4569769"/>
            <a:chExt cx="3089750" cy="2002482"/>
          </a:xfrm>
        </p:grpSpPr>
        <p:sp>
          <p:nvSpPr>
            <p:cNvPr id="52" name="Freeform 51"/>
            <p:cNvSpPr/>
            <p:nvPr/>
          </p:nvSpPr>
          <p:spPr>
            <a:xfrm>
              <a:off x="631983" y="4569769"/>
              <a:ext cx="3045293" cy="849586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5074" h="848898">
                  <a:moveTo>
                    <a:pt x="2799" y="848898"/>
                  </a:moveTo>
                  <a:cubicBezTo>
                    <a:pt x="-84168" y="811320"/>
                    <a:pt x="1881874" y="743370"/>
                    <a:pt x="2225299" y="616064"/>
                  </a:cubicBezTo>
                  <a:cubicBezTo>
                    <a:pt x="2568724" y="488758"/>
                    <a:pt x="2941438" y="33981"/>
                    <a:pt x="3029632" y="2231"/>
                  </a:cubicBezTo>
                  <a:cubicBezTo>
                    <a:pt x="3117826" y="-29519"/>
                    <a:pt x="2801554" y="285680"/>
                    <a:pt x="2754466" y="425564"/>
                  </a:cubicBezTo>
                  <a:cubicBezTo>
                    <a:pt x="2707378" y="565448"/>
                    <a:pt x="2727175" y="697355"/>
                    <a:pt x="2747103" y="841535"/>
                  </a:cubicBezTo>
                  <a:lnTo>
                    <a:pt x="2799" y="8488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55" name="Group 50"/>
            <p:cNvGrpSpPr>
              <a:grpSpLocks/>
            </p:cNvGrpSpPr>
            <p:nvPr/>
          </p:nvGrpSpPr>
          <p:grpSpPr bwMode="auto">
            <a:xfrm>
              <a:off x="587526" y="5408083"/>
              <a:ext cx="2799140" cy="1164168"/>
              <a:chOff x="-999973" y="4042832"/>
              <a:chExt cx="2799140" cy="1164168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-977745" y="4042988"/>
                <a:ext cx="2776965" cy="116401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057" name="TextBox 8"/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646504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ingress port = 1</a:t>
                </a:r>
              </a:p>
              <a:p>
                <a:r>
                  <a:rPr lang="en-US" altLang="x-none" sz="1600"/>
                  <a:t>IP Src = 10.3.*.*</a:t>
                </a:r>
              </a:p>
              <a:p>
                <a:r>
                  <a:rPr lang="en-US" altLang="x-none" sz="1600"/>
                  <a:t>IP Dst = 10.2.*.*</a:t>
                </a:r>
              </a:p>
            </p:txBody>
          </p:sp>
          <p:sp>
            <p:nvSpPr>
              <p:cNvPr id="125058" name="TextBox 183"/>
              <p:cNvSpPr txBox="1">
                <a:spLocks noChangeArrowheads="1"/>
              </p:cNvSpPr>
              <p:nvPr/>
            </p:nvSpPr>
            <p:spPr bwMode="auto">
              <a:xfrm>
                <a:off x="676427" y="4576235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forward(4)</a:t>
                </a:r>
              </a:p>
            </p:txBody>
          </p:sp>
          <p:cxnSp>
            <p:nvCxnSpPr>
              <p:cNvPr id="125059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60" name="TextBox 185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match</a:t>
                </a:r>
              </a:p>
            </p:txBody>
          </p:sp>
          <p:sp>
            <p:nvSpPr>
              <p:cNvPr id="125061" name="TextBox 186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action</a:t>
                </a:r>
              </a:p>
            </p:txBody>
          </p:sp>
          <p:cxnSp>
            <p:nvCxnSpPr>
              <p:cNvPr id="125062" name="Straight Connector 187"/>
              <p:cNvCxnSpPr>
                <a:cxnSpLocks noChangeShapeType="1"/>
              </p:cNvCxnSpPr>
              <p:nvPr/>
            </p:nvCxnSpPr>
            <p:spPr bwMode="auto">
              <a:xfrm>
                <a:off x="634998" y="4042833"/>
                <a:ext cx="0" cy="1164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249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OpenFlow example</a:t>
            </a:r>
          </a:p>
        </p:txBody>
      </p:sp>
      <p:cxnSp>
        <p:nvCxnSpPr>
          <p:cNvPr id="124934" name="Straight Connector 13"/>
          <p:cNvCxnSpPr>
            <a:cxnSpLocks noChangeShapeType="1"/>
          </p:cNvCxnSpPr>
          <p:nvPr/>
        </p:nvCxnSpPr>
        <p:spPr bwMode="auto">
          <a:xfrm>
            <a:off x="3760788" y="2562225"/>
            <a:ext cx="2157412" cy="184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5" name="Straight Connector 11"/>
          <p:cNvCxnSpPr>
            <a:cxnSpLocks noChangeShapeType="1"/>
          </p:cNvCxnSpPr>
          <p:nvPr/>
        </p:nvCxnSpPr>
        <p:spPr bwMode="auto">
          <a:xfrm>
            <a:off x="4040188" y="4497388"/>
            <a:ext cx="2046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6" name="Straight Connector 6"/>
          <p:cNvCxnSpPr>
            <a:cxnSpLocks noChangeShapeType="1"/>
          </p:cNvCxnSpPr>
          <p:nvPr/>
        </p:nvCxnSpPr>
        <p:spPr bwMode="auto">
          <a:xfrm>
            <a:off x="3841750" y="2690813"/>
            <a:ext cx="0" cy="157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7" name="Straight Connector 64"/>
          <p:cNvCxnSpPr>
            <a:cxnSpLocks noChangeShapeType="1"/>
          </p:cNvCxnSpPr>
          <p:nvPr/>
        </p:nvCxnSpPr>
        <p:spPr bwMode="auto">
          <a:xfrm flipH="1">
            <a:off x="3962400" y="3154363"/>
            <a:ext cx="1477963" cy="13112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/>
          <p:nvPr/>
        </p:nvCxnSpPr>
        <p:spPr>
          <a:xfrm flipH="1" flipV="1">
            <a:off x="3910013" y="4567238"/>
            <a:ext cx="6350" cy="6572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54338" y="4524375"/>
            <a:ext cx="53181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40" name="Group 44"/>
          <p:cNvGrpSpPr>
            <a:grpSpLocks/>
          </p:cNvGrpSpPr>
          <p:nvPr/>
        </p:nvGrpSpPr>
        <p:grpSpPr bwMode="auto">
          <a:xfrm>
            <a:off x="2355850" y="4043363"/>
            <a:ext cx="757238" cy="628650"/>
            <a:chOff x="-44" y="1473"/>
            <a:chExt cx="981" cy="1105"/>
          </a:xfrm>
        </p:grpSpPr>
        <p:pic>
          <p:nvPicPr>
            <p:cNvPr id="12505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5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41" name="Group 44"/>
          <p:cNvGrpSpPr>
            <a:grpSpLocks/>
          </p:cNvGrpSpPr>
          <p:nvPr/>
        </p:nvGrpSpPr>
        <p:grpSpPr bwMode="auto">
          <a:xfrm>
            <a:off x="3419475" y="4892675"/>
            <a:ext cx="757238" cy="628650"/>
            <a:chOff x="188" y="1473"/>
            <a:chExt cx="981" cy="1105"/>
          </a:xfrm>
        </p:grpSpPr>
        <p:pic>
          <p:nvPicPr>
            <p:cNvPr id="12505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51" name="Freeform 46"/>
            <p:cNvSpPr>
              <a:spLocks/>
            </p:cNvSpPr>
            <p:nvPr/>
          </p:nvSpPr>
          <p:spPr bwMode="auto">
            <a:xfrm flipH="1">
              <a:off x="598" y="1587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42" name="TextBox 9"/>
          <p:cNvSpPr txBox="1">
            <a:spLocks noChangeArrowheads="1"/>
          </p:cNvSpPr>
          <p:nvPr/>
        </p:nvSpPr>
        <p:spPr bwMode="auto">
          <a:xfrm>
            <a:off x="2500313" y="4548188"/>
            <a:ext cx="8334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/>
              <a:t>Host h1</a:t>
            </a:r>
          </a:p>
          <a:p>
            <a:pPr algn="ctr"/>
            <a:r>
              <a:rPr lang="en-US" altLang="x-none" sz="1400"/>
              <a:t>10.1.0.1</a:t>
            </a:r>
          </a:p>
          <a:p>
            <a:pPr algn="ctr"/>
            <a:endParaRPr lang="en-US" altLang="x-none" sz="1400"/>
          </a:p>
        </p:txBody>
      </p:sp>
      <p:sp>
        <p:nvSpPr>
          <p:cNvPr id="124943" name="TextBox 58"/>
          <p:cNvSpPr txBox="1">
            <a:spLocks noChangeArrowheads="1"/>
          </p:cNvSpPr>
          <p:nvPr/>
        </p:nvSpPr>
        <p:spPr bwMode="auto">
          <a:xfrm>
            <a:off x="4102100" y="4949825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Host h2</a:t>
            </a:r>
          </a:p>
          <a:p>
            <a:r>
              <a:rPr lang="en-US" altLang="x-none" sz="1400"/>
              <a:t>10.1.0.2</a:t>
            </a:r>
          </a:p>
          <a:p>
            <a:endParaRPr lang="en-US" altLang="x-none" sz="1800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5608638" y="4568825"/>
            <a:ext cx="306387" cy="49053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362700" y="4448175"/>
            <a:ext cx="5318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46" name="Group 44"/>
          <p:cNvGrpSpPr>
            <a:grpSpLocks/>
          </p:cNvGrpSpPr>
          <p:nvPr/>
        </p:nvGrpSpPr>
        <p:grpSpPr bwMode="auto">
          <a:xfrm>
            <a:off x="6569075" y="4221163"/>
            <a:ext cx="757238" cy="628650"/>
            <a:chOff x="-44" y="1473"/>
            <a:chExt cx="981" cy="1105"/>
          </a:xfrm>
        </p:grpSpPr>
        <p:pic>
          <p:nvPicPr>
            <p:cNvPr id="12504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47" name="Group 44"/>
          <p:cNvGrpSpPr>
            <a:grpSpLocks/>
          </p:cNvGrpSpPr>
          <p:nvPr/>
        </p:nvGrpSpPr>
        <p:grpSpPr bwMode="auto">
          <a:xfrm>
            <a:off x="5091113" y="4835525"/>
            <a:ext cx="757237" cy="628650"/>
            <a:chOff x="-44" y="1473"/>
            <a:chExt cx="981" cy="1105"/>
          </a:xfrm>
        </p:grpSpPr>
        <p:pic>
          <p:nvPicPr>
            <p:cNvPr id="12504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48" name="TextBox 70"/>
          <p:cNvSpPr txBox="1">
            <a:spLocks noChangeArrowheads="1"/>
          </p:cNvSpPr>
          <p:nvPr/>
        </p:nvSpPr>
        <p:spPr bwMode="auto">
          <a:xfrm>
            <a:off x="7327900" y="4249738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Host h4</a:t>
            </a:r>
          </a:p>
          <a:p>
            <a:r>
              <a:rPr lang="en-US" altLang="x-none" sz="1400"/>
              <a:t>10.2.0.4</a:t>
            </a:r>
          </a:p>
          <a:p>
            <a:endParaRPr lang="en-US" altLang="x-none" sz="1800"/>
          </a:p>
        </p:txBody>
      </p:sp>
      <p:sp>
        <p:nvSpPr>
          <p:cNvPr id="124949" name="TextBox 71"/>
          <p:cNvSpPr txBox="1">
            <a:spLocks noChangeArrowheads="1"/>
          </p:cNvSpPr>
          <p:nvPr/>
        </p:nvSpPr>
        <p:spPr bwMode="auto">
          <a:xfrm>
            <a:off x="4981575" y="5389563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Host h3</a:t>
            </a:r>
          </a:p>
          <a:p>
            <a:r>
              <a:rPr lang="en-US" altLang="x-none" sz="1400"/>
              <a:t>10.2.0.3</a:t>
            </a:r>
          </a:p>
          <a:p>
            <a:endParaRPr lang="en-US" altLang="x-none" sz="1800"/>
          </a:p>
        </p:txBody>
      </p:sp>
      <p:cxnSp>
        <p:nvCxnSpPr>
          <p:cNvPr id="78" name="Straight Connector 77"/>
          <p:cNvCxnSpPr/>
          <p:nvPr/>
        </p:nvCxnSpPr>
        <p:spPr>
          <a:xfrm>
            <a:off x="2965450" y="2681288"/>
            <a:ext cx="70643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943350" y="2014538"/>
            <a:ext cx="0" cy="4746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52" name="Group 44"/>
          <p:cNvGrpSpPr>
            <a:grpSpLocks/>
          </p:cNvGrpSpPr>
          <p:nvPr/>
        </p:nvGrpSpPr>
        <p:grpSpPr bwMode="auto">
          <a:xfrm>
            <a:off x="3462338" y="1622425"/>
            <a:ext cx="757237" cy="628650"/>
            <a:chOff x="-44" y="1473"/>
            <a:chExt cx="981" cy="1105"/>
          </a:xfrm>
        </p:grpSpPr>
        <p:pic>
          <p:nvPicPr>
            <p:cNvPr id="12504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53" name="Group 44"/>
          <p:cNvGrpSpPr>
            <a:grpSpLocks/>
          </p:cNvGrpSpPr>
          <p:nvPr/>
        </p:nvGrpSpPr>
        <p:grpSpPr bwMode="auto">
          <a:xfrm>
            <a:off x="2408238" y="2455863"/>
            <a:ext cx="757237" cy="628650"/>
            <a:chOff x="-44" y="1473"/>
            <a:chExt cx="981" cy="1105"/>
          </a:xfrm>
        </p:grpSpPr>
        <p:pic>
          <p:nvPicPr>
            <p:cNvPr id="12504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54" name="TextBox 83"/>
          <p:cNvSpPr txBox="1">
            <a:spLocks noChangeArrowheads="1"/>
          </p:cNvSpPr>
          <p:nvPr/>
        </p:nvSpPr>
        <p:spPr bwMode="auto">
          <a:xfrm>
            <a:off x="2497138" y="2959100"/>
            <a:ext cx="833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/>
              <a:t>Host h5</a:t>
            </a:r>
          </a:p>
          <a:p>
            <a:pPr algn="ctr"/>
            <a:r>
              <a:rPr lang="en-US" altLang="x-none" sz="1400"/>
              <a:t>10.3.0.5</a:t>
            </a:r>
          </a:p>
        </p:txBody>
      </p:sp>
      <p:sp>
        <p:nvSpPr>
          <p:cNvPr id="124955" name="TextBox 92"/>
          <p:cNvSpPr txBox="1">
            <a:spLocks noChangeArrowheads="1"/>
          </p:cNvSpPr>
          <p:nvPr/>
        </p:nvSpPr>
        <p:spPr bwMode="auto">
          <a:xfrm>
            <a:off x="3905250" y="39497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s1</a:t>
            </a:r>
          </a:p>
        </p:txBody>
      </p:sp>
      <p:sp>
        <p:nvSpPr>
          <p:cNvPr id="124956" name="TextBox 93"/>
          <p:cNvSpPr txBox="1">
            <a:spLocks noChangeArrowheads="1"/>
          </p:cNvSpPr>
          <p:nvPr/>
        </p:nvSpPr>
        <p:spPr bwMode="auto">
          <a:xfrm>
            <a:off x="6065838" y="397668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s2</a:t>
            </a:r>
          </a:p>
        </p:txBody>
      </p:sp>
      <p:sp>
        <p:nvSpPr>
          <p:cNvPr id="124957" name="TextBox 94"/>
          <p:cNvSpPr txBox="1">
            <a:spLocks noChangeArrowheads="1"/>
          </p:cNvSpPr>
          <p:nvPr/>
        </p:nvSpPr>
        <p:spPr bwMode="auto">
          <a:xfrm>
            <a:off x="4122738" y="21685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s3</a:t>
            </a:r>
          </a:p>
        </p:txBody>
      </p:sp>
      <p:cxnSp>
        <p:nvCxnSpPr>
          <p:cNvPr id="124958" name="Straight Connector 99"/>
          <p:cNvCxnSpPr>
            <a:cxnSpLocks noChangeShapeType="1"/>
          </p:cNvCxnSpPr>
          <p:nvPr/>
        </p:nvCxnSpPr>
        <p:spPr bwMode="auto">
          <a:xfrm>
            <a:off x="3962400" y="2871788"/>
            <a:ext cx="1392238" cy="2190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59" name="Straight Connector 102"/>
          <p:cNvCxnSpPr>
            <a:cxnSpLocks noChangeShapeType="1"/>
          </p:cNvCxnSpPr>
          <p:nvPr/>
        </p:nvCxnSpPr>
        <p:spPr bwMode="auto">
          <a:xfrm>
            <a:off x="5440363" y="3154363"/>
            <a:ext cx="533400" cy="976312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960" name="TextBox 108"/>
          <p:cNvSpPr txBox="1">
            <a:spLocks noChangeArrowheads="1"/>
          </p:cNvSpPr>
          <p:nvPr/>
        </p:nvSpPr>
        <p:spPr bwMode="auto">
          <a:xfrm>
            <a:off x="3733800" y="2173288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1</a:t>
            </a:r>
          </a:p>
        </p:txBody>
      </p:sp>
      <p:sp>
        <p:nvSpPr>
          <p:cNvPr id="124961" name="TextBox 109"/>
          <p:cNvSpPr txBox="1">
            <a:spLocks noChangeArrowheads="1"/>
          </p:cNvSpPr>
          <p:nvPr/>
        </p:nvSpPr>
        <p:spPr bwMode="auto">
          <a:xfrm>
            <a:off x="3265488" y="2419350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</a:t>
            </a:r>
          </a:p>
        </p:txBody>
      </p:sp>
      <p:sp>
        <p:nvSpPr>
          <p:cNvPr id="124962" name="TextBox 110"/>
          <p:cNvSpPr txBox="1">
            <a:spLocks noChangeArrowheads="1"/>
          </p:cNvSpPr>
          <p:nvPr/>
        </p:nvSpPr>
        <p:spPr bwMode="auto">
          <a:xfrm>
            <a:off x="3633788" y="2751138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3</a:t>
            </a:r>
          </a:p>
        </p:txBody>
      </p:sp>
      <p:sp>
        <p:nvSpPr>
          <p:cNvPr id="124963" name="TextBox 111"/>
          <p:cNvSpPr txBox="1">
            <a:spLocks noChangeArrowheads="1"/>
          </p:cNvSpPr>
          <p:nvPr/>
        </p:nvSpPr>
        <p:spPr bwMode="auto">
          <a:xfrm>
            <a:off x="4111625" y="2687638"/>
            <a:ext cx="274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4</a:t>
            </a:r>
          </a:p>
        </p:txBody>
      </p:sp>
      <p:sp>
        <p:nvSpPr>
          <p:cNvPr id="124964" name="TextBox 112"/>
          <p:cNvSpPr txBox="1">
            <a:spLocks noChangeArrowheads="1"/>
          </p:cNvSpPr>
          <p:nvPr/>
        </p:nvSpPr>
        <p:spPr bwMode="auto">
          <a:xfrm>
            <a:off x="3636963" y="400685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1</a:t>
            </a:r>
          </a:p>
        </p:txBody>
      </p:sp>
      <p:sp>
        <p:nvSpPr>
          <p:cNvPr id="124965" name="TextBox 113"/>
          <p:cNvSpPr txBox="1">
            <a:spLocks noChangeArrowheads="1"/>
          </p:cNvSpPr>
          <p:nvPr/>
        </p:nvSpPr>
        <p:spPr bwMode="auto">
          <a:xfrm>
            <a:off x="3279775" y="42767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</a:t>
            </a:r>
          </a:p>
        </p:txBody>
      </p:sp>
      <p:sp>
        <p:nvSpPr>
          <p:cNvPr id="124966" name="TextBox 114"/>
          <p:cNvSpPr txBox="1">
            <a:spLocks noChangeArrowheads="1"/>
          </p:cNvSpPr>
          <p:nvPr/>
        </p:nvSpPr>
        <p:spPr bwMode="auto">
          <a:xfrm>
            <a:off x="3662363" y="4624388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3</a:t>
            </a:r>
          </a:p>
        </p:txBody>
      </p:sp>
      <p:sp>
        <p:nvSpPr>
          <p:cNvPr id="124967" name="TextBox 115"/>
          <p:cNvSpPr txBox="1">
            <a:spLocks noChangeArrowheads="1"/>
          </p:cNvSpPr>
          <p:nvPr/>
        </p:nvSpPr>
        <p:spPr bwMode="auto">
          <a:xfrm>
            <a:off x="4170363" y="4437063"/>
            <a:ext cx="273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4</a:t>
            </a:r>
          </a:p>
        </p:txBody>
      </p:sp>
      <p:sp>
        <p:nvSpPr>
          <p:cNvPr id="124968" name="TextBox 117"/>
          <p:cNvSpPr txBox="1">
            <a:spLocks noChangeArrowheads="1"/>
          </p:cNvSpPr>
          <p:nvPr/>
        </p:nvSpPr>
        <p:spPr bwMode="auto">
          <a:xfrm>
            <a:off x="5427663" y="408940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1</a:t>
            </a:r>
          </a:p>
        </p:txBody>
      </p:sp>
      <p:sp>
        <p:nvSpPr>
          <p:cNvPr id="124969" name="TextBox 118"/>
          <p:cNvSpPr txBox="1">
            <a:spLocks noChangeArrowheads="1"/>
          </p:cNvSpPr>
          <p:nvPr/>
        </p:nvSpPr>
        <p:spPr bwMode="auto">
          <a:xfrm>
            <a:off x="5399088" y="4437063"/>
            <a:ext cx="274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</a:t>
            </a:r>
          </a:p>
        </p:txBody>
      </p:sp>
      <p:sp>
        <p:nvSpPr>
          <p:cNvPr id="124970" name="TextBox 119"/>
          <p:cNvSpPr txBox="1">
            <a:spLocks noChangeArrowheads="1"/>
          </p:cNvSpPr>
          <p:nvPr/>
        </p:nvSpPr>
        <p:spPr bwMode="auto">
          <a:xfrm>
            <a:off x="5765800" y="464185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3</a:t>
            </a:r>
          </a:p>
        </p:txBody>
      </p:sp>
      <p:sp>
        <p:nvSpPr>
          <p:cNvPr id="124971" name="TextBox 120"/>
          <p:cNvSpPr txBox="1">
            <a:spLocks noChangeArrowheads="1"/>
          </p:cNvSpPr>
          <p:nvPr/>
        </p:nvSpPr>
        <p:spPr bwMode="auto">
          <a:xfrm>
            <a:off x="6324600" y="4394200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4</a:t>
            </a:r>
          </a:p>
        </p:txBody>
      </p:sp>
      <p:sp>
        <p:nvSpPr>
          <p:cNvPr id="124972" name="TextBox 150"/>
          <p:cNvSpPr txBox="1">
            <a:spLocks noChangeArrowheads="1"/>
          </p:cNvSpPr>
          <p:nvPr/>
        </p:nvSpPr>
        <p:spPr bwMode="auto">
          <a:xfrm>
            <a:off x="4191000" y="1639888"/>
            <a:ext cx="835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/>
              <a:t>Host h6</a:t>
            </a:r>
          </a:p>
          <a:p>
            <a:pPr algn="ctr"/>
            <a:r>
              <a:rPr lang="en-US" altLang="x-none" sz="1400"/>
              <a:t>10.3.0.6</a:t>
            </a:r>
          </a:p>
        </p:txBody>
      </p:sp>
      <p:grpSp>
        <p:nvGrpSpPr>
          <p:cNvPr id="124973" name="Group 7"/>
          <p:cNvGrpSpPr>
            <a:grpSpLocks/>
          </p:cNvGrpSpPr>
          <p:nvPr/>
        </p:nvGrpSpPr>
        <p:grpSpPr bwMode="auto">
          <a:xfrm>
            <a:off x="3511550" y="4257675"/>
            <a:ext cx="700088" cy="398463"/>
            <a:chOff x="1871277" y="1576300"/>
            <a:chExt cx="1128371" cy="437861"/>
          </a:xfrm>
        </p:grpSpPr>
        <p:sp>
          <p:nvSpPr>
            <p:cNvPr id="155" name="Oval 154"/>
            <p:cNvSpPr>
              <a:spLocks noChangeArrowheads="1"/>
            </p:cNvSpPr>
            <p:nvPr/>
          </p:nvSpPr>
          <p:spPr bwMode="auto">
            <a:xfrm flipV="1">
              <a:off x="1873836" y="1694924"/>
              <a:ext cx="1125812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7" name="Oval 15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2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160407" y="1673990"/>
              <a:ext cx="547554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104116" y="1633868"/>
              <a:ext cx="660135" cy="109901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3 w 3723451"/>
                <a:gd name="T5" fmla="*/ 61322 h 932950"/>
                <a:gd name="T6" fmla="*/ 532082 w 3723451"/>
                <a:gd name="T7" fmla="*/ 0 h 932950"/>
                <a:gd name="T8" fmla="*/ 660135 w 3723451"/>
                <a:gd name="T9" fmla="*/ 24402 h 932950"/>
                <a:gd name="T10" fmla="*/ 564864 w 3723451"/>
                <a:gd name="T11" fmla="*/ 54409 h 932950"/>
                <a:gd name="T12" fmla="*/ 534190 w 3723451"/>
                <a:gd name="T13" fmla="*/ 46319 h 932950"/>
                <a:gd name="T14" fmla="*/ 332753 w 3723451"/>
                <a:gd name="T15" fmla="*/ 109901 h 932950"/>
                <a:gd name="T16" fmla="*/ 126163 w 3723451"/>
                <a:gd name="T17" fmla="*/ 48658 h 932950"/>
                <a:gd name="T18" fmla="*/ 92761 w 3723451"/>
                <a:gd name="T19" fmla="*/ 55267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539089" y="1728069"/>
              <a:ext cx="240514" cy="95945"/>
            </a:xfrm>
            <a:custGeom>
              <a:avLst/>
              <a:gdLst>
                <a:gd name="T0" fmla="*/ 0 w 1366596"/>
                <a:gd name="T1" fmla="*/ 0 h 809868"/>
                <a:gd name="T2" fmla="*/ 240514 w 1366596"/>
                <a:gd name="T3" fmla="*/ 74139 h 809868"/>
                <a:gd name="T4" fmla="*/ 152244 w 1366596"/>
                <a:gd name="T5" fmla="*/ 95945 h 809868"/>
                <a:gd name="T6" fmla="*/ 810 w 1366596"/>
                <a:gd name="T7" fmla="*/ 50698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1322" y="1729813"/>
              <a:ext cx="237956" cy="97690"/>
            </a:xfrm>
            <a:custGeom>
              <a:avLst/>
              <a:gdLst>
                <a:gd name="T0" fmla="*/ 234708 w 1348191"/>
                <a:gd name="T1" fmla="*/ 0 h 791462"/>
                <a:gd name="T2" fmla="*/ 237956 w 1348191"/>
                <a:gd name="T3" fmla="*/ 47141 h 791462"/>
                <a:gd name="T4" fmla="*/ 86087 w 1348191"/>
                <a:gd name="T5" fmla="*/ 97690 h 791462"/>
                <a:gd name="T6" fmla="*/ 0 w 1348191"/>
                <a:gd name="T7" fmla="*/ 75539 h 791462"/>
                <a:gd name="T8" fmla="*/ 234708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62" name="Straight Connector 161"/>
            <p:cNvCxnSpPr>
              <a:cxnSpLocks noChangeShapeType="1"/>
              <a:endCxn id="157" idx="2"/>
            </p:cNvCxnSpPr>
            <p:nvPr/>
          </p:nvCxnSpPr>
          <p:spPr bwMode="auto">
            <a:xfrm flipH="1" flipV="1">
              <a:off x="1871277" y="1736791"/>
              <a:ext cx="2559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" name="Straight Connector 162"/>
            <p:cNvCxnSpPr>
              <a:cxnSpLocks noChangeShapeType="1"/>
            </p:cNvCxnSpPr>
            <p:nvPr/>
          </p:nvCxnSpPr>
          <p:spPr bwMode="auto">
            <a:xfrm flipH="1" flipV="1">
              <a:off x="2997089" y="1735047"/>
              <a:ext cx="2559" cy="1221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74" name="Group 7"/>
          <p:cNvGrpSpPr>
            <a:grpSpLocks/>
          </p:cNvGrpSpPr>
          <p:nvPr/>
        </p:nvGrpSpPr>
        <p:grpSpPr bwMode="auto">
          <a:xfrm>
            <a:off x="5611813" y="4262438"/>
            <a:ext cx="700087" cy="398462"/>
            <a:chOff x="1871277" y="1576300"/>
            <a:chExt cx="1128371" cy="437861"/>
          </a:xfrm>
        </p:grpSpPr>
        <p:sp>
          <p:nvSpPr>
            <p:cNvPr id="165" name="Oval 164"/>
            <p:cNvSpPr>
              <a:spLocks noChangeArrowheads="1"/>
            </p:cNvSpPr>
            <p:nvPr/>
          </p:nvSpPr>
          <p:spPr bwMode="auto">
            <a:xfrm flipV="1">
              <a:off x="1873835" y="1694924"/>
              <a:ext cx="1125813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7" name="Oval 16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3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68" name="Freeform 167"/>
            <p:cNvSpPr/>
            <p:nvPr/>
          </p:nvSpPr>
          <p:spPr bwMode="auto">
            <a:xfrm>
              <a:off x="2160405" y="1673990"/>
              <a:ext cx="547555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04115" y="1633867"/>
              <a:ext cx="660136" cy="109902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4 w 3723451"/>
                <a:gd name="T5" fmla="*/ 61322 h 932950"/>
                <a:gd name="T6" fmla="*/ 532082 w 3723451"/>
                <a:gd name="T7" fmla="*/ 0 h 932950"/>
                <a:gd name="T8" fmla="*/ 660136 w 3723451"/>
                <a:gd name="T9" fmla="*/ 24402 h 932950"/>
                <a:gd name="T10" fmla="*/ 564865 w 3723451"/>
                <a:gd name="T11" fmla="*/ 54409 h 932950"/>
                <a:gd name="T12" fmla="*/ 534191 w 3723451"/>
                <a:gd name="T13" fmla="*/ 46319 h 932950"/>
                <a:gd name="T14" fmla="*/ 332754 w 3723451"/>
                <a:gd name="T15" fmla="*/ 109902 h 932950"/>
                <a:gd name="T16" fmla="*/ 126163 w 3723451"/>
                <a:gd name="T17" fmla="*/ 48658 h 932950"/>
                <a:gd name="T18" fmla="*/ 92761 w 3723451"/>
                <a:gd name="T19" fmla="*/ 55268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2539088" y="1728068"/>
              <a:ext cx="240515" cy="95946"/>
            </a:xfrm>
            <a:custGeom>
              <a:avLst/>
              <a:gdLst>
                <a:gd name="T0" fmla="*/ 0 w 1366596"/>
                <a:gd name="T1" fmla="*/ 0 h 809868"/>
                <a:gd name="T2" fmla="*/ 240515 w 1366596"/>
                <a:gd name="T3" fmla="*/ 74140 h 809868"/>
                <a:gd name="T4" fmla="*/ 152245 w 1366596"/>
                <a:gd name="T5" fmla="*/ 95946 h 809868"/>
                <a:gd name="T6" fmla="*/ 810 w 1366596"/>
                <a:gd name="T7" fmla="*/ 50699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2091322" y="1729813"/>
              <a:ext cx="237955" cy="97690"/>
            </a:xfrm>
            <a:custGeom>
              <a:avLst/>
              <a:gdLst>
                <a:gd name="T0" fmla="*/ 234707 w 1348191"/>
                <a:gd name="T1" fmla="*/ 0 h 791462"/>
                <a:gd name="T2" fmla="*/ 237955 w 1348191"/>
                <a:gd name="T3" fmla="*/ 47141 h 791462"/>
                <a:gd name="T4" fmla="*/ 86086 w 1348191"/>
                <a:gd name="T5" fmla="*/ 97690 h 791462"/>
                <a:gd name="T6" fmla="*/ 0 w 1348191"/>
                <a:gd name="T7" fmla="*/ 75539 h 791462"/>
                <a:gd name="T8" fmla="*/ 234707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72" name="Straight Connector 171"/>
            <p:cNvCxnSpPr>
              <a:cxnSpLocks noChangeShapeType="1"/>
              <a:endCxn id="167" idx="2"/>
            </p:cNvCxnSpPr>
            <p:nvPr/>
          </p:nvCxnSpPr>
          <p:spPr bwMode="auto">
            <a:xfrm flipH="1" flipV="1">
              <a:off x="1871277" y="1736791"/>
              <a:ext cx="2558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" name="Straight Connector 172"/>
            <p:cNvCxnSpPr>
              <a:cxnSpLocks noChangeShapeType="1"/>
            </p:cNvCxnSpPr>
            <p:nvPr/>
          </p:nvCxnSpPr>
          <p:spPr bwMode="auto">
            <a:xfrm flipH="1" flipV="1">
              <a:off x="2997090" y="1735046"/>
              <a:ext cx="2558" cy="12211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75" name="Group 7"/>
          <p:cNvGrpSpPr>
            <a:grpSpLocks/>
          </p:cNvGrpSpPr>
          <p:nvPr/>
        </p:nvGrpSpPr>
        <p:grpSpPr bwMode="auto">
          <a:xfrm>
            <a:off x="3562350" y="2403475"/>
            <a:ext cx="700088" cy="398463"/>
            <a:chOff x="1871277" y="1576300"/>
            <a:chExt cx="1128371" cy="437861"/>
          </a:xfrm>
        </p:grpSpPr>
        <p:sp>
          <p:nvSpPr>
            <p:cNvPr id="175" name="Oval 174"/>
            <p:cNvSpPr>
              <a:spLocks noChangeArrowheads="1"/>
            </p:cNvSpPr>
            <p:nvPr/>
          </p:nvSpPr>
          <p:spPr bwMode="auto">
            <a:xfrm flipV="1">
              <a:off x="1873836" y="1694924"/>
              <a:ext cx="1125812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7" name="Oval 17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2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78" name="Freeform 177"/>
            <p:cNvSpPr/>
            <p:nvPr/>
          </p:nvSpPr>
          <p:spPr bwMode="auto">
            <a:xfrm>
              <a:off x="2160407" y="1673990"/>
              <a:ext cx="547554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104116" y="1633868"/>
              <a:ext cx="660135" cy="109901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3 w 3723451"/>
                <a:gd name="T5" fmla="*/ 61322 h 932950"/>
                <a:gd name="T6" fmla="*/ 532082 w 3723451"/>
                <a:gd name="T7" fmla="*/ 0 h 932950"/>
                <a:gd name="T8" fmla="*/ 660135 w 3723451"/>
                <a:gd name="T9" fmla="*/ 24402 h 932950"/>
                <a:gd name="T10" fmla="*/ 564864 w 3723451"/>
                <a:gd name="T11" fmla="*/ 54409 h 932950"/>
                <a:gd name="T12" fmla="*/ 534190 w 3723451"/>
                <a:gd name="T13" fmla="*/ 46319 h 932950"/>
                <a:gd name="T14" fmla="*/ 332753 w 3723451"/>
                <a:gd name="T15" fmla="*/ 109901 h 932950"/>
                <a:gd name="T16" fmla="*/ 126163 w 3723451"/>
                <a:gd name="T17" fmla="*/ 48658 h 932950"/>
                <a:gd name="T18" fmla="*/ 92761 w 3723451"/>
                <a:gd name="T19" fmla="*/ 55267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2539089" y="1728069"/>
              <a:ext cx="240514" cy="95945"/>
            </a:xfrm>
            <a:custGeom>
              <a:avLst/>
              <a:gdLst>
                <a:gd name="T0" fmla="*/ 0 w 1366596"/>
                <a:gd name="T1" fmla="*/ 0 h 809868"/>
                <a:gd name="T2" fmla="*/ 240514 w 1366596"/>
                <a:gd name="T3" fmla="*/ 74139 h 809868"/>
                <a:gd name="T4" fmla="*/ 152244 w 1366596"/>
                <a:gd name="T5" fmla="*/ 95945 h 809868"/>
                <a:gd name="T6" fmla="*/ 810 w 1366596"/>
                <a:gd name="T7" fmla="*/ 50698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2091322" y="1729813"/>
              <a:ext cx="237956" cy="97690"/>
            </a:xfrm>
            <a:custGeom>
              <a:avLst/>
              <a:gdLst>
                <a:gd name="T0" fmla="*/ 234708 w 1348191"/>
                <a:gd name="T1" fmla="*/ 0 h 791462"/>
                <a:gd name="T2" fmla="*/ 237956 w 1348191"/>
                <a:gd name="T3" fmla="*/ 47141 h 791462"/>
                <a:gd name="T4" fmla="*/ 86087 w 1348191"/>
                <a:gd name="T5" fmla="*/ 97690 h 791462"/>
                <a:gd name="T6" fmla="*/ 0 w 1348191"/>
                <a:gd name="T7" fmla="*/ 75539 h 791462"/>
                <a:gd name="T8" fmla="*/ 234708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82" name="Straight Connector 181"/>
            <p:cNvCxnSpPr>
              <a:cxnSpLocks noChangeShapeType="1"/>
              <a:endCxn id="177" idx="2"/>
            </p:cNvCxnSpPr>
            <p:nvPr/>
          </p:nvCxnSpPr>
          <p:spPr bwMode="auto">
            <a:xfrm flipH="1" flipV="1">
              <a:off x="1871277" y="1736791"/>
              <a:ext cx="2559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" name="Straight Connector 182"/>
            <p:cNvCxnSpPr>
              <a:cxnSpLocks noChangeShapeType="1"/>
            </p:cNvCxnSpPr>
            <p:nvPr/>
          </p:nvCxnSpPr>
          <p:spPr bwMode="auto">
            <a:xfrm flipH="1" flipV="1">
              <a:off x="2997089" y="1735047"/>
              <a:ext cx="2559" cy="1221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80" name="Group 950"/>
          <p:cNvGrpSpPr>
            <a:grpSpLocks/>
          </p:cNvGrpSpPr>
          <p:nvPr/>
        </p:nvGrpSpPr>
        <p:grpSpPr bwMode="auto">
          <a:xfrm>
            <a:off x="5436230" y="2548511"/>
            <a:ext cx="350328" cy="632850"/>
            <a:chOff x="4140" y="429"/>
            <a:chExt cx="1425" cy="2396"/>
          </a:xfrm>
        </p:grpSpPr>
        <p:sp>
          <p:nvSpPr>
            <p:cNvPr id="124983" name="Freeform 95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4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4985" name="Freeform 95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6" name="Freeform 95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7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124988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5013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14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89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124990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5011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12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91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4992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124993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009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10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94" name="Freeform 96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995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5007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08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96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4997" name="Freeform 97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98" name="Freeform 97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99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0" name="Freeform 97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01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2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3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4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0000"/>
                </a:solidFill>
              </a:endParaRPr>
            </a:p>
          </p:txBody>
        </p:sp>
        <p:sp>
          <p:nvSpPr>
            <p:cNvPr id="125005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6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</p:grpSp>
      <p:sp>
        <p:nvSpPr>
          <p:cNvPr id="124977" name="TextBox 211"/>
          <p:cNvSpPr txBox="1">
            <a:spLocks noChangeArrowheads="1"/>
          </p:cNvSpPr>
          <p:nvPr/>
        </p:nvSpPr>
        <p:spPr bwMode="auto">
          <a:xfrm>
            <a:off x="5867400" y="1419225"/>
            <a:ext cx="31337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000" b="0" dirty="0">
                <a:solidFill>
                  <a:srgbClr val="0000FF"/>
                </a:solidFill>
              </a:rPr>
              <a:t>Example</a:t>
            </a:r>
            <a:r>
              <a:rPr lang="en-US" altLang="x-none" sz="2000" b="0" dirty="0">
                <a:solidFill>
                  <a:schemeClr val="accent2"/>
                </a:solidFill>
              </a:rPr>
              <a:t>: datagrams from hosts h5 and h6 should be sent to h3 or h4, via s1 and from there to s2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00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7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OpenFlow protocol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419600"/>
          </a:xfrm>
        </p:spPr>
        <p:txBody>
          <a:bodyPr/>
          <a:lstStyle/>
          <a:p>
            <a:r>
              <a:rPr lang="en-US" dirty="0"/>
              <a:t>Operates between controller, switch</a:t>
            </a:r>
          </a:p>
          <a:p>
            <a:r>
              <a:rPr lang="en-US" dirty="0"/>
              <a:t>TCP used to exchange messages</a:t>
            </a:r>
          </a:p>
          <a:p>
            <a:pPr lvl="1"/>
            <a:r>
              <a:rPr lang="en-US" dirty="0"/>
              <a:t>Optional encryption</a:t>
            </a:r>
          </a:p>
          <a:p>
            <a:r>
              <a:rPr lang="en-US" dirty="0"/>
              <a:t>Three classes of  OpenFlow messages:</a:t>
            </a:r>
          </a:p>
          <a:p>
            <a:pPr lvl="1"/>
            <a:r>
              <a:rPr lang="en-US" dirty="0"/>
              <a:t>Controller-to-switch</a:t>
            </a:r>
          </a:p>
          <a:p>
            <a:pPr lvl="1"/>
            <a:r>
              <a:rPr lang="en-US" dirty="0"/>
              <a:t>Asynchronous (switch to controller)</a:t>
            </a:r>
          </a:p>
          <a:p>
            <a:pPr lvl="1"/>
            <a:r>
              <a:rPr lang="en-US" dirty="0"/>
              <a:t>Symmetric (misc.)</a:t>
            </a:r>
          </a:p>
          <a:p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460628" y="1609563"/>
            <a:ext cx="3899341" cy="4096074"/>
            <a:chOff x="460628" y="2266890"/>
            <a:chExt cx="3899341" cy="4096074"/>
          </a:xfrm>
        </p:grpSpPr>
        <p:sp>
          <p:nvSpPr>
            <p:cNvPr id="105" name="Cloud 104"/>
            <p:cNvSpPr/>
            <p:nvPr/>
          </p:nvSpPr>
          <p:spPr>
            <a:xfrm>
              <a:off x="460628" y="4246149"/>
              <a:ext cx="3899341" cy="2116815"/>
            </a:xfrm>
            <a:prstGeom prst="cloud">
              <a:avLst/>
            </a:prstGeom>
            <a:noFill/>
            <a:ln>
              <a:solidFill>
                <a:srgbClr val="000090"/>
              </a:solidFill>
            </a:ln>
            <a:effectLst>
              <a:outerShdw blurRad="40000" dist="23000" dir="5400000" rotWithShape="0">
                <a:schemeClr val="accent6">
                  <a:lumMod val="40000"/>
                  <a:lumOff val="60000"/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1124345" y="4538650"/>
              <a:ext cx="1203228" cy="81902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124345" y="5357675"/>
              <a:ext cx="1203228" cy="64237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2133750" y="4795599"/>
              <a:ext cx="319671" cy="102779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2404480" y="4715303"/>
              <a:ext cx="1307416" cy="33724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2596747" y="5245260"/>
              <a:ext cx="1115149" cy="75478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950"/>
            <p:cNvGrpSpPr>
              <a:grpSpLocks/>
            </p:cNvGrpSpPr>
            <p:nvPr/>
          </p:nvGrpSpPr>
          <p:grpSpPr bwMode="auto">
            <a:xfrm>
              <a:off x="1839080" y="2785594"/>
              <a:ext cx="549038" cy="880838"/>
              <a:chOff x="4140" y="429"/>
              <a:chExt cx="1425" cy="2396"/>
            </a:xfrm>
          </p:grpSpPr>
          <p:sp>
            <p:nvSpPr>
              <p:cNvPr id="157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2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87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8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3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4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85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5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7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83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8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9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81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0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39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9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994856" y="2266890"/>
              <a:ext cx="27190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OpenFlow Controller</a:t>
              </a:r>
            </a:p>
          </p:txBody>
        </p:sp>
        <p:grpSp>
          <p:nvGrpSpPr>
            <p:cNvPr id="113" name="Group 327"/>
            <p:cNvGrpSpPr>
              <a:grpSpLocks/>
            </p:cNvGrpSpPr>
            <p:nvPr/>
          </p:nvGrpSpPr>
          <p:grpSpPr bwMode="auto">
            <a:xfrm>
              <a:off x="2112211" y="5801894"/>
              <a:ext cx="736172" cy="452961"/>
              <a:chOff x="1871277" y="1576300"/>
              <a:chExt cx="1128371" cy="437861"/>
            </a:xfrm>
          </p:grpSpPr>
          <p:sp>
            <p:nvSpPr>
              <p:cNvPr id="148" name="Oval 14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51" name="Freeform 15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" name="Freeform 15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" name="Freeform 15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4" name="Freeform 15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55" name="Straight Connector 154"/>
              <p:cNvCxnSpPr>
                <a:endCxn id="16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327"/>
            <p:cNvGrpSpPr>
              <a:grpSpLocks/>
            </p:cNvGrpSpPr>
            <p:nvPr/>
          </p:nvGrpSpPr>
          <p:grpSpPr bwMode="auto">
            <a:xfrm>
              <a:off x="3547978" y="4938294"/>
              <a:ext cx="736172" cy="452961"/>
              <a:chOff x="1871277" y="1576300"/>
              <a:chExt cx="1128371" cy="437861"/>
            </a:xfrm>
          </p:grpSpPr>
          <p:sp>
            <p:nvSpPr>
              <p:cNvPr id="139" name="Oval 138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2" name="Freeform 141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" name="Freeform 142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" name="Freeform 143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" name="Freeform 144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46" name="Straight Connector 145"/>
              <p:cNvCxnSpPr>
                <a:endCxn id="17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327"/>
            <p:cNvGrpSpPr>
              <a:grpSpLocks/>
            </p:cNvGrpSpPr>
            <p:nvPr/>
          </p:nvGrpSpPr>
          <p:grpSpPr bwMode="auto">
            <a:xfrm>
              <a:off x="665747" y="5144167"/>
              <a:ext cx="736172" cy="452961"/>
              <a:chOff x="1871277" y="1576300"/>
              <a:chExt cx="1128371" cy="437861"/>
            </a:xfrm>
          </p:grpSpPr>
          <p:sp>
            <p:nvSpPr>
              <p:cNvPr id="130" name="Oval 129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3" name="Freeform 132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" name="Freeform 133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" name="Freeform 134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" name="Freeform 135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37" name="Straight Connector 136"/>
              <p:cNvCxnSpPr>
                <a:endCxn id="18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327"/>
            <p:cNvGrpSpPr>
              <a:grpSpLocks/>
            </p:cNvGrpSpPr>
            <p:nvPr/>
          </p:nvGrpSpPr>
          <p:grpSpPr bwMode="auto">
            <a:xfrm>
              <a:off x="1753937" y="4440989"/>
              <a:ext cx="736172" cy="452961"/>
              <a:chOff x="1871277" y="1576300"/>
              <a:chExt cx="1128371" cy="437861"/>
            </a:xfrm>
          </p:grpSpPr>
          <p:sp>
            <p:nvSpPr>
              <p:cNvPr id="121" name="Oval 120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4" name="Freeform 123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" name="Freeform 124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" name="Freeform 125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" name="Freeform 126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28" name="Straight Connector 127"/>
              <p:cNvCxnSpPr/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Up-Down Arrow 116"/>
            <p:cNvSpPr/>
            <p:nvPr/>
          </p:nvSpPr>
          <p:spPr>
            <a:xfrm rot="21141209">
              <a:off x="2269785" y="3718179"/>
              <a:ext cx="191874" cy="2107535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18" name="Up-Down Arrow 117"/>
            <p:cNvSpPr/>
            <p:nvPr/>
          </p:nvSpPr>
          <p:spPr>
            <a:xfrm>
              <a:off x="1974262" y="3714785"/>
              <a:ext cx="191874" cy="823865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19" name="Up-Down Arrow 118"/>
            <p:cNvSpPr/>
            <p:nvPr/>
          </p:nvSpPr>
          <p:spPr>
            <a:xfrm rot="19054398">
              <a:off x="2872397" y="3460483"/>
              <a:ext cx="196901" cy="1849334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20" name="Up-Down Arrow 119"/>
            <p:cNvSpPr/>
            <p:nvPr/>
          </p:nvSpPr>
          <p:spPr>
            <a:xfrm rot="1537304" flipH="1">
              <a:off x="1441528" y="3583584"/>
              <a:ext cx="196901" cy="1720974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0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SDN: Many challenges remain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Hardening the control plane: dependable, reliable, performance-scalable, secure distributed system</a:t>
            </a:r>
          </a:p>
          <a:p>
            <a:pPr lvl="1"/>
            <a:r>
              <a:rPr lang="en-US" dirty="0"/>
              <a:t>Robustness to failures: leverage strong theory of reliable distributed system for control plane</a:t>
            </a:r>
          </a:p>
          <a:p>
            <a:pPr lvl="1"/>
            <a:r>
              <a:rPr lang="en-US" dirty="0"/>
              <a:t>Dependability, security: “baked in” from day one? </a:t>
            </a:r>
          </a:p>
          <a:p>
            <a:r>
              <a:rPr lang="en-US" dirty="0"/>
              <a:t>Networks, protocols meeting mission-specific requirements</a:t>
            </a:r>
          </a:p>
          <a:p>
            <a:pPr lvl="1"/>
            <a:r>
              <a:rPr lang="en-US" dirty="0"/>
              <a:t>E.g., real-time, ultra-reliable, ultra-secure</a:t>
            </a:r>
          </a:p>
          <a:p>
            <a:r>
              <a:rPr lang="en-US" dirty="0">
                <a:solidFill>
                  <a:srgbClr val="0000FF"/>
                </a:solidFill>
              </a:rPr>
              <a:t>Internet-scaling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91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progress for SDN in the wide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and Microsoft use SDN to manage traffic between datacenters</a:t>
            </a:r>
          </a:p>
          <a:p>
            <a:r>
              <a:rPr lang="en-US" dirty="0"/>
              <a:t>One centralized controller to rule the entire world (well, their world)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28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Google’s WAN-SDN (B4)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858" y="1600200"/>
            <a:ext cx="718468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6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Abstractions beget modularity</a:t>
            </a:r>
          </a:p>
          <a:p>
            <a:pPr lvl="1"/>
            <a:r>
              <a:rPr lang="en-US" dirty="0"/>
              <a:t>Modularity is (almost always) good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lecture</a:t>
            </a:r>
            <a:r>
              <a:rPr lang="en-US" dirty="0"/>
              <a:t>: Layer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38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OpenFlow: Controller-to-switch messages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controller-to-switch messages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Features</a:t>
            </a:r>
            <a:r>
              <a:rPr lang="en-US" dirty="0"/>
              <a:t>: controller queries switch features, switch replies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Configure</a:t>
            </a:r>
            <a:r>
              <a:rPr lang="en-US" dirty="0"/>
              <a:t>: controller queries/sets switch configuration parameters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Modify-state</a:t>
            </a:r>
            <a:r>
              <a:rPr lang="en-US" dirty="0"/>
              <a:t>: add, delete, modify flow entries in the OpenFlow tables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Packet-out</a:t>
            </a:r>
            <a:r>
              <a:rPr lang="en-US" dirty="0"/>
              <a:t>: controller can send this packet out of specific switch port</a:t>
            </a:r>
          </a:p>
          <a:p>
            <a:pPr lvl="1"/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8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artifact, not a discipline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Other fields in “systems”: OS, DB, etc.</a:t>
            </a:r>
          </a:p>
          <a:p>
            <a:pPr lvl="1"/>
            <a:r>
              <a:rPr lang="en-US"/>
              <a:t>Teach basic principles</a:t>
            </a:r>
          </a:p>
          <a:p>
            <a:pPr lvl="1"/>
            <a:r>
              <a:rPr lang="en-US"/>
              <a:t>Are easily managed</a:t>
            </a:r>
          </a:p>
          <a:p>
            <a:pPr lvl="1"/>
            <a:r>
              <a:rPr lang="en-US"/>
              <a:t>Continue to evolve </a:t>
            </a:r>
          </a:p>
          <a:p>
            <a:r>
              <a:rPr lang="en-US"/>
              <a:t>Networking:</a:t>
            </a:r>
          </a:p>
          <a:p>
            <a:pPr lvl="1"/>
            <a:r>
              <a:rPr lang="en-US"/>
              <a:t>Teach big bag of protocols</a:t>
            </a:r>
          </a:p>
          <a:p>
            <a:pPr lvl="1"/>
            <a:r>
              <a:rPr lang="en-US"/>
              <a:t>Notoriously difficult to manage</a:t>
            </a:r>
          </a:p>
          <a:p>
            <a:pPr lvl="1"/>
            <a:r>
              <a:rPr lang="en-US"/>
              <a:t>Evolves very slowly</a:t>
            </a:r>
          </a:p>
          <a:p>
            <a:r>
              <a:rPr lang="en-US">
                <a:solidFill>
                  <a:srgbClr val="0000FF"/>
                </a:solidFill>
              </a:rPr>
              <a:t>Networks are much more primitive and less understood than other computer systems</a:t>
            </a:r>
          </a:p>
          <a:p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2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OpenFlow: Switch-to-controller messages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switch-to-controller messages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Packet-in</a:t>
            </a:r>
            <a:r>
              <a:rPr lang="en-US" dirty="0"/>
              <a:t>: transfer packet (and its control) to controller.  See packet-out message from controller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Flow-removed</a:t>
            </a:r>
            <a:r>
              <a:rPr lang="en-US" dirty="0"/>
              <a:t>: flow table entry deleted at switch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Port status</a:t>
            </a:r>
            <a:r>
              <a:rPr lang="en-US" dirty="0"/>
              <a:t>: inform controller of a change on a port</a:t>
            </a:r>
          </a:p>
          <a:p>
            <a:r>
              <a:rPr lang="en-US" dirty="0"/>
              <a:t>Network operators do not “program” switches by creating/sending OpenFlow messages directly. </a:t>
            </a:r>
          </a:p>
          <a:p>
            <a:pPr lvl="1"/>
            <a:r>
              <a:rPr lang="en-US" dirty="0"/>
              <a:t>Instead, they use higher-level abstraction at controller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tale of two planes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plane</a:t>
            </a:r>
            <a:r>
              <a:rPr lang="en-US" dirty="0"/>
              <a:t>: forwarding packets</a:t>
            </a:r>
          </a:p>
          <a:p>
            <a:pPr lvl="1"/>
            <a:r>
              <a:rPr lang="en-US" dirty="0"/>
              <a:t>Based on local forwarding state</a:t>
            </a:r>
          </a:p>
          <a:p>
            <a:r>
              <a:rPr lang="en-US" b="1" dirty="0"/>
              <a:t>Control plane</a:t>
            </a:r>
            <a:r>
              <a:rPr lang="en-US" dirty="0"/>
              <a:t>: computing that forwarding state</a:t>
            </a:r>
          </a:p>
          <a:p>
            <a:pPr lvl="1"/>
            <a:r>
              <a:rPr lang="en-US" dirty="0"/>
              <a:t>Involves coordination with rest of system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7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Original goals for the control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Basic connectivity</a:t>
            </a:r>
            <a:r>
              <a:rPr lang="en-US" dirty="0"/>
              <a:t>: route packets to destination</a:t>
            </a:r>
          </a:p>
          <a:p>
            <a:pPr lvl="1"/>
            <a:r>
              <a:rPr lang="en-US" dirty="0"/>
              <a:t>Local state computed by routing protocols</a:t>
            </a:r>
          </a:p>
          <a:p>
            <a:pPr lvl="1"/>
            <a:r>
              <a:rPr lang="en-US" dirty="0"/>
              <a:t>Globally distributed algorithms</a:t>
            </a:r>
          </a:p>
          <a:p>
            <a:r>
              <a:rPr lang="en-US" b="1" dirty="0"/>
              <a:t>Inter-domain policy</a:t>
            </a:r>
            <a:r>
              <a:rPr lang="en-US" dirty="0"/>
              <a:t>: find policy-compliant paths</a:t>
            </a:r>
          </a:p>
          <a:p>
            <a:pPr lvl="1"/>
            <a:r>
              <a:rPr lang="en-US" dirty="0"/>
              <a:t>Done by globally distributed BGP</a:t>
            </a:r>
          </a:p>
          <a:p>
            <a:r>
              <a:rPr lang="en-US" dirty="0"/>
              <a:t>What other goals are there in running a network?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roles of the control 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various </a:t>
            </a:r>
            <a:r>
              <a:rPr lang="en-US" dirty="0">
                <a:solidFill>
                  <a:srgbClr val="0000FF"/>
                </a:solidFill>
              </a:rPr>
              <a:t>network management</a:t>
            </a:r>
            <a:r>
              <a:rPr lang="en-US" dirty="0"/>
              <a:t> tasks</a:t>
            </a:r>
          </a:p>
          <a:p>
            <a:pPr lvl="1"/>
            <a:r>
              <a:rPr lang="en-US" dirty="0"/>
              <a:t>For example,</a:t>
            </a:r>
          </a:p>
          <a:p>
            <a:pPr lvl="2"/>
            <a:r>
              <a:rPr lang="en-US" dirty="0"/>
              <a:t>Where to route?</a:t>
            </a:r>
          </a:p>
          <a:p>
            <a:pPr lvl="2"/>
            <a:r>
              <a:rPr lang="en-US" dirty="0"/>
              <a:t>How much to route?</a:t>
            </a:r>
          </a:p>
          <a:p>
            <a:pPr lvl="2"/>
            <a:r>
              <a:rPr lang="en-US" dirty="0"/>
              <a:t>At what rate to route?</a:t>
            </a:r>
          </a:p>
          <a:p>
            <a:pPr lvl="2"/>
            <a:r>
              <a:rPr lang="en-US" dirty="0"/>
              <a:t>Should we route at all?</a:t>
            </a:r>
          </a:p>
          <a:p>
            <a:pPr lvl="2"/>
            <a:r>
              <a:rPr lang="en-US" dirty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4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Traffic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avoid persistent overloads on links</a:t>
            </a:r>
          </a:p>
          <a:p>
            <a:r>
              <a:rPr lang="en-US" dirty="0"/>
              <a:t>Choose routes to spread traffic load across links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20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engineering: Difficult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5390" y="4128444"/>
            <a:ext cx="840829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Q:</a:t>
            </a:r>
            <a:r>
              <a:rPr lang="en-US" sz="2400" b="0" dirty="0">
                <a:solidFill>
                  <a:schemeClr val="accent2"/>
                </a:solidFill>
              </a:rPr>
              <a:t> What if network operator wants u-to-z traffic to flow along </a:t>
            </a:r>
            <a:r>
              <a:rPr lang="en-US" sz="2400" b="0" dirty="0" err="1">
                <a:solidFill>
                  <a:schemeClr val="accent2"/>
                </a:solidFill>
              </a:rPr>
              <a:t>uvwz</a:t>
            </a:r>
            <a:r>
              <a:rPr lang="en-US" sz="2400" b="0" dirty="0">
                <a:solidFill>
                  <a:schemeClr val="accent2"/>
                </a:solidFill>
              </a:rPr>
              <a:t>, x-to-z traffic to flow </a:t>
            </a:r>
            <a:r>
              <a:rPr lang="en-US" sz="2400" b="0" dirty="0" err="1">
                <a:solidFill>
                  <a:schemeClr val="accent2"/>
                </a:solidFill>
              </a:rPr>
              <a:t>xwyz</a:t>
            </a:r>
            <a:r>
              <a:rPr lang="en-US" sz="2400" b="0" dirty="0">
                <a:solidFill>
                  <a:schemeClr val="accent2"/>
                </a:solidFill>
              </a:rPr>
              <a:t>?</a:t>
            </a:r>
          </a:p>
          <a:p>
            <a:pPr algn="ctr">
              <a:spcBef>
                <a:spcPts val="1200"/>
              </a:spcBef>
            </a:pPr>
            <a:r>
              <a:rPr lang="en-US" sz="2400" dirty="0">
                <a:solidFill>
                  <a:schemeClr val="accent2"/>
                </a:solidFill>
              </a:rPr>
              <a:t>A</a:t>
            </a:r>
            <a:r>
              <a:rPr lang="en-US" sz="2400" b="0" dirty="0">
                <a:solidFill>
                  <a:schemeClr val="accent2"/>
                </a:solidFill>
              </a:rPr>
              <a:t>: Need to define link weights so traffic routing algorithm computes routes accordingly </a:t>
            </a:r>
            <a:r>
              <a:rPr lang="en-US" sz="2000" b="0" dirty="0">
                <a:solidFill>
                  <a:schemeClr val="accent2"/>
                </a:solidFill>
              </a:rPr>
              <a:t>(or need a new routing algorithm)!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84" y="5867400"/>
            <a:ext cx="5184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</a:rPr>
              <a:t>Link weights are only control “knobs”</a:t>
            </a:r>
          </a:p>
        </p:txBody>
      </p:sp>
      <p:grpSp>
        <p:nvGrpSpPr>
          <p:cNvPr id="118" name="Group 1612"/>
          <p:cNvGrpSpPr>
            <a:grpSpLocks/>
          </p:cNvGrpSpPr>
          <p:nvPr/>
        </p:nvGrpSpPr>
        <p:grpSpPr bwMode="auto">
          <a:xfrm flipH="1">
            <a:off x="943464" y="2441244"/>
            <a:ext cx="855053" cy="655887"/>
            <a:chOff x="2839" y="3501"/>
            <a:chExt cx="755" cy="803"/>
          </a:xfrm>
        </p:grpSpPr>
        <p:pic>
          <p:nvPicPr>
            <p:cNvPr id="119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Freeform 161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0841" name="Freeform 4"/>
          <p:cNvSpPr>
            <a:spLocks/>
          </p:cNvSpPr>
          <p:nvPr/>
        </p:nvSpPr>
        <p:spPr bwMode="auto">
          <a:xfrm>
            <a:off x="2834105" y="2267385"/>
            <a:ext cx="781590" cy="317349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2" name="Freeform 35"/>
          <p:cNvSpPr>
            <a:spLocks/>
          </p:cNvSpPr>
          <p:nvPr/>
        </p:nvSpPr>
        <p:spPr bwMode="auto">
          <a:xfrm>
            <a:off x="5254292" y="2313451"/>
            <a:ext cx="2285" cy="890624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3" name="Freeform 36"/>
          <p:cNvSpPr>
            <a:spLocks/>
          </p:cNvSpPr>
          <p:nvPr/>
        </p:nvSpPr>
        <p:spPr bwMode="auto">
          <a:xfrm>
            <a:off x="3670544" y="2323688"/>
            <a:ext cx="2285" cy="916217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4" name="Freeform 37"/>
          <p:cNvSpPr>
            <a:spLocks/>
          </p:cNvSpPr>
          <p:nvPr/>
        </p:nvSpPr>
        <p:spPr bwMode="auto">
          <a:xfrm>
            <a:off x="4017205" y="2298095"/>
            <a:ext cx="1182239" cy="1038973"/>
          </a:xfrm>
          <a:custGeom>
            <a:avLst/>
            <a:gdLst>
              <a:gd name="T0" fmla="*/ 0 w 378"/>
              <a:gd name="T1" fmla="*/ 142610238 h 174"/>
              <a:gd name="T2" fmla="*/ 8951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5" name="Freeform 38"/>
          <p:cNvSpPr>
            <a:spLocks/>
          </p:cNvSpPr>
          <p:nvPr/>
        </p:nvSpPr>
        <p:spPr bwMode="auto">
          <a:xfrm>
            <a:off x="5617663" y="2891845"/>
            <a:ext cx="836439" cy="460668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6" name="Freeform 39"/>
          <p:cNvSpPr>
            <a:spLocks/>
          </p:cNvSpPr>
          <p:nvPr/>
        </p:nvSpPr>
        <p:spPr bwMode="auto">
          <a:xfrm flipV="1">
            <a:off x="4022465" y="3327268"/>
            <a:ext cx="908330" cy="45719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7" name="Freeform 40"/>
          <p:cNvSpPr>
            <a:spLocks/>
          </p:cNvSpPr>
          <p:nvPr/>
        </p:nvSpPr>
        <p:spPr bwMode="auto">
          <a:xfrm>
            <a:off x="2710696" y="2820186"/>
            <a:ext cx="630757" cy="45043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8" name="Freeform 41"/>
          <p:cNvSpPr>
            <a:spLocks/>
          </p:cNvSpPr>
          <p:nvPr/>
        </p:nvSpPr>
        <p:spPr bwMode="auto">
          <a:xfrm>
            <a:off x="4047627" y="2195725"/>
            <a:ext cx="836439" cy="1706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9" name="Freeform 42"/>
          <p:cNvSpPr>
            <a:spLocks/>
          </p:cNvSpPr>
          <p:nvPr/>
        </p:nvSpPr>
        <p:spPr bwMode="auto">
          <a:xfrm>
            <a:off x="5572253" y="2248471"/>
            <a:ext cx="922986" cy="397685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80" name="Freeform 43"/>
          <p:cNvSpPr>
            <a:spLocks/>
          </p:cNvSpPr>
          <p:nvPr/>
        </p:nvSpPr>
        <p:spPr bwMode="auto">
          <a:xfrm>
            <a:off x="2580431" y="1458657"/>
            <a:ext cx="2536740" cy="1100484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87" name="Text Box 62"/>
          <p:cNvSpPr txBox="1">
            <a:spLocks noChangeArrowheads="1"/>
          </p:cNvSpPr>
          <p:nvPr/>
        </p:nvSpPr>
        <p:spPr bwMode="auto">
          <a:xfrm>
            <a:off x="2822678" y="2178663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8" name="Text Box 63"/>
          <p:cNvSpPr txBox="1">
            <a:spLocks noChangeArrowheads="1"/>
          </p:cNvSpPr>
          <p:nvPr/>
        </p:nvSpPr>
        <p:spPr bwMode="auto">
          <a:xfrm>
            <a:off x="3617981" y="255231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9" name="Text Box 64"/>
          <p:cNvSpPr txBox="1">
            <a:spLocks noChangeArrowheads="1"/>
          </p:cNvSpPr>
          <p:nvPr/>
        </p:nvSpPr>
        <p:spPr bwMode="auto">
          <a:xfrm>
            <a:off x="2623853" y="2915732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0" name="Text Box 65"/>
          <p:cNvSpPr txBox="1">
            <a:spLocks noChangeArrowheads="1"/>
          </p:cNvSpPr>
          <p:nvPr/>
        </p:nvSpPr>
        <p:spPr bwMode="auto">
          <a:xfrm>
            <a:off x="4495556" y="2710990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1" name="Text Box 66"/>
          <p:cNvSpPr txBox="1">
            <a:spLocks noChangeArrowheads="1"/>
          </p:cNvSpPr>
          <p:nvPr/>
        </p:nvSpPr>
        <p:spPr bwMode="auto">
          <a:xfrm>
            <a:off x="4351579" y="331497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2" name="Text Box 67"/>
          <p:cNvSpPr txBox="1">
            <a:spLocks noChangeArrowheads="1"/>
          </p:cNvSpPr>
          <p:nvPr/>
        </p:nvSpPr>
        <p:spPr bwMode="auto">
          <a:xfrm>
            <a:off x="5174305" y="258302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3" name="Text Box 68"/>
          <p:cNvSpPr txBox="1">
            <a:spLocks noChangeArrowheads="1"/>
          </p:cNvSpPr>
          <p:nvPr/>
        </p:nvSpPr>
        <p:spPr bwMode="auto">
          <a:xfrm>
            <a:off x="5997032" y="3033458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94" name="Text Box 69"/>
          <p:cNvSpPr txBox="1">
            <a:spLocks noChangeArrowheads="1"/>
          </p:cNvSpPr>
          <p:nvPr/>
        </p:nvSpPr>
        <p:spPr bwMode="auto">
          <a:xfrm>
            <a:off x="5935327" y="2117241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sp>
        <p:nvSpPr>
          <p:cNvPr id="120895" name="Text Box 70"/>
          <p:cNvSpPr txBox="1">
            <a:spLocks noChangeArrowheads="1"/>
          </p:cNvSpPr>
          <p:nvPr/>
        </p:nvSpPr>
        <p:spPr bwMode="auto">
          <a:xfrm>
            <a:off x="4255594" y="1861315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6" name="Text Box 71"/>
          <p:cNvSpPr txBox="1">
            <a:spLocks noChangeArrowheads="1"/>
          </p:cNvSpPr>
          <p:nvPr/>
        </p:nvSpPr>
        <p:spPr bwMode="auto">
          <a:xfrm>
            <a:off x="3453435" y="140576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grpSp>
        <p:nvGrpSpPr>
          <p:cNvPr id="121" name="Group 1507"/>
          <p:cNvGrpSpPr>
            <a:grpSpLocks/>
          </p:cNvGrpSpPr>
          <p:nvPr/>
        </p:nvGrpSpPr>
        <p:grpSpPr bwMode="auto">
          <a:xfrm>
            <a:off x="7391175" y="2426604"/>
            <a:ext cx="427480" cy="711995"/>
            <a:chOff x="4140" y="429"/>
            <a:chExt cx="1425" cy="2396"/>
          </a:xfrm>
        </p:grpSpPr>
        <p:sp>
          <p:nvSpPr>
            <p:cNvPr id="122" name="Freeform 15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15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5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" name="Group 15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2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" name="Group 15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0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0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" name="Group 15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8" name="AutoShape 1523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" name="Freeform 15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" name="Group 15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6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5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5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5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15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44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 bwMode="auto">
          <a:xfrm>
            <a:off x="1682405" y="2744686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Straight Connector 162"/>
          <p:cNvCxnSpPr/>
          <p:nvPr/>
        </p:nvCxnSpPr>
        <p:spPr bwMode="auto">
          <a:xfrm>
            <a:off x="6895267" y="2779855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6" name="Group 155"/>
          <p:cNvGrpSpPr/>
          <p:nvPr/>
        </p:nvGrpSpPr>
        <p:grpSpPr>
          <a:xfrm>
            <a:off x="3414626" y="1982945"/>
            <a:ext cx="687402" cy="571677"/>
            <a:chOff x="1736090" y="2893762"/>
            <a:chExt cx="565150" cy="413310"/>
          </a:xfrm>
        </p:grpSpPr>
        <p:grpSp>
          <p:nvGrpSpPr>
            <p:cNvPr id="157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61" name="Oval 160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" name="Freeform 16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" name="Freeform 16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" name="Freeform 16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69" name="Straight Connector 168"/>
              <p:cNvCxnSpPr>
                <a:endCxn id="16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844715" y="2907714"/>
              <a:ext cx="356365" cy="399358"/>
              <a:chOff x="741398" y="1743005"/>
              <a:chExt cx="356365" cy="399358"/>
            </a:xfrm>
          </p:grpSpPr>
          <p:sp>
            <p:nvSpPr>
              <p:cNvPr id="159" name="Oval 158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783895" y="1743005"/>
                <a:ext cx="288887" cy="399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v</a:t>
                </a:r>
              </a:p>
            </p:txBody>
          </p:sp>
        </p:grpSp>
      </p:grpSp>
      <p:grpSp>
        <p:nvGrpSpPr>
          <p:cNvPr id="173" name="Group 172"/>
          <p:cNvGrpSpPr/>
          <p:nvPr/>
        </p:nvGrpSpPr>
        <p:grpSpPr>
          <a:xfrm>
            <a:off x="4888811" y="1979830"/>
            <a:ext cx="687402" cy="480963"/>
            <a:chOff x="1736090" y="2893762"/>
            <a:chExt cx="565150" cy="347726"/>
          </a:xfrm>
        </p:grpSpPr>
        <p:grpSp>
          <p:nvGrpSpPr>
            <p:cNvPr id="174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78" name="Oval 17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1" name="Freeform 18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" name="Freeform 18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" name="Freeform 18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" name="Freeform 18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85" name="Straight Connector 184"/>
              <p:cNvCxnSpPr>
                <a:endCxn id="18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/>
            <p:cNvGrpSpPr/>
            <p:nvPr/>
          </p:nvGrpSpPr>
          <p:grpSpPr>
            <a:xfrm>
              <a:off x="1844715" y="2907714"/>
              <a:ext cx="378664" cy="333774"/>
              <a:chOff x="741398" y="1743005"/>
              <a:chExt cx="378664" cy="333774"/>
            </a:xfrm>
          </p:grpSpPr>
          <p:sp>
            <p:nvSpPr>
              <p:cNvPr id="176" name="Oval 175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767915" y="1743005"/>
                <a:ext cx="352147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</a:t>
                </a:r>
              </a:p>
            </p:txBody>
          </p:sp>
        </p:grpSp>
      </p:grpSp>
      <p:grpSp>
        <p:nvGrpSpPr>
          <p:cNvPr id="187" name="Group 186"/>
          <p:cNvGrpSpPr/>
          <p:nvPr/>
        </p:nvGrpSpPr>
        <p:grpSpPr>
          <a:xfrm>
            <a:off x="2206359" y="2517647"/>
            <a:ext cx="687402" cy="480963"/>
            <a:chOff x="1736090" y="2893762"/>
            <a:chExt cx="565150" cy="347726"/>
          </a:xfrm>
        </p:grpSpPr>
        <p:grpSp>
          <p:nvGrpSpPr>
            <p:cNvPr id="188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92" name="Oval 19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5" name="Freeform 19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" name="Freeform 19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" name="Freeform 19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" name="Freeform 19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9" name="Straight Connector 198"/>
              <p:cNvCxnSpPr>
                <a:endCxn id="19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88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190" name="Oval 189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783895" y="1743005"/>
                <a:ext cx="29255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u</a:t>
                </a:r>
              </a:p>
            </p:txBody>
          </p:sp>
        </p:grpSp>
      </p:grpSp>
      <p:grpSp>
        <p:nvGrpSpPr>
          <p:cNvPr id="201" name="Group 200"/>
          <p:cNvGrpSpPr/>
          <p:nvPr/>
        </p:nvGrpSpPr>
        <p:grpSpPr>
          <a:xfrm>
            <a:off x="6285253" y="2579331"/>
            <a:ext cx="687402" cy="480963"/>
            <a:chOff x="1736090" y="2893762"/>
            <a:chExt cx="565150" cy="347726"/>
          </a:xfrm>
        </p:grpSpPr>
        <p:grpSp>
          <p:nvGrpSpPr>
            <p:cNvPr id="202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06" name="Oval 205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9" name="Freeform 208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" name="Freeform 209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" name="Freeform 210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" name="Freeform 211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13" name="Straight Connector 212"/>
              <p:cNvCxnSpPr>
                <a:endCxn id="20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04" name="Oval 203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z</a:t>
                </a: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4927962" y="3152913"/>
            <a:ext cx="687402" cy="480963"/>
            <a:chOff x="1736090" y="2893762"/>
            <a:chExt cx="565150" cy="347726"/>
          </a:xfrm>
        </p:grpSpPr>
        <p:grpSp>
          <p:nvGrpSpPr>
            <p:cNvPr id="216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20" name="Oval 219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3" name="Freeform 222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" name="Freeform 223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" name="Freeform 224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" name="Freeform 225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27" name="Straight Connector 226"/>
              <p:cNvCxnSpPr>
                <a:endCxn id="222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18" name="Oval 217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3337414" y="3136841"/>
            <a:ext cx="687402" cy="480963"/>
            <a:chOff x="1736090" y="2893762"/>
            <a:chExt cx="565150" cy="347726"/>
          </a:xfrm>
        </p:grpSpPr>
        <p:grpSp>
          <p:nvGrpSpPr>
            <p:cNvPr id="230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34" name="Oval 233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" name="Oval 235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7" name="Freeform 236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" name="Freeform 237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" name="Freeform 239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41" name="Straight Connector 240"/>
              <p:cNvCxnSpPr>
                <a:endCxn id="23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Group 230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32" name="Oval 231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14,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1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1490453991</TotalTime>
  <Pages>7</Pages>
  <Words>2114</Words>
  <Application>Microsoft Macintosh PowerPoint</Application>
  <PresentationFormat>On-screen Show (4:3)</PresentationFormat>
  <Paragraphs>523</Paragraphs>
  <Slides>40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ＭＳ Ｐゴシック</vt:lpstr>
      <vt:lpstr>Arial</vt:lpstr>
      <vt:lpstr>Arial Black</vt:lpstr>
      <vt:lpstr>Calibri</vt:lpstr>
      <vt:lpstr>Courier New</vt:lpstr>
      <vt:lpstr>Gill Sans</vt:lpstr>
      <vt:lpstr>Gill Sans MT</vt:lpstr>
      <vt:lpstr>Monotype Sorts</vt:lpstr>
      <vt:lpstr>Times New Roman</vt:lpstr>
      <vt:lpstr>Wingdings</vt:lpstr>
      <vt:lpstr>dbllineb</vt:lpstr>
      <vt:lpstr>EECS 489 Computer Networks  Fall 2018</vt:lpstr>
      <vt:lpstr>Agenda</vt:lpstr>
      <vt:lpstr>The field of networking</vt:lpstr>
      <vt:lpstr>Building an artifact, not a discipline</vt:lpstr>
      <vt:lpstr>A tale of two planes</vt:lpstr>
      <vt:lpstr>Original goals for the control plane</vt:lpstr>
      <vt:lpstr>Extended roles of the control plane</vt:lpstr>
      <vt:lpstr>Traffic engineering</vt:lpstr>
      <vt:lpstr>Traffic engineering: Difficult</vt:lpstr>
      <vt:lpstr>Traffic engineering: Difficult</vt:lpstr>
      <vt:lpstr>Traffic engineering: Difficult</vt:lpstr>
      <vt:lpstr>Bottom line</vt:lpstr>
      <vt:lpstr>“The Power of Abstraction”</vt:lpstr>
      <vt:lpstr>Analogy: Mainframe to PC evolution</vt:lpstr>
      <vt:lpstr>Many control plane mechanisms</vt:lpstr>
      <vt:lpstr>Task: Compute forwarding state</vt:lpstr>
      <vt:lpstr>Separate concerns with abstractions</vt:lpstr>
      <vt:lpstr>#1: Forwarding abstraction</vt:lpstr>
      <vt:lpstr>Separate concerns with abstractions</vt:lpstr>
      <vt:lpstr>#2: Network state abstraction</vt:lpstr>
      <vt:lpstr>Separate concerns with abstractions</vt:lpstr>
      <vt:lpstr>#3: Specification abstraction</vt:lpstr>
      <vt:lpstr>Separate concerns with abstractions</vt:lpstr>
      <vt:lpstr>5-minute break!</vt:lpstr>
      <vt:lpstr>Traditional fully decentralized control plane</vt:lpstr>
      <vt:lpstr>Logically centralized  control plane</vt:lpstr>
      <vt:lpstr>Each goal is an app via specification abstraction</vt:lpstr>
      <vt:lpstr>Reason about each app via network state abstraction</vt:lpstr>
      <vt:lpstr>Logically centralized  control plane</vt:lpstr>
      <vt:lpstr>OpenFlow data plane abstraction</vt:lpstr>
      <vt:lpstr>OpenFlow: Flow table entries</vt:lpstr>
      <vt:lpstr>Forwarding abstraction</vt:lpstr>
      <vt:lpstr>OpenFlow example</vt:lpstr>
      <vt:lpstr>OpenFlow protocol</vt:lpstr>
      <vt:lpstr>SDN: Many challenges remain</vt:lpstr>
      <vt:lpstr>Some progress for SDN in the wide area</vt:lpstr>
      <vt:lpstr>Google’s WAN-SDN (B4)</vt:lpstr>
      <vt:lpstr>Summary</vt:lpstr>
      <vt:lpstr>OpenFlow: Controller-to-switch messages</vt:lpstr>
      <vt:lpstr>OpenFlow: Switch-to-controller messages</vt:lpstr>
    </vt:vector>
  </TitlesOfParts>
  <Manager/>
  <Company>UC Riverside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Microsoft Office User</cp:lastModifiedBy>
  <cp:revision>1235</cp:revision>
  <cp:lastPrinted>1999-09-08T17:25:07Z</cp:lastPrinted>
  <dcterms:created xsi:type="dcterms:W3CDTF">2014-01-14T18:15:50Z</dcterms:created>
  <dcterms:modified xsi:type="dcterms:W3CDTF">2018-11-10T01:32:53Z</dcterms:modified>
  <cp:category/>
</cp:coreProperties>
</file>