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20" r:id="rId9"/>
    <p:sldId id="521" r:id="rId10"/>
    <p:sldId id="518" r:id="rId11"/>
    <p:sldId id="523" r:id="rId12"/>
    <p:sldId id="524" r:id="rId13"/>
    <p:sldId id="522" r:id="rId14"/>
    <p:sldId id="526" r:id="rId15"/>
    <p:sldId id="502" r:id="rId16"/>
    <p:sldId id="531" r:id="rId17"/>
    <p:sldId id="530" r:id="rId18"/>
    <p:sldId id="533" r:id="rId19"/>
    <p:sldId id="534" r:id="rId20"/>
    <p:sldId id="535" r:id="rId21"/>
    <p:sldId id="536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54" r:id="rId30"/>
    <p:sldId id="555" r:id="rId31"/>
    <p:sldId id="556" r:id="rId32"/>
    <p:sldId id="557" r:id="rId33"/>
    <p:sldId id="558" r:id="rId34"/>
    <p:sldId id="537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38" r:id="rId44"/>
    <p:sldId id="527" r:id="rId45"/>
    <p:sldId id="528" r:id="rId46"/>
    <p:sldId id="51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9900"/>
    <a:srgbClr val="0000FF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97"/>
    <p:restoredTop sz="94643"/>
  </p:normalViewPr>
  <p:slideViewPr>
    <p:cSldViewPr>
      <p:cViewPr varScale="1">
        <p:scale>
          <a:sx n="115" d="100"/>
          <a:sy n="115" d="100"/>
        </p:scale>
        <p:origin x="15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92486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7674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71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6644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9288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73061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12232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8934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567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138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10993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09793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8762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27859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5425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58852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43080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46291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77602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5353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639813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charset="0"/>
              </a:rPr>
              <a:pPr/>
              <a:t>44</a:t>
            </a:fld>
            <a:endParaRPr lang="en-US">
              <a:latin typeface="Times New Roman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77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charset="0"/>
              </a:rPr>
              <a:pPr/>
              <a:t>45</a:t>
            </a:fld>
            <a:endParaRPr lang="en-US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325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34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9238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27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378560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811026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243491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675957" indent="-216233" algn="ct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86493" tIns="43247" rIns="86493" bIns="4324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581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5,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7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6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7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4" name="Freeform 43"/>
              <p:cNvSpPr>
                <a:spLocks/>
              </p:cNvSpPr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" fmla="*/ 0 w 10000"/>
                  <a:gd name="connsiteY0" fmla="*/ 0 h 9871"/>
                  <a:gd name="connsiteX1" fmla="*/ 1802 w 10000"/>
                  <a:gd name="connsiteY1" fmla="*/ 7634 h 9871"/>
                  <a:gd name="connsiteX2" fmla="*/ 10000 w 10000"/>
                  <a:gd name="connsiteY2" fmla="*/ 9672 h 9871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0 w 10000"/>
                  <a:gd name="connsiteY0" fmla="*/ 0 h 10136"/>
                  <a:gd name="connsiteX1" fmla="*/ 1802 w 10000"/>
                  <a:gd name="connsiteY1" fmla="*/ 7734 h 10136"/>
                  <a:gd name="connsiteX2" fmla="*/ 10000 w 10000"/>
                  <a:gd name="connsiteY2" fmla="*/ 9798 h 10136"/>
                  <a:gd name="connsiteX0" fmla="*/ 32 w 10032"/>
                  <a:gd name="connsiteY0" fmla="*/ 0 h 10136"/>
                  <a:gd name="connsiteX1" fmla="*/ 1834 w 10032"/>
                  <a:gd name="connsiteY1" fmla="*/ 7734 h 10136"/>
                  <a:gd name="connsiteX2" fmla="*/ 10032 w 10032"/>
                  <a:gd name="connsiteY2" fmla="*/ 9798 h 10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3" name="Freeform 69"/>
              <p:cNvSpPr>
                <a:spLocks/>
              </p:cNvSpPr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4" name="Freeform 70"/>
              <p:cNvSpPr>
                <a:spLocks/>
              </p:cNvSpPr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charset="0"/>
                    <a:cs typeface="Arial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x</a:t>
                </a: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charset="0"/>
                  </a:rPr>
                  <a:t>u</a:t>
                </a: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z</a:t>
                </a: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v</a:t>
                </a: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y</a:t>
                </a: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charset="0"/>
                  </a:rPr>
                  <a:t>w</a:t>
                </a: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4E49B-B5A4-5649-A95C-C631C52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BEC3-D712-B347-B472-4E53A429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4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O(NE) messages 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</a:p>
          <a:p>
            <a:pPr lvl="1"/>
            <a:r>
              <a:rPr lang="en-US" dirty="0"/>
              <a:t>O(Network diameter) convergence delay</a:t>
            </a:r>
          </a:p>
          <a:p>
            <a:pPr lvl="1"/>
            <a:r>
              <a:rPr lang="en-US" dirty="0"/>
              <a:t>O(N) entries in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2E1662-F4D3-7246-B69B-3593ED22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</a:p>
          <a:p>
            <a:pPr lvl="1"/>
            <a:r>
              <a:rPr lang="en-US" dirty="0"/>
              <a:t>Similar to OSPF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ECAAD-AD35-2F4B-B3A0-FE59780E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5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</a:t>
            </a:r>
            <a:br>
              <a:rPr lang="en-US" dirty="0"/>
            </a:br>
            <a:r>
              <a:rPr lang="en-US" dirty="0"/>
              <a:t>Open Shortest-Path First</a:t>
            </a:r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</a:p>
          <a:p>
            <a:r>
              <a:rPr lang="en-US" dirty="0"/>
              <a:t>Uses link-state algorithm </a:t>
            </a:r>
          </a:p>
          <a:p>
            <a:pPr lvl="1"/>
            <a:r>
              <a:rPr lang="en-US" dirty="0"/>
              <a:t>Link-state packet dissemination</a:t>
            </a:r>
          </a:p>
          <a:p>
            <a:pPr lvl="1"/>
            <a:r>
              <a:rPr lang="en-US" dirty="0"/>
              <a:t>Topology map at each node</a:t>
            </a:r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</a:p>
          <a:p>
            <a:r>
              <a:rPr lang="en-US" dirty="0"/>
              <a:t>Router floods OSPF link-state advertisements to all other routers in entire AS</a:t>
            </a:r>
          </a:p>
          <a:p>
            <a:pPr lvl="1"/>
            <a:r>
              <a:rPr lang="en-US" dirty="0"/>
              <a:t>Carried in OSPF messages directly over IP (rather than TCP or UDP)</a:t>
            </a:r>
          </a:p>
          <a:p>
            <a:pPr lvl="2"/>
            <a:r>
              <a:rPr lang="en-US" dirty="0"/>
              <a:t>Requires reliable transmission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6CF5-551F-E14F-90E5-03A22064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DEBEC-A340-A544-BF7C-08F8BBB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</a:p>
          <a:p>
            <a:endParaRPr lang="en-US" dirty="0"/>
          </a:p>
          <a:p>
            <a:r>
              <a:rPr lang="en-US" dirty="0"/>
              <a:t>Distance-vector routing protocol</a:t>
            </a:r>
          </a:p>
          <a:p>
            <a:pPr lvl="1"/>
            <a:r>
              <a:rPr lang="en-US" dirty="0"/>
              <a:t>The opposite (sort of)</a:t>
            </a:r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BBA3A-9F6E-1248-8489-0F2E995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r>
              <a:rPr lang="en-US" dirty="0"/>
              <a:t>Then</a:t>
            </a:r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charset="0"/>
                <a:cs typeface="Arial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charset="0"/>
                <a:cs typeface="Arial" charset="0"/>
              </a:rPr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charset="0"/>
                <a:cs typeface="Arial" charset="0"/>
              </a:rPr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ea typeface="Arial" charset="0"/>
              <a:cs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40F295-7334-A340-A35A-78911904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1379538" indent="-1379538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marL="1435100" indent="-55563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</a:p>
          <a:p>
            <a:pPr indent="1379538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charset="0"/>
                <a:cs typeface="Arial" charset="0"/>
              </a:rPr>
              <a:t>Neighbor achieving the minimum (w) is next hop in shortest path, used in 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3" name="Freeform 43"/>
            <p:cNvSpPr>
              <a:spLocks/>
            </p:cNvSpPr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1" name="Freeform 69"/>
            <p:cNvSpPr>
              <a:spLocks/>
            </p:cNvSpPr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2" name="Freeform 70"/>
            <p:cNvSpPr>
              <a:spLocks/>
            </p:cNvSpPr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12FDA0-539B-A84C-90DA-2184C228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358FC8-99E2-CD4B-9E8D-B193B94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</a:p>
          <a:p>
            <a:r>
              <a:rPr lang="en-US" dirty="0"/>
              <a:t>Distance-vector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D8AAE-983E-5745-BE34-B97F76AE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</a:p>
          <a:p>
            <a:r>
              <a:rPr lang="en-US" dirty="0"/>
              <a:t>When x receives new DV estimate from neighbor, it updates its own DV using B-F equation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charset="0"/>
              </a:rPr>
              <a:t> N</a:t>
            </a:r>
          </a:p>
          <a:p>
            <a:r>
              <a:rPr lang="en-US" dirty="0">
                <a:cs typeface="Times New Roman" charset="0"/>
              </a:rPr>
              <a:t>Eventually, the estimate </a:t>
            </a:r>
            <a:r>
              <a:rPr lang="en-US" dirty="0" err="1">
                <a:cs typeface="Times New Roman" charset="0"/>
              </a:rPr>
              <a:t>D</a:t>
            </a:r>
            <a:r>
              <a:rPr lang="en-US" baseline="-25000" dirty="0" err="1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may converge to the actual least cost d</a:t>
            </a:r>
            <a:r>
              <a:rPr lang="en-US" baseline="-25000" dirty="0">
                <a:cs typeface="Times New Roman" charset="0"/>
              </a:rPr>
              <a:t>x</a:t>
            </a:r>
            <a:r>
              <a:rPr lang="en-US" dirty="0">
                <a:cs typeface="Times New Roman" charset="0"/>
              </a:rPr>
              <a:t>(y)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48F6B-A645-854C-BBE1-30590169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</a:p>
          <a:p>
            <a:pPr lvl="1"/>
            <a:r>
              <a:rPr lang="en-US" sz="2000" dirty="0"/>
              <a:t>Local iterations caused by</a:t>
            </a:r>
          </a:p>
          <a:p>
            <a:pPr lvl="2"/>
            <a:r>
              <a:rPr lang="en-US" sz="1600" dirty="0"/>
              <a:t>Local link cost change</a:t>
            </a:r>
          </a:p>
          <a:p>
            <a:pPr lvl="2"/>
            <a:r>
              <a:rPr lang="en-US" sz="1600" dirty="0"/>
              <a:t>DV update message from neighbor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</a:p>
          <a:p>
            <a:pPr lvl="1"/>
            <a:r>
              <a:rPr lang="en-US" sz="2000" dirty="0"/>
              <a:t>Each node notifies neighbors only when its DV changes</a:t>
            </a:r>
          </a:p>
          <a:p>
            <a:pPr lvl="2"/>
            <a:r>
              <a:rPr lang="en-US" sz="1600" dirty="0"/>
              <a:t>Neighbors then notify their neighbors if necessary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from neighbor)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estimates</a:t>
              </a: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charset="0"/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charset="0"/>
                  <a:cs typeface="Arial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has changed</a:t>
              </a: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199" name="Freeform 7"/>
            <p:cNvSpPr>
              <a:spLocks/>
            </p:cNvSpPr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@each node: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1D164-16D9-0744-9995-5060E6F5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0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2</a:t>
                </a: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0</a:t>
                </a: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1">
                    <a:solidFill>
                      <a:srgbClr val="FF9900"/>
                    </a:solidFill>
                  </a:rPr>
                  <a:t>1</a:t>
                </a: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x</a:t>
              </a: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y</a:t>
              </a: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z</a:t>
              </a: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B19EBB-9192-DF42-9657-83B4CBD3C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8426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B4BE-684D-C448-A098-81ED3BA6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827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50DB-D6EF-EB48-97D8-599518B1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515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z</a:t>
              </a: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FF9900"/>
                  </a:solidFill>
                </a:rPr>
                <a:t>5</a:t>
              </a:r>
              <a:endParaRPr sz="2531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1" dirty="0">
                  <a:solidFill>
                    <a:srgbClr val="00B050"/>
                  </a:solidFill>
                </a:rPr>
                <a:t>4</a:t>
              </a:r>
              <a:endParaRPr sz="2531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48C6D-1147-8C48-9A8B-36B60525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7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z</a:t>
            </a: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0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B050"/>
                  </a:solidFill>
                </a:rPr>
                <a:t>4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6F775-A8B3-7D4D-8217-5D8D06B5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33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4</a:t>
              </a: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9CBD-35CB-0145-91F6-A23356E1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70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 dirty="0"/>
              <a:t>7</a:t>
            </a:r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5</a:t>
              </a: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2AE9C-F375-2D4C-BEEF-E0C8B5C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061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5</a:t>
            </a: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F545-6AEF-E64E-8A85-ACEDD789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7783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  <a:p>
            <a:r>
              <a:rPr lang="en-US" dirty="0"/>
              <a:t>Easy way to avoid loops</a:t>
            </a:r>
          </a:p>
          <a:p>
            <a:pPr lvl="1"/>
            <a:r>
              <a:rPr lang="en-US" dirty="0"/>
              <a:t>No reasonable cost metric is minimized by traversing a loop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4FB3A-0F8F-5948-AAC7-A9BCD37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5658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70F95-D8AE-9A43-9A2D-BE5701BF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2106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6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C4253-97B3-BD48-B118-71912766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512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7</a:t>
              </a: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98C1-A07B-4D45-B4E5-C290A44D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955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7</a:t>
            </a: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7</a:t>
              </a: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8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routing loop!</a:t>
            </a:r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rgbClr val="0000FF"/>
                </a:solidFill>
              </a:rPr>
              <a:t>C</a:t>
            </a:r>
            <a:r>
              <a:rPr sz="2531" dirty="0">
                <a:solidFill>
                  <a:srgbClr val="0000FF"/>
                </a:solidFill>
              </a:rPr>
              <a:t>ount-to-infinity scenario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FD90-8C9E-4E41-B36A-9783E82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2903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</a:p>
          <a:p>
            <a:pPr lvl="1"/>
            <a:r>
              <a:rPr lang="en-US" dirty="0"/>
              <a:t>z routes through y, y routes through x</a:t>
            </a:r>
          </a:p>
          <a:p>
            <a:pPr lvl="1"/>
            <a:r>
              <a:rPr lang="en-US" dirty="0"/>
              <a:t>y loses connectivity to x</a:t>
            </a:r>
          </a:p>
          <a:p>
            <a:pPr lvl="1"/>
            <a:r>
              <a:rPr lang="en-US" dirty="0"/>
              <a:t>y decides to route through z</a:t>
            </a:r>
          </a:p>
          <a:p>
            <a:r>
              <a:rPr lang="en-US" dirty="0"/>
              <a:t>Can take a very long time to resolve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36601-E35D-0340-B635-DE03CC84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94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AD50C-F49B-5A49-9A5E-17EA3361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2</a:t>
            </a:r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E3AEE-E091-8541-AEFB-5E01C343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352457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2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x</a:t>
              </a: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y</a:t>
              </a: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z</a:t>
              </a: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3</a:t>
              </a: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2</a:t>
              </a: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0</a:t>
              </a: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1" dirty="0">
                  <a:solidFill>
                    <a:srgbClr val="FF9900"/>
                  </a:solidFill>
                </a:rPr>
                <a:t>1</a:t>
              </a: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8EA1B-BF89-4F4F-AC09-AE144FD74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136433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EBAF45-151E-C349-9C4F-29D7A2E0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5111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0FC42-A1FB-C743-9003-7CA162E0C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39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75332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</a:t>
            </a:r>
            <a:br>
              <a:rPr lang="en-US"/>
            </a:br>
            <a:r>
              <a:rPr lang="en-US"/>
              <a:t>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7186D-609B-A04F-88EA-B4735552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72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28BDB-ACA3-B643-A1DA-7D80C7D86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51575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z</a:t>
            </a:r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3"/>
              <a:t>y</a:t>
            </a:r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7</a:t>
            </a:r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1</a:t>
            </a:r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x</a:t>
            </a: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y</a:t>
            </a: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9900"/>
                </a:solidFill>
              </a:rPr>
              <a:t>z</a:t>
            </a: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x</a:t>
            </a: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y</a:t>
            </a: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z</a:t>
            </a: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4" dirty="0">
                <a:solidFill>
                  <a:srgbClr val="0000FF"/>
                </a:solidFill>
              </a:rPr>
              <a:t>∞</a:t>
            </a: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AB19C2-2D75-A943-8088-1923089A6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41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2887197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</a:p>
          <a:p>
            <a:pPr lvl="1"/>
            <a:r>
              <a:rPr lang="en-US" dirty="0"/>
              <a:t>If z routes to x through y, </a:t>
            </a:r>
          </a:p>
          <a:p>
            <a:pPr lvl="2"/>
            <a:r>
              <a:rPr lang="en-US" dirty="0"/>
              <a:t>z advertises to y that its cost to x is infinite</a:t>
            </a:r>
          </a:p>
          <a:p>
            <a:pPr lvl="1"/>
            <a:r>
              <a:rPr lang="en-US" dirty="0"/>
              <a:t>y never decides to route to x through z</a:t>
            </a:r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</a:p>
          <a:p>
            <a:pPr lvl="1"/>
            <a:r>
              <a:rPr lang="en-US" dirty="0"/>
              <a:t>Path vector</a:t>
            </a:r>
          </a:p>
          <a:p>
            <a:pPr lvl="1"/>
            <a:r>
              <a:rPr lang="en-US" dirty="0"/>
              <a:t>Source tracing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52C11-D41E-3F42-AA35-4614C29D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0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</a:p>
          <a:p>
            <a:pPr lvl="1"/>
            <a:r>
              <a:rPr lang="en-US" dirty="0"/>
              <a:t>Requires fewer messages than Link-State</a:t>
            </a:r>
          </a:p>
          <a:p>
            <a:pPr lvl="1"/>
            <a:r>
              <a:rPr lang="en-US" dirty="0"/>
              <a:t>O(N) update time on arrival of a new DV from neighbor</a:t>
            </a:r>
          </a:p>
          <a:p>
            <a:pPr lvl="1"/>
            <a:r>
              <a:rPr lang="en-US" dirty="0"/>
              <a:t>O(network diameter) convergence time </a:t>
            </a:r>
          </a:p>
          <a:p>
            <a:pPr lvl="1"/>
            <a:r>
              <a:rPr lang="en-US" dirty="0"/>
              <a:t>O(N) entries in forwarding table</a:t>
            </a:r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FA2A3-0B5D-7040-8864-AF6E4FB8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7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</a:p>
          <a:p>
            <a:r>
              <a:rPr lang="en-US" dirty="0"/>
              <a:t>LS: with N nodes, E links,         O(NE) messages sent  </a:t>
            </a:r>
          </a:p>
          <a:p>
            <a:r>
              <a:rPr lang="en-US" dirty="0"/>
              <a:t>DV: exchange between neighbors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</a:p>
          <a:p>
            <a:r>
              <a:rPr lang="en-US" dirty="0"/>
              <a:t>LS: relatively fast</a:t>
            </a:r>
          </a:p>
          <a:p>
            <a:r>
              <a:rPr lang="en-US" dirty="0"/>
              <a:t>DV: convergence time varies</a:t>
            </a:r>
          </a:p>
          <a:p>
            <a:pPr lvl="1"/>
            <a:r>
              <a:rPr lang="en-US" dirty="0"/>
              <a:t>Count-to-infinity problem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</a:p>
          <a:p>
            <a:r>
              <a:rPr lang="en-US" dirty="0"/>
              <a:t>LS: 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r>
              <a:rPr lang="en-US" dirty="0"/>
              <a:t>DV:</a:t>
            </a:r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</a:p>
          <a:p>
            <a:pPr lvl="1"/>
            <a:r>
              <a:rPr lang="en-US" dirty="0"/>
              <a:t>Each node’s table used by others (error propagates)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9A172-AE33-3E40-B2DB-DD782C7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</a:p>
          <a:p>
            <a:pPr lvl="1"/>
            <a:r>
              <a:rPr lang="en-US" dirty="0"/>
              <a:t>Minimizing cost metric (link weights) a common optimization goal</a:t>
            </a:r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</a:p>
          <a:p>
            <a:r>
              <a:rPr lang="en-US" dirty="0"/>
              <a:t>Due to shared goal, commonly used inside an organization</a:t>
            </a:r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D1E3E9-8974-854A-9851-1FD0D568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Intra-AS routing</a:t>
            </a:r>
          </a:p>
          <a:p>
            <a:pPr lvl="1"/>
            <a:r>
              <a:rPr lang="en-US" dirty="0"/>
              <a:t>Link-state routing </a:t>
            </a:r>
          </a:p>
          <a:p>
            <a:pPr lvl="1"/>
            <a:r>
              <a:rPr lang="en-US" dirty="0"/>
              <a:t>Distance-vector routing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Next week: </a:t>
            </a:r>
            <a:r>
              <a:rPr lang="en-US" dirty="0"/>
              <a:t>Inter-AS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4524-8537-E142-B6CC-E0AC291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From routing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</a:p>
          <a:p>
            <a:pPr lvl="1"/>
            <a:r>
              <a:rPr lang="en-US" dirty="0"/>
              <a:t>Computed by a node given complete network graph</a:t>
            </a:r>
          </a:p>
          <a:p>
            <a:r>
              <a:rPr lang="en-US" dirty="0"/>
              <a:t>Possibilities: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</a:p>
          <a:p>
            <a:r>
              <a:rPr lang="en-US" dirty="0"/>
              <a:t>The Internet currently uses Option#2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9AF61-EDCD-1741-BABA-BF91951C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92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</a:p>
          <a:p>
            <a:pPr lvl="1"/>
            <a:r>
              <a:rPr lang="en-US" dirty="0"/>
              <a:t>Does so periodically or when its link state changes</a:t>
            </a:r>
          </a:p>
          <a:p>
            <a:r>
              <a:rPr lang="en-US" dirty="0"/>
              <a:t>Every router learns the entire network graph</a:t>
            </a:r>
          </a:p>
          <a:p>
            <a:pPr lvl="1"/>
            <a:r>
              <a:rPr lang="en-US" dirty="0"/>
              <a:t>Each runs Dijkstra’s Shortest-Path First (SPF) algorithm locally to compute forwarding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5399E-5EB2-9141-8616-FDF36CC7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7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uiExpand="1" build="p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  <a:p>
            <a:pPr lvl="1"/>
            <a:r>
              <a:rPr lang="en-US" dirty="0"/>
              <a:t>A node sends its link-state info out all of its links</a:t>
            </a:r>
          </a:p>
          <a:p>
            <a:pPr lvl="1"/>
            <a:r>
              <a:rPr lang="en-US" dirty="0"/>
              <a:t>The next node forwards the info on all of its links except the one the information arrived at</a:t>
            </a:r>
          </a:p>
          <a:p>
            <a:r>
              <a:rPr lang="en-US" dirty="0"/>
              <a:t>When to initiate flooding?</a:t>
            </a:r>
          </a:p>
          <a:p>
            <a:pPr lvl="1"/>
            <a:r>
              <a:rPr lang="en-US" dirty="0"/>
              <a:t>Topology change (e.g., link/node failure/recovery)</a:t>
            </a:r>
          </a:p>
          <a:p>
            <a:pPr lvl="1"/>
            <a:r>
              <a:rPr lang="en-US" dirty="0"/>
              <a:t>Configuration change (e.g., link cost change)</a:t>
            </a:r>
          </a:p>
          <a:p>
            <a:pPr lvl="1"/>
            <a:r>
              <a:rPr lang="en-US" dirty="0"/>
              <a:t>Periodically</a:t>
            </a:r>
          </a:p>
          <a:p>
            <a:pPr lvl="2"/>
            <a:r>
              <a:rPr lang="en-US" dirty="0"/>
              <a:t>To refresh link-state information (soft states)</a:t>
            </a:r>
          </a:p>
          <a:p>
            <a:pPr lvl="2"/>
            <a:r>
              <a:rPr lang="en-US" dirty="0"/>
              <a:t>Typically (say) every 30 minutes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D8413-AC62-1A4B-A8DC-D659D3E6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nodes have the same link-state database</a:t>
            </a:r>
          </a:p>
          <a:p>
            <a:pPr lvl="1"/>
            <a:r>
              <a:rPr lang="en-US" dirty="0"/>
              <a:t>All nodes forward packets on shortest paths</a:t>
            </a:r>
          </a:p>
          <a:p>
            <a:pPr lvl="1"/>
            <a:r>
              <a:rPr lang="en-US" dirty="0"/>
              <a:t>The next router on the path forwards to the expected next hop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92A2A9-18CB-204E-8984-09FA0E4F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</a:p>
          <a:p>
            <a:r>
              <a:rPr lang="en-US" dirty="0"/>
              <a:t>Sources of convergence delay</a:t>
            </a:r>
          </a:p>
          <a:p>
            <a:pPr lvl="1"/>
            <a:r>
              <a:rPr lang="en-US" dirty="0"/>
              <a:t>Time to detect failure</a:t>
            </a:r>
          </a:p>
          <a:p>
            <a:pPr lvl="1"/>
            <a:r>
              <a:rPr lang="en-US" dirty="0"/>
              <a:t>Time to flood link-state information</a:t>
            </a:r>
          </a:p>
          <a:p>
            <a:pPr lvl="1"/>
            <a:r>
              <a:rPr lang="en-US" dirty="0"/>
              <a:t>Time to re-compute forwarding tables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5,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563179-FBC2-6C42-B583-56275729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1490453840</TotalTime>
  <Pages>7</Pages>
  <Words>2273</Words>
  <Application>Microsoft Macintosh PowerPoint</Application>
  <PresentationFormat>On-screen Show (4:3)</PresentationFormat>
  <Paragraphs>889</Paragraphs>
  <Slides>46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MS Mincho</vt:lpstr>
      <vt:lpstr>ＭＳ Ｐゴシック</vt:lpstr>
      <vt:lpstr>Arial</vt:lpstr>
      <vt:lpstr>Arial Black</vt:lpstr>
      <vt:lpstr>Calibri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Recap: Least-cost path routing</vt:lpstr>
      <vt:lpstr>Recap:  Dijkstra’s algorithm</vt:lpstr>
      <vt:lpstr>From routing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 Open Shortest-Path First</vt:lpstr>
      <vt:lpstr>5-minute break!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1266</cp:revision>
  <cp:lastPrinted>1999-09-08T17:25:07Z</cp:lastPrinted>
  <dcterms:created xsi:type="dcterms:W3CDTF">2014-01-14T18:15:50Z</dcterms:created>
  <dcterms:modified xsi:type="dcterms:W3CDTF">2018-11-02T19:41:09Z</dcterms:modified>
  <cp:category/>
</cp:coreProperties>
</file>