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8" r:id="rId2"/>
    <p:sldId id="487" r:id="rId3"/>
    <p:sldId id="514" r:id="rId4"/>
    <p:sldId id="515" r:id="rId5"/>
    <p:sldId id="516" r:id="rId6"/>
    <p:sldId id="517" r:id="rId7"/>
    <p:sldId id="519" r:id="rId8"/>
    <p:sldId id="518" r:id="rId9"/>
    <p:sldId id="520" r:id="rId10"/>
    <p:sldId id="521" r:id="rId11"/>
    <p:sldId id="523" r:id="rId12"/>
    <p:sldId id="524" r:id="rId13"/>
    <p:sldId id="525" r:id="rId14"/>
    <p:sldId id="526" r:id="rId15"/>
    <p:sldId id="527" r:id="rId16"/>
    <p:sldId id="528" r:id="rId17"/>
    <p:sldId id="529" r:id="rId18"/>
    <p:sldId id="530" r:id="rId19"/>
    <p:sldId id="531" r:id="rId20"/>
    <p:sldId id="532" r:id="rId21"/>
    <p:sldId id="533" r:id="rId22"/>
    <p:sldId id="534" r:id="rId23"/>
    <p:sldId id="535" r:id="rId24"/>
    <p:sldId id="536" r:id="rId25"/>
    <p:sldId id="539" r:id="rId26"/>
    <p:sldId id="540" r:id="rId27"/>
    <p:sldId id="542" r:id="rId28"/>
    <p:sldId id="543" r:id="rId29"/>
    <p:sldId id="546" r:id="rId30"/>
    <p:sldId id="547" r:id="rId31"/>
    <p:sldId id="548" r:id="rId32"/>
    <p:sldId id="549" r:id="rId33"/>
    <p:sldId id="502" r:id="rId34"/>
    <p:sldId id="503" r:id="rId35"/>
    <p:sldId id="575" r:id="rId36"/>
    <p:sldId id="550" r:id="rId37"/>
    <p:sldId id="551" r:id="rId38"/>
    <p:sldId id="552" r:id="rId39"/>
    <p:sldId id="554" r:id="rId40"/>
    <p:sldId id="555" r:id="rId41"/>
    <p:sldId id="556" r:id="rId42"/>
    <p:sldId id="557" r:id="rId43"/>
    <p:sldId id="558" r:id="rId44"/>
    <p:sldId id="567" r:id="rId45"/>
    <p:sldId id="560" r:id="rId46"/>
    <p:sldId id="561" r:id="rId47"/>
    <p:sldId id="562" r:id="rId48"/>
    <p:sldId id="563" r:id="rId49"/>
    <p:sldId id="568" r:id="rId50"/>
    <p:sldId id="565" r:id="rId51"/>
    <p:sldId id="576" r:id="rId52"/>
    <p:sldId id="569" r:id="rId53"/>
    <p:sldId id="570" r:id="rId54"/>
    <p:sldId id="572" r:id="rId55"/>
    <p:sldId id="571" r:id="rId56"/>
    <p:sldId id="573" r:id="rId57"/>
    <p:sldId id="512" r:id="rId5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D3A600"/>
    <a:srgbClr val="333399"/>
    <a:srgbClr val="FFCB05"/>
    <a:srgbClr val="FF9900"/>
    <a:srgbClr val="00274C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8"/>
    <p:restoredTop sz="89817"/>
  </p:normalViewPr>
  <p:slideViewPr>
    <p:cSldViewPr>
      <p:cViewPr varScale="1">
        <p:scale>
          <a:sx n="106" d="100"/>
          <a:sy n="106" d="100"/>
        </p:scale>
        <p:origin x="17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151C3C-F8E8-0C49-AD22-28CFC2BDC263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839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059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756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FB8DC4-C973-3B4E-8B9B-213E31135BEF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248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FB8DC4-C973-3B4E-8B9B-213E31135BEF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03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151C3C-F8E8-0C49-AD22-28CFC2BDC263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32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973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77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454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5C712B4-5F53-514A-866E-4225DEFD290D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405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876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775ECBE-1740-AB43-9AD4-D1859A822463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838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2275F76-7687-EA4B-81F4-114680FBF97A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320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DBF99E3-00B1-094E-B8B8-E0A30FEF6BFF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268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F5D3642-BD8E-2A45-962D-A5D80BB9D716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872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995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F9E32AA-7538-D44B-BB17-65E8A8E1DE8A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14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079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1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43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6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04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7E223B3-ED0D-0B48-B88B-1C353A074062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634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BB7AE1D-933C-6F4B-A519-23E62013EB2E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135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60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October 9, 2019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11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2019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IP layer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4"/>
          <p:cNvSpPr>
            <a:spLocks noChangeArrowheads="1"/>
          </p:cNvSpPr>
          <p:nvPr/>
        </p:nvSpPr>
        <p:spPr bwMode="auto">
          <a:xfrm>
            <a:off x="4765675" y="4267200"/>
            <a:ext cx="2522538" cy="2162175"/>
          </a:xfrm>
          <a:prstGeom prst="rect">
            <a:avLst/>
          </a:prstGeom>
          <a:solidFill>
            <a:srgbClr val="E6E6E6"/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9436" name="Rectangle 53"/>
          <p:cNvSpPr>
            <a:spLocks noChangeArrowheads="1"/>
          </p:cNvSpPr>
          <p:nvPr/>
        </p:nvSpPr>
        <p:spPr bwMode="auto">
          <a:xfrm>
            <a:off x="2133600" y="4267200"/>
            <a:ext cx="2522538" cy="2162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3: </a:t>
            </a:r>
            <a:br>
              <a:rPr lang="en-US" dirty="0"/>
            </a:br>
            <a:r>
              <a:rPr lang="en-US" dirty="0"/>
              <a:t>Layer encapsulation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82625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692150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795338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879475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grpSp>
        <p:nvGrpSpPr>
          <p:cNvPr id="46088" name="Group 7"/>
          <p:cNvGrpSpPr>
            <a:grpSpLocks/>
          </p:cNvGrpSpPr>
          <p:nvPr/>
        </p:nvGrpSpPr>
        <p:grpSpPr bwMode="auto">
          <a:xfrm>
            <a:off x="677863" y="4438650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9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50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091" name="Line 12"/>
          <p:cNvSpPr>
            <a:spLocks noChangeShapeType="1"/>
          </p:cNvSpPr>
          <p:nvPr/>
        </p:nvSpPr>
        <p:spPr bwMode="auto">
          <a:xfrm>
            <a:off x="1136650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>
            <a:off x="1136650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527050" y="1857375"/>
            <a:ext cx="1303338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5" name="Rectangle 16"/>
          <p:cNvSpPr>
            <a:spLocks noChangeArrowheads="1"/>
          </p:cNvSpPr>
          <p:nvPr/>
        </p:nvSpPr>
        <p:spPr bwMode="auto">
          <a:xfrm>
            <a:off x="7637463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6" name="Rectangle 17"/>
          <p:cNvSpPr>
            <a:spLocks noChangeArrowheads="1"/>
          </p:cNvSpPr>
          <p:nvPr/>
        </p:nvSpPr>
        <p:spPr bwMode="auto">
          <a:xfrm>
            <a:off x="7646988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7" name="Rectangle 18"/>
          <p:cNvSpPr>
            <a:spLocks noChangeArrowheads="1"/>
          </p:cNvSpPr>
          <p:nvPr/>
        </p:nvSpPr>
        <p:spPr bwMode="auto">
          <a:xfrm>
            <a:off x="7632700" y="4438650"/>
            <a:ext cx="914400" cy="582613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9" name="Text Box 20"/>
          <p:cNvSpPr txBox="1">
            <a:spLocks noChangeArrowheads="1"/>
          </p:cNvSpPr>
          <p:nvPr/>
        </p:nvSpPr>
        <p:spPr bwMode="auto">
          <a:xfrm>
            <a:off x="7750175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100" name="Text Box 21"/>
          <p:cNvSpPr txBox="1">
            <a:spLocks noChangeArrowheads="1"/>
          </p:cNvSpPr>
          <p:nvPr/>
        </p:nvSpPr>
        <p:spPr bwMode="auto">
          <a:xfrm>
            <a:off x="7834313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7929563" y="4554538"/>
            <a:ext cx="402654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IP</a:t>
            </a:r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>
            <a:off x="8091488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8091488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6" name="Rectangle 27"/>
          <p:cNvSpPr>
            <a:spLocks noChangeArrowheads="1"/>
          </p:cNvSpPr>
          <p:nvPr/>
        </p:nvSpPr>
        <p:spPr bwMode="auto">
          <a:xfrm>
            <a:off x="7481888" y="1857375"/>
            <a:ext cx="1303337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46109" name="Group 30"/>
          <p:cNvGrpSpPr>
            <a:grpSpLocks/>
          </p:cNvGrpSpPr>
          <p:nvPr/>
        </p:nvGrpSpPr>
        <p:grpSpPr bwMode="auto">
          <a:xfrm>
            <a:off x="2894013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7" name="Rectangle 31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8" name="Text Box 32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grpSp>
        <p:nvGrpSpPr>
          <p:cNvPr id="46110" name="Group 33"/>
          <p:cNvGrpSpPr>
            <a:grpSpLocks/>
          </p:cNvGrpSpPr>
          <p:nvPr/>
        </p:nvGrpSpPr>
        <p:grpSpPr bwMode="auto">
          <a:xfrm>
            <a:off x="5538788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5" name="Rectangle 34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6" name="Text Box 35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129" name="Text Box 58"/>
          <p:cNvSpPr txBox="1">
            <a:spLocks noChangeArrowheads="1"/>
          </p:cNvSpPr>
          <p:nvPr/>
        </p:nvSpPr>
        <p:spPr bwMode="auto">
          <a:xfrm>
            <a:off x="849313" y="1481138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0" name="Text Box 59"/>
          <p:cNvSpPr txBox="1">
            <a:spLocks noChangeArrowheads="1"/>
          </p:cNvSpPr>
          <p:nvPr/>
        </p:nvSpPr>
        <p:spPr bwMode="auto">
          <a:xfrm>
            <a:off x="7804150" y="1466850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1" name="Text Box 60"/>
          <p:cNvSpPr txBox="1">
            <a:spLocks noChangeArrowheads="1"/>
          </p:cNvSpPr>
          <p:nvPr/>
        </p:nvSpPr>
        <p:spPr bwMode="auto">
          <a:xfrm>
            <a:off x="2970213" y="3863975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2" name="Text Box 61"/>
          <p:cNvSpPr txBox="1">
            <a:spLocks noChangeArrowheads="1"/>
          </p:cNvSpPr>
          <p:nvPr/>
        </p:nvSpPr>
        <p:spPr bwMode="auto">
          <a:xfrm>
            <a:off x="5600700" y="3878263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3" name="Line 62"/>
          <p:cNvSpPr>
            <a:spLocks noChangeShapeType="1"/>
          </p:cNvSpPr>
          <p:nvPr/>
        </p:nvSpPr>
        <p:spPr bwMode="auto">
          <a:xfrm>
            <a:off x="1608138" y="2355850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4" name="Line 63"/>
          <p:cNvSpPr>
            <a:spLocks noChangeShapeType="1"/>
          </p:cNvSpPr>
          <p:nvPr/>
        </p:nvSpPr>
        <p:spPr bwMode="auto">
          <a:xfrm>
            <a:off x="1636713" y="3546475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5" name="Text Box 64"/>
          <p:cNvSpPr txBox="1">
            <a:spLocks noChangeArrowheads="1"/>
          </p:cNvSpPr>
          <p:nvPr/>
        </p:nvSpPr>
        <p:spPr bwMode="auto">
          <a:xfrm>
            <a:off x="3994150" y="1987550"/>
            <a:ext cx="1649277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HTTP message</a:t>
            </a:r>
          </a:p>
        </p:txBody>
      </p:sp>
      <p:sp>
        <p:nvSpPr>
          <p:cNvPr id="46136" name="Text Box 65"/>
          <p:cNvSpPr txBox="1">
            <a:spLocks noChangeArrowheads="1"/>
          </p:cNvSpPr>
          <p:nvPr/>
        </p:nvSpPr>
        <p:spPr bwMode="auto">
          <a:xfrm>
            <a:off x="4092575" y="3192463"/>
            <a:ext cx="1490581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TCP segment</a:t>
            </a:r>
          </a:p>
        </p:txBody>
      </p:sp>
      <p:sp>
        <p:nvSpPr>
          <p:cNvPr id="46137" name="Line 66"/>
          <p:cNvSpPr>
            <a:spLocks noChangeShapeType="1"/>
          </p:cNvSpPr>
          <p:nvPr/>
        </p:nvSpPr>
        <p:spPr bwMode="auto">
          <a:xfrm flipV="1">
            <a:off x="1609725" y="4751388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8" name="Line 67"/>
          <p:cNvSpPr>
            <a:spLocks noChangeShapeType="1"/>
          </p:cNvSpPr>
          <p:nvPr/>
        </p:nvSpPr>
        <p:spPr bwMode="auto">
          <a:xfrm flipV="1">
            <a:off x="3840163" y="4751388"/>
            <a:ext cx="1693863" cy="14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9" name="Line 68"/>
          <p:cNvSpPr>
            <a:spLocks noChangeShapeType="1"/>
          </p:cNvSpPr>
          <p:nvPr/>
        </p:nvSpPr>
        <p:spPr bwMode="auto">
          <a:xfrm flipV="1">
            <a:off x="6457950" y="4751388"/>
            <a:ext cx="11763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40" name="Text Box 69"/>
          <p:cNvSpPr txBox="1">
            <a:spLocks noChangeArrowheads="1"/>
          </p:cNvSpPr>
          <p:nvPr/>
        </p:nvSpPr>
        <p:spPr bwMode="auto">
          <a:xfrm>
            <a:off x="1765300" y="4343400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1" name="Text Box 70"/>
          <p:cNvSpPr txBox="1">
            <a:spLocks noChangeArrowheads="1"/>
          </p:cNvSpPr>
          <p:nvPr/>
        </p:nvSpPr>
        <p:spPr bwMode="auto">
          <a:xfrm>
            <a:off x="6553200" y="4371975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2" name="Text Box 71"/>
          <p:cNvSpPr txBox="1">
            <a:spLocks noChangeArrowheads="1"/>
          </p:cNvSpPr>
          <p:nvPr/>
        </p:nvSpPr>
        <p:spPr bwMode="auto">
          <a:xfrm>
            <a:off x="4189413" y="4357687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</p:spTree>
    <p:extLst>
      <p:ext uri="{BB962C8B-B14F-4D97-AF65-F5344CB8AC3E}">
        <p14:creationId xmlns:p14="http://schemas.microsoft.com/office/powerpoint/2010/main" val="14220277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" grpId="0" animBg="1"/>
      <p:bldP spid="59436" grpId="0" animBg="1"/>
      <p:bldP spid="46084" grpId="0" animBg="1"/>
      <p:bldP spid="46085" grpId="0" animBg="1"/>
      <p:bldP spid="46086" grpId="0"/>
      <p:bldP spid="46087" grpId="0"/>
      <p:bldP spid="46091" grpId="0" animBg="1"/>
      <p:bldP spid="46092" grpId="0" animBg="1"/>
      <p:bldP spid="46094" grpId="0" animBg="1"/>
      <p:bldP spid="46095" grpId="0" animBg="1"/>
      <p:bldP spid="46096" grpId="0" animBg="1"/>
      <p:bldP spid="46097" grpId="0" animBg="1"/>
      <p:bldP spid="46099" grpId="0"/>
      <p:bldP spid="46100" grpId="0"/>
      <p:bldP spid="46101" grpId="0"/>
      <p:bldP spid="46103" grpId="0" animBg="1"/>
      <p:bldP spid="46104" grpId="0" animBg="1"/>
      <p:bldP spid="46106" grpId="0" animBg="1"/>
      <p:bldP spid="46129" grpId="0"/>
      <p:bldP spid="46130" grpId="0"/>
      <p:bldP spid="46131" grpId="0"/>
      <p:bldP spid="46132" grpId="0"/>
      <p:bldP spid="46133" grpId="0" animBg="1"/>
      <p:bldP spid="46134" grpId="0" animBg="1"/>
      <p:bldP spid="46135" grpId="0"/>
      <p:bldP spid="46136" grpId="0"/>
      <p:bldP spid="46137" grpId="0" animBg="1"/>
      <p:bldP spid="46138" grpId="0" animBg="1"/>
      <p:bldP spid="46139" grpId="0" animBg="1"/>
      <p:bldP spid="46139" grpId="1" animBg="1"/>
      <p:bldP spid="46140" grpId="0" animBg="1"/>
      <p:bldP spid="46141" grpId="0" animBg="1"/>
      <p:bldP spid="461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Recall: IP packet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047054"/>
            <a:ext cx="7924800" cy="1972746"/>
          </a:xfrm>
        </p:spPr>
        <p:txBody>
          <a:bodyPr/>
          <a:lstStyle/>
          <a:p>
            <a:r>
              <a:rPr lang="en-US" dirty="0"/>
              <a:t>IP packet contains a header and payload</a:t>
            </a:r>
          </a:p>
          <a:p>
            <a:pPr lvl="1"/>
            <a:r>
              <a:rPr lang="en-US" dirty="0"/>
              <a:t>Payload is opaque to the network</a:t>
            </a:r>
          </a:p>
          <a:p>
            <a:pPr lvl="1"/>
            <a:r>
              <a:rPr lang="en-US" dirty="0"/>
              <a:t>Header is what we care about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First end-to-end layer (going bottom-up)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946690" y="2448580"/>
            <a:ext cx="5901910" cy="838200"/>
            <a:chOff x="1828800" y="1898664"/>
            <a:chExt cx="5901910" cy="2162025"/>
          </a:xfrm>
        </p:grpSpPr>
        <p:sp>
          <p:nvSpPr>
            <p:cNvPr id="11" name="Rectangle 10"/>
            <p:cNvSpPr/>
            <p:nvPr/>
          </p:nvSpPr>
          <p:spPr>
            <a:xfrm>
              <a:off x="1898771" y="1898664"/>
              <a:ext cx="1615188" cy="21575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13959" y="1898664"/>
              <a:ext cx="4216751" cy="215757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857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2265502"/>
              <a:ext cx="1752600" cy="1190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IP header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38476" y="2265502"/>
              <a:ext cx="3711234" cy="119080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IP payload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304357" y="1898664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062197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783058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03919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224780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470690" y="321058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the IP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the IP header as an interface</a:t>
            </a:r>
          </a:p>
          <a:p>
            <a:pPr lvl="1"/>
            <a:r>
              <a:rPr lang="en-US" dirty="0"/>
              <a:t>Between the source and destination end-systems</a:t>
            </a:r>
          </a:p>
          <a:p>
            <a:pPr lvl="1"/>
            <a:r>
              <a:rPr lang="en-US" dirty="0"/>
              <a:t>Between the source and network (routers)</a:t>
            </a:r>
          </a:p>
          <a:p>
            <a:r>
              <a:rPr lang="en-US" dirty="0"/>
              <a:t>Designing an interface</a:t>
            </a:r>
          </a:p>
          <a:p>
            <a:pPr lvl="1"/>
            <a:r>
              <a:rPr lang="en-US" dirty="0"/>
              <a:t>What task(s) are we trying to accomplish?</a:t>
            </a:r>
          </a:p>
          <a:p>
            <a:pPr lvl="1"/>
            <a:r>
              <a:rPr lang="en-US" dirty="0"/>
              <a:t>What information is needed to do it?</a:t>
            </a:r>
          </a:p>
          <a:p>
            <a:r>
              <a:rPr lang="en-US" dirty="0"/>
              <a:t>Header reflects information needed for basic tasks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these tasks? (in network)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r>
              <a:rPr lang="en-US" dirty="0"/>
              <a:t>Carry packet to the destination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/>
              <a:t>Corruption</a:t>
            </a:r>
          </a:p>
          <a:p>
            <a:pPr lvl="1"/>
            <a:r>
              <a:rPr lang="en-US" dirty="0"/>
              <a:t>Packet too large</a:t>
            </a:r>
          </a:p>
          <a:p>
            <a:r>
              <a:rPr lang="en-US" dirty="0"/>
              <a:t>Accommodate evolution</a:t>
            </a:r>
          </a:p>
          <a:p>
            <a:r>
              <a:rPr lang="en-US" dirty="0"/>
              <a:t>Specify any special handling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2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r>
              <a:rPr lang="en-US" dirty="0"/>
              <a:t>Carry packet to the destination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/>
              <a:t>Corruption</a:t>
            </a:r>
          </a:p>
          <a:p>
            <a:pPr lvl="1"/>
            <a:r>
              <a:rPr lang="en-US" dirty="0"/>
              <a:t>Packet too large</a:t>
            </a:r>
          </a:p>
          <a:p>
            <a:r>
              <a:rPr lang="en-US" dirty="0"/>
              <a:t>Accommodate evolution</a:t>
            </a:r>
          </a:p>
          <a:p>
            <a:r>
              <a:rPr lang="en-US" dirty="0"/>
              <a:t>Specify any special handling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6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Loops:</a:t>
            </a:r>
          </a:p>
          <a:p>
            <a:pPr lvl="1"/>
            <a:r>
              <a:rPr lang="en-US" dirty="0"/>
              <a:t>Corruption:</a:t>
            </a:r>
          </a:p>
          <a:p>
            <a:pPr lvl="1"/>
            <a:r>
              <a:rPr lang="en-US" dirty="0"/>
              <a:t>Packet too large: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Loops: </a:t>
            </a:r>
            <a:r>
              <a:rPr lang="en-US" dirty="0">
                <a:solidFill>
                  <a:srgbClr val="0000FF"/>
                </a:solidFill>
              </a:rPr>
              <a:t>TTL (8 bits)</a:t>
            </a:r>
          </a:p>
          <a:p>
            <a:pPr lvl="1"/>
            <a:r>
              <a:rPr lang="en-US" dirty="0"/>
              <a:t>Corruption: </a:t>
            </a:r>
            <a:r>
              <a:rPr lang="en-US" dirty="0">
                <a:solidFill>
                  <a:srgbClr val="0000FF"/>
                </a:solidFill>
              </a:rPr>
              <a:t>checksum (16 bits)</a:t>
            </a:r>
          </a:p>
          <a:p>
            <a:pPr lvl="1"/>
            <a:r>
              <a:rPr lang="en-US" dirty="0"/>
              <a:t>Packet too large: </a:t>
            </a:r>
            <a:r>
              <a:rPr lang="en-US" dirty="0">
                <a:solidFill>
                  <a:srgbClr val="0000FF"/>
                </a:solidFill>
              </a:rPr>
              <a:t>fragmentation fields (32 bits)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0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loops (TTL)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 loops cause packets to cycle for a long time</a:t>
            </a:r>
          </a:p>
          <a:p>
            <a:pPr lvl="1"/>
            <a:r>
              <a:rPr lang="en-US" dirty="0"/>
              <a:t>Left unchecked would accumulate to consume all capacity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Time-to-Live (TTL) Field  (8 bits)</a:t>
            </a:r>
          </a:p>
          <a:p>
            <a:pPr lvl="1"/>
            <a:r>
              <a:rPr lang="en-US" dirty="0"/>
              <a:t>Decremented at each hop; packet discarded if 0</a:t>
            </a:r>
          </a:p>
          <a:p>
            <a:pPr lvl="2"/>
            <a:r>
              <a:rPr lang="ja-JP" altLang="en-US" dirty="0"/>
              <a:t>“</a:t>
            </a:r>
            <a:r>
              <a:rPr lang="en-US" altLang="ja-JP" dirty="0"/>
              <a:t>Time exceeded</a:t>
            </a:r>
            <a:r>
              <a:rPr lang="ja-JP" altLang="en-US" dirty="0"/>
              <a:t>”</a:t>
            </a:r>
            <a:r>
              <a:rPr lang="en-US" altLang="ja-JP" dirty="0"/>
              <a:t> message is sent to the source</a:t>
            </a:r>
          </a:p>
        </p:txBody>
      </p:sp>
      <p:pic>
        <p:nvPicPr>
          <p:cNvPr id="965636" name="Picture 4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7" name="Picture 5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63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8" name="Picture 6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075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5639" name="Line 7"/>
          <p:cNvSpPr>
            <a:spLocks noChangeShapeType="1"/>
          </p:cNvSpPr>
          <p:nvPr/>
        </p:nvSpPr>
        <p:spPr bwMode="auto">
          <a:xfrm>
            <a:off x="885825" y="3843337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0" name="Line 8"/>
          <p:cNvSpPr>
            <a:spLocks noChangeShapeType="1"/>
          </p:cNvSpPr>
          <p:nvPr/>
        </p:nvSpPr>
        <p:spPr bwMode="auto">
          <a:xfrm>
            <a:off x="2574925" y="3843337"/>
            <a:ext cx="1882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1" name="Line 9"/>
          <p:cNvSpPr>
            <a:spLocks noChangeShapeType="1"/>
          </p:cNvSpPr>
          <p:nvPr/>
        </p:nvSpPr>
        <p:spPr bwMode="auto">
          <a:xfrm flipV="1">
            <a:off x="4840288" y="3843337"/>
            <a:ext cx="1768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2" name="Line 10"/>
          <p:cNvSpPr>
            <a:spLocks noChangeShapeType="1"/>
          </p:cNvSpPr>
          <p:nvPr/>
        </p:nvSpPr>
        <p:spPr bwMode="auto">
          <a:xfrm>
            <a:off x="7069138" y="3843337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3" name="Freeform 11"/>
          <p:cNvSpPr>
            <a:spLocks/>
          </p:cNvSpPr>
          <p:nvPr/>
        </p:nvSpPr>
        <p:spPr bwMode="auto">
          <a:xfrm>
            <a:off x="923925" y="4179887"/>
            <a:ext cx="3973513" cy="620713"/>
          </a:xfrm>
          <a:custGeom>
            <a:avLst/>
            <a:gdLst>
              <a:gd name="T0" fmla="*/ 0 w 2503"/>
              <a:gd name="T1" fmla="*/ 60483799 h 391"/>
              <a:gd name="T2" fmla="*/ 2147483647 w 2503"/>
              <a:gd name="T3" fmla="*/ 120967597 h 391"/>
              <a:gd name="T4" fmla="*/ 2147483647 w 2503"/>
              <a:gd name="T5" fmla="*/ 791329700 h 391"/>
              <a:gd name="T6" fmla="*/ 2147483647 w 2503"/>
              <a:gd name="T7" fmla="*/ 914818249 h 391"/>
              <a:gd name="T8" fmla="*/ 2147483647 w 2503"/>
              <a:gd name="T9" fmla="*/ 365423744 h 391"/>
              <a:gd name="T10" fmla="*/ 2147483647 w 2503"/>
              <a:gd name="T11" fmla="*/ 365423744 h 3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03"/>
              <a:gd name="T19" fmla="*/ 0 h 391"/>
              <a:gd name="T20" fmla="*/ 2503 w 2503"/>
              <a:gd name="T21" fmla="*/ 391 h 39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03" h="391">
                <a:moveTo>
                  <a:pt x="0" y="24"/>
                </a:moveTo>
                <a:cubicBezTo>
                  <a:pt x="925" y="12"/>
                  <a:pt x="1851" y="0"/>
                  <a:pt x="2177" y="48"/>
                </a:cubicBezTo>
                <a:cubicBezTo>
                  <a:pt x="2503" y="96"/>
                  <a:pt x="2132" y="262"/>
                  <a:pt x="1959" y="314"/>
                </a:cubicBezTo>
                <a:cubicBezTo>
                  <a:pt x="1786" y="366"/>
                  <a:pt x="1274" y="391"/>
                  <a:pt x="1137" y="363"/>
                </a:cubicBezTo>
                <a:cubicBezTo>
                  <a:pt x="1000" y="335"/>
                  <a:pt x="1056" y="181"/>
                  <a:pt x="1137" y="145"/>
                </a:cubicBezTo>
                <a:cubicBezTo>
                  <a:pt x="1218" y="109"/>
                  <a:pt x="1419" y="127"/>
                  <a:pt x="1621" y="145"/>
                </a:cubicBezTo>
              </a:path>
            </a:pathLst>
          </a:custGeom>
          <a:noFill/>
          <a:ln w="63500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4" name="Line 12"/>
          <p:cNvSpPr>
            <a:spLocks noChangeShapeType="1"/>
          </p:cNvSpPr>
          <p:nvPr/>
        </p:nvSpPr>
        <p:spPr bwMode="auto">
          <a:xfrm>
            <a:off x="2228850" y="3505200"/>
            <a:ext cx="1036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5" name="Line 13"/>
          <p:cNvSpPr>
            <a:spLocks noChangeShapeType="1"/>
          </p:cNvSpPr>
          <p:nvPr/>
        </p:nvSpPr>
        <p:spPr bwMode="auto">
          <a:xfrm flipH="1">
            <a:off x="3611563" y="3505200"/>
            <a:ext cx="1036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  <p:bldP spid="965639" grpId="0" animBg="1"/>
      <p:bldP spid="965640" grpId="0" animBg="1"/>
      <p:bldP spid="965641" grpId="0" animBg="1"/>
      <p:bldP spid="965642" grpId="0" animBg="1"/>
      <p:bldP spid="965643" grpId="0" animBg="1"/>
      <p:bldP spid="965644" grpId="0" animBg="1"/>
      <p:bldP spid="9656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corruption (Checksum)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 (16 bits)</a:t>
            </a:r>
          </a:p>
          <a:p>
            <a:pPr lvl="1"/>
            <a:r>
              <a:rPr lang="en-US" dirty="0"/>
              <a:t>Particular form of checksum over packet header</a:t>
            </a:r>
          </a:p>
          <a:p>
            <a:r>
              <a:rPr lang="en-US" dirty="0"/>
              <a:t>If not correct, router discards packets</a:t>
            </a:r>
          </a:p>
          <a:p>
            <a:pPr lvl="1"/>
            <a:r>
              <a:rPr lang="en-US" dirty="0"/>
              <a:t>So it doesn’t act on bogus information</a:t>
            </a:r>
          </a:p>
          <a:p>
            <a:r>
              <a:rPr lang="en-US" dirty="0"/>
              <a:t>Checksum recalculated at every router</a:t>
            </a:r>
          </a:p>
          <a:p>
            <a:pPr lvl="1"/>
            <a:r>
              <a:rPr lang="en-US" dirty="0"/>
              <a:t>Why?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8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basics</a:t>
            </a:r>
          </a:p>
          <a:p>
            <a:r>
              <a:rPr lang="en-US" dirty="0"/>
              <a:t>The Internet Protocol (IP)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 </a:t>
            </a:r>
            <a:endParaRPr lang="en-US" dirty="0"/>
          </a:p>
        </p:txBody>
      </p:sp>
      <p:sp>
        <p:nvSpPr>
          <p:cNvPr id="94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link has a “Maximum Transmission Unit” (MTU)</a:t>
            </a:r>
          </a:p>
          <a:p>
            <a:pPr lvl="1"/>
            <a:r>
              <a:rPr lang="en-US" dirty="0"/>
              <a:t>Largest number of bits it can carry as one unit</a:t>
            </a:r>
          </a:p>
          <a:p>
            <a:r>
              <a:rPr lang="en-US" dirty="0"/>
              <a:t>A router can split a packet into multiple “</a:t>
            </a:r>
            <a:r>
              <a:rPr lang="en-US" altLang="ja-JP" dirty="0"/>
              <a:t>fragments</a:t>
            </a:r>
            <a:r>
              <a:rPr lang="ja-JP" altLang="en-US" dirty="0"/>
              <a:t>”</a:t>
            </a:r>
            <a:r>
              <a:rPr lang="en-US" altLang="ja-JP" dirty="0"/>
              <a:t> if the packet size exceeds the link’s MTU</a:t>
            </a:r>
          </a:p>
          <a:p>
            <a:r>
              <a:rPr lang="en-US" dirty="0"/>
              <a:t>Must reassemble to recover original packet</a:t>
            </a:r>
          </a:p>
          <a:p>
            <a:r>
              <a:rPr lang="en-US" dirty="0"/>
              <a:t>Will return to fragmentation later today…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6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TTL (8 bits), checksum (16 bits), frag. (32 bits)</a:t>
            </a:r>
          </a:p>
          <a:p>
            <a:r>
              <a:rPr lang="en-US" dirty="0"/>
              <a:t>Accommodate evolution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Version number (4 bits) (+ fields for special handling) </a:t>
            </a:r>
          </a:p>
          <a:p>
            <a:r>
              <a:rPr lang="en-US" dirty="0"/>
              <a:t>Specify any special handling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3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handling</a:t>
            </a:r>
            <a:endParaRPr lang="en-US" dirty="0"/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“Type of Service” (8 bits) </a:t>
            </a:r>
          </a:p>
          <a:p>
            <a:pPr lvl="1"/>
            <a:r>
              <a:rPr lang="en-US" dirty="0"/>
              <a:t>Allow packets to be treated differently based on needs</a:t>
            </a:r>
          </a:p>
          <a:p>
            <a:pPr lvl="2"/>
            <a:r>
              <a:rPr lang="en-US" dirty="0"/>
              <a:t>e.g., indicate priority, congestion notification</a:t>
            </a:r>
          </a:p>
          <a:p>
            <a:pPr lvl="1"/>
            <a:r>
              <a:rPr lang="en-US" dirty="0"/>
              <a:t>Has been redefined several times</a:t>
            </a:r>
          </a:p>
          <a:p>
            <a:pPr lvl="1"/>
            <a:r>
              <a:rPr lang="en-US" dirty="0"/>
              <a:t>Now called “Differentiated Services Code Point (DSCP)”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2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directives to the network</a:t>
            </a:r>
          </a:p>
          <a:p>
            <a:pPr lvl="1"/>
            <a:r>
              <a:rPr lang="en-US" dirty="0"/>
              <a:t>Not used very often</a:t>
            </a:r>
          </a:p>
          <a:p>
            <a:pPr lvl="1"/>
            <a:r>
              <a:rPr lang="en-US" dirty="0"/>
              <a:t>16 bits of metadata + option-specific data</a:t>
            </a:r>
          </a:p>
          <a:p>
            <a:r>
              <a:rPr lang="en-US" dirty="0"/>
              <a:t>Examples of options</a:t>
            </a:r>
          </a:p>
          <a:p>
            <a:pPr lvl="1"/>
            <a:r>
              <a:rPr lang="en-US" dirty="0"/>
              <a:t>Record Route</a:t>
            </a:r>
          </a:p>
          <a:p>
            <a:pPr lvl="1"/>
            <a:r>
              <a:rPr lang="en-US" dirty="0"/>
              <a:t>Strict Source Route</a:t>
            </a:r>
          </a:p>
          <a:p>
            <a:pPr lvl="1"/>
            <a:r>
              <a:rPr lang="en-US" dirty="0"/>
              <a:t>Loose Source Route</a:t>
            </a:r>
          </a:p>
          <a:p>
            <a:pPr lvl="1"/>
            <a:r>
              <a:rPr lang="en-US" dirty="0"/>
              <a:t>Timestamp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0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TTL (8 bits), checksum (16 bits), frag. (32 bits)</a:t>
            </a:r>
          </a:p>
          <a:p>
            <a:r>
              <a:rPr lang="en-US" dirty="0"/>
              <a:t>Accommodate evolution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Version number (4 bits) (+ fields for special handling) </a:t>
            </a:r>
          </a:p>
          <a:p>
            <a:r>
              <a:rPr lang="en-US" dirty="0"/>
              <a:t>Specify any special handling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ToS (8 bits), Options (variable length)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825082" y="5638800"/>
            <a:ext cx="54864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solidFill>
                  <a:schemeClr val="bg1"/>
                </a:solidFill>
              </a:rPr>
              <a:t>Payload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E21FC-E34B-F545-AFFB-C65A4877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57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packet</a:t>
            </a:r>
            <a:endParaRPr lang="en-US" dirty="0"/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Header length (4 bits)</a:t>
            </a:r>
          </a:p>
          <a:p>
            <a:pPr lvl="1"/>
            <a:r>
              <a:rPr lang="en-US"/>
              <a:t>Number of 32-bit words in the header</a:t>
            </a:r>
          </a:p>
          <a:p>
            <a:pPr lvl="1"/>
            <a:r>
              <a:rPr lang="en-US"/>
              <a:t>Typically </a:t>
            </a:r>
            <a:r>
              <a:rPr lang="ja-JP" altLang="en-US"/>
              <a:t>“</a:t>
            </a:r>
            <a:r>
              <a:rPr lang="en-US" altLang="ja-JP"/>
              <a:t>5</a:t>
            </a:r>
            <a:r>
              <a:rPr lang="ja-JP" altLang="en-US"/>
              <a:t>”</a:t>
            </a:r>
            <a:r>
              <a:rPr lang="en-US" altLang="ja-JP"/>
              <a:t> (for a 20-byte IPv4 header)</a:t>
            </a:r>
          </a:p>
          <a:p>
            <a:pPr lvl="1"/>
            <a:r>
              <a:rPr lang="en-US"/>
              <a:t>Can be more when IP options are used</a:t>
            </a:r>
            <a:br>
              <a:rPr lang="en-US"/>
            </a:br>
            <a:endParaRPr lang="en-US"/>
          </a:p>
          <a:p>
            <a:endParaRPr lang="en-US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7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993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at the destination end-system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destination what to do with the received packet</a:t>
            </a:r>
          </a:p>
          <a:p>
            <a:r>
              <a:rPr lang="en-US" dirty="0"/>
              <a:t>Get responses to the packet back to the source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9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end-host how to handle packet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(8 bits)</a:t>
            </a:r>
          </a:p>
          <a:p>
            <a:pPr lvl="1"/>
            <a:r>
              <a:rPr lang="en-US" dirty="0"/>
              <a:t>Identifies the higher-level protocol</a:t>
            </a:r>
          </a:p>
          <a:p>
            <a:pPr lvl="1"/>
            <a:r>
              <a:rPr lang="en-US" dirty="0"/>
              <a:t>Important for de-multiplexing at receiving host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1066800" y="3500374"/>
            <a:ext cx="0" cy="24384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89" name="Group 88"/>
          <p:cNvGrpSpPr>
            <a:grpSpLocks noChangeAspect="1"/>
          </p:cNvGrpSpPr>
          <p:nvPr/>
        </p:nvGrpSpPr>
        <p:grpSpPr>
          <a:xfrm>
            <a:off x="1447800" y="3200400"/>
            <a:ext cx="6400800" cy="3038348"/>
            <a:chOff x="860745" y="1905000"/>
            <a:chExt cx="8283261" cy="3931920"/>
          </a:xfrm>
        </p:grpSpPr>
        <p:sp>
          <p:nvSpPr>
            <p:cNvPr id="90" name="Rectangle 29"/>
            <p:cNvSpPr>
              <a:spLocks noChangeArrowheads="1"/>
            </p:cNvSpPr>
            <p:nvPr/>
          </p:nvSpPr>
          <p:spPr bwMode="auto">
            <a:xfrm>
              <a:off x="3505200" y="3502343"/>
              <a:ext cx="5638806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3505200" y="2703671"/>
              <a:ext cx="563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2" name="Rectangle 1"/>
            <p:cNvSpPr>
              <a:spLocks noChangeArrowheads="1"/>
            </p:cNvSpPr>
            <p:nvPr/>
          </p:nvSpPr>
          <p:spPr bwMode="auto">
            <a:xfrm>
              <a:off x="3505200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3" name="Rectangle 29"/>
            <p:cNvSpPr>
              <a:spLocks noChangeArrowheads="1"/>
            </p:cNvSpPr>
            <p:nvPr/>
          </p:nvSpPr>
          <p:spPr bwMode="auto">
            <a:xfrm>
              <a:off x="3504807" y="4301014"/>
              <a:ext cx="5638806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4" name="Rectangle 29"/>
            <p:cNvSpPr>
              <a:spLocks noChangeArrowheads="1"/>
            </p:cNvSpPr>
            <p:nvPr/>
          </p:nvSpPr>
          <p:spPr bwMode="auto">
            <a:xfrm>
              <a:off x="3504956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grpSp>
          <p:nvGrpSpPr>
            <p:cNvPr id="95" name="Group 94"/>
            <p:cNvGrpSpPr>
              <a:grpSpLocks/>
            </p:cNvGrpSpPr>
            <p:nvPr/>
          </p:nvGrpSpPr>
          <p:grpSpPr bwMode="auto">
            <a:xfrm>
              <a:off x="1371600" y="2125425"/>
              <a:ext cx="1649412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7" name="Rectangle 126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Rectangle 127"/>
              <p:cNvSpPr>
                <a:spLocks/>
              </p:cNvSpPr>
              <p:nvPr/>
            </p:nvSpPr>
            <p:spPr bwMode="auto">
              <a:xfrm>
                <a:off x="58" y="16"/>
                <a:ext cx="825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Application</a:t>
                </a:r>
              </a:p>
            </p:txBody>
          </p:sp>
        </p:grpSp>
        <p:grpSp>
          <p:nvGrpSpPr>
            <p:cNvPr id="96" name="Group 95"/>
            <p:cNvGrpSpPr>
              <a:grpSpLocks/>
            </p:cNvGrpSpPr>
            <p:nvPr/>
          </p:nvGrpSpPr>
          <p:grpSpPr bwMode="auto">
            <a:xfrm>
              <a:off x="1371600" y="2819400"/>
              <a:ext cx="1649412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5" name="Rectangle 124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/>
              </p:cNvSpPr>
              <p:nvPr/>
            </p:nvSpPr>
            <p:spPr bwMode="auto">
              <a:xfrm>
                <a:off x="110" y="16"/>
                <a:ext cx="716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Transport</a:t>
                </a:r>
              </a:p>
            </p:txBody>
          </p:sp>
        </p:grpSp>
        <p:grpSp>
          <p:nvGrpSpPr>
            <p:cNvPr id="97" name="Group 96"/>
            <p:cNvGrpSpPr>
              <a:grpSpLocks/>
            </p:cNvGrpSpPr>
            <p:nvPr/>
          </p:nvGrpSpPr>
          <p:grpSpPr bwMode="auto">
            <a:xfrm>
              <a:off x="1371600" y="3657600"/>
              <a:ext cx="1649413" cy="428625"/>
              <a:chOff x="0" y="0"/>
              <a:chExt cx="943" cy="270"/>
            </a:xfrm>
            <a:solidFill>
              <a:srgbClr val="0000FF"/>
            </a:solidFill>
            <a:effectLst/>
          </p:grpSpPr>
          <p:sp>
            <p:nvSpPr>
              <p:cNvPr id="123" name="Rectangle 122"/>
              <p:cNvSpPr>
                <a:spLocks/>
              </p:cNvSpPr>
              <p:nvPr/>
            </p:nvSpPr>
            <p:spPr bwMode="auto">
              <a:xfrm>
                <a:off x="0" y="0"/>
                <a:ext cx="943" cy="270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4" name="Rectangle 123"/>
              <p:cNvSpPr>
                <a:spLocks/>
              </p:cNvSpPr>
              <p:nvPr/>
            </p:nvSpPr>
            <p:spPr bwMode="auto">
              <a:xfrm>
                <a:off x="158" y="15"/>
                <a:ext cx="628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Network</a:t>
                </a:r>
              </a:p>
            </p:txBody>
          </p:sp>
        </p:grpSp>
        <p:grpSp>
          <p:nvGrpSpPr>
            <p:cNvPr id="98" name="Group 97"/>
            <p:cNvGrpSpPr>
              <a:grpSpLocks/>
            </p:cNvGrpSpPr>
            <p:nvPr/>
          </p:nvGrpSpPr>
          <p:grpSpPr bwMode="auto">
            <a:xfrm>
              <a:off x="1371600" y="4419600"/>
              <a:ext cx="1649413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1" name="Rectangle 120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/>
              </p:cNvSpPr>
              <p:nvPr/>
            </p:nvSpPr>
            <p:spPr bwMode="auto">
              <a:xfrm>
                <a:off x="146" y="16"/>
                <a:ext cx="656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Data link</a:t>
                </a:r>
              </a:p>
            </p:txBody>
          </p:sp>
        </p:grpSp>
        <p:grpSp>
          <p:nvGrpSpPr>
            <p:cNvPr id="99" name="Group 98"/>
            <p:cNvGrpSpPr>
              <a:grpSpLocks/>
            </p:cNvGrpSpPr>
            <p:nvPr/>
          </p:nvGrpSpPr>
          <p:grpSpPr bwMode="auto">
            <a:xfrm>
              <a:off x="1371600" y="5208588"/>
              <a:ext cx="1649413" cy="430212"/>
              <a:chOff x="0" y="0"/>
              <a:chExt cx="943" cy="271"/>
            </a:xfrm>
            <a:solidFill>
              <a:srgbClr val="0000FF"/>
            </a:solidFill>
            <a:effectLst/>
          </p:grpSpPr>
          <p:sp>
            <p:nvSpPr>
              <p:cNvPr id="119" name="Rectangle 118"/>
              <p:cNvSpPr>
                <a:spLocks/>
              </p:cNvSpPr>
              <p:nvPr/>
            </p:nvSpPr>
            <p:spPr bwMode="auto">
              <a:xfrm>
                <a:off x="0" y="0"/>
                <a:ext cx="943" cy="271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Rectangle 119"/>
              <p:cNvSpPr>
                <a:spLocks/>
              </p:cNvSpPr>
              <p:nvPr/>
            </p:nvSpPr>
            <p:spPr bwMode="auto">
              <a:xfrm>
                <a:off x="152" y="15"/>
                <a:ext cx="642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Physical</a:t>
                </a:r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860745" y="2130981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L7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60745" y="2850634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60745" y="3687246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L3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60745" y="4450834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60745" y="5239029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80051" y="2157991"/>
              <a:ext cx="884128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SMTP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459052" y="2129139"/>
              <a:ext cx="844713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953000" y="2858889"/>
              <a:ext cx="703651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329021" y="2857388"/>
              <a:ext cx="73061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UDP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302926" y="3687246"/>
              <a:ext cx="458866" cy="398294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278470" y="4484965"/>
              <a:ext cx="705726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PPP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134725" y="4488601"/>
              <a:ext cx="780406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FDDI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724399" y="4492570"/>
              <a:ext cx="117869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Ethernet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670804" y="5283636"/>
              <a:ext cx="859234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PSTN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610076" y="5304528"/>
              <a:ext cx="882053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Radio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382636" y="5304528"/>
              <a:ext cx="1050084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Copper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180843" y="5304528"/>
              <a:ext cx="1023115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Optical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24691" y="2141634"/>
              <a:ext cx="703651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NTP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699580" y="2135052"/>
              <a:ext cx="73061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DNS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Performs </a:t>
            </a:r>
            <a:r>
              <a:rPr lang="en-US" dirty="0">
                <a:solidFill>
                  <a:srgbClr val="0000FF"/>
                </a:solidFill>
              </a:rPr>
              <a:t>addressing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forwarding</a:t>
            </a:r>
            <a:r>
              <a:rPr lang="en-US" dirty="0"/>
              <a:t>, and </a:t>
            </a:r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/>
              <a:t>, among other tasks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86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end-host how to handle packet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(8 bits)</a:t>
            </a:r>
          </a:p>
          <a:p>
            <a:pPr lvl="1"/>
            <a:r>
              <a:rPr lang="en-US" dirty="0"/>
              <a:t>Identifies the higher-level protocol</a:t>
            </a:r>
          </a:p>
          <a:p>
            <a:pPr lvl="1"/>
            <a:r>
              <a:rPr lang="en-US" dirty="0"/>
              <a:t>Important for de-multiplexing at receiving host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Most common examples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6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 for the Transmission Control Protocol (TCP)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17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 for the User Datagram Protocol (UDP)</a:t>
            </a:r>
          </a:p>
          <a:p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1768475" y="4202112"/>
            <a:ext cx="5607050" cy="2198688"/>
            <a:chOff x="1806575" y="4343400"/>
            <a:chExt cx="5607050" cy="2427288"/>
          </a:xfrm>
        </p:grpSpPr>
        <p:sp>
          <p:nvSpPr>
            <p:cNvPr id="46" name="Text Box 4"/>
            <p:cNvSpPr txBox="1">
              <a:spLocks noChangeArrowheads="1"/>
            </p:cNvSpPr>
            <p:nvPr/>
          </p:nvSpPr>
          <p:spPr bwMode="auto">
            <a:xfrm>
              <a:off x="1806575" y="4811713"/>
              <a:ext cx="1958975" cy="396875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47" name="Text Box 5"/>
            <p:cNvSpPr txBox="1">
              <a:spLocks noChangeArrowheads="1"/>
            </p:cNvSpPr>
            <p:nvPr/>
          </p:nvSpPr>
          <p:spPr bwMode="auto">
            <a:xfrm>
              <a:off x="5378450" y="4811713"/>
              <a:ext cx="2035175" cy="396875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48" name="Text Box 6"/>
            <p:cNvSpPr txBox="1">
              <a:spLocks noChangeArrowheads="1"/>
            </p:cNvSpPr>
            <p:nvPr/>
          </p:nvSpPr>
          <p:spPr bwMode="auto">
            <a:xfrm>
              <a:off x="1806575" y="5195888"/>
              <a:ext cx="1957388" cy="44171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bg1"/>
                  </a:solidFill>
                </a:rPr>
                <a:t>TCP header</a:t>
              </a:r>
            </a:p>
          </p:txBody>
        </p: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378450" y="5195888"/>
              <a:ext cx="2033588" cy="39687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UDP header</a:t>
              </a:r>
            </a:p>
          </p:txBody>
        </p:sp>
        <p:sp>
          <p:nvSpPr>
            <p:cNvPr id="50" name="Rectangle 8"/>
            <p:cNvSpPr>
              <a:spLocks noChangeArrowheads="1"/>
            </p:cNvSpPr>
            <p:nvPr/>
          </p:nvSpPr>
          <p:spPr bwMode="auto">
            <a:xfrm>
              <a:off x="1806575" y="5580063"/>
              <a:ext cx="1958975" cy="11906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9"/>
            <p:cNvSpPr>
              <a:spLocks noChangeArrowheads="1"/>
            </p:cNvSpPr>
            <p:nvPr/>
          </p:nvSpPr>
          <p:spPr bwMode="auto">
            <a:xfrm>
              <a:off x="5378450" y="5580063"/>
              <a:ext cx="2035175" cy="11906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1949450" y="4343400"/>
              <a:ext cx="170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protocol=6</a:t>
              </a:r>
            </a:p>
          </p:txBody>
        </p:sp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5410200" y="4343400"/>
              <a:ext cx="1860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protocol=17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8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at the destination end-system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destination what to do with the received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Transport layer protocol (8 bits)</a:t>
            </a:r>
          </a:p>
          <a:p>
            <a:r>
              <a:rPr lang="en-US" dirty="0"/>
              <a:t>Get responses to the packet back to the source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Source IP address (32 bits)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5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is “open-book,” defined as follows:</a:t>
            </a:r>
          </a:p>
          <a:p>
            <a:pPr lvl="1"/>
            <a:r>
              <a:rPr lang="en-US" dirty="0"/>
              <a:t>Notes from the instructor and the staff (slides from lectures, discussion etc.)</a:t>
            </a:r>
          </a:p>
          <a:p>
            <a:pPr lvl="1"/>
            <a:r>
              <a:rPr lang="en-US" dirty="0"/>
              <a:t>Your </a:t>
            </a:r>
            <a:r>
              <a:rPr lang="en-US" b="1" dirty="0"/>
              <a:t>own</a:t>
            </a:r>
            <a:r>
              <a:rPr lang="en-US" dirty="0"/>
              <a:t> notes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All of the above in hard or soft copy </a:t>
            </a:r>
            <a:r>
              <a:rPr lang="en-US" b="1" u="sng" dirty="0">
                <a:solidFill>
                  <a:srgbClr val="0000FF"/>
                </a:solidFill>
              </a:rPr>
              <a:t>OFFLINE</a:t>
            </a:r>
          </a:p>
          <a:p>
            <a:pPr lvl="1"/>
            <a:r>
              <a:rPr lang="en-US" b="1" u="sng" dirty="0">
                <a:solidFill>
                  <a:srgbClr val="0000FF"/>
                </a:solidFill>
              </a:rPr>
              <a:t>ANYTHING ELSE</a:t>
            </a:r>
            <a:r>
              <a:rPr lang="en-US" dirty="0">
                <a:solidFill>
                  <a:srgbClr val="0000FF"/>
                </a:solidFill>
              </a:rPr>
              <a:t> is prohibited (e.g., being online, writing/compiling programs etc.)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fragmentation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4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fragmentation 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link has a “Maximum Transmission Unit” (MTU)</a:t>
            </a:r>
          </a:p>
          <a:p>
            <a:pPr lvl="1"/>
            <a:r>
              <a:rPr lang="en-US" dirty="0"/>
              <a:t>Largest number of bits it can carry as one unit</a:t>
            </a:r>
          </a:p>
          <a:p>
            <a:r>
              <a:rPr lang="en-US" dirty="0"/>
              <a:t>A router can split a packet into multiple “</a:t>
            </a:r>
            <a:r>
              <a:rPr lang="en-US" altLang="ja-JP" dirty="0"/>
              <a:t>fragments</a:t>
            </a:r>
            <a:r>
              <a:rPr lang="ja-JP" altLang="en-US" dirty="0"/>
              <a:t>”</a:t>
            </a:r>
            <a:r>
              <a:rPr lang="en-US" altLang="ja-JP" dirty="0"/>
              <a:t> if the packet size exceeds the link’s MTU</a:t>
            </a:r>
          </a:p>
          <a:p>
            <a:r>
              <a:rPr lang="en-US" dirty="0"/>
              <a:t>Must reassemble to recover original packet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0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4000 byte packet crosses a link w/ MTU=1500B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709057" y="2723991"/>
            <a:ext cx="5682343" cy="781209"/>
            <a:chOff x="1676400" y="3582895"/>
            <a:chExt cx="5029200" cy="455705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3048000" y="3733800"/>
              <a:ext cx="457200" cy="304800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4876800" y="3733800"/>
              <a:ext cx="457200" cy="304800"/>
            </a:xfrm>
            <a:prstGeom prst="roundRect">
              <a:avLst/>
            </a:prstGeom>
            <a:solidFill>
              <a:schemeClr val="tx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endParaRPr>
            </a:p>
          </p:txBody>
        </p:sp>
        <p:cxnSp>
          <p:nvCxnSpPr>
            <p:cNvPr id="9" name="Straight Connector 8"/>
            <p:cNvCxnSpPr>
              <a:endCxn id="43" idx="1"/>
            </p:cNvCxnSpPr>
            <p:nvPr/>
          </p:nvCxnSpPr>
          <p:spPr bwMode="auto">
            <a:xfrm>
              <a:off x="35052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16764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53340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1812461" y="3582895"/>
              <a:ext cx="686959" cy="19749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0" dirty="0">
                  <a:latin typeface="Arial" charset="0"/>
                  <a:ea typeface="Arial" charset="0"/>
                  <a:cs typeface="Arial" charset="0"/>
                </a:rPr>
                <a:t>4000B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95801" y="3671850"/>
              <a:ext cx="686959" cy="1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1500B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26538" y="3638492"/>
              <a:ext cx="345040" cy="1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ea typeface="Arial" charset="0"/>
                  <a:cs typeface="Arial" charset="0"/>
                </a:rPr>
                <a:t>…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>
              <a:off x="2591676" y="3771842"/>
              <a:ext cx="381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3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4000 byte packet crosses a link w/ MTU=1500B</a:t>
            </a:r>
          </a:p>
          <a:p>
            <a:endParaRPr lang="en-US" dirty="0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40386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8862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35194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40386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44196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44196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44196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3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20040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Arial" charset="0"/>
                <a:cs typeface="Arial" charset="0"/>
              </a:rPr>
              <a:t>IP header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35814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2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reassemble?</a:t>
            </a:r>
            <a:endParaRPr lang="en-US" dirty="0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22860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21336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17668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22860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26670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26670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26670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44780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Arial" charset="0"/>
                <a:cs typeface="Arial" charset="0"/>
              </a:rPr>
              <a:t>IP header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18288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914400" y="52578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45" name="Line 4"/>
          <p:cNvSpPr>
            <a:spLocks noChangeShapeType="1"/>
          </p:cNvSpPr>
          <p:nvPr/>
        </p:nvSpPr>
        <p:spPr bwMode="auto">
          <a:xfrm>
            <a:off x="9144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" name="Line 5"/>
          <p:cNvSpPr>
            <a:spLocks noChangeShapeType="1"/>
          </p:cNvSpPr>
          <p:nvPr/>
        </p:nvSpPr>
        <p:spPr bwMode="auto">
          <a:xfrm>
            <a:off x="914400" y="5014912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7" name="Line 6"/>
          <p:cNvSpPr>
            <a:spLocks noChangeShapeType="1"/>
          </p:cNvSpPr>
          <p:nvPr/>
        </p:nvSpPr>
        <p:spPr bwMode="auto">
          <a:xfrm>
            <a:off x="78486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1524000" y="5257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50" name="Line 36"/>
          <p:cNvSpPr>
            <a:spLocks noChangeShapeType="1"/>
          </p:cNvSpPr>
          <p:nvPr/>
        </p:nvSpPr>
        <p:spPr bwMode="auto">
          <a:xfrm>
            <a:off x="37338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1" name="Line 37"/>
          <p:cNvSpPr>
            <a:spLocks noChangeShapeType="1"/>
          </p:cNvSpPr>
          <p:nvPr/>
        </p:nvSpPr>
        <p:spPr bwMode="auto">
          <a:xfrm>
            <a:off x="57912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1447800" y="22860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914400" y="36576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6" name="Rectangle 3"/>
          <p:cNvSpPr>
            <a:spLocks noChangeArrowheads="1"/>
          </p:cNvSpPr>
          <p:nvPr/>
        </p:nvSpPr>
        <p:spPr bwMode="auto">
          <a:xfrm>
            <a:off x="1524000" y="52578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7" name="Rectangle 3"/>
          <p:cNvSpPr>
            <a:spLocks noChangeArrowheads="1"/>
          </p:cNvSpPr>
          <p:nvPr/>
        </p:nvSpPr>
        <p:spPr bwMode="auto">
          <a:xfrm>
            <a:off x="2057400" y="22860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1524000" y="36576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2133600" y="52578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095" y="5881687"/>
            <a:ext cx="881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  <a:ea typeface="Arial" charset="0"/>
                <a:cs typeface="Arial" charset="0"/>
              </a:rPr>
              <a:t>Must reassemble before sending packet to higher layers!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060C4-1240-9148-AA3F-EDFCE03A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5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571" grpId="0" animBg="1"/>
      <p:bldP spid="68612" grpId="0" animBg="1"/>
      <p:bldP spid="68613" grpId="0" animBg="1"/>
      <p:bldP spid="68614" grpId="0" animBg="1"/>
      <p:bldP spid="68615" grpId="0"/>
      <p:bldP spid="1517576" grpId="0" animBg="1"/>
      <p:bldP spid="1517604" grpId="0" animBg="1"/>
      <p:bldP spid="1517605" grpId="0" animBg="1"/>
      <p:bldP spid="5" grpId="0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and terminology</a:t>
            </a:r>
            <a:endParaRPr lang="en-US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8539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few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reassemble?</a:t>
            </a:r>
          </a:p>
          <a:p>
            <a:r>
              <a:rPr lang="en-US" dirty="0"/>
              <a:t>Fragments can get lost</a:t>
            </a:r>
          </a:p>
          <a:p>
            <a:r>
              <a:rPr lang="en-US" dirty="0"/>
              <a:t>Fragments can follow different paths </a:t>
            </a:r>
          </a:p>
          <a:p>
            <a:r>
              <a:rPr lang="en-US" dirty="0"/>
              <a:t>Fragments can get fragmented again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4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should reassembly occur?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Classic case of E2E principle</a:t>
            </a:r>
          </a:p>
          <a:p>
            <a:r>
              <a:rPr lang="en-US" dirty="0"/>
              <a:t>At next-hop router imposes burden on network</a:t>
            </a:r>
          </a:p>
          <a:p>
            <a:pPr lvl="1"/>
            <a:r>
              <a:rPr lang="en-US" dirty="0"/>
              <a:t>Complicated reassembly algorithm</a:t>
            </a:r>
          </a:p>
          <a:p>
            <a:pPr lvl="1"/>
            <a:r>
              <a:rPr lang="en-US" dirty="0"/>
              <a:t>Must hold onto fragments/state</a:t>
            </a:r>
          </a:p>
          <a:p>
            <a:r>
              <a:rPr lang="en-US" dirty="0"/>
              <a:t>Any other router may not work</a:t>
            </a:r>
          </a:p>
          <a:p>
            <a:pPr lvl="1"/>
            <a:r>
              <a:rPr lang="en-US" dirty="0"/>
              <a:t>Fragments may take different paths</a:t>
            </a:r>
          </a:p>
          <a:p>
            <a:r>
              <a:rPr lang="en-US" dirty="0"/>
              <a:t>Little benefit, large cost for network reassembly</a:t>
            </a:r>
          </a:p>
          <a:p>
            <a:r>
              <a:rPr lang="en-US" dirty="0"/>
              <a:t>Hence, reassembly is done at the destination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9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Reassembly: What fields?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way to identify fragments of the packet</a:t>
            </a:r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Introduce an identifier</a:t>
            </a:r>
            <a:endParaRPr lang="en-US" dirty="0"/>
          </a:p>
          <a:p>
            <a:r>
              <a:rPr lang="en-US" dirty="0"/>
              <a:t>Fragments can get lost</a:t>
            </a:r>
          </a:p>
          <a:p>
            <a:pPr lvl="1"/>
            <a:r>
              <a:rPr lang="en-US" dirty="0">
                <a:sym typeface="Wingdings"/>
              </a:rPr>
              <a:t>N</a:t>
            </a:r>
            <a:r>
              <a:rPr lang="en-US" sz="2400" dirty="0">
                <a:sym typeface="Wingdings"/>
              </a:rPr>
              <a:t>eed some form of sequence number or offset</a:t>
            </a:r>
          </a:p>
          <a:p>
            <a:r>
              <a:rPr lang="en-US" dirty="0">
                <a:sym typeface="Wingdings"/>
              </a:rPr>
              <a:t>Sequence numbers / offset</a:t>
            </a:r>
          </a:p>
          <a:p>
            <a:pPr lvl="1"/>
            <a:r>
              <a:rPr lang="en-US" dirty="0">
                <a:sym typeface="Wingdings"/>
              </a:rPr>
              <a:t>How do I know when I have them all? (need max </a:t>
            </a:r>
            <a:r>
              <a:rPr lang="en-US" dirty="0" err="1">
                <a:sym typeface="Wingdings"/>
              </a:rPr>
              <a:t>seq</a:t>
            </a:r>
            <a:r>
              <a:rPr lang="en-US" dirty="0">
                <a:sym typeface="Wingdings"/>
              </a:rPr>
              <a:t># / flag)</a:t>
            </a:r>
          </a:p>
          <a:p>
            <a:pPr lvl="1"/>
            <a:r>
              <a:rPr lang="en-US" dirty="0">
                <a:sym typeface="Wingdings"/>
              </a:rPr>
              <a:t>What if a fragment gets re-fragmented?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0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IPv4’s fragmentation fields</a:t>
            </a:r>
            <a:endParaRPr lang="en-US" dirty="0"/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Identifier</a:t>
            </a:r>
            <a:r>
              <a:rPr lang="en-US" dirty="0"/>
              <a:t>: which fragments belong together</a:t>
            </a:r>
          </a:p>
          <a:p>
            <a:r>
              <a:rPr lang="en-US" dirty="0">
                <a:solidFill>
                  <a:srgbClr val="0000FF"/>
                </a:solidFill>
              </a:rPr>
              <a:t>Flags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Reserved: ignore</a:t>
            </a:r>
          </a:p>
          <a:p>
            <a:pPr lvl="1"/>
            <a:r>
              <a:rPr lang="en-US" dirty="0"/>
              <a:t>DF: don’t fragment </a:t>
            </a:r>
          </a:p>
          <a:p>
            <a:pPr lvl="2"/>
            <a:r>
              <a:rPr lang="en-US" dirty="0"/>
              <a:t>May trigger error message back to sender</a:t>
            </a:r>
          </a:p>
          <a:p>
            <a:pPr lvl="1"/>
            <a:r>
              <a:rPr lang="en-US" dirty="0"/>
              <a:t>MF: more fragments coming</a:t>
            </a:r>
          </a:p>
          <a:p>
            <a:r>
              <a:rPr lang="en-US" dirty="0">
                <a:solidFill>
                  <a:srgbClr val="0000FF"/>
                </a:solidFill>
              </a:rPr>
              <a:t>Offset</a:t>
            </a:r>
            <a:r>
              <a:rPr lang="en-US" dirty="0"/>
              <a:t>: portion of original payload this fragment contains</a:t>
            </a:r>
          </a:p>
          <a:p>
            <a:pPr lvl="1"/>
            <a:r>
              <a:rPr lang="en-US" dirty="0"/>
              <a:t> In 8-byte units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Fragment Offset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77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Fragment without MF set (last fragment)</a:t>
            </a:r>
          </a:p>
          <a:p>
            <a:pPr lvl="1"/>
            <a:r>
              <a:rPr lang="en-US" dirty="0"/>
              <a:t>Tells host which are the last bits in original payload</a:t>
            </a:r>
          </a:p>
          <a:p>
            <a:r>
              <a:rPr lang="en-US" dirty="0"/>
              <a:t>All other fragments fill in holes</a:t>
            </a:r>
          </a:p>
          <a:p>
            <a:r>
              <a:rPr lang="en-US" dirty="0"/>
              <a:t>Can tell when holes are filled, regardless of order</a:t>
            </a:r>
          </a:p>
          <a:p>
            <a:pPr lvl="1"/>
            <a:r>
              <a:rPr lang="en-US" dirty="0"/>
              <a:t>Use offset field</a:t>
            </a:r>
          </a:p>
          <a:p>
            <a:r>
              <a:rPr lang="en-US" dirty="0"/>
              <a:t>Q: why use a byte-offset for fragments rather than numbering each fragment?</a:t>
            </a:r>
          </a:p>
          <a:p>
            <a:pPr lvl="1"/>
            <a:r>
              <a:rPr lang="en-US" dirty="0"/>
              <a:t>Allows further fragmentation of fragments 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4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 (contd.</a:t>
            </a:r>
            <a:r>
              <a:rPr lang="en-US" altLang="ja-JP"/>
              <a:t>)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Packet split into 3 pieces</a:t>
            </a:r>
          </a:p>
          <a:p>
            <a:r>
              <a:rPr lang="en-US"/>
              <a:t>Example:</a:t>
            </a:r>
            <a:endParaRPr lang="en-US" dirty="0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33528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2004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28336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3352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37338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37338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37338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8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4000 byte packet from host 1.2.3.4 to 5.6.7.8 traverses a link with MTU 1,500 bytes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3128128" y="6282158"/>
            <a:ext cx="350106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dirty="0">
                <a:solidFill>
                  <a:srgbClr val="0000FF"/>
                </a:solidFill>
                <a:latin typeface="Arial" charset="0"/>
              </a:rPr>
              <a:t>(3980 more bytes of payload here)</a:t>
            </a:r>
            <a:endParaRPr lang="en-US" sz="1400" b="0" dirty="0">
              <a:solidFill>
                <a:srgbClr val="0000FF"/>
              </a:solidFill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4000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44019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528AC8-B473-4B49-AD53-9316FCDE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0544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Datagram split into 3 pieces. Possible first piece: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31" name="Rectangle 30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1500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xxx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725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second piece: Frag#1 covered 1480bytes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1220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185 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(185 * 8 = 1480)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yyy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1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03" name="Group 37"/>
          <p:cNvGrpSpPr>
            <a:grpSpLocks noChangeAspect="1"/>
          </p:cNvGrpSpPr>
          <p:nvPr/>
        </p:nvGrpSpPr>
        <p:grpSpPr bwMode="auto">
          <a:xfrm>
            <a:off x="254868" y="2438832"/>
            <a:ext cx="914400" cy="240632"/>
            <a:chOff x="885372" y="3276600"/>
            <a:chExt cx="1172028" cy="228600"/>
          </a:xfrm>
        </p:grpSpPr>
        <p:sp>
          <p:nvSpPr>
            <p:cNvPr id="104" name="Rectangle 103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108" name="Cube 107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0" name="Cube 109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" name="Cube 111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3" name="Cube 112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4" name="Cube 113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5" name="Cube 114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7" name="Cube 116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8" name="Cube 117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9" name="Cube 11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0" name="Cube 119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21" name="Straight Connector 120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>
            <a:endCxn id="132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>
            <a:stCxn id="132" idx="5"/>
            <a:endCxn id="131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>
            <a:stCxn id="131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/>
          <p:cNvCxnSpPr>
            <a:endCxn id="137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>
            <a:stCxn id="135" idx="2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>
            <a:stCxn id="136" idx="4"/>
            <a:endCxn id="137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>
            <a:stCxn id="136" idx="0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/>
          <p:cNvCxnSpPr>
            <a:stCxn id="138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138" idx="3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6" name="Picture 13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199112" y="35052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umich.edu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40" name="Straight Connector 139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8224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0.10538 0.0016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38 0.00162 L 0.28143 0.0921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43 0.09213 L 0.36372 0.21551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Possible third piece: 1480+1200 = 2680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29" name="Rectangle 28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1320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335 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(335 * 8 = 2680)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rgbClr val="FF0000"/>
                  </a:solidFill>
                </a:rPr>
                <a:t>zzz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2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look into IPv6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97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Motivated (prematurely) by address exhaustion</a:t>
            </a:r>
          </a:p>
          <a:p>
            <a:pPr lvl="1"/>
            <a:r>
              <a:rPr lang="en-US" dirty="0"/>
              <a:t>Addresses four times as big (128-bit)</a:t>
            </a:r>
          </a:p>
          <a:p>
            <a:r>
              <a:rPr lang="en-US" dirty="0"/>
              <a:t>Focused on simplifying IP</a:t>
            </a:r>
          </a:p>
          <a:p>
            <a:pPr lvl="1"/>
            <a:r>
              <a:rPr lang="en-US" dirty="0"/>
              <a:t>Got rid of all fields that were not absolutely necessary</a:t>
            </a:r>
          </a:p>
          <a:p>
            <a:r>
              <a:rPr lang="en-US" dirty="0"/>
              <a:t>Result is an elegant, if unambitious, protocol</a:t>
            </a:r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8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“clean up” would you do?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Fragment Offset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825082" y="5638800"/>
            <a:ext cx="54864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solidFill>
                  <a:schemeClr val="bg1"/>
                </a:solidFill>
              </a:rPr>
              <a:t>Payload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9D89A9-7866-9F49-99CF-25AD7F61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923089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IPv4 and IPv6 header comparison</a:t>
            </a:r>
            <a:endParaRPr lang="en-US" dirty="0"/>
          </a:p>
        </p:txBody>
      </p:sp>
      <p:graphicFrame>
        <p:nvGraphicFramePr>
          <p:cNvPr id="348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530286"/>
              </p:ext>
            </p:extLst>
          </p:nvPr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2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6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393888"/>
              </p:ext>
            </p:extLst>
          </p:nvPr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Flow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Arial" charset="0"/>
                <a:cs typeface="Arial" charset="0"/>
              </a:rPr>
              <a:t>IPv6</a:t>
            </a:r>
            <a:endParaRPr lang="en-US" sz="2400" b="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6642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59944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785814" y="5326063"/>
            <a:ext cx="3100386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 </a:t>
            </a:r>
            <a:r>
              <a:rPr lang="en-GB" sz="1400" dirty="0">
                <a:latin typeface="Arial" charset="0"/>
              </a:rPr>
              <a:t>name </a:t>
            </a:r>
            <a:r>
              <a:rPr lang="en-US" sz="1400" dirty="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New field in IPv6</a:t>
            </a:r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564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69" grpId="0"/>
      <p:bldP spid="34870" grpId="0"/>
      <p:bldP spid="34871" grpId="0" animBg="1"/>
      <p:bldP spid="34872" grpId="0" animBg="1"/>
      <p:bldP spid="34873" grpId="0" animBg="1"/>
      <p:bldP spid="34874" grpId="0" animBg="1"/>
      <p:bldP spid="9221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Eliminated fragmentation (why?)</a:t>
            </a:r>
          </a:p>
          <a:p>
            <a:r>
              <a:rPr lang="en-US" dirty="0"/>
              <a:t>Eliminated checksum (why?)</a:t>
            </a:r>
          </a:p>
          <a:p>
            <a:r>
              <a:rPr lang="en-US" dirty="0"/>
              <a:t>New options mechanism (why?)</a:t>
            </a:r>
          </a:p>
          <a:p>
            <a:r>
              <a:rPr lang="en-US" dirty="0"/>
              <a:t>Eliminated header length (why?)</a:t>
            </a:r>
          </a:p>
          <a:p>
            <a:r>
              <a:rPr lang="en-US" dirty="0"/>
              <a:t>Expanded addresses </a:t>
            </a:r>
          </a:p>
          <a:p>
            <a:r>
              <a:rPr lang="en-US" dirty="0"/>
              <a:t>Added Flow Label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4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deal with problems: leave to ends</a:t>
            </a:r>
          </a:p>
          <a:p>
            <a:pPr lvl="1"/>
            <a:r>
              <a:rPr lang="en-US" dirty="0"/>
              <a:t>Eliminated fragmentation and checksum</a:t>
            </a:r>
          </a:p>
          <a:p>
            <a:pPr lvl="1"/>
            <a:r>
              <a:rPr lang="en-US" dirty="0"/>
              <a:t>Why retain TTL?</a:t>
            </a:r>
          </a:p>
          <a:p>
            <a:r>
              <a:rPr lang="en-US" dirty="0"/>
              <a:t>Simplify handling:</a:t>
            </a:r>
          </a:p>
          <a:p>
            <a:pPr lvl="1"/>
            <a:r>
              <a:rPr lang="en-US" dirty="0"/>
              <a:t>New options mechanism (uses next header)</a:t>
            </a:r>
          </a:p>
          <a:p>
            <a:pPr lvl="1"/>
            <a:r>
              <a:rPr lang="en-US" dirty="0"/>
              <a:t>Eliminated header length</a:t>
            </a:r>
          </a:p>
          <a:p>
            <a:pPr lvl="2"/>
            <a:r>
              <a:rPr lang="en-US" dirty="0"/>
              <a:t>Why couldn’t IPv4 do this?</a:t>
            </a:r>
          </a:p>
          <a:p>
            <a:r>
              <a:rPr lang="en-US" dirty="0"/>
              <a:t>Provide general flow label for packet</a:t>
            </a:r>
          </a:p>
          <a:p>
            <a:pPr lvl="1"/>
            <a:r>
              <a:rPr lang="en-US" dirty="0"/>
              <a:t>Not tied to semantics</a:t>
            </a:r>
          </a:p>
          <a:p>
            <a:pPr lvl="1"/>
            <a:r>
              <a:rPr lang="en-US" dirty="0"/>
              <a:t>Provides great flexibility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7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can be divided into data plane and control plane</a:t>
            </a:r>
          </a:p>
          <a:p>
            <a:pPr lvl="1"/>
            <a:r>
              <a:rPr lang="en-US" dirty="0"/>
              <a:t>Data plane deals with “how?”</a:t>
            </a:r>
          </a:p>
          <a:p>
            <a:pPr lvl="1"/>
            <a:r>
              <a:rPr lang="en-US" dirty="0"/>
              <a:t>Control plane deals with “what?”</a:t>
            </a:r>
          </a:p>
          <a:p>
            <a:r>
              <a:rPr lang="en-US" dirty="0"/>
              <a:t>IP is simple yet nuanced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NO CLASS</a:t>
            </a:r>
            <a:r>
              <a:rPr lang="en-US" dirty="0">
                <a:solidFill>
                  <a:schemeClr val="accent6"/>
                </a:solidFill>
              </a:rPr>
              <a:t> on Monday</a:t>
            </a:r>
          </a:p>
          <a:p>
            <a:r>
              <a:rPr lang="en-US" dirty="0">
                <a:solidFill>
                  <a:srgbClr val="0000FF"/>
                </a:solidFill>
              </a:rPr>
              <a:t>After the midterm</a:t>
            </a:r>
            <a:r>
              <a:rPr lang="en-US" dirty="0"/>
              <a:t>: what happens inside the routers?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9112" y="35052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umich.edu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579309" y="3918284"/>
            <a:ext cx="914400" cy="240632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979" y="42882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68853" y="43074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13354" y="535273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41845" y="51816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70317"/>
              </p:ext>
            </p:extLst>
          </p:nvPr>
        </p:nvGraphicFramePr>
        <p:xfrm>
          <a:off x="6043961" y="1819275"/>
          <a:ext cx="2743200" cy="1716087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Destination 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4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28124" y="1439862"/>
            <a:ext cx="2154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Forwarding Table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891561" y="2886075"/>
            <a:ext cx="2971800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5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9289 -0.0868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89 -0.08681 L 0.34184 -0.0222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9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84 -0.02222 L 0.34184 0.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7" grpId="0" animBg="1"/>
      <p:bldP spid="7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Directing a packet to the correct interface so that it progresses to its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Local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Read address from packet header</a:t>
            </a:r>
          </a:p>
          <a:p>
            <a:pPr lvl="1"/>
            <a:r>
              <a:rPr lang="en-US" dirty="0"/>
              <a:t>Search forwarding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network-wide </a:t>
            </a:r>
            <a:r>
              <a:rPr lang="en-US" i="1" dirty="0"/>
              <a:t>forwarding tables</a:t>
            </a:r>
            <a:r>
              <a:rPr lang="en-US" dirty="0"/>
              <a:t> to enable end-to-end communication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Global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Using different routing protocols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67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vs.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Forwarding: “</a:t>
            </a:r>
            <a:r>
              <a:rPr lang="en-US" dirty="0">
                <a:solidFill>
                  <a:srgbClr val="0000FF"/>
                </a:solidFill>
              </a:rPr>
              <a:t>data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Directing one data packet</a:t>
            </a:r>
          </a:p>
          <a:p>
            <a:pPr lvl="1"/>
            <a:r>
              <a:rPr lang="en-US" dirty="0"/>
              <a:t>Each router using local routing state</a:t>
            </a:r>
          </a:p>
          <a:p>
            <a:r>
              <a:rPr lang="en-US" dirty="0"/>
              <a:t>Routing: “</a:t>
            </a:r>
            <a:r>
              <a:rPr lang="en-US" dirty="0">
                <a:solidFill>
                  <a:srgbClr val="0000FF"/>
                </a:solidFill>
              </a:rPr>
              <a:t>control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Computing the forwarding tables that guide packets</a:t>
            </a:r>
          </a:p>
          <a:p>
            <a:pPr lvl="1"/>
            <a:r>
              <a:rPr lang="en-US" dirty="0"/>
              <a:t>Jointly computed by routers using a distributed algorithm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Very different timescales!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9,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1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1490452931</TotalTime>
  <Pages>7</Pages>
  <Words>2813</Words>
  <Application>Microsoft Macintosh PowerPoint</Application>
  <PresentationFormat>On-screen Show (4:3)</PresentationFormat>
  <Paragraphs>854</Paragraphs>
  <Slides>57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Arial Black</vt:lpstr>
      <vt:lpstr>Courier New</vt:lpstr>
      <vt:lpstr>Gill Sans</vt:lpstr>
      <vt:lpstr>Monotype Sorts</vt:lpstr>
      <vt:lpstr>Times New Roman</vt:lpstr>
      <vt:lpstr>Wingdings</vt:lpstr>
      <vt:lpstr>dbllineb</vt:lpstr>
      <vt:lpstr>EECS 489 Computer Networks  Fall 2019</vt:lpstr>
      <vt:lpstr>Agenda</vt:lpstr>
      <vt:lpstr>Network layer</vt:lpstr>
      <vt:lpstr>Context and terminology</vt:lpstr>
      <vt:lpstr>Forwarding</vt:lpstr>
      <vt:lpstr>Forwarding</vt:lpstr>
      <vt:lpstr>Forwarding</vt:lpstr>
      <vt:lpstr>Routing</vt:lpstr>
      <vt:lpstr>Forwarding vs. routing</vt:lpstr>
      <vt:lpstr>The IP layer</vt:lpstr>
      <vt:lpstr>Lecture 3:  Layer encapsulation</vt:lpstr>
      <vt:lpstr>Recall: IP packet</vt:lpstr>
      <vt:lpstr>Designing the IP header</vt:lpstr>
      <vt:lpstr>What are these tasks? (in network)</vt:lpstr>
      <vt:lpstr>What information do we need?</vt:lpstr>
      <vt:lpstr>What information do we need?</vt:lpstr>
      <vt:lpstr>What information do we need?</vt:lpstr>
      <vt:lpstr>Preventing loops (TTL)</vt:lpstr>
      <vt:lpstr>Header corruption (Checksum)</vt:lpstr>
      <vt:lpstr>Fragmentation </vt:lpstr>
      <vt:lpstr>What information do we need?</vt:lpstr>
      <vt:lpstr>Special handling</vt:lpstr>
      <vt:lpstr>Options</vt:lpstr>
      <vt:lpstr>What information do we need?</vt:lpstr>
      <vt:lpstr>IP packet structure</vt:lpstr>
      <vt:lpstr>Parse packet</vt:lpstr>
      <vt:lpstr>IP packet structure</vt:lpstr>
      <vt:lpstr>Tasks at the destination end-system</vt:lpstr>
      <vt:lpstr>Telling end-host how to handle packet</vt:lpstr>
      <vt:lpstr>Telling end-host how to handle packet</vt:lpstr>
      <vt:lpstr>Tasks at the destination end-system</vt:lpstr>
      <vt:lpstr>IP packet structure</vt:lpstr>
      <vt:lpstr>5-minute break!</vt:lpstr>
      <vt:lpstr>Announcements</vt:lpstr>
      <vt:lpstr>Dealing with fragmentation</vt:lpstr>
      <vt:lpstr>A closer look at fragmentation </vt:lpstr>
      <vt:lpstr>Example of fragmentation</vt:lpstr>
      <vt:lpstr>Example of fragmentation</vt:lpstr>
      <vt:lpstr>Why reassemble?</vt:lpstr>
      <vt:lpstr>A few considerations</vt:lpstr>
      <vt:lpstr>Where should reassembly occur?</vt:lpstr>
      <vt:lpstr>Reassembly: What fields?</vt:lpstr>
      <vt:lpstr>IPv4’s fragmentation fields</vt:lpstr>
      <vt:lpstr>IP packet structure</vt:lpstr>
      <vt:lpstr>Why this works</vt:lpstr>
      <vt:lpstr>Example of fragmentation (contd.)</vt:lpstr>
      <vt:lpstr>Example of fragmentation, contd.</vt:lpstr>
      <vt:lpstr>Example of fragmentation, contd.</vt:lpstr>
      <vt:lpstr>Example of fragmentation, contd.</vt:lpstr>
      <vt:lpstr>Example of fragmentation, contd.</vt:lpstr>
      <vt:lpstr>A quick look into IPv6</vt:lpstr>
      <vt:lpstr>IPv6</vt:lpstr>
      <vt:lpstr>What “clean up” would you do?</vt:lpstr>
      <vt:lpstr>IPv4 and IPv6 header comparison</vt:lpstr>
      <vt:lpstr>Summary of changes</vt:lpstr>
      <vt:lpstr>Philosophy of changes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1216</cp:revision>
  <cp:lastPrinted>1999-09-08T17:25:07Z</cp:lastPrinted>
  <dcterms:created xsi:type="dcterms:W3CDTF">2014-01-14T18:15:50Z</dcterms:created>
  <dcterms:modified xsi:type="dcterms:W3CDTF">2019-10-06T19:30:12Z</dcterms:modified>
  <cp:category/>
</cp:coreProperties>
</file>