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42" r:id="rId27"/>
    <p:sldId id="543" r:id="rId28"/>
    <p:sldId id="502" r:id="rId29"/>
    <p:sldId id="503" r:id="rId30"/>
    <p:sldId id="544" r:id="rId31"/>
    <p:sldId id="545" r:id="rId32"/>
    <p:sldId id="546" r:id="rId33"/>
    <p:sldId id="547" r:id="rId34"/>
    <p:sldId id="548" r:id="rId35"/>
    <p:sldId id="549" r:id="rId36"/>
    <p:sldId id="567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3" r:id="rId48"/>
    <p:sldId id="564" r:id="rId49"/>
    <p:sldId id="568" r:id="rId50"/>
    <p:sldId id="565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6"/>
    <p:restoredTop sz="94643"/>
  </p:normalViewPr>
  <p:slideViewPr>
    <p:cSldViewPr>
      <p:cViewPr varScale="1">
        <p:scale>
          <a:sx n="115" d="100"/>
          <a:sy n="115" d="100"/>
        </p:scale>
        <p:origin x="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</a:t>
            </a:r>
            <a:r>
              <a:rPr lang="en-US" baseline="0" dirty="0" smtClean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one particular part of the functionality:</a:t>
            </a:r>
            <a:r>
              <a:rPr lang="en-US" baseline="0" dirty="0" smtClean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February 15,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r>
              <a:rPr lang="en-US" dirty="0" smtClean="0">
                <a:sym typeface="Wingdings"/>
              </a:rPr>
              <a:t>For scalability, addresses are aggregated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</a:t>
            </a:r>
            <a:r>
              <a:rPr lang="en-US" dirty="0" smtClean="0"/>
              <a:t>01 00 </a:t>
            </a:r>
            <a:r>
              <a:rPr lang="en-US" dirty="0"/>
              <a:t>00 to 11 </a:t>
            </a:r>
            <a:r>
              <a:rPr lang="en-US" dirty="0" smtClean="0"/>
              <a:t>01 </a:t>
            </a:r>
            <a:r>
              <a:rPr lang="en-US" dirty="0"/>
              <a:t>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with 4 ports</a:t>
            </a:r>
          </a:p>
          <a:p>
            <a:r>
              <a:rPr lang="en-US" dirty="0" smtClean="0"/>
              <a:t>Destination address range mapping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11 00 00</a:t>
            </a:r>
            <a:r>
              <a:rPr lang="en-US" dirty="0" smtClean="0"/>
              <a:t>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 smtClean="0">
                <a:solidFill>
                  <a:srgbClr val="0000FF"/>
                </a:solidFill>
              </a:rPr>
              <a:t>00</a:t>
            </a:r>
            <a:r>
              <a:rPr lang="en-US" dirty="0" smtClean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1</a:t>
            </a:r>
            <a:r>
              <a:rPr lang="en-US" dirty="0" smtClean="0"/>
              <a:t>1: 	Port 2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11 </a:t>
            </a:r>
            <a:r>
              <a:rPr lang="en-US" dirty="0" smtClean="0">
                <a:solidFill>
                  <a:srgbClr val="0000FF"/>
                </a:solidFill>
              </a:rPr>
              <a:t>00</a:t>
            </a:r>
            <a:r>
              <a:rPr lang="en-US" dirty="0" smtClean="0"/>
              <a:t> 10 </a:t>
            </a:r>
            <a:r>
              <a:rPr lang="en-US" dirty="0"/>
              <a:t>0</a:t>
            </a:r>
            <a:r>
              <a:rPr lang="en-US" dirty="0" smtClean="0"/>
              <a:t>0 </a:t>
            </a:r>
            <a:r>
              <a:rPr lang="en-US" dirty="0"/>
              <a:t>to </a:t>
            </a:r>
            <a:r>
              <a:rPr lang="en-US" dirty="0">
                <a:solidFill>
                  <a:srgbClr val="0000FF"/>
                </a:solidFill>
              </a:rPr>
              <a:t>11 </a:t>
            </a:r>
            <a:r>
              <a:rPr lang="en-US" dirty="0" smtClean="0">
                <a:solidFill>
                  <a:srgbClr val="0000FF"/>
                </a:solidFill>
              </a:rPr>
              <a:t>00 </a:t>
            </a:r>
            <a:r>
              <a:rPr lang="en-US" dirty="0" smtClean="0"/>
              <a:t>11 </a:t>
            </a:r>
            <a:r>
              <a:rPr lang="en-US" dirty="0"/>
              <a:t>11: </a:t>
            </a:r>
            <a:r>
              <a:rPr lang="en-US" dirty="0" smtClean="0"/>
              <a:t>	Port 3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110000**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110001**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1100****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1101****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ISP Router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match </a:t>
            </a:r>
            <a:r>
              <a:rPr lang="en-US" dirty="0"/>
              <a:t>e</a:t>
            </a:r>
            <a:r>
              <a:rPr lang="en-US" dirty="0" smtClean="0"/>
              <a:t>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each entry to find a match scales poorly</a:t>
            </a:r>
          </a:p>
          <a:p>
            <a:pPr lvl="1"/>
            <a:r>
              <a:rPr lang="en-US" dirty="0" smtClean="0"/>
              <a:t>On average: O(number of entries)</a:t>
            </a:r>
          </a:p>
          <a:p>
            <a:r>
              <a:rPr lang="en-US" dirty="0" smtClean="0"/>
              <a:t>Leverage tree structure of binary strings</a:t>
            </a:r>
          </a:p>
          <a:p>
            <a:pPr lvl="1"/>
            <a:r>
              <a:rPr lang="en-US" dirty="0" smtClean="0"/>
              <a:t>Set up tree-like data structure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 smtClean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 smtClean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 smtClean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 smtClean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ISP Router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00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00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  <a:endParaRPr lang="en-US" b="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</a:t>
            </a:r>
            <a:r>
              <a:rPr lang="en-US" b="0" dirty="0" smtClean="0">
                <a:latin typeface="Monaco"/>
                <a:cs typeface="Monaco"/>
              </a:rPr>
              <a:t>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accent2"/>
                </a:solidFill>
                <a:latin typeface="+mn-lt"/>
              </a:rPr>
              <a:t>Record port associated with latest match, and only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</a:rPr>
              <a:t>override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</a:rPr>
              <a:t>when it matches another prefix during walk down tree</a:t>
            </a:r>
            <a:endParaRPr lang="en-US" sz="2400" b="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challenge is processing speeds</a:t>
            </a:r>
          </a:p>
          <a:p>
            <a:r>
              <a:rPr lang="en-US" dirty="0" smtClean="0"/>
              <a:t>Tasks involved:</a:t>
            </a:r>
          </a:p>
          <a:p>
            <a:pPr lvl="1"/>
            <a:r>
              <a:rPr lang="en-US" dirty="0" smtClean="0"/>
              <a:t>Update packet header (easy) </a:t>
            </a:r>
          </a:p>
          <a:p>
            <a:pPr lvl="1"/>
            <a:r>
              <a:rPr lang="en-US" dirty="0" smtClean="0"/>
              <a:t>LPM lookup on destination address (harder)</a:t>
            </a:r>
          </a:p>
          <a:p>
            <a:r>
              <a:rPr lang="en-US" dirty="0" smtClean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linecards</a:t>
            </a:r>
            <a:endParaRPr lang="en-US" dirty="0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Packet classification</a:t>
            </a:r>
            <a:r>
              <a:rPr lang="en-US" dirty="0" smtClean="0"/>
              <a:t>: map packets to flow</a:t>
            </a:r>
            <a:r>
              <a:rPr lang="en-US" dirty="0"/>
              <a:t>s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Buffer management</a:t>
            </a:r>
            <a:r>
              <a:rPr lang="en-US" dirty="0" smtClean="0"/>
              <a:t>: decide when and which packet to drop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Scheduler</a:t>
            </a:r>
            <a:r>
              <a:rPr lang="en-US" dirty="0" smtClean="0"/>
              <a:t>: decide when and which packet to transmit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 smtClean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routers</a:t>
            </a:r>
          </a:p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Simplest: FIFO router</a:t>
            </a:r>
            <a:endParaRPr 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classification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Drop-tail buffer management</a:t>
            </a:r>
            <a:r>
              <a:rPr lang="en-US" dirty="0" smtClean="0"/>
              <a:t>: when buffer is full drop the incoming packet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First-In-First-Out (FIFO) Scheduling</a:t>
            </a:r>
            <a:r>
              <a:rPr lang="en-US" dirty="0" smtClean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classification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an IP packet based on a number of fields in the packet header, e.g.,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ource/destination IP address (32 bits)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ource/destination TCP port number (16 bits)</a:t>
            </a:r>
          </a:p>
          <a:p>
            <a:pPr lvl="1"/>
            <a:r>
              <a:rPr lang="en-US" dirty="0" smtClean="0"/>
              <a:t>Type of service (TOS) byte (8 bits)</a:t>
            </a:r>
          </a:p>
          <a:p>
            <a:pPr lvl="1"/>
            <a:r>
              <a:rPr lang="en-US" dirty="0" smtClean="0"/>
              <a:t>Type of protocol (8 bits)</a:t>
            </a:r>
          </a:p>
          <a:p>
            <a:r>
              <a:rPr lang="en-US" dirty="0" smtClean="0"/>
              <a:t>In general fields are specified by range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lassification requires a multi-dimensional range search!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Scheduler</a:t>
            </a:r>
            <a:endParaRPr lang="en-US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queue per “flow”</a:t>
            </a:r>
          </a:p>
          <a:p>
            <a:r>
              <a:rPr lang="en-US" dirty="0" smtClean="0"/>
              <a:t>Scheduler decides when and from which queue to send a packet</a:t>
            </a:r>
          </a:p>
          <a:p>
            <a:r>
              <a:rPr lang="en-US" dirty="0" smtClean="0"/>
              <a:t>Goals of a scheduling algorithm</a:t>
            </a:r>
          </a:p>
          <a:p>
            <a:pPr lvl="1"/>
            <a:r>
              <a:rPr lang="en-US" dirty="0" smtClean="0"/>
              <a:t>Fast!</a:t>
            </a:r>
          </a:p>
          <a:p>
            <a:pPr lvl="1"/>
            <a:r>
              <a:rPr lang="en-US" dirty="0" smtClean="0"/>
              <a:t>Depends on the policy being implemented (fairness, priority,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scheduler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</a:t>
            </a: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robin: packets are served from each queue in </a:t>
            </a:r>
            <a:r>
              <a:rPr lang="en-US" dirty="0" smtClean="0"/>
              <a:t>turn</a:t>
            </a:r>
          </a:p>
          <a:p>
            <a:r>
              <a:rPr lang="en-US" dirty="0" smtClean="0"/>
              <a:t>Fair queuing (FQ): round-robin for packets of different size</a:t>
            </a:r>
          </a:p>
          <a:p>
            <a:r>
              <a:rPr lang="en-US" dirty="0" smtClean="0"/>
              <a:t>Weighted fair queueing (WFQ): </a:t>
            </a:r>
            <a:r>
              <a:rPr lang="en-US" dirty="0" smtClean="0"/>
              <a:t>serve proportional to weight</a:t>
            </a:r>
          </a:p>
          <a:p>
            <a:pPr lvl="1"/>
            <a:r>
              <a:rPr lang="en-US" dirty="0" smtClean="0"/>
              <a:t>FQ gives </a:t>
            </a:r>
            <a:r>
              <a:rPr lang="en-US" dirty="0" smtClean="0"/>
              <a:t>equal weight to each 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inputs to outputs:</a:t>
            </a:r>
            <a:br>
              <a:rPr lang="en-US" dirty="0" smtClean="0"/>
            </a:br>
            <a:r>
              <a:rPr lang="en-US" dirty="0" smtClean="0"/>
              <a:t>Switching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Mini-network</a:t>
            </a:r>
          </a:p>
          <a:p>
            <a:r>
              <a:rPr lang="en-US" dirty="0" smtClean="0"/>
              <a:t>Three primary ways </a:t>
            </a:r>
            <a:r>
              <a:rPr lang="en-US" dirty="0" smtClean="0"/>
              <a:t>to switch</a:t>
            </a:r>
          </a:p>
          <a:p>
            <a:pPr lvl="1"/>
            <a:r>
              <a:rPr lang="en-US" dirty="0" smtClean="0"/>
              <a:t>Switching via shared memory</a:t>
            </a:r>
          </a:p>
          <a:p>
            <a:pPr lvl="1"/>
            <a:r>
              <a:rPr lang="en-US" dirty="0" smtClean="0"/>
              <a:t>Switching via a bus</a:t>
            </a:r>
          </a:p>
          <a:p>
            <a:pPr lvl="1"/>
            <a:r>
              <a:rPr lang="en-US" dirty="0" smtClean="0"/>
              <a:t>Switching via an inter-connection network</a:t>
            </a:r>
          </a:p>
          <a:p>
            <a:pPr lvl="2"/>
            <a:r>
              <a:rPr lang="en-US" dirty="0" smtClean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Crossbar fabric</a:t>
            </a:r>
          </a:p>
          <a:p>
            <a:r>
              <a:rPr lang="en-US" smtClean="0"/>
              <a:t>Centralized scheduler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95600" y="3276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11379" y="4242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</a:t>
            </a:r>
            <a:br>
              <a:rPr lang="en-US" dirty="0" smtClean="0"/>
            </a:br>
            <a:r>
              <a:rPr lang="en-US" dirty="0" smtClean="0"/>
              <a:t>ports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6779" y="6229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ports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86200" y="4191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links at full capacity, fairness across inputs</a:t>
            </a:r>
          </a:p>
          <a:p>
            <a:r>
              <a:rPr lang="en-US" dirty="0" smtClean="0"/>
              <a:t>Scheduling formulated as finding a matching on a bipartite graph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Practical solutions look for a good maximal matching (fast) 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162800" y="228600"/>
            <a:ext cx="1371600" cy="1371600"/>
            <a:chOff x="4876800" y="2730500"/>
            <a:chExt cx="1524000" cy="1524000"/>
          </a:xfrm>
        </p:grpSpPr>
        <p:sp>
          <p:nvSpPr>
            <p:cNvPr id="5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grpSp>
          <p:nvGrpSpPr>
            <p:cNvPr id="6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7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1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2667000" y="3200400"/>
            <a:ext cx="3962400" cy="2011680"/>
            <a:chOff x="1752600" y="3200400"/>
            <a:chExt cx="4953000" cy="2514600"/>
          </a:xfrm>
        </p:grpSpPr>
        <p:sp>
          <p:nvSpPr>
            <p:cNvPr id="16" name="Oval 15"/>
            <p:cNvSpPr/>
            <p:nvPr/>
          </p:nvSpPr>
          <p:spPr bwMode="auto">
            <a:xfrm>
              <a:off x="25146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724400" y="3200400"/>
              <a:ext cx="990600" cy="2514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3962400"/>
              <a:ext cx="754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Input 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ports</a:t>
              </a:r>
              <a:endParaRPr lang="en-US" b="0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0992" y="4038600"/>
              <a:ext cx="9546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Output</a:t>
              </a:r>
              <a:br>
                <a:rPr lang="en-US" b="0" dirty="0" smtClean="0">
                  <a:latin typeface="+mn-lt"/>
                </a:rPr>
              </a:br>
              <a:r>
                <a:rPr lang="en-US" b="0" dirty="0" smtClean="0">
                  <a:latin typeface="+mn-lt"/>
                </a:rPr>
                <a:t>ports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895600" y="38100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895600" y="41148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895600" y="44196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895600" y="4724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895600" y="5029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105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1054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1054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105400" y="5029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1" name="Straight Connector 30"/>
            <p:cNvCxnSpPr>
              <a:stCxn id="20" idx="6"/>
              <a:endCxn id="27" idx="2"/>
            </p:cNvCxnSpPr>
            <p:nvPr/>
          </p:nvCxnSpPr>
          <p:spPr bwMode="auto">
            <a:xfrm>
              <a:off x="3048000" y="3886200"/>
              <a:ext cx="2057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3048000" y="4800600"/>
              <a:ext cx="2133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23" idx="4"/>
              <a:endCxn id="29" idx="3"/>
            </p:cNvCxnSpPr>
            <p:nvPr/>
          </p:nvCxnSpPr>
          <p:spPr bwMode="auto">
            <a:xfrm>
              <a:off x="2971800" y="4876800"/>
              <a:ext cx="21559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2" idx="7"/>
            </p:cNvCxnSpPr>
            <p:nvPr/>
          </p:nvCxnSpPr>
          <p:spPr bwMode="auto">
            <a:xfrm flipV="1">
              <a:off x="3025682" y="4168682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3048000" y="3886200"/>
              <a:ext cx="2102036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on Wednesday, </a:t>
            </a:r>
            <a:r>
              <a:rPr lang="en-US" dirty="0" smtClean="0">
                <a:solidFill>
                  <a:srgbClr val="0000FF"/>
                </a:solidFill>
              </a:rPr>
              <a:t>Feb 22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No office </a:t>
            </a:r>
            <a:r>
              <a:rPr lang="en-US" dirty="0" smtClean="0">
                <a:solidFill>
                  <a:srgbClr val="0000FF"/>
                </a:solidFill>
              </a:rPr>
              <a:t>hours; </a:t>
            </a:r>
            <a:r>
              <a:rPr lang="en-US" dirty="0" smtClean="0">
                <a:solidFill>
                  <a:srgbClr val="0000FF"/>
                </a:solidFill>
              </a:rPr>
              <a:t>grading!</a:t>
            </a:r>
          </a:p>
          <a:p>
            <a:r>
              <a:rPr lang="en-US" dirty="0" smtClean="0"/>
              <a:t>Assignment 2 is due at the end of next </a:t>
            </a:r>
            <a:r>
              <a:rPr lang="en-US" dirty="0" smtClean="0"/>
              <a:t>week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Today is the last day </a:t>
            </a:r>
            <a:r>
              <a:rPr lang="en-US" smtClean="0">
                <a:solidFill>
                  <a:srgbClr val="0000FF"/>
                </a:solidFill>
              </a:rPr>
              <a:t>for submitting midterm </a:t>
            </a:r>
            <a:r>
              <a:rPr lang="en-US" dirty="0" smtClean="0">
                <a:solidFill>
                  <a:srgbClr val="0000FF"/>
                </a:solidFill>
              </a:rPr>
              <a:t>teaching evaluation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routers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building block of the Internet infrastructure</a:t>
            </a:r>
          </a:p>
          <a:p>
            <a:r>
              <a:rPr lang="en-US" dirty="0" smtClean="0"/>
              <a:t>$120B+ industry </a:t>
            </a:r>
          </a:p>
          <a:p>
            <a:r>
              <a:rPr lang="en-US" dirty="0" smtClean="0"/>
              <a:t>Vendors: Cisco, Huawei, Juniper, Alcatel-Lucent (account for &gt;90%)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  if they’re congested</a:t>
              </a:r>
              <a:endParaRPr lang="en-US" b="0" dirty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rate to send at</a:t>
              </a:r>
              <a:endParaRPr lang="en-US" b="0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 smtClean="0">
                <a:solidFill>
                  <a:srgbClr val="0000FF"/>
                </a:solidFill>
                <a:latin typeface="+mn-lt"/>
              </a:rPr>
            </a:br>
            <a:r>
              <a:rPr lang="en-US" b="0" dirty="0" smtClean="0">
                <a:solidFill>
                  <a:srgbClr val="0000FF"/>
                </a:solidFill>
                <a:latin typeface="+mn-lt"/>
              </a:rPr>
              <a:t>fair sharing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tasks for congestion </a:t>
            </a:r>
            <a:r>
              <a:rPr lang="en-US" dirty="0" smtClean="0"/>
              <a:t>control</a:t>
            </a:r>
            <a:endParaRPr lang="en-US" dirty="0" smtClean="0"/>
          </a:p>
          <a:p>
            <a:pPr lvl="1"/>
            <a:r>
              <a:rPr lang="en-US" dirty="0" smtClean="0"/>
              <a:t>Isolation/fairness</a:t>
            </a:r>
          </a:p>
          <a:p>
            <a:pPr lvl="1"/>
            <a:r>
              <a:rPr lang="en-US" dirty="0" smtClean="0"/>
              <a:t>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Fairness: 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classify packets into “flows”</a:t>
            </a:r>
          </a:p>
          <a:p>
            <a:pPr lvl="1"/>
            <a:r>
              <a:rPr lang="en-US" dirty="0" smtClean="0"/>
              <a:t>Let’s assume flows are TCP connections</a:t>
            </a:r>
          </a:p>
          <a:p>
            <a:r>
              <a:rPr lang="en-US" dirty="0" smtClean="0"/>
              <a:t>Each flow has its own FIFO queue in router</a:t>
            </a:r>
          </a:p>
          <a:p>
            <a:r>
              <a:rPr lang="en-US" dirty="0" smtClean="0"/>
              <a:t>Router services flows in a fair fashion</a:t>
            </a:r>
          </a:p>
          <a:p>
            <a:pPr lvl="1"/>
            <a:r>
              <a:rPr lang="en-US" dirty="0" smtClean="0"/>
              <a:t>When line becomes free, take packet from next flow in a fair order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and total bandwidth 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 = min(f,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rgbClr val="0000FF"/>
                </a:solidFill>
              </a:rPr>
              <a:t>Sum(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 baseline="-25000" dirty="0">
                <a:solidFill>
                  <a:srgbClr val="008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 smtClean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  <a:endParaRPr lang="en-US" sz="1800" b="0" baseline="-25000" dirty="0">
                <a:solidFill>
                  <a:srgbClr val="0000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rgbClr val="008000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 smtClean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solidFill>
                  <a:srgbClr val="0000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10; r</a:t>
            </a:r>
            <a:r>
              <a:rPr lang="en-US" baseline="-25000" dirty="0" smtClean="0"/>
              <a:t>1</a:t>
            </a:r>
            <a:r>
              <a:rPr lang="en-US" dirty="0" smtClean="0"/>
              <a:t> = 8, r</a:t>
            </a:r>
            <a:r>
              <a:rPr lang="en-US" baseline="-25000" dirty="0" smtClean="0"/>
              <a:t>2</a:t>
            </a:r>
            <a:r>
              <a:rPr lang="en-US" dirty="0" smtClean="0"/>
              <a:t> = 6, r</a:t>
            </a:r>
            <a:r>
              <a:rPr lang="en-US" baseline="-25000" dirty="0" smtClean="0"/>
              <a:t>3</a:t>
            </a:r>
            <a:r>
              <a:rPr lang="en-US" dirty="0" smtClean="0"/>
              <a:t> = 2; N = 3</a:t>
            </a:r>
          </a:p>
          <a:p>
            <a:r>
              <a:rPr lang="en-US" dirty="0" smtClean="0"/>
              <a:t>C/3 = 3.33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’s </a:t>
            </a:r>
            <a:r>
              <a:rPr lang="en-US" dirty="0" smtClean="0">
                <a:sym typeface="Wingdings" charset="0"/>
              </a:rPr>
              <a:t>need is only 2</a:t>
            </a:r>
          </a:p>
          <a:p>
            <a:pPr lvl="2"/>
            <a:r>
              <a:rPr lang="en-US" dirty="0" smtClean="0">
                <a:sym typeface="Wingdings" charset="0"/>
              </a:rPr>
              <a:t>Can service all of r</a:t>
            </a:r>
            <a:r>
              <a:rPr lang="en-US" baseline="-25000" dirty="0" smtClean="0">
                <a:sym typeface="Wingdings" charset="0"/>
              </a:rPr>
              <a:t>3</a:t>
            </a:r>
          </a:p>
          <a:p>
            <a:pPr lvl="1"/>
            <a:r>
              <a:rPr lang="en-US" dirty="0" smtClean="0">
                <a:sym typeface="Wingdings" charset="0"/>
              </a:rPr>
              <a:t>Remove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from the accounting: C = C – r</a:t>
            </a:r>
            <a:r>
              <a:rPr lang="en-US" baseline="-25000" dirty="0" smtClean="0">
                <a:sym typeface="Wingdings" charset="0"/>
              </a:rPr>
              <a:t>3</a:t>
            </a:r>
            <a:r>
              <a:rPr lang="en-US" dirty="0" smtClean="0">
                <a:sym typeface="Wingdings" charset="0"/>
              </a:rPr>
              <a:t> = 8; N = 2</a:t>
            </a:r>
          </a:p>
          <a:p>
            <a:r>
              <a:rPr lang="en-US" dirty="0" smtClean="0">
                <a:sym typeface="Wingdings" charset="0"/>
              </a:rPr>
              <a:t>C/2 = 4 </a:t>
            </a:r>
            <a:r>
              <a:rPr lang="en-US" dirty="0" smtClean="0">
                <a:sym typeface="Symbol" charset="0"/>
              </a:rPr>
              <a:t>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smtClean="0">
                <a:sym typeface="Wingdings" charset="0"/>
              </a:rPr>
              <a:t>Can</a:t>
            </a:r>
            <a:r>
              <a:rPr lang="ja-JP" altLang="en-US" dirty="0" smtClean="0">
                <a:sym typeface="Wingdings" charset="0"/>
              </a:rPr>
              <a:t>’</a:t>
            </a:r>
            <a:r>
              <a:rPr lang="en-US" dirty="0" smtClean="0">
                <a:sym typeface="Wingdings" charset="0"/>
              </a:rPr>
              <a:t>t service all of r</a:t>
            </a:r>
            <a:r>
              <a:rPr lang="en-US" baseline="-25000" dirty="0" smtClean="0">
                <a:sym typeface="Wingdings" charset="0"/>
              </a:rPr>
              <a:t>1</a:t>
            </a:r>
            <a:r>
              <a:rPr lang="en-US" dirty="0" smtClean="0">
                <a:sym typeface="Wingdings" charset="0"/>
              </a:rPr>
              <a:t> or r</a:t>
            </a:r>
            <a:r>
              <a:rPr lang="en-US" baseline="-25000" dirty="0" smtClean="0">
                <a:sym typeface="Wingdings" charset="0"/>
              </a:rPr>
              <a:t>2</a:t>
            </a:r>
          </a:p>
          <a:p>
            <a:pPr lvl="1"/>
            <a:r>
              <a:rPr lang="en-US" dirty="0" smtClean="0">
                <a:sym typeface="Wingdings" charset="0"/>
              </a:rPr>
              <a:t>So hold them to the remaining fair share: f = 4</a:t>
            </a:r>
            <a:endParaRPr lang="en-US" dirty="0">
              <a:sym typeface="Wingdings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set of bandwidth demands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and total bandwidth 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, max-min bandwidth allocations are: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 = min(f, 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 is the unique value such that </a:t>
            </a:r>
            <a:r>
              <a:rPr lang="en-US" dirty="0" smtClean="0">
                <a:solidFill>
                  <a:srgbClr val="0000FF"/>
                </a:solidFill>
              </a:rPr>
              <a:t>Sum(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If you </a:t>
            </a:r>
            <a:r>
              <a:rPr lang="en-US" dirty="0">
                <a:solidFill>
                  <a:srgbClr val="0000FF"/>
                </a:solidFill>
              </a:rPr>
              <a:t>don’t get full demand, no one gets more than </a:t>
            </a:r>
            <a:r>
              <a:rPr lang="en-US" dirty="0" smtClean="0">
                <a:solidFill>
                  <a:srgbClr val="0000FF"/>
                </a:solidFill>
              </a:rPr>
              <a:t>you</a:t>
            </a:r>
          </a:p>
          <a:p>
            <a:r>
              <a:rPr lang="en-US" dirty="0"/>
              <a:t>This is what round-robin service gives if all packets are the same </a:t>
            </a:r>
            <a:r>
              <a:rPr lang="en-US" dirty="0" smtClean="0"/>
              <a:t>size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deal with packets of different sizes?</a:t>
            </a:r>
            <a:endParaRPr lang="en-US" dirty="0" smtClean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Mental model: Bit-by-bit round robin (“fluid flow”) </a:t>
            </a:r>
          </a:p>
          <a:p>
            <a:r>
              <a:rPr lang="en-US" dirty="0" smtClean="0"/>
              <a:t>Can you do this in practice?</a:t>
            </a:r>
          </a:p>
          <a:p>
            <a:pPr lvl="1"/>
            <a:r>
              <a:rPr lang="en-US" dirty="0" smtClean="0"/>
              <a:t>No, packets cannot be preempted</a:t>
            </a:r>
          </a:p>
          <a:p>
            <a:r>
              <a:rPr lang="en-US" dirty="0" smtClean="0"/>
              <a:t>But we can approximate it </a:t>
            </a:r>
          </a:p>
          <a:p>
            <a:pPr lvl="1"/>
            <a:r>
              <a:rPr lang="en-US" dirty="0" smtClean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 Queuing (FQ) </a:t>
            </a:r>
            <a:endParaRPr lang="en-US" dirty="0" smtClean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each packet, compute the time at which the last bit of a packet would have left the router if flows are served bit-by-bit</a:t>
            </a:r>
          </a:p>
          <a:p>
            <a:r>
              <a:rPr lang="en-US" smtClean="0"/>
              <a:t>Then serve packets in the increasing order of their deadlines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 smtClean="0">
                <a:latin typeface="+mn-lt"/>
                <a:cs typeface="+mn-cs"/>
              </a:rPr>
              <a:t>FQ</a:t>
            </a:r>
            <a:br>
              <a:rPr lang="en-US" b="0" dirty="0" smtClean="0">
                <a:latin typeface="+mn-lt"/>
                <a:cs typeface="+mn-cs"/>
              </a:rPr>
            </a:br>
            <a:r>
              <a:rPr lang="en-US" b="0" dirty="0" smtClean="0">
                <a:latin typeface="+mn-lt"/>
                <a:cs typeface="+mn-cs"/>
              </a:rPr>
              <a:t>Packet</a:t>
            </a:r>
            <a:endParaRPr lang="en-US" b="0" dirty="0">
              <a:latin typeface="+mn-lt"/>
              <a:cs typeface="+mn-cs"/>
            </a:endParaRP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</a:t>
            </a:r>
            <a:r>
              <a:rPr lang="en-US" dirty="0" smtClean="0"/>
              <a:t>R</a:t>
            </a:r>
          </a:p>
          <a:p>
            <a:r>
              <a:rPr lang="en-US" dirty="0" smtClean="0"/>
              <a:t>N </a:t>
            </a:r>
            <a:r>
              <a:rPr lang="en-US" dirty="0"/>
              <a:t>= </a:t>
            </a:r>
            <a:r>
              <a:rPr lang="en-US" dirty="0" smtClean="0"/>
              <a:t>Number </a:t>
            </a:r>
            <a:r>
              <a:rPr lang="en-US" dirty="0"/>
              <a:t>of external router “ports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Speed </a:t>
            </a:r>
            <a:r>
              <a:rPr lang="en-US" dirty="0"/>
              <a:t>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 Queuing (FQ)</a:t>
            </a:r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round-robin generalized to the case where not all packets are equal sized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Weighted fair queuing (WFQ)</a:t>
            </a:r>
            <a:r>
              <a:rPr lang="en-US" dirty="0" smtClean="0"/>
              <a:t>: assign different flows different shares</a:t>
            </a:r>
          </a:p>
          <a:p>
            <a:r>
              <a:rPr lang="en-US" dirty="0" smtClean="0"/>
              <a:t>Today, some form of WFQ implemented in almost all routers</a:t>
            </a:r>
          </a:p>
          <a:p>
            <a:pPr lvl="1"/>
            <a:r>
              <a:rPr lang="en-US" dirty="0" smtClean="0"/>
              <a:t>Not the case in the 1980-90s, when CC was being developed</a:t>
            </a:r>
          </a:p>
          <a:p>
            <a:pPr lvl="1"/>
            <a:r>
              <a:rPr lang="en-US" dirty="0" smtClean="0"/>
              <a:t>Mostly used to isolate traffic at larger granularities (e.g., per-prefix)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vs. FIFO</a:t>
            </a:r>
            <a:endParaRPr lang="en-US" dirty="0" smtClean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advantages: </a:t>
            </a:r>
          </a:p>
          <a:p>
            <a:pPr lvl="1"/>
            <a:r>
              <a:rPr lang="en-US" dirty="0" smtClean="0"/>
              <a:t>Isolation: cheating flows don’t benefit</a:t>
            </a:r>
          </a:p>
          <a:p>
            <a:pPr lvl="1"/>
            <a:r>
              <a:rPr lang="en-US" dirty="0" smtClean="0"/>
              <a:t>Bandwidth share does not depend on RTT</a:t>
            </a:r>
          </a:p>
          <a:p>
            <a:pPr lvl="1"/>
            <a:r>
              <a:rPr lang="en-US" dirty="0" smtClean="0"/>
              <a:t>Flows can pick any rate adjustment scheme they want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in the big picture</a:t>
            </a:r>
            <a:endParaRPr lang="en-US" dirty="0" smtClean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FQ does not eliminate congestion </a:t>
            </a:r>
            <a:r>
              <a:rPr lang="en-US" smtClean="0">
                <a:sym typeface="Wingdings" charset="0"/>
              </a:rPr>
              <a:t> it just manages the congestion</a:t>
            </a:r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</a:t>
            </a:r>
            <a:r>
              <a:rPr lang="en-US" sz="1600" b="0" dirty="0" smtClean="0">
                <a:latin typeface="+mn-lt"/>
              </a:rPr>
              <a:t>00Mbps</a:t>
            </a:r>
            <a:endParaRPr lang="en-US" sz="1600" b="0" dirty="0"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</a:t>
            </a:r>
            <a:r>
              <a:rPr lang="en-US" sz="1600" b="0" dirty="0" smtClean="0">
                <a:latin typeface="+mn-lt"/>
              </a:rPr>
              <a:t>Gbps</a:t>
            </a:r>
            <a:endParaRPr lang="en-US" sz="1600" b="0" dirty="0">
              <a:latin typeface="+mn-lt"/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1Gbps</a:t>
            </a:r>
            <a:endParaRPr lang="en-US" sz="1600" b="0" dirty="0">
              <a:latin typeface="+mn-lt"/>
            </a:endParaRP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Blue and Green get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 0.5Gbps; any excess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will be dropped</a:t>
            </a:r>
            <a:endParaRPr lang="en-US" sz="1800" b="0" dirty="0">
              <a:latin typeface="+mn-lt"/>
            </a:endParaRP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Will drop an additional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400Mbps from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the green flow </a:t>
            </a:r>
            <a:endParaRPr lang="en-US" sz="1800" b="0" dirty="0">
              <a:latin typeface="+mn-lt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>
                <a:latin typeface="+mn-lt"/>
              </a:rPr>
              <a:t>If the green flow doesn’t drop its sending rate to 100Mbps, we’re wasting 400Mbps that could be usefully given to the blue flow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FQ in the big picture</a:t>
            </a:r>
            <a:endParaRPr lang="en-US" dirty="0" smtClean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FQ does not eliminate congestion </a:t>
            </a:r>
            <a:r>
              <a:rPr lang="en-US" dirty="0" smtClean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dirty="0" smtClean="0">
                <a:sym typeface="Wingdings" charset="0"/>
              </a:rPr>
              <a:t>obust to cheating, variations in RTT, details of delay, reordering, retransmission, etc.</a:t>
            </a:r>
            <a:endParaRPr lang="en-US" dirty="0" smtClean="0"/>
          </a:p>
          <a:p>
            <a:r>
              <a:rPr lang="en-US" dirty="0" smtClean="0"/>
              <a:t>But congestion (and packet drops) still occurs</a:t>
            </a:r>
          </a:p>
          <a:p>
            <a:r>
              <a:rPr lang="en-US" dirty="0" smtClean="0"/>
              <a:t>We still want end-hosts to discover/adapt to their fair share!</a:t>
            </a:r>
          </a:p>
          <a:p>
            <a:r>
              <a:rPr lang="en-US" dirty="0" smtClean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8 flows, and I have 4?</a:t>
            </a:r>
          </a:p>
          <a:p>
            <a:pPr lvl="1"/>
            <a:r>
              <a:rPr lang="en-US" dirty="0" smtClean="0"/>
              <a:t>Why should you get twice the bandwidth?</a:t>
            </a:r>
          </a:p>
          <a:p>
            <a:r>
              <a:rPr lang="en-US" dirty="0" smtClean="0"/>
              <a:t>What if your flow goes over 4 congested hops, and mine only goes over 1?</a:t>
            </a:r>
          </a:p>
          <a:p>
            <a:pPr lvl="1"/>
            <a:r>
              <a:rPr lang="en-US" dirty="0" smtClean="0"/>
              <a:t>Why shouldn’t you be penalized for using more scarce bandwidth?</a:t>
            </a:r>
          </a:p>
          <a:p>
            <a:r>
              <a:rPr lang="en-US" dirty="0" smtClean="0"/>
              <a:t>What is a flow anyway?</a:t>
            </a:r>
          </a:p>
          <a:p>
            <a:pPr lvl="1"/>
            <a:r>
              <a:rPr lang="en-US" dirty="0" smtClean="0"/>
              <a:t>TCP connection</a:t>
            </a:r>
          </a:p>
          <a:p>
            <a:pPr lvl="1"/>
            <a:r>
              <a:rPr lang="en-US" dirty="0" smtClean="0"/>
              <a:t>Source-Destination pair?</a:t>
            </a:r>
          </a:p>
          <a:p>
            <a:pPr lvl="1"/>
            <a:r>
              <a:rPr lang="en-US" dirty="0" smtClean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 has three different tasks: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 smtClean="0"/>
              <a:t>Rate 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let routers </a:t>
            </a:r>
            <a:r>
              <a:rPr lang="en-US" dirty="0"/>
              <a:t>tell what rate </a:t>
            </a:r>
            <a:r>
              <a:rPr lang="en-US" dirty="0" smtClean="0"/>
              <a:t>end hosts </a:t>
            </a:r>
            <a:r>
              <a:rPr lang="en-US" dirty="0"/>
              <a:t>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carry “rate field”</a:t>
            </a:r>
          </a:p>
          <a:p>
            <a:r>
              <a:rPr lang="en-US" dirty="0" smtClean="0"/>
              <a:t>Routers insert “fair share” f in packet header</a:t>
            </a:r>
          </a:p>
          <a:p>
            <a:r>
              <a:rPr lang="en-US" dirty="0" smtClean="0"/>
              <a:t>End-hosts set sending rate (or window size) to f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opefully (still need some policing of end hosts!)</a:t>
            </a:r>
          </a:p>
          <a:p>
            <a:r>
              <a:rPr lang="en-US" dirty="0" smtClean="0"/>
              <a:t>This is the basic idea behind the “Rate Control Protocol” (RCP) from </a:t>
            </a:r>
            <a:r>
              <a:rPr lang="en-US" dirty="0" err="1" smtClean="0"/>
              <a:t>Dukkipati</a:t>
            </a:r>
            <a:r>
              <a:rPr lang="en-US" dirty="0" smtClean="0"/>
              <a:t> et al. ’07</a:t>
            </a:r>
          </a:p>
          <a:p>
            <a:pPr lvl="1"/>
            <a:r>
              <a:rPr lang="en-US" dirty="0" smtClean="0"/>
              <a:t>Flows react faster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 smtClean="0"/>
              <a:t>Router-Assisted Congestion Control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 has three different tasks: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 smtClean="0"/>
              <a:t>Detecting congestion</a:t>
            </a:r>
          </a:p>
          <a:p>
            <a:pPr lvl="7"/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Congestion Notification (ECN)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bit in packet header; set by congested routers</a:t>
            </a:r>
          </a:p>
          <a:p>
            <a:pPr lvl="1"/>
            <a:r>
              <a:rPr lang="en-US" dirty="0" smtClean="0"/>
              <a:t>If data packet has bit set, then ACK has ECN bit set</a:t>
            </a:r>
          </a:p>
          <a:p>
            <a:r>
              <a:rPr lang="en-US" dirty="0" smtClean="0"/>
              <a:t>Many options for when routers set the bit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radeoff between (link) utilization and (packet) delay</a:t>
            </a:r>
          </a:p>
          <a:p>
            <a:r>
              <a:rPr lang="en-US" dirty="0" smtClean="0"/>
              <a:t>Congestion semantics can be exactly like that of drop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</a:t>
            </a:r>
            <a:r>
              <a:rPr lang="en-US" dirty="0" smtClean="0"/>
              <a:t>header</a:t>
            </a:r>
          </a:p>
          <a:p>
            <a:pPr lvl="2"/>
            <a:r>
              <a:rPr lang="en-US" dirty="0" smtClean="0"/>
              <a:t>Common in datacenters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AT&amp;T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BBN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NYU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core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(ISP)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(enterprise)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home,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 small business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ECN as congestion markers</a:t>
            </a:r>
          </a:p>
          <a:p>
            <a:r>
              <a:rPr lang="en-US" dirty="0" smtClean="0"/>
              <a:t>Whenever I get an ECN bit set, I have to pay $$</a:t>
            </a:r>
          </a:p>
          <a:p>
            <a:r>
              <a:rPr lang="en-US" dirty="0" smtClean="0"/>
              <a:t>Now, there’s no debate over what a flow is, or what fair is…</a:t>
            </a:r>
          </a:p>
          <a:p>
            <a:r>
              <a:rPr lang="en-US" dirty="0" smtClean="0"/>
              <a:t>Idea started by Frank Kelly at Cambridge </a:t>
            </a:r>
          </a:p>
          <a:p>
            <a:pPr lvl="1"/>
            <a:r>
              <a:rPr lang="en-US" dirty="0" smtClean="0"/>
              <a:t>“Optimal” solution, backed by much math</a:t>
            </a:r>
          </a:p>
          <a:p>
            <a:pPr lvl="1"/>
            <a:r>
              <a:rPr lang="en-US" dirty="0" smtClean="0"/>
              <a:t>Great idea: simple, elegant, effective</a:t>
            </a:r>
          </a:p>
          <a:p>
            <a:pPr lvl="1"/>
            <a:r>
              <a:rPr lang="en-US" dirty="0" smtClean="0"/>
              <a:t>Unclear that it will impact practice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routers form the backbone of the Internet</a:t>
            </a:r>
          </a:p>
          <a:p>
            <a:r>
              <a:rPr lang="en-US" dirty="0" smtClean="0"/>
              <a:t>Aims for speed while providing fairness</a:t>
            </a:r>
          </a:p>
          <a:p>
            <a:r>
              <a:rPr lang="en-US" dirty="0" smtClean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Next week: </a:t>
            </a:r>
            <a:r>
              <a:rPr lang="en-US" dirty="0" smtClean="0">
                <a:solidFill>
                  <a:srgbClr val="0000FF"/>
                </a:solidFill>
              </a:rPr>
              <a:t>Midterm review and the Midterm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routers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R = 10/40/100 Gbps</a:t>
            </a:r>
          </a:p>
          <a:p>
            <a:pPr lvl="1"/>
            <a:r>
              <a:rPr lang="en-US" dirty="0" smtClean="0"/>
              <a:t>NR = O(100) Tbps (Aggregated)</a:t>
            </a:r>
          </a:p>
          <a:p>
            <a:r>
              <a:rPr lang="en-US" dirty="0" smtClean="0"/>
              <a:t>Edge</a:t>
            </a:r>
          </a:p>
          <a:p>
            <a:pPr lvl="1"/>
            <a:r>
              <a:rPr lang="en-US" dirty="0" smtClean="0"/>
              <a:t>R = 1/10/40</a:t>
            </a:r>
          </a:p>
          <a:p>
            <a:pPr lvl="1"/>
            <a:r>
              <a:rPr lang="en-US" dirty="0" smtClean="0"/>
              <a:t>NR = O(100) Gbps</a:t>
            </a:r>
          </a:p>
          <a:p>
            <a:r>
              <a:rPr lang="en-US" dirty="0" smtClean="0"/>
              <a:t>Small business</a:t>
            </a:r>
          </a:p>
          <a:p>
            <a:pPr lvl="1"/>
            <a:r>
              <a:rPr lang="en-US" dirty="0" smtClean="0"/>
              <a:t>R = 10/100/1000 Mbps</a:t>
            </a:r>
          </a:p>
          <a:p>
            <a:pPr lvl="1"/>
            <a:r>
              <a:rPr lang="en-US" dirty="0" smtClean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3A600"/>
                </a:solidFill>
              </a:rPr>
              <a:t>Control Plane</a:t>
            </a:r>
            <a:endParaRPr lang="en-US" dirty="0">
              <a:solidFill>
                <a:srgbClr val="D3A6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3A600"/>
                </a:solidFill>
              </a:rPr>
              <a:t>Data Plane</a:t>
            </a:r>
            <a:endParaRPr lang="en-US" dirty="0">
              <a:solidFill>
                <a:srgbClr val="D3A600"/>
              </a:solidFill>
            </a:endParaRP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Linecards</a:t>
            </a:r>
          </a:p>
          <a:p>
            <a:pPr lvl="1"/>
            <a:r>
              <a:rPr lang="en-US" dirty="0" smtClean="0"/>
              <a:t>Input linecards process packets on their way in</a:t>
            </a:r>
          </a:p>
          <a:p>
            <a:pPr lvl="1"/>
            <a:r>
              <a:rPr lang="en-US" dirty="0" smtClean="0"/>
              <a:t>Output linecards process packets </a:t>
            </a:r>
            <a:r>
              <a:rPr lang="en-US" dirty="0"/>
              <a:t>on </a:t>
            </a:r>
            <a:r>
              <a:rPr lang="en-US" dirty="0" smtClean="0"/>
              <a:t>way out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 smtClean="0"/>
              <a:t>Interconnect/switching fabric</a:t>
            </a:r>
          </a:p>
          <a:p>
            <a:pPr lvl="1"/>
            <a:r>
              <a:rPr lang="en-US" dirty="0" smtClean="0"/>
              <a:t>Transfers packets from input to output ports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linecards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Receive incoming packets (physical layer stuff)</a:t>
            </a:r>
          </a:p>
          <a:p>
            <a:pPr lvl="1"/>
            <a:r>
              <a:rPr lang="en-US" dirty="0" smtClean="0"/>
              <a:t>Update the IP header</a:t>
            </a:r>
          </a:p>
          <a:p>
            <a:pPr lvl="2"/>
            <a:r>
              <a:rPr lang="en-US" dirty="0" smtClean="0"/>
              <a:t>TTL, Checksum, Options and Fragment (maybe)</a:t>
            </a:r>
          </a:p>
          <a:p>
            <a:pPr lvl="1"/>
            <a:r>
              <a:rPr lang="en-US" dirty="0" smtClean="0"/>
              <a:t>Lookup the output port for the destination IP address</a:t>
            </a:r>
          </a:p>
          <a:p>
            <a:pPr lvl="1"/>
            <a:r>
              <a:rPr lang="en-US" dirty="0" smtClean="0"/>
              <a:t>Queue the packet at the switch fabric</a:t>
            </a:r>
          </a:p>
          <a:p>
            <a:r>
              <a:rPr lang="en-US" dirty="0" smtClean="0"/>
              <a:t>Challenge: </a:t>
            </a:r>
            <a:r>
              <a:rPr lang="en-US" dirty="0" smtClean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 smtClean="0"/>
              <a:t>100B packets @ 40Gbps </a:t>
            </a:r>
            <a:r>
              <a:rPr lang="en-US" dirty="0" smtClean="0">
                <a:sym typeface="Wingdings"/>
              </a:rPr>
              <a:t> new packet every 20 </a:t>
            </a:r>
            <a:r>
              <a:rPr lang="en-US" dirty="0" err="1" smtClean="0">
                <a:sym typeface="Wingdings"/>
              </a:rPr>
              <a:t>nano</a:t>
            </a:r>
            <a:r>
              <a:rPr lang="en-US" dirty="0" smtClean="0">
                <a:sym typeface="Wingdings"/>
              </a:rPr>
              <a:t> secs!</a:t>
            </a:r>
          </a:p>
          <a:p>
            <a:pPr lvl="1"/>
            <a:r>
              <a:rPr lang="en-US" dirty="0" smtClean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1490453073</TotalTime>
  <Pages>7</Pages>
  <Words>2612</Words>
  <Application>Microsoft Macintosh PowerPoint</Application>
  <PresentationFormat>On-screen Show (4:3)</PresentationFormat>
  <Paragraphs>634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 Black</vt:lpstr>
      <vt:lpstr>Courier New</vt:lpstr>
      <vt:lpstr>Gill Sans</vt:lpstr>
      <vt:lpstr>Monaco</vt:lpstr>
      <vt:lpstr>Monotype Sorts</vt:lpstr>
      <vt:lpstr>ＭＳ Ｐゴシック</vt:lpstr>
      <vt:lpstr>Palatino Linotype</vt:lpstr>
      <vt:lpstr>Symbol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Context</vt:lpstr>
      <vt:lpstr>Scheduling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1225</cp:revision>
  <cp:lastPrinted>1999-09-08T17:25:07Z</cp:lastPrinted>
  <dcterms:created xsi:type="dcterms:W3CDTF">2014-01-14T18:15:50Z</dcterms:created>
  <dcterms:modified xsi:type="dcterms:W3CDTF">2017-02-15T16:57:07Z</dcterms:modified>
  <cp:category/>
</cp:coreProperties>
</file>