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8" r:id="rId2"/>
    <p:sldId id="487" r:id="rId3"/>
    <p:sldId id="514" r:id="rId4"/>
    <p:sldId id="515" r:id="rId5"/>
    <p:sldId id="516" r:id="rId6"/>
    <p:sldId id="517" r:id="rId7"/>
    <p:sldId id="518" r:id="rId8"/>
    <p:sldId id="521" r:id="rId9"/>
    <p:sldId id="523" r:id="rId10"/>
    <p:sldId id="524" r:id="rId11"/>
    <p:sldId id="526" r:id="rId12"/>
    <p:sldId id="527" r:id="rId13"/>
    <p:sldId id="525" r:id="rId14"/>
    <p:sldId id="528" r:id="rId15"/>
    <p:sldId id="529" r:id="rId16"/>
    <p:sldId id="530" r:id="rId17"/>
    <p:sldId id="531" r:id="rId18"/>
    <p:sldId id="532" r:id="rId19"/>
    <p:sldId id="533" r:id="rId20"/>
    <p:sldId id="535" r:id="rId21"/>
    <p:sldId id="536" r:id="rId22"/>
    <p:sldId id="537" r:id="rId23"/>
    <p:sldId id="538" r:id="rId24"/>
    <p:sldId id="539" r:id="rId25"/>
    <p:sldId id="540" r:id="rId26"/>
    <p:sldId id="570" r:id="rId27"/>
    <p:sldId id="502" r:id="rId28"/>
    <p:sldId id="571" r:id="rId29"/>
    <p:sldId id="544" r:id="rId30"/>
    <p:sldId id="545" r:id="rId31"/>
    <p:sldId id="546" r:id="rId32"/>
    <p:sldId id="547" r:id="rId33"/>
    <p:sldId id="548" r:id="rId34"/>
    <p:sldId id="549" r:id="rId35"/>
    <p:sldId id="567" r:id="rId36"/>
    <p:sldId id="551" r:id="rId37"/>
    <p:sldId id="552" r:id="rId38"/>
    <p:sldId id="553" r:id="rId39"/>
    <p:sldId id="554" r:id="rId40"/>
    <p:sldId id="555" r:id="rId41"/>
    <p:sldId id="556" r:id="rId42"/>
    <p:sldId id="557" r:id="rId43"/>
    <p:sldId id="558" r:id="rId44"/>
    <p:sldId id="559" r:id="rId45"/>
    <p:sldId id="560" r:id="rId46"/>
    <p:sldId id="563" r:id="rId47"/>
    <p:sldId id="564" r:id="rId48"/>
    <p:sldId id="568" r:id="rId49"/>
    <p:sldId id="512" r:id="rId5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3"/>
    <p:restoredTop sz="90797"/>
  </p:normalViewPr>
  <p:slideViewPr>
    <p:cSldViewPr>
      <p:cViewPr varScale="1">
        <p:scale>
          <a:sx n="120" d="100"/>
          <a:sy n="120" d="100"/>
        </p:scale>
        <p:origin x="11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  <a:r>
              <a:rPr lang="en-US" altLang="zh-CN" dirty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54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EF65C0-C774-5649-A5FC-3864B06236AB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05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8871BD-2AAC-E24F-8798-DB564F72453B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79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85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58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Bunch</a:t>
            </a:r>
            <a:r>
              <a:rPr lang="en-US" baseline="0" dirty="0"/>
              <a:t> of different kinds of routers: small for homes, routers that connect different ISPs or ISPs to enterprises (edge)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5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Next: one particular part of the functionality:</a:t>
            </a:r>
            <a:r>
              <a:rPr lang="en-US" baseline="0" dirty="0"/>
              <a:t> how to determine the output port for the destination IP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29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a router determine which</a:t>
            </a:r>
            <a:r>
              <a:rPr lang="en-US" baseline="0" dirty="0"/>
              <a:t> output port for the packet!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7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573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737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Non-blocking: Packets being forwarded to different output ports does not block each 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85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Congestion</a:t>
            </a:r>
            <a:r>
              <a:rPr lang="zh-CN" altLang="en-US" dirty="0"/>
              <a:t> </a:t>
            </a:r>
            <a:r>
              <a:rPr lang="en-US" altLang="zh-CN" dirty="0"/>
              <a:t>losses:</a:t>
            </a:r>
            <a:r>
              <a:rPr lang="zh-CN" altLang="en-US" baseline="0" dirty="0"/>
              <a:t> </a:t>
            </a:r>
            <a:r>
              <a:rPr lang="en-US" altLang="zh-CN" baseline="0" dirty="0"/>
              <a:t>switch</a:t>
            </a:r>
            <a:r>
              <a:rPr lang="zh-CN" altLang="en-US" baseline="0" dirty="0"/>
              <a:t> </a:t>
            </a:r>
            <a:r>
              <a:rPr lang="en-US" altLang="zh-CN" baseline="0" dirty="0"/>
              <a:t>queue</a:t>
            </a:r>
            <a:r>
              <a:rPr lang="zh-CN" altLang="en-US" baseline="0" dirty="0"/>
              <a:t> </a:t>
            </a:r>
            <a:r>
              <a:rPr lang="en-US" altLang="zh-CN" baseline="0" dirty="0"/>
              <a:t>is</a:t>
            </a:r>
            <a:r>
              <a:rPr lang="zh-CN" altLang="en-US" baseline="0" dirty="0"/>
              <a:t> </a:t>
            </a:r>
            <a:r>
              <a:rPr lang="en-US" altLang="zh-CN" baseline="0" dirty="0"/>
              <a:t>filled</a:t>
            </a:r>
            <a:r>
              <a:rPr lang="zh-CN" altLang="en-US" baseline="0" dirty="0"/>
              <a:t> </a:t>
            </a:r>
            <a:r>
              <a:rPr lang="en-US" altLang="zh-CN" baseline="0" dirty="0"/>
              <a:t>up</a:t>
            </a:r>
            <a:endParaRPr lang="en-US" altLang="zh-CN" dirty="0"/>
          </a:p>
          <a:p>
            <a:r>
              <a:rPr lang="en-US" altLang="zh-CN" dirty="0"/>
              <a:t>Non-congestion</a:t>
            </a:r>
            <a:r>
              <a:rPr lang="zh-CN" altLang="en-US" dirty="0"/>
              <a:t> </a:t>
            </a:r>
            <a:r>
              <a:rPr lang="en-US" altLang="zh-CN" dirty="0"/>
              <a:t>losses:</a:t>
            </a:r>
            <a:r>
              <a:rPr lang="zh-CN" altLang="en-US" dirty="0"/>
              <a:t> </a:t>
            </a:r>
            <a:r>
              <a:rPr lang="en-US" altLang="zh-CN" dirty="0"/>
              <a:t>packet</a:t>
            </a:r>
            <a:r>
              <a:rPr lang="zh-CN" altLang="en-US" dirty="0"/>
              <a:t> </a:t>
            </a:r>
            <a:r>
              <a:rPr lang="en-US" altLang="zh-CN" dirty="0"/>
              <a:t>reordering</a:t>
            </a:r>
            <a:r>
              <a:rPr lang="zh-CN" altLang="en-US" baseline="0" dirty="0"/>
              <a:t> </a:t>
            </a:r>
            <a:r>
              <a:rPr lang="en-US" altLang="zh-CN" baseline="0" dirty="0"/>
              <a:t>&amp;</a:t>
            </a:r>
            <a:r>
              <a:rPr lang="zh-CN" altLang="en-US" baseline="0" dirty="0"/>
              <a:t> </a:t>
            </a:r>
            <a:r>
              <a:rPr lang="en-US" altLang="zh-CN" baseline="0" dirty="0"/>
              <a:t>channel</a:t>
            </a:r>
            <a:r>
              <a:rPr lang="zh-CN" altLang="en-US" baseline="0" dirty="0"/>
              <a:t> </a:t>
            </a:r>
            <a:r>
              <a:rPr lang="en-US" altLang="zh-CN" baseline="0" dirty="0"/>
              <a:t>errors</a:t>
            </a:r>
            <a:r>
              <a:rPr lang="zh-CN" altLang="en-US" baseline="0" dirty="0"/>
              <a:t> </a:t>
            </a:r>
            <a:r>
              <a:rPr lang="en-US" altLang="zh-CN" baseline="0" dirty="0"/>
              <a:t>/</a:t>
            </a:r>
            <a:r>
              <a:rPr lang="zh-CN" altLang="en-US" baseline="0" dirty="0"/>
              <a:t> </a:t>
            </a:r>
            <a:r>
              <a:rPr lang="en-US" altLang="zh-CN" baseline="0" dirty="0"/>
              <a:t>link</a:t>
            </a:r>
            <a:r>
              <a:rPr lang="zh-CN" altLang="en-US" baseline="0" dirty="0"/>
              <a:t> </a:t>
            </a:r>
            <a:r>
              <a:rPr lang="en-US" altLang="zh-CN" baseline="0" dirty="0"/>
              <a:t>noise &amp; packet corruption</a:t>
            </a:r>
          </a:p>
          <a:p>
            <a:endParaRPr lang="en-US" altLang="zh-CN" baseline="0" dirty="0"/>
          </a:p>
          <a:p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flows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never</a:t>
            </a:r>
            <a:r>
              <a:rPr lang="zh-CN" altLang="en-US" baseline="0" dirty="0"/>
              <a:t> </a:t>
            </a:r>
            <a:r>
              <a:rPr lang="en-US" altLang="zh-CN" baseline="0" dirty="0"/>
              <a:t>leave</a:t>
            </a:r>
            <a:r>
              <a:rPr lang="zh-CN" altLang="en-US" baseline="0" dirty="0"/>
              <a:t> </a:t>
            </a:r>
            <a:r>
              <a:rPr lang="en-US" altLang="zh-CN" baseline="0" dirty="0"/>
              <a:t>slow</a:t>
            </a:r>
            <a:r>
              <a:rPr lang="zh-CN" altLang="en-US" baseline="0" dirty="0"/>
              <a:t> </a:t>
            </a:r>
            <a:r>
              <a:rPr lang="en-US" altLang="zh-CN" baseline="0" dirty="0"/>
              <a:t>start</a:t>
            </a:r>
            <a:r>
              <a:rPr lang="zh-CN" altLang="en-US" baseline="0" dirty="0"/>
              <a:t> </a:t>
            </a:r>
            <a:r>
              <a:rPr lang="en-US" altLang="zh-CN" baseline="0" dirty="0"/>
              <a:t>when</a:t>
            </a:r>
            <a:r>
              <a:rPr lang="zh-CN" altLang="en-US" baseline="0" dirty="0"/>
              <a:t> </a:t>
            </a:r>
            <a:r>
              <a:rPr lang="en-US" altLang="zh-CN" baseline="0" dirty="0"/>
              <a:t>finish</a:t>
            </a:r>
          </a:p>
          <a:p>
            <a:endParaRPr lang="en-US" dirty="0"/>
          </a:p>
          <a:p>
            <a:r>
              <a:rPr lang="en-US" altLang="zh-CN" dirty="0"/>
              <a:t>CC</a:t>
            </a:r>
            <a:r>
              <a:rPr lang="zh-CN" altLang="en-US" baseline="0" dirty="0"/>
              <a:t> </a:t>
            </a:r>
            <a:r>
              <a:rPr lang="en-US" altLang="zh-CN" baseline="0" dirty="0"/>
              <a:t>and</a:t>
            </a:r>
            <a:r>
              <a:rPr lang="zh-CN" altLang="en-US" baseline="0" dirty="0"/>
              <a:t> </a:t>
            </a:r>
            <a:r>
              <a:rPr lang="en-US" altLang="zh-CN" baseline="0" dirty="0"/>
              <a:t>reliability</a:t>
            </a:r>
            <a:r>
              <a:rPr lang="zh-CN" altLang="en-US" baseline="0" dirty="0"/>
              <a:t> </a:t>
            </a:r>
            <a:r>
              <a:rPr lang="en-US" altLang="zh-CN" baseline="0" dirty="0"/>
              <a:t>intertwined;</a:t>
            </a:r>
            <a:r>
              <a:rPr lang="zh-CN" altLang="en-US" baseline="0" dirty="0"/>
              <a:t> </a:t>
            </a:r>
            <a:r>
              <a:rPr lang="en-US" altLang="zh-CN" baseline="0" dirty="0"/>
              <a:t>sometimes</a:t>
            </a:r>
            <a:r>
              <a:rPr lang="zh-CN" altLang="en-US" baseline="0" dirty="0"/>
              <a:t> </a:t>
            </a:r>
            <a:r>
              <a:rPr lang="en-US" altLang="zh-CN" baseline="0" dirty="0"/>
              <a:t>don’t</a:t>
            </a:r>
            <a:r>
              <a:rPr lang="zh-CN" altLang="en-US" baseline="0" dirty="0"/>
              <a:t> </a:t>
            </a:r>
            <a:r>
              <a:rPr lang="en-US" altLang="zh-CN" baseline="0" dirty="0"/>
              <a:t>want</a:t>
            </a:r>
            <a:r>
              <a:rPr lang="zh-CN" altLang="en-US" baseline="0" dirty="0"/>
              <a:t> </a:t>
            </a:r>
            <a:r>
              <a:rPr lang="en-US" altLang="zh-CN" baseline="0" dirty="0"/>
              <a:t>both</a:t>
            </a:r>
          </a:p>
          <a:p>
            <a:endParaRPr lang="en-US" baseline="0" dirty="0"/>
          </a:p>
          <a:p>
            <a:r>
              <a:rPr lang="en-US" altLang="zh-CN" baseline="0" dirty="0" err="1"/>
              <a:t>Endhosts</a:t>
            </a:r>
            <a:r>
              <a:rPr lang="en-US" altLang="zh-CN" baseline="0" dirty="0"/>
              <a:t>:</a:t>
            </a:r>
            <a:r>
              <a:rPr lang="zh-CN" altLang="en-US" baseline="0" dirty="0"/>
              <a:t> </a:t>
            </a:r>
            <a:r>
              <a:rPr lang="en-US" altLang="zh-CN" baseline="0" dirty="0"/>
              <a:t>increase</a:t>
            </a:r>
            <a:r>
              <a:rPr lang="zh-CN" altLang="en-US" baseline="0" dirty="0"/>
              <a:t> </a:t>
            </a:r>
            <a:r>
              <a:rPr lang="en-US" altLang="zh-CN" baseline="0" dirty="0"/>
              <a:t>CWND</a:t>
            </a:r>
            <a:r>
              <a:rPr lang="zh-CN" altLang="en-US" baseline="0" dirty="0"/>
              <a:t> </a:t>
            </a:r>
            <a:r>
              <a:rPr lang="en-US" altLang="zh-CN" baseline="0" dirty="0"/>
              <a:t>at</a:t>
            </a:r>
            <a:r>
              <a:rPr lang="zh-CN" altLang="en-US" baseline="0" dirty="0"/>
              <a:t> </a:t>
            </a:r>
            <a:r>
              <a:rPr lang="en-US" altLang="zh-CN" baseline="0" dirty="0"/>
              <a:t>a</a:t>
            </a:r>
            <a:r>
              <a:rPr lang="zh-CN" altLang="en-US" baseline="0" dirty="0"/>
              <a:t> </a:t>
            </a:r>
            <a:r>
              <a:rPr lang="en-US" altLang="zh-CN" baseline="0" dirty="0"/>
              <a:t>faster</a:t>
            </a:r>
            <a:r>
              <a:rPr lang="zh-CN" altLang="en-US" baseline="0" dirty="0"/>
              <a:t> </a:t>
            </a:r>
            <a:r>
              <a:rPr lang="en-US" altLang="zh-CN" baseline="0" dirty="0"/>
              <a:t>rate;</a:t>
            </a:r>
            <a:r>
              <a:rPr lang="zh-CN" altLang="en-US" baseline="0" dirty="0"/>
              <a:t> </a:t>
            </a:r>
            <a:r>
              <a:rPr lang="en-US" altLang="zh-CN" baseline="0" dirty="0"/>
              <a:t>open</a:t>
            </a:r>
            <a:r>
              <a:rPr lang="zh-CN" altLang="en-US" baseline="0" dirty="0"/>
              <a:t> </a:t>
            </a:r>
            <a:r>
              <a:rPr lang="en-US" altLang="zh-CN" baseline="0" dirty="0"/>
              <a:t>parallel</a:t>
            </a:r>
            <a:r>
              <a:rPr lang="zh-CN" altLang="en-US" baseline="0" dirty="0"/>
              <a:t> </a:t>
            </a:r>
            <a:r>
              <a:rPr lang="en-US" altLang="zh-CN" baseline="0" dirty="0"/>
              <a:t>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1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October 11, 2021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11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2400" dirty="0">
                <a:latin typeface="Arial Black" charset="0"/>
                <a:ea typeface="ＭＳ Ｐゴシック" charset="0"/>
                <a:cs typeface="ＭＳ Ｐゴシック" charset="0"/>
              </a:rPr>
              <a:t>Fall</a:t>
            </a: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 2021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Looking up the output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entry for each address </a:t>
            </a:r>
            <a:r>
              <a:rPr lang="en-US" dirty="0">
                <a:sym typeface="Wingdings"/>
              </a:rPr>
              <a:t> 4 billion entries!</a:t>
            </a:r>
          </a:p>
          <a:p>
            <a:r>
              <a:rPr lang="en-US" dirty="0">
                <a:sym typeface="Wingdings"/>
              </a:rPr>
              <a:t>For scalability, addresses are aggregated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with 4 ports</a:t>
            </a:r>
          </a:p>
          <a:p>
            <a:r>
              <a:rPr lang="en-US" dirty="0"/>
              <a:t>Destination address range mapping</a:t>
            </a:r>
          </a:p>
          <a:p>
            <a:pPr lvl="1"/>
            <a:r>
              <a:rPr lang="en-US" dirty="0"/>
              <a:t>11 00 00 00 to 11 00 00 11: 	Port 1</a:t>
            </a:r>
          </a:p>
          <a:p>
            <a:pPr lvl="1"/>
            <a:r>
              <a:rPr lang="en-US" dirty="0"/>
              <a:t>11 00 01 00 to 11 00 01 11: 	Port 2</a:t>
            </a:r>
          </a:p>
          <a:p>
            <a:pPr lvl="1"/>
            <a:r>
              <a:rPr lang="en-US" dirty="0"/>
              <a:t>11 00 10 00 to 11 00 11 11: 	Port 3</a:t>
            </a:r>
          </a:p>
          <a:p>
            <a:pPr lvl="1"/>
            <a:r>
              <a:rPr lang="en-US" dirty="0"/>
              <a:t>11 01 00 00 to 11 01 11 11: 	Port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6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with 4 ports</a:t>
            </a:r>
          </a:p>
          <a:p>
            <a:r>
              <a:rPr lang="en-US" dirty="0"/>
              <a:t>Destination address range mapping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11 00 00</a:t>
            </a:r>
            <a:r>
              <a:rPr lang="en-US" dirty="0"/>
              <a:t> 00 to </a:t>
            </a:r>
            <a:r>
              <a:rPr lang="en-US" dirty="0">
                <a:solidFill>
                  <a:srgbClr val="0000FF"/>
                </a:solidFill>
              </a:rPr>
              <a:t>11 00 00</a:t>
            </a:r>
            <a:r>
              <a:rPr lang="en-US" dirty="0"/>
              <a:t> 11: 	Port 1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11 00 01 </a:t>
            </a:r>
            <a:r>
              <a:rPr lang="en-US" dirty="0"/>
              <a:t>00 to </a:t>
            </a:r>
            <a:r>
              <a:rPr lang="en-US" dirty="0">
                <a:solidFill>
                  <a:srgbClr val="0000FF"/>
                </a:solidFill>
              </a:rPr>
              <a:t>11 00 01 </a:t>
            </a:r>
            <a:r>
              <a:rPr lang="en-US" dirty="0"/>
              <a:t>11: 	Port 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11 00</a:t>
            </a:r>
            <a:r>
              <a:rPr lang="en-US" dirty="0"/>
              <a:t> 10 00 to </a:t>
            </a:r>
            <a:r>
              <a:rPr lang="en-US" dirty="0">
                <a:solidFill>
                  <a:srgbClr val="0000FF"/>
                </a:solidFill>
              </a:rPr>
              <a:t>11 00 </a:t>
            </a:r>
            <a:r>
              <a:rPr lang="en-US" dirty="0"/>
              <a:t>11 11: 	Port 3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11 01</a:t>
            </a:r>
            <a:r>
              <a:rPr lang="en-US" dirty="0"/>
              <a:t> 00 00 to </a:t>
            </a:r>
            <a:r>
              <a:rPr lang="en-US" dirty="0">
                <a:solidFill>
                  <a:srgbClr val="0000FF"/>
                </a:solidFill>
              </a:rPr>
              <a:t>11 01</a:t>
            </a:r>
            <a:r>
              <a:rPr lang="en-US" dirty="0"/>
              <a:t> 11 11: 	Port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1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110000**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110001**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1100****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1101****</a:t>
              </a: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+mn-lt"/>
                </a:rPr>
                <a:t>ISP Router</a:t>
              </a: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4</a:t>
            </a:r>
          </a:p>
        </p:txBody>
      </p:sp>
    </p:spTree>
    <p:extLst>
      <p:ext uri="{BB962C8B-B14F-4D97-AF65-F5344CB8AC3E}">
        <p14:creationId xmlns:p14="http://schemas.microsoft.com/office/powerpoint/2010/main" val="1523746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match efficiently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each entry to find a match scales poorly</a:t>
            </a:r>
          </a:p>
          <a:p>
            <a:pPr lvl="1"/>
            <a:r>
              <a:rPr lang="en-US" dirty="0"/>
              <a:t>On average: O(number of entries)</a:t>
            </a:r>
          </a:p>
          <a:p>
            <a:r>
              <a:rPr lang="en-US" dirty="0"/>
              <a:t>Leverage tree structure of binary strings</a:t>
            </a:r>
          </a:p>
          <a:p>
            <a:pPr lvl="1"/>
            <a:r>
              <a:rPr lang="en-US" dirty="0"/>
              <a:t>Set up tree-like data structure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000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001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0**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1**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+mn-lt"/>
                </a:rPr>
                <a:t>ISP Router</a:t>
              </a: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4</a:t>
            </a:r>
          </a:p>
        </p:txBody>
      </p:sp>
    </p:spTree>
    <p:extLst>
      <p:ext uri="{BB962C8B-B14F-4D97-AF65-F5344CB8AC3E}">
        <p14:creationId xmlns:p14="http://schemas.microsoft.com/office/powerpoint/2010/main" val="382700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00*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000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001</a:t>
            </a: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100</a:t>
              </a: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0**</a:t>
            </a: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1**</a:t>
            </a: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95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00*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000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001</a:t>
            </a: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100</a:t>
              </a: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0**</a:t>
            </a: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1**</a:t>
            </a: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40531" y="5812264"/>
            <a:ext cx="8262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chemeClr val="accent2"/>
                </a:solidFill>
                <a:latin typeface="+mn-lt"/>
              </a:rPr>
              <a:t>Record port associated with latest match, and only override when it matches another prefix during walk down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C6A66-3E77-ED42-94AA-73BBEB9A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2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linecards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challenge is processing speeds</a:t>
            </a:r>
          </a:p>
          <a:p>
            <a:r>
              <a:rPr lang="en-US" dirty="0"/>
              <a:t>Tasks involved:</a:t>
            </a:r>
          </a:p>
          <a:p>
            <a:pPr lvl="1"/>
            <a:r>
              <a:rPr lang="en-US" dirty="0"/>
              <a:t>Update packet header (easy) </a:t>
            </a:r>
          </a:p>
          <a:p>
            <a:pPr lvl="1"/>
            <a:r>
              <a:rPr lang="en-US" dirty="0"/>
              <a:t>LPM lookup on destination address (harder)</a:t>
            </a:r>
          </a:p>
          <a:p>
            <a:r>
              <a:rPr lang="en-US" dirty="0"/>
              <a:t>Mostly implemented with specialized hardware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8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linecards</a:t>
            </a:r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Packet classification</a:t>
            </a:r>
            <a:r>
              <a:rPr lang="en-US" dirty="0"/>
              <a:t>: map packets to flows</a:t>
            </a:r>
          </a:p>
          <a:p>
            <a:r>
              <a:rPr lang="en-US" dirty="0">
                <a:solidFill>
                  <a:srgbClr val="0000FF"/>
                </a:solidFill>
              </a:rPr>
              <a:t>Buffer management</a:t>
            </a:r>
            <a:r>
              <a:rPr lang="en-US" dirty="0"/>
              <a:t>: decide when and which packet to drop</a:t>
            </a:r>
          </a:p>
          <a:p>
            <a:r>
              <a:rPr lang="en-US" dirty="0">
                <a:solidFill>
                  <a:srgbClr val="0000FF"/>
                </a:solidFill>
              </a:rPr>
              <a:t>Scheduler</a:t>
            </a:r>
            <a:r>
              <a:rPr lang="en-US" dirty="0"/>
              <a:t>: decide when and which packet to transmit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5600" y="4159418"/>
            <a:ext cx="3424238" cy="21288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37013" y="4388018"/>
            <a:ext cx="1065212" cy="14446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283200" y="4767430"/>
            <a:ext cx="911225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4191000" y="4615019"/>
            <a:ext cx="779463" cy="152400"/>
            <a:chOff x="3636" y="2064"/>
            <a:chExt cx="493" cy="96"/>
          </a:xfrm>
          <a:effectLst/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5249438" y="4870306"/>
            <a:ext cx="988739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Scheduler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308660" y="43880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1</a:t>
            </a: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4327710" y="48452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2</a:t>
            </a:r>
          </a:p>
        </p:txBody>
      </p: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4208463" y="5602444"/>
            <a:ext cx="781050" cy="152400"/>
            <a:chOff x="3636" y="2064"/>
            <a:chExt cx="493" cy="96"/>
          </a:xfrm>
          <a:effectLst/>
        </p:grpSpPr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3636" y="2064"/>
              <a:ext cx="10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4328364" y="5361436"/>
            <a:ext cx="649153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n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013075" y="4767430"/>
            <a:ext cx="862013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2981432" y="4870306"/>
            <a:ext cx="919811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Classifier</a:t>
            </a:r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 flipV="1">
            <a:off x="3886200" y="469123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>
            <a:off x="3886200" y="4996030"/>
            <a:ext cx="304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3886200" y="4996030"/>
            <a:ext cx="304800" cy="684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4978400" y="4700755"/>
            <a:ext cx="295275" cy="27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 flipV="1">
            <a:off x="5026025" y="5043655"/>
            <a:ext cx="258763" cy="104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 flipV="1">
            <a:off x="4999038" y="5148430"/>
            <a:ext cx="255587" cy="522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6205538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0" name="Text Box 69"/>
          <p:cNvSpPr txBox="1">
            <a:spLocks noChangeArrowheads="1"/>
          </p:cNvSpPr>
          <p:nvPr/>
        </p:nvSpPr>
        <p:spPr bwMode="auto">
          <a:xfrm>
            <a:off x="3840956" y="5804098"/>
            <a:ext cx="1533525" cy="52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Buffer management</a:t>
            </a:r>
            <a:endParaRPr lang="en-US" sz="1400" b="0" dirty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4191000" y="5096031"/>
            <a:ext cx="779463" cy="152400"/>
            <a:chOff x="3636" y="2064"/>
            <a:chExt cx="493" cy="96"/>
          </a:xfrm>
          <a:effectLst/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4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7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8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84" name="Line 68"/>
          <p:cNvSpPr>
            <a:spLocks noChangeShapeType="1"/>
          </p:cNvSpPr>
          <p:nvPr/>
        </p:nvSpPr>
        <p:spPr bwMode="auto">
          <a:xfrm>
            <a:off x="2593975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5" name="Date Placeholder 8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6" name="Footer Placeholder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routers</a:t>
            </a:r>
          </a:p>
          <a:p>
            <a:r>
              <a:rPr lang="en-US" dirty="0"/>
              <a:t>Router-assisted congestion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October 11, 2021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Simplest: FIFO router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classification</a:t>
            </a:r>
          </a:p>
          <a:p>
            <a:r>
              <a:rPr lang="en-US" dirty="0">
                <a:solidFill>
                  <a:srgbClr val="0000FF"/>
                </a:solidFill>
              </a:rPr>
              <a:t>Drop-tail buffer management</a:t>
            </a:r>
            <a:r>
              <a:rPr lang="en-US" dirty="0"/>
              <a:t>: when buffer is full drop the incoming packet</a:t>
            </a:r>
          </a:p>
          <a:p>
            <a:r>
              <a:rPr lang="en-US" dirty="0">
                <a:solidFill>
                  <a:srgbClr val="0000FF"/>
                </a:solidFill>
              </a:rPr>
              <a:t>First-In-First-Out (FIFO) Scheduling</a:t>
            </a:r>
            <a:r>
              <a:rPr lang="en-US" dirty="0"/>
              <a:t>: schedule packets in the same order they arrive </a:t>
            </a:r>
          </a:p>
          <a:p>
            <a:endParaRPr lang="en-US" dirty="0"/>
          </a:p>
        </p:txBody>
      </p:sp>
      <p:sp>
        <p:nvSpPr>
          <p:cNvPr id="963613" name="Rectangle 29"/>
          <p:cNvSpPr>
            <a:spLocks noChangeArrowheads="1"/>
          </p:cNvSpPr>
          <p:nvPr/>
        </p:nvSpPr>
        <p:spPr bwMode="auto">
          <a:xfrm>
            <a:off x="3352800" y="4572000"/>
            <a:ext cx="2435225" cy="911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4" name="Rectangle 30"/>
          <p:cNvSpPr>
            <a:spLocks noChangeArrowheads="1"/>
          </p:cNvSpPr>
          <p:nvPr/>
        </p:nvSpPr>
        <p:spPr bwMode="auto">
          <a:xfrm>
            <a:off x="3733800" y="4875213"/>
            <a:ext cx="9128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5" name="Line 31"/>
          <p:cNvSpPr>
            <a:spLocks noChangeShapeType="1"/>
          </p:cNvSpPr>
          <p:nvPr/>
        </p:nvSpPr>
        <p:spPr bwMode="auto">
          <a:xfrm>
            <a:off x="4418012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6" name="Line 32"/>
          <p:cNvSpPr>
            <a:spLocks noChangeShapeType="1"/>
          </p:cNvSpPr>
          <p:nvPr/>
        </p:nvSpPr>
        <p:spPr bwMode="auto">
          <a:xfrm>
            <a:off x="4189412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7" name="Line 33"/>
          <p:cNvSpPr>
            <a:spLocks noChangeShapeType="1"/>
          </p:cNvSpPr>
          <p:nvPr/>
        </p:nvSpPr>
        <p:spPr bwMode="auto">
          <a:xfrm>
            <a:off x="3962400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8" name="Rectangle 34"/>
          <p:cNvSpPr>
            <a:spLocks noChangeArrowheads="1"/>
          </p:cNvSpPr>
          <p:nvPr/>
        </p:nvSpPr>
        <p:spPr bwMode="auto">
          <a:xfrm>
            <a:off x="4748275" y="4722813"/>
            <a:ext cx="912813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9" name="Line 35"/>
          <p:cNvSpPr>
            <a:spLocks noChangeShapeType="1"/>
          </p:cNvSpPr>
          <p:nvPr/>
        </p:nvSpPr>
        <p:spPr bwMode="auto">
          <a:xfrm>
            <a:off x="3505200" y="487521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20" name="Line 36"/>
          <p:cNvSpPr>
            <a:spLocks noChangeShapeType="1"/>
          </p:cNvSpPr>
          <p:nvPr/>
        </p:nvSpPr>
        <p:spPr bwMode="auto">
          <a:xfrm>
            <a:off x="3505200" y="518001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21" name="Text Box 37"/>
          <p:cNvSpPr txBox="1">
            <a:spLocks noChangeArrowheads="1"/>
          </p:cNvSpPr>
          <p:nvPr/>
        </p:nvSpPr>
        <p:spPr bwMode="auto">
          <a:xfrm>
            <a:off x="4680656" y="4836984"/>
            <a:ext cx="1048051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solidFill>
                  <a:schemeClr val="accent2"/>
                </a:solidFill>
                <a:latin typeface="Arial" charset="0"/>
              </a:rPr>
              <a:t>Scheduler</a:t>
            </a:r>
          </a:p>
        </p:txBody>
      </p:sp>
      <p:sp>
        <p:nvSpPr>
          <p:cNvPr id="963622" name="Text Box 38"/>
          <p:cNvSpPr txBox="1">
            <a:spLocks noChangeArrowheads="1"/>
          </p:cNvSpPr>
          <p:nvPr/>
        </p:nvSpPr>
        <p:spPr bwMode="auto">
          <a:xfrm>
            <a:off x="3690463" y="4572000"/>
            <a:ext cx="786761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solidFill>
                  <a:schemeClr val="accent2"/>
                </a:solidFill>
                <a:latin typeface="Arial" charset="0"/>
              </a:rPr>
              <a:t>Buffer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17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classification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 an IP packet based on a number of fields in the packet header, e.g.,</a:t>
            </a:r>
          </a:p>
          <a:p>
            <a:pPr lvl="1"/>
            <a:r>
              <a:rPr lang="en-US" dirty="0"/>
              <a:t>Source/destination IP address (32 bits)</a:t>
            </a:r>
          </a:p>
          <a:p>
            <a:pPr lvl="1"/>
            <a:r>
              <a:rPr lang="en-US" dirty="0"/>
              <a:t>Source/destination TCP port number (16 bits)</a:t>
            </a:r>
          </a:p>
          <a:p>
            <a:pPr lvl="1"/>
            <a:r>
              <a:rPr lang="en-US" dirty="0"/>
              <a:t>Type of service (TOS) byte (8 bits)</a:t>
            </a:r>
          </a:p>
          <a:p>
            <a:pPr lvl="1"/>
            <a:r>
              <a:rPr lang="en-US" dirty="0"/>
              <a:t>Type of protocol (8 bits)</a:t>
            </a:r>
          </a:p>
          <a:p>
            <a:r>
              <a:rPr lang="en-US" dirty="0"/>
              <a:t>In general fields are specified by range</a:t>
            </a:r>
          </a:p>
          <a:p>
            <a:pPr lvl="1"/>
            <a:r>
              <a:rPr lang="en-US" dirty="0"/>
              <a:t>Classification requires a multi-dimensional range search!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91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Scheduler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queue per “flow”</a:t>
            </a:r>
          </a:p>
          <a:p>
            <a:r>
              <a:rPr lang="en-US" dirty="0"/>
              <a:t>Scheduler decides when and from which queue to send a packet</a:t>
            </a:r>
          </a:p>
          <a:p>
            <a:r>
              <a:rPr lang="en-US" dirty="0"/>
              <a:t>Goals of a scheduling algorithm</a:t>
            </a:r>
          </a:p>
          <a:p>
            <a:pPr lvl="1"/>
            <a:r>
              <a:rPr lang="en-US" dirty="0"/>
              <a:t>Fast!</a:t>
            </a:r>
          </a:p>
          <a:p>
            <a:pPr lvl="1"/>
            <a:r>
              <a:rPr lang="en-US" dirty="0"/>
              <a:t>Depends on the policy being implemented (fairness, priority, etc.)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18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91" name="Line 27"/>
          <p:cNvSpPr>
            <a:spLocks noChangeShapeType="1"/>
          </p:cNvSpPr>
          <p:nvPr/>
        </p:nvSpPr>
        <p:spPr bwMode="auto">
          <a:xfrm>
            <a:off x="4038600" y="38100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92" name="Line 28"/>
          <p:cNvSpPr>
            <a:spLocks noChangeShapeType="1"/>
          </p:cNvSpPr>
          <p:nvPr/>
        </p:nvSpPr>
        <p:spPr bwMode="auto">
          <a:xfrm>
            <a:off x="4038600" y="4572000"/>
            <a:ext cx="685800" cy="152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93" name="Line 29"/>
          <p:cNvSpPr>
            <a:spLocks noChangeShapeType="1"/>
          </p:cNvSpPr>
          <p:nvPr/>
        </p:nvSpPr>
        <p:spPr bwMode="auto">
          <a:xfrm flipV="1">
            <a:off x="4038600" y="49530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5" name="Rectangle 21"/>
          <p:cNvSpPr>
            <a:spLocks noChangeArrowheads="1"/>
          </p:cNvSpPr>
          <p:nvPr/>
        </p:nvSpPr>
        <p:spPr bwMode="auto">
          <a:xfrm>
            <a:off x="4724400" y="4191000"/>
            <a:ext cx="1371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9" name="Text Box 25"/>
          <p:cNvSpPr txBox="1">
            <a:spLocks noChangeArrowheads="1"/>
          </p:cNvSpPr>
          <p:nvPr/>
        </p:nvSpPr>
        <p:spPr bwMode="auto">
          <a:xfrm>
            <a:off x="4769284" y="4309234"/>
            <a:ext cx="1221489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b="0" dirty="0">
                <a:solidFill>
                  <a:schemeClr val="accent2"/>
                </a:solidFill>
                <a:latin typeface="+mn-lt"/>
              </a:rPr>
              <a:t>Priority</a:t>
            </a:r>
          </a:p>
          <a:p>
            <a:pPr algn="ctr"/>
            <a:r>
              <a:rPr lang="en-US" sz="1800" b="0" dirty="0">
                <a:solidFill>
                  <a:schemeClr val="accent2"/>
                </a:solidFill>
                <a:latin typeface="+mn-lt"/>
              </a:rPr>
              <a:t>Scheduler</a:t>
            </a:r>
          </a:p>
        </p:txBody>
      </p:sp>
      <p:sp>
        <p:nvSpPr>
          <p:cNvPr id="984090" name="Line 26"/>
          <p:cNvSpPr>
            <a:spLocks noChangeShapeType="1"/>
          </p:cNvSpPr>
          <p:nvPr/>
        </p:nvSpPr>
        <p:spPr bwMode="auto">
          <a:xfrm>
            <a:off x="6096000" y="4648200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scheduler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Priority scheduler: packets in the highest priority queue are always served before the packets in lower priority queues</a:t>
            </a:r>
            <a:endParaRPr lang="en-US" dirty="0"/>
          </a:p>
        </p:txBody>
      </p:sp>
      <p:sp>
        <p:nvSpPr>
          <p:cNvPr id="984069" name="Freeform 5"/>
          <p:cNvSpPr>
            <a:spLocks/>
          </p:cNvSpPr>
          <p:nvPr/>
        </p:nvSpPr>
        <p:spPr bwMode="auto">
          <a:xfrm>
            <a:off x="2362200" y="3657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0" name="Rectangle 6"/>
          <p:cNvSpPr>
            <a:spLocks noChangeArrowheads="1"/>
          </p:cNvSpPr>
          <p:nvPr/>
        </p:nvSpPr>
        <p:spPr bwMode="auto">
          <a:xfrm>
            <a:off x="3352800" y="3733800"/>
            <a:ext cx="609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3" name="Freeform 9"/>
          <p:cNvSpPr>
            <a:spLocks/>
          </p:cNvSpPr>
          <p:nvPr/>
        </p:nvSpPr>
        <p:spPr bwMode="auto">
          <a:xfrm>
            <a:off x="2362200" y="4419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4" name="Rectangle 10"/>
          <p:cNvSpPr>
            <a:spLocks noChangeArrowheads="1"/>
          </p:cNvSpPr>
          <p:nvPr/>
        </p:nvSpPr>
        <p:spPr bwMode="auto">
          <a:xfrm>
            <a:off x="3352800" y="4495800"/>
            <a:ext cx="609600" cy="228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5" name="Rectangle 11"/>
          <p:cNvSpPr>
            <a:spLocks noChangeArrowheads="1"/>
          </p:cNvSpPr>
          <p:nvPr/>
        </p:nvSpPr>
        <p:spPr bwMode="auto">
          <a:xfrm>
            <a:off x="2667000" y="4495800"/>
            <a:ext cx="609600" cy="228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7" name="Freeform 13"/>
          <p:cNvSpPr>
            <a:spLocks/>
          </p:cNvSpPr>
          <p:nvPr/>
        </p:nvSpPr>
        <p:spPr bwMode="auto">
          <a:xfrm>
            <a:off x="2362200" y="5181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8" name="Rectangle 14"/>
          <p:cNvSpPr>
            <a:spLocks noChangeArrowheads="1"/>
          </p:cNvSpPr>
          <p:nvPr/>
        </p:nvSpPr>
        <p:spPr bwMode="auto">
          <a:xfrm>
            <a:off x="3352800" y="5257800"/>
            <a:ext cx="609600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9" name="Rectangle 15"/>
          <p:cNvSpPr>
            <a:spLocks noChangeArrowheads="1"/>
          </p:cNvSpPr>
          <p:nvPr/>
        </p:nvSpPr>
        <p:spPr bwMode="auto">
          <a:xfrm>
            <a:off x="2819400" y="5257800"/>
            <a:ext cx="457200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0" name="Rectangle 16"/>
          <p:cNvSpPr>
            <a:spLocks noChangeArrowheads="1"/>
          </p:cNvSpPr>
          <p:nvPr/>
        </p:nvSpPr>
        <p:spPr bwMode="auto">
          <a:xfrm>
            <a:off x="2286000" y="5257800"/>
            <a:ext cx="457200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1" name="Text Box 17"/>
          <p:cNvSpPr txBox="1">
            <a:spLocks noChangeArrowheads="1"/>
          </p:cNvSpPr>
          <p:nvPr/>
        </p:nvSpPr>
        <p:spPr bwMode="auto">
          <a:xfrm>
            <a:off x="2731113" y="3338513"/>
            <a:ext cx="141385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solidFill>
                  <a:schemeClr val="accent2"/>
                </a:solidFill>
                <a:latin typeface="+mn-lt"/>
              </a:rPr>
              <a:t>High priority</a:t>
            </a:r>
          </a:p>
        </p:txBody>
      </p:sp>
      <p:sp>
        <p:nvSpPr>
          <p:cNvPr id="984082" name="Text Box 18"/>
          <p:cNvSpPr txBox="1">
            <a:spLocks noChangeArrowheads="1"/>
          </p:cNvSpPr>
          <p:nvPr/>
        </p:nvSpPr>
        <p:spPr bwMode="auto">
          <a:xfrm>
            <a:off x="2384865" y="4114800"/>
            <a:ext cx="17600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solidFill>
                  <a:schemeClr val="accent2"/>
                </a:solidFill>
                <a:latin typeface="+mn-lt"/>
              </a:rPr>
              <a:t>Medium priority</a:t>
            </a:r>
          </a:p>
        </p:txBody>
      </p:sp>
      <p:sp>
        <p:nvSpPr>
          <p:cNvPr id="984083" name="Text Box 19"/>
          <p:cNvSpPr txBox="1">
            <a:spLocks noChangeArrowheads="1"/>
          </p:cNvSpPr>
          <p:nvPr/>
        </p:nvSpPr>
        <p:spPr bwMode="auto">
          <a:xfrm>
            <a:off x="2782410" y="4848225"/>
            <a:ext cx="136255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solidFill>
                  <a:schemeClr val="accent2"/>
                </a:solidFill>
                <a:latin typeface="+mn-lt"/>
              </a:rPr>
              <a:t>Low priority</a:t>
            </a:r>
          </a:p>
        </p:txBody>
      </p:sp>
      <p:sp>
        <p:nvSpPr>
          <p:cNvPr id="984095" name="Rectangle 31"/>
          <p:cNvSpPr>
            <a:spLocks noChangeArrowheads="1"/>
          </p:cNvSpPr>
          <p:nvPr/>
        </p:nvSpPr>
        <p:spPr bwMode="auto">
          <a:xfrm>
            <a:off x="2667000" y="3733800"/>
            <a:ext cx="609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51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Round-robin scheduler</a:t>
            </a:r>
          </a:p>
        </p:txBody>
      </p:sp>
      <p:sp>
        <p:nvSpPr>
          <p:cNvPr id="98509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 robin: packets are served from each queue in turn</a:t>
            </a:r>
          </a:p>
          <a:p>
            <a:r>
              <a:rPr lang="en-US" dirty="0"/>
              <a:t>Fair queuing (FQ): round-robin for packets of different size</a:t>
            </a:r>
          </a:p>
          <a:p>
            <a:r>
              <a:rPr lang="en-US" dirty="0"/>
              <a:t>Weighted fair queueing (WFQ): serve proportional to weight</a:t>
            </a:r>
          </a:p>
          <a:p>
            <a:pPr lvl="1"/>
            <a:r>
              <a:rPr lang="en-US" dirty="0"/>
              <a:t>FQ gives equal weight to each flow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0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inputs to outputs:</a:t>
            </a:r>
            <a:br>
              <a:rPr lang="en-US" dirty="0"/>
            </a:br>
            <a:r>
              <a:rPr lang="en-US" dirty="0"/>
              <a:t>Switching fabric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Mini-network</a:t>
            </a:r>
          </a:p>
          <a:p>
            <a:r>
              <a:rPr lang="en-US" dirty="0"/>
              <a:t>Three primary ways to switch</a:t>
            </a:r>
          </a:p>
          <a:p>
            <a:pPr lvl="1"/>
            <a:r>
              <a:rPr lang="en-US" dirty="0"/>
              <a:t>Switching via shared memory</a:t>
            </a:r>
          </a:p>
          <a:p>
            <a:pPr lvl="1"/>
            <a:r>
              <a:rPr lang="en-US" dirty="0"/>
              <a:t>Switching via a bus</a:t>
            </a:r>
          </a:p>
          <a:p>
            <a:pPr lvl="1"/>
            <a:r>
              <a:rPr lang="en-US" dirty="0"/>
              <a:t>Switching via an inter-connection network</a:t>
            </a:r>
          </a:p>
          <a:p>
            <a:pPr lvl="2"/>
            <a:r>
              <a:rPr lang="en-US" dirty="0"/>
              <a:t>For example, cross-bar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04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Crossbar fabric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2N buses intersecting with each other:</a:t>
            </a:r>
          </a:p>
          <a:p>
            <a:pPr lvl="1"/>
            <a:r>
              <a:rPr lang="en-US" dirty="0"/>
              <a:t>N input </a:t>
            </a:r>
          </a:p>
          <a:p>
            <a:pPr lvl="1"/>
            <a:r>
              <a:rPr lang="en-US" dirty="0"/>
              <a:t>N output</a:t>
            </a:r>
          </a:p>
          <a:p>
            <a:r>
              <a:rPr lang="en-US" dirty="0"/>
              <a:t>Non-blocking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003800" y="2895600"/>
            <a:ext cx="3073400" cy="2903220"/>
            <a:chOff x="4876800" y="2730500"/>
            <a:chExt cx="1524000" cy="1524000"/>
          </a:xfrm>
        </p:grpSpPr>
        <p:sp>
          <p:nvSpPr>
            <p:cNvPr id="29" name="Rectangle 149"/>
            <p:cNvSpPr>
              <a:spLocks noChangeArrowheads="1"/>
            </p:cNvSpPr>
            <p:nvPr/>
          </p:nvSpPr>
          <p:spPr bwMode="auto">
            <a:xfrm>
              <a:off x="4876800" y="2730500"/>
              <a:ext cx="1524000" cy="15240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0" name="Group 150"/>
            <p:cNvGrpSpPr>
              <a:grpSpLocks/>
            </p:cNvGrpSpPr>
            <p:nvPr/>
          </p:nvGrpSpPr>
          <p:grpSpPr bwMode="auto">
            <a:xfrm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6" name="Line 151"/>
              <p:cNvSpPr>
                <a:spLocks noChangeShapeType="1"/>
              </p:cNvSpPr>
              <p:nvPr/>
            </p:nvSpPr>
            <p:spPr bwMode="auto">
              <a:xfrm>
                <a:off x="273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Line 152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Line 153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Line 154"/>
              <p:cNvSpPr>
                <a:spLocks noChangeShapeType="1"/>
              </p:cNvSpPr>
              <p:nvPr/>
            </p:nvSpPr>
            <p:spPr bwMode="auto">
              <a:xfrm>
                <a:off x="3024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1" name="Group 155"/>
            <p:cNvGrpSpPr>
              <a:grpSpLocks/>
            </p:cNvGrpSpPr>
            <p:nvPr/>
          </p:nvGrpSpPr>
          <p:grpSpPr bwMode="auto">
            <a:xfrm rot="-5400000"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2" name="Line 156"/>
              <p:cNvSpPr>
                <a:spLocks noChangeShapeType="1"/>
              </p:cNvSpPr>
              <p:nvPr/>
            </p:nvSpPr>
            <p:spPr bwMode="auto">
              <a:xfrm>
                <a:off x="2736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Line 157"/>
              <p:cNvSpPr>
                <a:spLocks noChangeShapeType="1"/>
              </p:cNvSpPr>
              <p:nvPr/>
            </p:nvSpPr>
            <p:spPr bwMode="auto">
              <a:xfrm>
                <a:off x="2832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Line 158"/>
              <p:cNvSpPr>
                <a:spLocks noChangeShapeType="1"/>
              </p:cNvSpPr>
              <p:nvPr/>
            </p:nvSpPr>
            <p:spPr bwMode="auto">
              <a:xfrm>
                <a:off x="2930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Line 159"/>
              <p:cNvSpPr>
                <a:spLocks noChangeShapeType="1"/>
              </p:cNvSpPr>
              <p:nvPr/>
            </p:nvSpPr>
            <p:spPr bwMode="auto">
              <a:xfrm>
                <a:off x="302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819579" y="3861137"/>
            <a:ext cx="11080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</a:t>
            </a:r>
            <a:br>
              <a:rPr lang="en-US" dirty="0"/>
            </a:br>
            <a:r>
              <a:rPr lang="en-US" dirty="0"/>
              <a:t>ports</a:t>
            </a:r>
            <a:br>
              <a:rPr lang="en-US" dirty="0"/>
            </a:b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14979" y="5848290"/>
            <a:ext cx="278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ports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94400" y="3810000"/>
            <a:ext cx="1066800" cy="1066800"/>
            <a:chOff x="3886200" y="4191000"/>
            <a:chExt cx="1066800" cy="1066800"/>
          </a:xfrm>
        </p:grpSpPr>
        <p:sp>
          <p:nvSpPr>
            <p:cNvPr id="5" name="Oval 4"/>
            <p:cNvSpPr/>
            <p:nvPr/>
          </p:nvSpPr>
          <p:spPr bwMode="auto">
            <a:xfrm>
              <a:off x="4191000" y="4191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886200" y="4495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4800600" y="4800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4495800" y="5105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36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BB3E78-E627-7948-AAAC-604D1F94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9A3222-879E-E54F-89D9-86FE8F7AD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90-minute midterm exam starts on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Oct 20: 3 PM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>
                <a:solidFill>
                  <a:srgbClr val="0000FF"/>
                </a:solidFill>
              </a:rPr>
              <a:t> Oct 20: 11 PM</a:t>
            </a:r>
          </a:p>
          <a:p>
            <a:r>
              <a:rPr lang="en-US" dirty="0"/>
              <a:t>Sign up for slot by </a:t>
            </a:r>
            <a:r>
              <a:rPr lang="en-US" b="1" dirty="0">
                <a:solidFill>
                  <a:srgbClr val="0000FF"/>
                </a:solidFill>
              </a:rPr>
              <a:t>Oct 15</a:t>
            </a:r>
            <a:r>
              <a:rPr lang="en-US" dirty="0"/>
              <a:t> at </a:t>
            </a:r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forms.gle</a:t>
            </a:r>
            <a:r>
              <a:rPr lang="en-US" dirty="0">
                <a:solidFill>
                  <a:srgbClr val="0000FF"/>
                </a:solidFill>
              </a:rPr>
              <a:t>/uh88HWE2dDh9ZMLm6</a:t>
            </a:r>
          </a:p>
          <a:p>
            <a:pPr lvl="1"/>
            <a:r>
              <a:rPr lang="en-US" dirty="0"/>
              <a:t>Default is Oct 20 3PM remote</a:t>
            </a:r>
          </a:p>
          <a:p>
            <a:endParaRPr lang="en-US" dirty="0"/>
          </a:p>
          <a:p>
            <a:r>
              <a:rPr lang="en-US" dirty="0"/>
              <a:t>Please fill up midterm teaching evaluation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924AA-5737-E844-97E1-CE48621FA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62841-EC9D-1347-BD30-196F242A1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21341-A460-814B-9BB6-AA2FFEAD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23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Router-assisted Congestion control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6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routers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building block of the Internet infrastructure</a:t>
            </a:r>
          </a:p>
          <a:p>
            <a:r>
              <a:rPr lang="en-US" dirty="0"/>
              <a:t>$120B+ industry </a:t>
            </a:r>
          </a:p>
          <a:p>
            <a:r>
              <a:rPr lang="en-US" dirty="0"/>
              <a:t>Vendors: Cisco, Huawei, Juniper, Alcatel-Lucent (account for &gt;90%)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7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 bwMode="auto">
          <a:xfrm>
            <a:off x="6858000" y="4800600"/>
            <a:ext cx="2207019" cy="762000"/>
          </a:xfrm>
          <a:prstGeom prst="wedgeRoundRectCallout">
            <a:avLst>
              <a:gd name="adj1" fmla="val -68501"/>
              <a:gd name="adj2" fmla="val 1031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TCP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Misled by non-congestion losses</a:t>
            </a:r>
          </a:p>
          <a:p>
            <a:r>
              <a:rPr lang="en-US" sz="2400" dirty="0"/>
              <a:t>Fills up queues leading to high delays</a:t>
            </a:r>
          </a:p>
          <a:p>
            <a:r>
              <a:rPr lang="en-US" sz="2400" dirty="0"/>
              <a:t>Short flows complete before discovering available capacity</a:t>
            </a:r>
          </a:p>
          <a:p>
            <a:r>
              <a:rPr lang="en-US" sz="2400" dirty="0"/>
              <a:t>AIMD impractical for high speed links </a:t>
            </a:r>
          </a:p>
          <a:p>
            <a:r>
              <a:rPr lang="en-US" sz="2400" dirty="0"/>
              <a:t>Saw tooth discovery too choppy for some apps</a:t>
            </a:r>
          </a:p>
          <a:p>
            <a:r>
              <a:rPr lang="en-US" sz="2400" dirty="0"/>
              <a:t>Unfair under heterogeneous RTTs</a:t>
            </a:r>
          </a:p>
          <a:p>
            <a:r>
              <a:rPr lang="en-US" sz="2400" dirty="0"/>
              <a:t>Tight coupling with reliability mechanisms</a:t>
            </a:r>
          </a:p>
          <a:p>
            <a:r>
              <a:rPr lang="en-US" sz="2400" dirty="0"/>
              <a:t>End hosts can cheat</a:t>
            </a:r>
          </a:p>
          <a:p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705600" y="1295400"/>
            <a:ext cx="2362200" cy="762000"/>
            <a:chOff x="6248400" y="2057400"/>
            <a:chExt cx="2743865" cy="762000"/>
          </a:xfrm>
        </p:grpSpPr>
        <p:sp>
          <p:nvSpPr>
            <p:cNvPr id="7" name="Rounded Rectangular Callout 6"/>
            <p:cNvSpPr/>
            <p:nvPr/>
          </p:nvSpPr>
          <p:spPr bwMode="auto">
            <a:xfrm>
              <a:off x="6324600" y="2057400"/>
              <a:ext cx="2667000" cy="762000"/>
            </a:xfrm>
            <a:prstGeom prst="wedgeRoundRectCallout">
              <a:avLst>
                <a:gd name="adj1" fmla="val -59678"/>
                <a:gd name="adj2" fmla="val 3388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8400" y="2118955"/>
              <a:ext cx="274386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 endpoints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 if they’re congested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3452" y="2895599"/>
            <a:ext cx="2133600" cy="1790993"/>
            <a:chOff x="6324600" y="2550885"/>
            <a:chExt cx="2743865" cy="741613"/>
          </a:xfrm>
        </p:grpSpPr>
        <p:sp>
          <p:nvSpPr>
            <p:cNvPr id="12" name="Rounded Rectangular Callout 11"/>
            <p:cNvSpPr/>
            <p:nvPr/>
          </p:nvSpPr>
          <p:spPr bwMode="auto">
            <a:xfrm>
              <a:off x="6324600" y="2550885"/>
              <a:ext cx="2667001" cy="378634"/>
            </a:xfrm>
            <a:prstGeom prst="wedgeRoundRectCallout">
              <a:avLst>
                <a:gd name="adj1" fmla="val -71945"/>
                <a:gd name="adj2" fmla="val -2260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4600" y="2567025"/>
              <a:ext cx="2743865" cy="72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endpoints what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rate to send at</a:t>
              </a: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723900" y="1524000"/>
            <a:ext cx="5943600" cy="11430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2400" y="2438400"/>
            <a:ext cx="6477000" cy="2209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" y="4800600"/>
            <a:ext cx="6477000" cy="685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0638" y="4915192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0000FF"/>
                </a:solidFill>
                <a:latin typeface="+mn-lt"/>
              </a:rPr>
              <a:t>Routers enforce</a:t>
            </a:r>
            <a:br>
              <a:rPr lang="en-US" b="0" dirty="0">
                <a:solidFill>
                  <a:srgbClr val="0000FF"/>
                </a:solidFill>
                <a:latin typeface="+mn-lt"/>
              </a:rPr>
            </a:br>
            <a:r>
              <a:rPr lang="en-US" b="0" dirty="0">
                <a:solidFill>
                  <a:srgbClr val="0000FF"/>
                </a:solidFill>
                <a:latin typeface="+mn-lt"/>
              </a:rPr>
              <a:t>fair sharing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85800" y="5791200"/>
            <a:ext cx="7924800" cy="762000"/>
            <a:chOff x="838200" y="5791200"/>
            <a:chExt cx="7620000" cy="76200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838200" y="5791200"/>
              <a:ext cx="7620000" cy="762000"/>
            </a:xfrm>
            <a:prstGeom prst="roundRect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5090" y="5939135"/>
              <a:ext cx="7369175" cy="461665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rgbClr val="0000FF"/>
                  </a:solidFill>
                  <a:latin typeface="+mn-lt"/>
                </a:rPr>
                <a:t>Could fix many of these with some help from routers!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42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build="p"/>
      <p:bldP spid="15" grpId="0" animBg="1"/>
      <p:bldP spid="16" grpId="0" animBg="1"/>
      <p:bldP spid="17" grpId="0" animBg="1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Router-assisted congestion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tasks for congestion control</a:t>
            </a:r>
          </a:p>
          <a:p>
            <a:pPr lvl="1"/>
            <a:r>
              <a:rPr lang="en-US" dirty="0"/>
              <a:t>Isolation/fairness</a:t>
            </a:r>
          </a:p>
          <a:p>
            <a:pPr lvl="1"/>
            <a:r>
              <a:rPr lang="en-US" dirty="0"/>
              <a:t>Adjustment</a:t>
            </a:r>
          </a:p>
          <a:p>
            <a:pPr lvl="1"/>
            <a:r>
              <a:rPr lang="en-US" dirty="0"/>
              <a:t>Detecting congestion</a:t>
            </a:r>
          </a:p>
          <a:p>
            <a:pPr lvl="7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7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Fairness: General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Routers classify packets into “flows”</a:t>
            </a:r>
          </a:p>
          <a:p>
            <a:pPr lvl="1"/>
            <a:r>
              <a:rPr lang="en-US" dirty="0"/>
              <a:t>Let’s assume flows are TCP connections</a:t>
            </a:r>
          </a:p>
          <a:p>
            <a:r>
              <a:rPr lang="en-US" dirty="0"/>
              <a:t>Each flow has its own FIFO queue in router</a:t>
            </a:r>
          </a:p>
          <a:p>
            <a:r>
              <a:rPr lang="en-US" dirty="0"/>
              <a:t>Router services flows in a fair fashion</a:t>
            </a:r>
          </a:p>
          <a:p>
            <a:pPr lvl="1"/>
            <a:r>
              <a:rPr lang="en-US" dirty="0"/>
              <a:t>When line becomes free, take packet from next flow in a fair order</a:t>
            </a:r>
          </a:p>
          <a:p>
            <a:r>
              <a:rPr lang="en-US" dirty="0">
                <a:solidFill>
                  <a:srgbClr val="0000FF"/>
                </a:solidFill>
              </a:rPr>
              <a:t>What does “fair” mean exactly?</a:t>
            </a:r>
          </a:p>
          <a:p>
            <a:pPr lvl="7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6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rgbClr val="0000FF"/>
                </a:solidFill>
              </a:rPr>
              <a:t>Sum(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</a:p>
          <a:p>
            <a:pPr lvl="3"/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4419600"/>
            <a:ext cx="2805113" cy="1146175"/>
            <a:chOff x="1488" y="2112"/>
            <a:chExt cx="1767" cy="722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1</a:t>
              </a:r>
              <a:endParaRPr lang="en-US" sz="1800" b="0" baseline="-25000" dirty="0">
                <a:latin typeface="Arial" charset="0"/>
                <a:ea typeface="Arial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2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3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058" y="240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058" y="225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?</a:t>
              </a:r>
              <a:endParaRPr lang="en-US" sz="1800" b="0" dirty="0">
                <a:latin typeface="Arial" charset="0"/>
                <a:ea typeface="Arial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058" y="252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111" y="2359"/>
              <a:ext cx="6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 dirty="0">
                  <a:latin typeface="Arial" charset="0"/>
                  <a:ea typeface="Arial" charset="0"/>
                </a:rPr>
                <a:t>C bits/s</a:t>
              </a:r>
              <a:endParaRPr lang="en-US" b="0" dirty="0">
                <a:latin typeface="Arial" charset="0"/>
                <a:ea typeface="Arial" charset="0"/>
              </a:endParaRPr>
            </a:p>
          </p:txBody>
        </p:sp>
      </p:grp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= 10; r</a:t>
            </a:r>
            <a:r>
              <a:rPr lang="en-US" baseline="-25000" dirty="0"/>
              <a:t>1</a:t>
            </a:r>
            <a:r>
              <a:rPr lang="en-US" dirty="0"/>
              <a:t> = 8, r</a:t>
            </a:r>
            <a:r>
              <a:rPr lang="en-US" baseline="-25000" dirty="0"/>
              <a:t>2</a:t>
            </a:r>
            <a:r>
              <a:rPr lang="en-US" dirty="0"/>
              <a:t> = 6, r</a:t>
            </a:r>
            <a:r>
              <a:rPr lang="en-US" baseline="-25000" dirty="0"/>
              <a:t>3</a:t>
            </a:r>
            <a:r>
              <a:rPr lang="en-US" dirty="0"/>
              <a:t> = 2; N = 3</a:t>
            </a:r>
          </a:p>
          <a:p>
            <a:r>
              <a:rPr lang="en-US" dirty="0"/>
              <a:t>C/3 = 3.33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needs only 2</a:t>
            </a:r>
          </a:p>
          <a:p>
            <a:pPr lvl="2"/>
            <a:r>
              <a:rPr lang="en-US" dirty="0">
                <a:sym typeface="Wingdings" charset="0"/>
              </a:rPr>
              <a:t>Can service all of r</a:t>
            </a:r>
            <a:r>
              <a:rPr lang="en-US" baseline="-25000" dirty="0">
                <a:sym typeface="Wingdings" charset="0"/>
              </a:rPr>
              <a:t>3</a:t>
            </a:r>
          </a:p>
          <a:p>
            <a:pPr lvl="1"/>
            <a:r>
              <a:rPr lang="en-US" dirty="0">
                <a:sym typeface="Wingdings" charset="0"/>
              </a:rPr>
              <a:t>Remove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from the accounting: C = C –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= 8; N = 2</a:t>
            </a:r>
          </a:p>
          <a:p>
            <a:r>
              <a:rPr lang="en-US" dirty="0">
                <a:sym typeface="Wingdings" charset="0"/>
              </a:rPr>
              <a:t>C/2 = 4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Can’t service all of r</a:t>
            </a:r>
            <a:r>
              <a:rPr lang="en-US" baseline="-25000" dirty="0">
                <a:sym typeface="Wingdings" charset="0"/>
              </a:rPr>
              <a:t>1</a:t>
            </a:r>
            <a:r>
              <a:rPr lang="en-US" dirty="0">
                <a:sym typeface="Wingdings" charset="0"/>
              </a:rPr>
              <a:t> or r</a:t>
            </a:r>
            <a:r>
              <a:rPr lang="en-US" baseline="-25000" dirty="0">
                <a:sym typeface="Wingdings" charset="0"/>
              </a:rPr>
              <a:t>2</a:t>
            </a:r>
          </a:p>
          <a:p>
            <a:pPr lvl="1"/>
            <a:r>
              <a:rPr lang="en-US" dirty="0">
                <a:sym typeface="Wingdings" charset="0"/>
              </a:rPr>
              <a:t>So hold them to the remaining fair share: f = 4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5410200"/>
            <a:ext cx="4876800" cy="1295400"/>
            <a:chOff x="1488" y="2016"/>
            <a:chExt cx="3072" cy="816"/>
          </a:xfrm>
        </p:grpSpPr>
        <p:sp>
          <p:nvSpPr>
            <p:cNvPr id="73734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8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5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6</a:t>
              </a:r>
            </a:p>
          </p:txBody>
        </p:sp>
        <p:sp>
          <p:nvSpPr>
            <p:cNvPr id="73736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7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8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9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0" name="Text Box 11"/>
            <p:cNvSpPr txBox="1">
              <a:spLocks noChangeArrowheads="1"/>
            </p:cNvSpPr>
            <p:nvPr/>
          </p:nvSpPr>
          <p:spPr bwMode="auto">
            <a:xfrm>
              <a:off x="3051" y="240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4</a:t>
              </a:r>
            </a:p>
          </p:txBody>
        </p:sp>
        <p:sp>
          <p:nvSpPr>
            <p:cNvPr id="73741" name="Text Box 12"/>
            <p:cNvSpPr txBox="1">
              <a:spLocks noChangeArrowheads="1"/>
            </p:cNvSpPr>
            <p:nvPr/>
          </p:nvSpPr>
          <p:spPr bwMode="auto">
            <a:xfrm>
              <a:off x="3060" y="225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4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2" name="Text Box 13"/>
            <p:cNvSpPr txBox="1">
              <a:spLocks noChangeArrowheads="1"/>
            </p:cNvSpPr>
            <p:nvPr/>
          </p:nvSpPr>
          <p:spPr bwMode="auto">
            <a:xfrm>
              <a:off x="3060" y="252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3" name="Text Box 14"/>
            <p:cNvSpPr txBox="1">
              <a:spLocks noChangeArrowheads="1"/>
            </p:cNvSpPr>
            <p:nvPr/>
          </p:nvSpPr>
          <p:spPr bwMode="auto">
            <a:xfrm>
              <a:off x="3592" y="2034"/>
              <a:ext cx="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i="1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f </a:t>
              </a:r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= 4: 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min(8,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min(6,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min(2, 4) = 2</a:t>
              </a:r>
              <a:r>
                <a:rPr lang="en-US" sz="16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 </a:t>
              </a:r>
            </a:p>
          </p:txBody>
        </p:sp>
        <p:sp>
          <p:nvSpPr>
            <p:cNvPr id="73744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5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6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7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8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9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0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1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2" name="Text Box 23"/>
            <p:cNvSpPr txBox="1">
              <a:spLocks noChangeArrowheads="1"/>
            </p:cNvSpPr>
            <p:nvPr/>
          </p:nvSpPr>
          <p:spPr bwMode="auto">
            <a:xfrm>
              <a:off x="2271" y="21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  <a:ea typeface="Arial" charset="0"/>
                </a:rPr>
                <a:t>10</a:t>
              </a:r>
              <a:endParaRPr lang="en-US" b="0">
                <a:latin typeface="Arial" charset="0"/>
                <a:ea typeface="Arial" charset="0"/>
              </a:endParaRPr>
            </a:p>
          </p:txBody>
        </p:sp>
        <p:sp>
          <p:nvSpPr>
            <p:cNvPr id="73753" name="Rectangle 24"/>
            <p:cNvSpPr>
              <a:spLocks noChangeArrowheads="1"/>
            </p:cNvSpPr>
            <p:nvPr/>
          </p:nvSpPr>
          <p:spPr bwMode="auto">
            <a:xfrm>
              <a:off x="3552" y="2016"/>
              <a:ext cx="100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rgbClr val="0000FF"/>
                </a:solidFill>
              </a:rPr>
              <a:t>Sum(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</a:p>
          <a:p>
            <a:r>
              <a:rPr lang="en-US" dirty="0"/>
              <a:t>This is what round-robin service gives if all packets are the same size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6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we deal with packets of different sizes?</a:t>
            </a:r>
            <a:endParaRPr lang="en-US" dirty="0"/>
          </a:p>
        </p:txBody>
      </p:sp>
      <p:sp>
        <p:nvSpPr>
          <p:cNvPr id="111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Mental model: Bit-by-bit round robin (“fluid flow”) </a:t>
            </a:r>
          </a:p>
          <a:p>
            <a:r>
              <a:rPr lang="en-US" dirty="0"/>
              <a:t>Can you do this in practice?</a:t>
            </a:r>
          </a:p>
          <a:p>
            <a:pPr lvl="1"/>
            <a:r>
              <a:rPr lang="en-US" dirty="0"/>
              <a:t>No, packets cannot be preempted</a:t>
            </a:r>
          </a:p>
          <a:p>
            <a:r>
              <a:rPr lang="en-US" dirty="0"/>
              <a:t>But we can approximate it </a:t>
            </a:r>
          </a:p>
          <a:p>
            <a:pPr lvl="1"/>
            <a:r>
              <a:rPr lang="en-US" dirty="0"/>
              <a:t>This is what “fair queuing” routers do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9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104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 Queuing (FQ) </a:t>
            </a:r>
            <a:endParaRPr lang="en-US" dirty="0"/>
          </a:p>
        </p:txBody>
      </p:sp>
      <p:sp>
        <p:nvSpPr>
          <p:cNvPr id="1112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packet, compute the time at which the last bit of a packet would have left the router if flows are served bit-by-bit</a:t>
            </a:r>
          </a:p>
          <a:p>
            <a:r>
              <a:rPr lang="en-US" dirty="0"/>
              <a:t>Then serve packets in the increasing order of their deadlines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1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206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116163" name="Line 3"/>
          <p:cNvSpPr>
            <a:spLocks noChangeShapeType="1"/>
          </p:cNvSpPr>
          <p:nvPr/>
        </p:nvSpPr>
        <p:spPr bwMode="auto">
          <a:xfrm>
            <a:off x="1981200" y="22844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4" name="Rectangle 4"/>
          <p:cNvSpPr>
            <a:spLocks noChangeArrowheads="1"/>
          </p:cNvSpPr>
          <p:nvPr/>
        </p:nvSpPr>
        <p:spPr bwMode="auto">
          <a:xfrm>
            <a:off x="3200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5" name="Rectangle 5"/>
          <p:cNvSpPr>
            <a:spLocks noChangeArrowheads="1"/>
          </p:cNvSpPr>
          <p:nvPr/>
        </p:nvSpPr>
        <p:spPr bwMode="auto">
          <a:xfrm>
            <a:off x="38100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6" name="Rectangle 6"/>
          <p:cNvSpPr>
            <a:spLocks noChangeArrowheads="1"/>
          </p:cNvSpPr>
          <p:nvPr/>
        </p:nvSpPr>
        <p:spPr bwMode="auto">
          <a:xfrm>
            <a:off x="44196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7" name="Rectangle 7"/>
          <p:cNvSpPr>
            <a:spLocks noChangeArrowheads="1"/>
          </p:cNvSpPr>
          <p:nvPr/>
        </p:nvSpPr>
        <p:spPr bwMode="auto">
          <a:xfrm>
            <a:off x="50292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8" name="Line 8"/>
          <p:cNvSpPr>
            <a:spLocks noChangeShapeType="1"/>
          </p:cNvSpPr>
          <p:nvPr/>
        </p:nvSpPr>
        <p:spPr bwMode="auto">
          <a:xfrm>
            <a:off x="1981200" y="32750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9" name="Rectangle 9"/>
          <p:cNvSpPr>
            <a:spLocks noChangeArrowheads="1"/>
          </p:cNvSpPr>
          <p:nvPr/>
        </p:nvSpPr>
        <p:spPr bwMode="auto">
          <a:xfrm>
            <a:off x="19812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0" name="Rectangle 10"/>
          <p:cNvSpPr>
            <a:spLocks noChangeArrowheads="1"/>
          </p:cNvSpPr>
          <p:nvPr/>
        </p:nvSpPr>
        <p:spPr bwMode="auto">
          <a:xfrm>
            <a:off x="25908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1" name="Rectangle 11"/>
          <p:cNvSpPr>
            <a:spLocks noChangeArrowheads="1"/>
          </p:cNvSpPr>
          <p:nvPr/>
        </p:nvSpPr>
        <p:spPr bwMode="auto">
          <a:xfrm>
            <a:off x="32004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2" name="Rectangle 12"/>
          <p:cNvSpPr>
            <a:spLocks noChangeArrowheads="1"/>
          </p:cNvSpPr>
          <p:nvPr/>
        </p:nvSpPr>
        <p:spPr bwMode="auto">
          <a:xfrm>
            <a:off x="38100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3" name="Rectangle 13"/>
          <p:cNvSpPr>
            <a:spLocks noChangeArrowheads="1"/>
          </p:cNvSpPr>
          <p:nvPr/>
        </p:nvSpPr>
        <p:spPr bwMode="auto">
          <a:xfrm>
            <a:off x="44196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4" name="Text Box 14"/>
          <p:cNvSpPr txBox="1">
            <a:spLocks noChangeArrowheads="1"/>
          </p:cNvSpPr>
          <p:nvPr/>
        </p:nvSpPr>
        <p:spPr bwMode="auto">
          <a:xfrm>
            <a:off x="21359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75" name="Text Box 15"/>
          <p:cNvSpPr txBox="1">
            <a:spLocks noChangeArrowheads="1"/>
          </p:cNvSpPr>
          <p:nvPr/>
        </p:nvSpPr>
        <p:spPr bwMode="auto">
          <a:xfrm>
            <a:off x="27455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76" name="Text Box 16"/>
          <p:cNvSpPr txBox="1">
            <a:spLocks noChangeArrowheads="1"/>
          </p:cNvSpPr>
          <p:nvPr/>
        </p:nvSpPr>
        <p:spPr bwMode="auto">
          <a:xfrm>
            <a:off x="33551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77" name="Text Box 17"/>
          <p:cNvSpPr txBox="1">
            <a:spLocks noChangeArrowheads="1"/>
          </p:cNvSpPr>
          <p:nvPr/>
        </p:nvSpPr>
        <p:spPr bwMode="auto">
          <a:xfrm>
            <a:off x="3966372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78" name="Text Box 18"/>
          <p:cNvSpPr txBox="1">
            <a:spLocks noChangeArrowheads="1"/>
          </p:cNvSpPr>
          <p:nvPr/>
        </p:nvSpPr>
        <p:spPr bwMode="auto">
          <a:xfrm>
            <a:off x="45743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179" name="Text Box 19"/>
          <p:cNvSpPr txBox="1">
            <a:spLocks noChangeArrowheads="1"/>
          </p:cNvSpPr>
          <p:nvPr/>
        </p:nvSpPr>
        <p:spPr bwMode="auto">
          <a:xfrm>
            <a:off x="3202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80" name="Text Box 20"/>
          <p:cNvSpPr txBox="1">
            <a:spLocks noChangeArrowheads="1"/>
          </p:cNvSpPr>
          <p:nvPr/>
        </p:nvSpPr>
        <p:spPr bwMode="auto">
          <a:xfrm>
            <a:off x="38139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81" name="Text Box 21"/>
          <p:cNvSpPr txBox="1">
            <a:spLocks noChangeArrowheads="1"/>
          </p:cNvSpPr>
          <p:nvPr/>
        </p:nvSpPr>
        <p:spPr bwMode="auto">
          <a:xfrm>
            <a:off x="44235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82" name="Text Box 22"/>
          <p:cNvSpPr txBox="1">
            <a:spLocks noChangeArrowheads="1"/>
          </p:cNvSpPr>
          <p:nvPr/>
        </p:nvSpPr>
        <p:spPr bwMode="auto">
          <a:xfrm>
            <a:off x="50315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83" name="Line 23"/>
          <p:cNvSpPr>
            <a:spLocks noChangeShapeType="1"/>
          </p:cNvSpPr>
          <p:nvPr/>
        </p:nvSpPr>
        <p:spPr bwMode="auto">
          <a:xfrm>
            <a:off x="1981200" y="4572000"/>
            <a:ext cx="6019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4" name="Line 24"/>
          <p:cNvSpPr>
            <a:spLocks noChangeShapeType="1"/>
          </p:cNvSpPr>
          <p:nvPr/>
        </p:nvSpPr>
        <p:spPr bwMode="auto">
          <a:xfrm>
            <a:off x="1981200" y="5887765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5" name="Rectangle 25"/>
          <p:cNvSpPr>
            <a:spLocks noChangeArrowheads="1"/>
          </p:cNvSpPr>
          <p:nvPr/>
        </p:nvSpPr>
        <p:spPr bwMode="auto">
          <a:xfrm>
            <a:off x="19812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6" name="Rectangle 26"/>
          <p:cNvSpPr>
            <a:spLocks noChangeArrowheads="1"/>
          </p:cNvSpPr>
          <p:nvPr/>
        </p:nvSpPr>
        <p:spPr bwMode="auto">
          <a:xfrm>
            <a:off x="25908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7" name="Rectangle 27"/>
          <p:cNvSpPr>
            <a:spLocks noChangeArrowheads="1"/>
          </p:cNvSpPr>
          <p:nvPr/>
        </p:nvSpPr>
        <p:spPr bwMode="auto">
          <a:xfrm>
            <a:off x="3200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8" name="Rectangle 28"/>
          <p:cNvSpPr>
            <a:spLocks noChangeArrowheads="1"/>
          </p:cNvSpPr>
          <p:nvPr/>
        </p:nvSpPr>
        <p:spPr bwMode="auto">
          <a:xfrm>
            <a:off x="32004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9" name="Rectangle 29"/>
          <p:cNvSpPr>
            <a:spLocks noChangeArrowheads="1"/>
          </p:cNvSpPr>
          <p:nvPr/>
        </p:nvSpPr>
        <p:spPr bwMode="auto">
          <a:xfrm>
            <a:off x="38100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0" name="Rectangle 30"/>
          <p:cNvSpPr>
            <a:spLocks noChangeArrowheads="1"/>
          </p:cNvSpPr>
          <p:nvPr/>
        </p:nvSpPr>
        <p:spPr bwMode="auto">
          <a:xfrm>
            <a:off x="44196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1" name="Rectangle 31"/>
          <p:cNvSpPr>
            <a:spLocks noChangeArrowheads="1"/>
          </p:cNvSpPr>
          <p:nvPr/>
        </p:nvSpPr>
        <p:spPr bwMode="auto">
          <a:xfrm>
            <a:off x="44196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2" name="Rectangle 32"/>
          <p:cNvSpPr>
            <a:spLocks noChangeArrowheads="1"/>
          </p:cNvSpPr>
          <p:nvPr/>
        </p:nvSpPr>
        <p:spPr bwMode="auto">
          <a:xfrm>
            <a:off x="50292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3" name="Text Box 33"/>
          <p:cNvSpPr txBox="1">
            <a:spLocks noChangeArrowheads="1"/>
          </p:cNvSpPr>
          <p:nvPr/>
        </p:nvSpPr>
        <p:spPr bwMode="auto">
          <a:xfrm>
            <a:off x="21375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94" name="Text Box 34"/>
          <p:cNvSpPr txBox="1">
            <a:spLocks noChangeArrowheads="1"/>
          </p:cNvSpPr>
          <p:nvPr/>
        </p:nvSpPr>
        <p:spPr bwMode="auto">
          <a:xfrm>
            <a:off x="27471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95" name="Text Box 35"/>
          <p:cNvSpPr txBox="1">
            <a:spLocks noChangeArrowheads="1"/>
          </p:cNvSpPr>
          <p:nvPr/>
        </p:nvSpPr>
        <p:spPr bwMode="auto">
          <a:xfrm>
            <a:off x="36694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196" name="Text Box 36"/>
          <p:cNvSpPr txBox="1">
            <a:spLocks noChangeArrowheads="1"/>
          </p:cNvSpPr>
          <p:nvPr/>
        </p:nvSpPr>
        <p:spPr bwMode="auto">
          <a:xfrm>
            <a:off x="33694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1</a:t>
            </a:r>
          </a:p>
        </p:txBody>
      </p:sp>
      <p:sp>
        <p:nvSpPr>
          <p:cNvPr id="1116197" name="Text Box 37"/>
          <p:cNvSpPr txBox="1">
            <a:spLocks noChangeArrowheads="1"/>
          </p:cNvSpPr>
          <p:nvPr/>
        </p:nvSpPr>
        <p:spPr bwMode="auto">
          <a:xfrm>
            <a:off x="39790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2</a:t>
            </a:r>
          </a:p>
        </p:txBody>
      </p:sp>
      <p:sp>
        <p:nvSpPr>
          <p:cNvPr id="1116198" name="Text Box 38"/>
          <p:cNvSpPr txBox="1">
            <a:spLocks noChangeArrowheads="1"/>
          </p:cNvSpPr>
          <p:nvPr/>
        </p:nvSpPr>
        <p:spPr bwMode="auto">
          <a:xfrm>
            <a:off x="48886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199" name="Text Box 39"/>
          <p:cNvSpPr txBox="1">
            <a:spLocks noChangeArrowheads="1"/>
          </p:cNvSpPr>
          <p:nvPr/>
        </p:nvSpPr>
        <p:spPr bwMode="auto">
          <a:xfrm>
            <a:off x="45886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200" name="Text Box 40"/>
          <p:cNvSpPr txBox="1">
            <a:spLocks noChangeArrowheads="1"/>
          </p:cNvSpPr>
          <p:nvPr/>
        </p:nvSpPr>
        <p:spPr bwMode="auto">
          <a:xfrm>
            <a:off x="51871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201" name="Rectangle 41"/>
          <p:cNvSpPr>
            <a:spLocks noChangeArrowheads="1"/>
          </p:cNvSpPr>
          <p:nvPr/>
        </p:nvSpPr>
        <p:spPr bwMode="auto">
          <a:xfrm>
            <a:off x="56388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2" name="Rectangle 42"/>
          <p:cNvSpPr>
            <a:spLocks noChangeArrowheads="1"/>
          </p:cNvSpPr>
          <p:nvPr/>
        </p:nvSpPr>
        <p:spPr bwMode="auto">
          <a:xfrm>
            <a:off x="56388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3" name="Rectangle 43"/>
          <p:cNvSpPr>
            <a:spLocks noChangeArrowheads="1"/>
          </p:cNvSpPr>
          <p:nvPr/>
        </p:nvSpPr>
        <p:spPr bwMode="auto">
          <a:xfrm>
            <a:off x="6248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4" name="Text Box 44"/>
          <p:cNvSpPr txBox="1">
            <a:spLocks noChangeArrowheads="1"/>
          </p:cNvSpPr>
          <p:nvPr/>
        </p:nvSpPr>
        <p:spPr bwMode="auto">
          <a:xfrm>
            <a:off x="61078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5" name="Text Box 45"/>
          <p:cNvSpPr txBox="1">
            <a:spLocks noChangeArrowheads="1"/>
          </p:cNvSpPr>
          <p:nvPr/>
        </p:nvSpPr>
        <p:spPr bwMode="auto">
          <a:xfrm>
            <a:off x="58078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6" name="Text Box 46"/>
          <p:cNvSpPr txBox="1">
            <a:spLocks noChangeArrowheads="1"/>
          </p:cNvSpPr>
          <p:nvPr/>
        </p:nvSpPr>
        <p:spPr bwMode="auto">
          <a:xfrm>
            <a:off x="64063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6</a:t>
            </a:r>
          </a:p>
        </p:txBody>
      </p:sp>
      <p:sp>
        <p:nvSpPr>
          <p:cNvPr id="1116207" name="Rectangle 47"/>
          <p:cNvSpPr>
            <a:spLocks noChangeArrowheads="1"/>
          </p:cNvSpPr>
          <p:nvPr/>
        </p:nvSpPr>
        <p:spPr bwMode="auto">
          <a:xfrm>
            <a:off x="1981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8" name="Rectangle 48"/>
          <p:cNvSpPr>
            <a:spLocks noChangeArrowheads="1"/>
          </p:cNvSpPr>
          <p:nvPr/>
        </p:nvSpPr>
        <p:spPr bwMode="auto">
          <a:xfrm>
            <a:off x="25908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9" name="Text Box 49"/>
          <p:cNvSpPr txBox="1">
            <a:spLocks noChangeArrowheads="1"/>
          </p:cNvSpPr>
          <p:nvPr/>
        </p:nvSpPr>
        <p:spPr bwMode="auto">
          <a:xfrm>
            <a:off x="21375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0" name="Text Box 50"/>
          <p:cNvSpPr txBox="1">
            <a:spLocks noChangeArrowheads="1"/>
          </p:cNvSpPr>
          <p:nvPr/>
        </p:nvSpPr>
        <p:spPr bwMode="auto">
          <a:xfrm>
            <a:off x="27471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1" name="Rectangle 51"/>
          <p:cNvSpPr>
            <a:spLocks noChangeArrowheads="1"/>
          </p:cNvSpPr>
          <p:nvPr/>
        </p:nvSpPr>
        <p:spPr bwMode="auto">
          <a:xfrm>
            <a:off x="32035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2" name="Text Box 52"/>
          <p:cNvSpPr txBox="1">
            <a:spLocks noChangeArrowheads="1"/>
          </p:cNvSpPr>
          <p:nvPr/>
        </p:nvSpPr>
        <p:spPr bwMode="auto">
          <a:xfrm>
            <a:off x="32059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3" name="Rectangle 53"/>
          <p:cNvSpPr>
            <a:spLocks noChangeArrowheads="1"/>
          </p:cNvSpPr>
          <p:nvPr/>
        </p:nvSpPr>
        <p:spPr bwMode="auto">
          <a:xfrm>
            <a:off x="3505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4" name="Text Box 54"/>
          <p:cNvSpPr txBox="1">
            <a:spLocks noChangeArrowheads="1"/>
          </p:cNvSpPr>
          <p:nvPr/>
        </p:nvSpPr>
        <p:spPr bwMode="auto">
          <a:xfrm>
            <a:off x="3659984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5" name="Rectangle 55"/>
          <p:cNvSpPr>
            <a:spLocks noChangeArrowheads="1"/>
          </p:cNvSpPr>
          <p:nvPr/>
        </p:nvSpPr>
        <p:spPr bwMode="auto">
          <a:xfrm>
            <a:off x="4116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6" name="Text Box 56"/>
          <p:cNvSpPr txBox="1">
            <a:spLocks noChangeArrowheads="1"/>
          </p:cNvSpPr>
          <p:nvPr/>
        </p:nvSpPr>
        <p:spPr bwMode="auto">
          <a:xfrm>
            <a:off x="4120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7" name="Rectangle 57"/>
          <p:cNvSpPr>
            <a:spLocks noChangeArrowheads="1"/>
          </p:cNvSpPr>
          <p:nvPr/>
        </p:nvSpPr>
        <p:spPr bwMode="auto">
          <a:xfrm>
            <a:off x="44211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8" name="Text Box 58"/>
          <p:cNvSpPr txBox="1">
            <a:spLocks noChangeArrowheads="1"/>
          </p:cNvSpPr>
          <p:nvPr/>
        </p:nvSpPr>
        <p:spPr bwMode="auto">
          <a:xfrm>
            <a:off x="44251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9" name="Rectangle 59"/>
          <p:cNvSpPr>
            <a:spLocks noChangeArrowheads="1"/>
          </p:cNvSpPr>
          <p:nvPr/>
        </p:nvSpPr>
        <p:spPr bwMode="auto">
          <a:xfrm>
            <a:off x="47244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0" name="Text Box 60"/>
          <p:cNvSpPr txBox="1">
            <a:spLocks noChangeArrowheads="1"/>
          </p:cNvSpPr>
          <p:nvPr/>
        </p:nvSpPr>
        <p:spPr bwMode="auto">
          <a:xfrm>
            <a:off x="48807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1" name="Rectangle 61"/>
          <p:cNvSpPr>
            <a:spLocks noChangeArrowheads="1"/>
          </p:cNvSpPr>
          <p:nvPr/>
        </p:nvSpPr>
        <p:spPr bwMode="auto">
          <a:xfrm>
            <a:off x="53371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2" name="Text Box 62"/>
          <p:cNvSpPr txBox="1">
            <a:spLocks noChangeArrowheads="1"/>
          </p:cNvSpPr>
          <p:nvPr/>
        </p:nvSpPr>
        <p:spPr bwMode="auto">
          <a:xfrm>
            <a:off x="53395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3" name="Rectangle 63"/>
          <p:cNvSpPr>
            <a:spLocks noChangeArrowheads="1"/>
          </p:cNvSpPr>
          <p:nvPr/>
        </p:nvSpPr>
        <p:spPr bwMode="auto">
          <a:xfrm>
            <a:off x="56388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4" name="Rectangle 64"/>
          <p:cNvSpPr>
            <a:spLocks noChangeArrowheads="1"/>
          </p:cNvSpPr>
          <p:nvPr/>
        </p:nvSpPr>
        <p:spPr bwMode="auto">
          <a:xfrm>
            <a:off x="6248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5" name="Text Box 65"/>
          <p:cNvSpPr txBox="1">
            <a:spLocks noChangeArrowheads="1"/>
          </p:cNvSpPr>
          <p:nvPr/>
        </p:nvSpPr>
        <p:spPr bwMode="auto">
          <a:xfrm>
            <a:off x="56427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6" name="Text Box 66"/>
          <p:cNvSpPr txBox="1">
            <a:spLocks noChangeArrowheads="1"/>
          </p:cNvSpPr>
          <p:nvPr/>
        </p:nvSpPr>
        <p:spPr bwMode="auto">
          <a:xfrm>
            <a:off x="6250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27" name="Rectangle 67"/>
          <p:cNvSpPr>
            <a:spLocks noChangeArrowheads="1"/>
          </p:cNvSpPr>
          <p:nvPr/>
        </p:nvSpPr>
        <p:spPr bwMode="auto">
          <a:xfrm>
            <a:off x="59436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8" name="Text Box 68"/>
          <p:cNvSpPr txBox="1">
            <a:spLocks noChangeArrowheads="1"/>
          </p:cNvSpPr>
          <p:nvPr/>
        </p:nvSpPr>
        <p:spPr bwMode="auto">
          <a:xfrm>
            <a:off x="60999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9" name="Rectangle 69"/>
          <p:cNvSpPr>
            <a:spLocks noChangeArrowheads="1"/>
          </p:cNvSpPr>
          <p:nvPr/>
        </p:nvSpPr>
        <p:spPr bwMode="auto">
          <a:xfrm>
            <a:off x="5640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0" name="Rectangle 70"/>
          <p:cNvSpPr>
            <a:spLocks noChangeArrowheads="1"/>
          </p:cNvSpPr>
          <p:nvPr/>
        </p:nvSpPr>
        <p:spPr bwMode="auto">
          <a:xfrm>
            <a:off x="65563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1" name="Text Box 71"/>
          <p:cNvSpPr txBox="1">
            <a:spLocks noChangeArrowheads="1"/>
          </p:cNvSpPr>
          <p:nvPr/>
        </p:nvSpPr>
        <p:spPr bwMode="auto">
          <a:xfrm>
            <a:off x="5644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32" name="Text Box 72"/>
          <p:cNvSpPr txBox="1">
            <a:spLocks noChangeArrowheads="1"/>
          </p:cNvSpPr>
          <p:nvPr/>
        </p:nvSpPr>
        <p:spPr bwMode="auto">
          <a:xfrm>
            <a:off x="65587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33" name="Text Box 73"/>
          <p:cNvSpPr txBox="1">
            <a:spLocks noChangeArrowheads="1"/>
          </p:cNvSpPr>
          <p:nvPr/>
        </p:nvSpPr>
        <p:spPr bwMode="auto">
          <a:xfrm>
            <a:off x="243240" y="18288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1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4" name="Text Box 74"/>
          <p:cNvSpPr txBox="1">
            <a:spLocks noChangeArrowheads="1"/>
          </p:cNvSpPr>
          <p:nvPr/>
        </p:nvSpPr>
        <p:spPr bwMode="auto">
          <a:xfrm>
            <a:off x="243240" y="27432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2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5" name="Text Box 75"/>
          <p:cNvSpPr txBox="1">
            <a:spLocks noChangeArrowheads="1"/>
          </p:cNvSpPr>
          <p:nvPr/>
        </p:nvSpPr>
        <p:spPr bwMode="auto">
          <a:xfrm>
            <a:off x="365977" y="4038600"/>
            <a:ext cx="1465146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Service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in fluid flow 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system</a:t>
            </a:r>
          </a:p>
        </p:txBody>
      </p:sp>
      <p:sp>
        <p:nvSpPr>
          <p:cNvPr id="1116236" name="Text Box 76"/>
          <p:cNvSpPr txBox="1">
            <a:spLocks noChangeArrowheads="1"/>
          </p:cNvSpPr>
          <p:nvPr/>
        </p:nvSpPr>
        <p:spPr bwMode="auto">
          <a:xfrm>
            <a:off x="635967" y="5463902"/>
            <a:ext cx="995015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 dirty="0">
                <a:latin typeface="+mn-lt"/>
                <a:cs typeface="+mn-cs"/>
              </a:rPr>
              <a:t>FQ</a:t>
            </a:r>
            <a:br>
              <a:rPr lang="en-US" b="0" dirty="0">
                <a:latin typeface="+mn-lt"/>
                <a:cs typeface="+mn-cs"/>
              </a:rPr>
            </a:br>
            <a:r>
              <a:rPr lang="en-US" b="0" dirty="0">
                <a:latin typeface="+mn-lt"/>
                <a:cs typeface="+mn-cs"/>
              </a:rPr>
              <a:t>Packet</a:t>
            </a:r>
          </a:p>
          <a:p>
            <a:pPr algn="ctr">
              <a:defRPr/>
            </a:pPr>
            <a:r>
              <a:rPr lang="en-US" b="0" dirty="0">
                <a:latin typeface="+mn-lt"/>
                <a:cs typeface="+mn-cs"/>
              </a:rPr>
              <a:t>system</a:t>
            </a:r>
          </a:p>
        </p:txBody>
      </p:sp>
      <p:sp>
        <p:nvSpPr>
          <p:cNvPr id="1116237" name="Text Box 77"/>
          <p:cNvSpPr txBox="1">
            <a:spLocks noChangeArrowheads="1"/>
          </p:cNvSpPr>
          <p:nvPr/>
        </p:nvSpPr>
        <p:spPr bwMode="auto">
          <a:xfrm>
            <a:off x="7918187" y="2119313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8" name="Text Box 78"/>
          <p:cNvSpPr txBox="1">
            <a:spLocks noChangeArrowheads="1"/>
          </p:cNvSpPr>
          <p:nvPr/>
        </p:nvSpPr>
        <p:spPr bwMode="auto">
          <a:xfrm>
            <a:off x="7949937" y="30956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9" name="Text Box 79"/>
          <p:cNvSpPr txBox="1">
            <a:spLocks noChangeArrowheads="1"/>
          </p:cNvSpPr>
          <p:nvPr/>
        </p:nvSpPr>
        <p:spPr bwMode="auto">
          <a:xfrm>
            <a:off x="7994387" y="43910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40" name="Text Box 80"/>
          <p:cNvSpPr txBox="1">
            <a:spLocks noChangeArrowheads="1"/>
          </p:cNvSpPr>
          <p:nvPr/>
        </p:nvSpPr>
        <p:spPr bwMode="auto">
          <a:xfrm>
            <a:off x="7994387" y="5736952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7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3" grpId="0" animBg="1"/>
      <p:bldP spid="1116184" grpId="0" animBg="1"/>
      <p:bldP spid="1116185" grpId="0" animBg="1"/>
      <p:bldP spid="1116186" grpId="0" animBg="1"/>
      <p:bldP spid="1116187" grpId="0" animBg="1"/>
      <p:bldP spid="1116188" grpId="0" animBg="1"/>
      <p:bldP spid="1116189" grpId="0" animBg="1"/>
      <p:bldP spid="1116190" grpId="0" animBg="1"/>
      <p:bldP spid="1116191" grpId="0" animBg="1"/>
      <p:bldP spid="1116192" grpId="0" animBg="1"/>
      <p:bldP spid="1116193" grpId="0"/>
      <p:bldP spid="1116194" grpId="0"/>
      <p:bldP spid="1116195" grpId="0"/>
      <p:bldP spid="1116196" grpId="0"/>
      <p:bldP spid="1116197" grpId="0"/>
      <p:bldP spid="1116198" grpId="0"/>
      <p:bldP spid="1116199" grpId="0"/>
      <p:bldP spid="1116200" grpId="0"/>
      <p:bldP spid="1116201" grpId="0" animBg="1"/>
      <p:bldP spid="1116202" grpId="0" animBg="1"/>
      <p:bldP spid="1116203" grpId="0" animBg="1"/>
      <p:bldP spid="1116204" grpId="0"/>
      <p:bldP spid="1116205" grpId="0"/>
      <p:bldP spid="1116206" grpId="0"/>
      <p:bldP spid="1116207" grpId="0" animBg="1"/>
      <p:bldP spid="1116208" grpId="0" animBg="1"/>
      <p:bldP spid="1116209" grpId="0"/>
      <p:bldP spid="1116210" grpId="0"/>
      <p:bldP spid="1116211" grpId="0" animBg="1"/>
      <p:bldP spid="1116212" grpId="0"/>
      <p:bldP spid="1116213" grpId="0" animBg="1"/>
      <p:bldP spid="1116214" grpId="0"/>
      <p:bldP spid="1116215" grpId="0" animBg="1"/>
      <p:bldP spid="1116216" grpId="0"/>
      <p:bldP spid="1116217" grpId="0" animBg="1"/>
      <p:bldP spid="1116218" grpId="0"/>
      <p:bldP spid="1116219" grpId="0" animBg="1"/>
      <p:bldP spid="1116220" grpId="0"/>
      <p:bldP spid="1116221" grpId="0" animBg="1"/>
      <p:bldP spid="1116222" grpId="0"/>
      <p:bldP spid="1116227" grpId="0" animBg="1"/>
      <p:bldP spid="1116228" grpId="0"/>
      <p:bldP spid="1116229" grpId="0" animBg="1"/>
      <p:bldP spid="1116230" grpId="0" animBg="1"/>
      <p:bldP spid="1116231" grpId="0"/>
      <p:bldP spid="1116232" grpId="0"/>
      <p:bldP spid="1116235" grpId="0"/>
      <p:bldP spid="1116236" grpId="0"/>
      <p:bldP spid="1116239" grpId="0"/>
      <p:bldP spid="111624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 Queuing (FQ)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round-robin generalized to the case where not all packets are equal sized</a:t>
            </a:r>
          </a:p>
          <a:p>
            <a:r>
              <a:rPr lang="en-US" dirty="0">
                <a:solidFill>
                  <a:srgbClr val="0000FF"/>
                </a:solidFill>
              </a:rPr>
              <a:t>Weighted fair queuing (WFQ)</a:t>
            </a:r>
            <a:r>
              <a:rPr lang="en-US" dirty="0"/>
              <a:t>: assign different flows different shares</a:t>
            </a:r>
          </a:p>
          <a:p>
            <a:r>
              <a:rPr lang="en-US" dirty="0"/>
              <a:t>Today, some form of WFQ implemented in almost all routers</a:t>
            </a:r>
          </a:p>
          <a:p>
            <a:pPr lvl="1"/>
            <a:r>
              <a:rPr lang="en-US" dirty="0"/>
              <a:t>Not the case in the 1980-90s, when CC was being developed</a:t>
            </a:r>
          </a:p>
          <a:p>
            <a:pPr lvl="1"/>
            <a:r>
              <a:rPr lang="en-US" dirty="0"/>
              <a:t>Mostly used to isolate traffic at larger granularities (e.g., per-prefix)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1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Router definitions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Router capacity</a:t>
            </a:r>
            <a:r>
              <a:rPr lang="en-US" dirty="0"/>
              <a:t> = N x R</a:t>
            </a:r>
          </a:p>
          <a:p>
            <a:r>
              <a:rPr lang="en-US" dirty="0"/>
              <a:t>N = Number of external router “ports”</a:t>
            </a:r>
          </a:p>
          <a:p>
            <a:r>
              <a:rPr lang="en-US" dirty="0"/>
              <a:t>R = Speed (“line rate”) of a port</a:t>
            </a:r>
          </a:p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78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FQ vs. FIFO</a:t>
            </a:r>
            <a:endParaRPr lang="en-US" dirty="0"/>
          </a:p>
        </p:txBody>
      </p:sp>
      <p:sp>
        <p:nvSpPr>
          <p:cNvPr id="111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FQ advantages: </a:t>
            </a:r>
          </a:p>
          <a:p>
            <a:pPr lvl="1"/>
            <a:r>
              <a:rPr lang="en-US" dirty="0"/>
              <a:t>Isolation: cheating flows don’t benefit</a:t>
            </a:r>
          </a:p>
          <a:p>
            <a:pPr lvl="1"/>
            <a:r>
              <a:rPr lang="en-US" dirty="0"/>
              <a:t>Bandwidth share does not depend on RTT</a:t>
            </a:r>
          </a:p>
          <a:p>
            <a:pPr lvl="1"/>
            <a:r>
              <a:rPr lang="en-US" dirty="0"/>
              <a:t>Flows can pick any rate adjustment scheme they want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More complex than FIFO: per flow queue/state, additional per-packet book-keeping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5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1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FQ in the big picture</a:t>
            </a:r>
            <a:endParaRPr lang="en-US" dirty="0"/>
          </a:p>
        </p:txBody>
      </p:sp>
      <p:sp>
        <p:nvSpPr>
          <p:cNvPr id="112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FQ does not eliminate congestion </a:t>
            </a:r>
            <a:r>
              <a:rPr lang="en-US">
                <a:sym typeface="Wingdings" charset="0"/>
              </a:rPr>
              <a:t> it just manages the congestion</a:t>
            </a:r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279900"/>
            <a:ext cx="63794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2" name="Picture 4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79900"/>
            <a:ext cx="63794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>
            <a:stCxn id="8" idx="3"/>
            <a:endCxn id="42" idx="1"/>
          </p:cNvCxnSpPr>
          <p:nvPr/>
        </p:nvCxnSpPr>
        <p:spPr bwMode="auto">
          <a:xfrm>
            <a:off x="3533548" y="446405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0257" name="TextBox 1120256"/>
          <p:cNvSpPr txBox="1"/>
          <p:nvPr/>
        </p:nvSpPr>
        <p:spPr>
          <a:xfrm>
            <a:off x="3657600" y="4127500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1Gbps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 rot="19343877">
            <a:off x="5155066" y="404736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/>
          <p:cNvSpPr txBox="1"/>
          <p:nvPr/>
        </p:nvSpPr>
        <p:spPr>
          <a:xfrm rot="19343877">
            <a:off x="5159344" y="3710810"/>
            <a:ext cx="1028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100Mbps</a:t>
            </a:r>
          </a:p>
        </p:txBody>
      </p:sp>
      <p:cxnSp>
        <p:nvCxnSpPr>
          <p:cNvPr id="50" name="Straight Connector 49"/>
          <p:cNvCxnSpPr/>
          <p:nvPr/>
        </p:nvCxnSpPr>
        <p:spPr bwMode="auto">
          <a:xfrm rot="2917495">
            <a:off x="4974599" y="499487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 rot="2917495">
            <a:off x="5237351" y="4680526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1Gbps</a:t>
            </a:r>
          </a:p>
        </p:txBody>
      </p:sp>
      <p:cxnSp>
        <p:nvCxnSpPr>
          <p:cNvPr id="53" name="Straight Connector 52"/>
          <p:cNvCxnSpPr/>
          <p:nvPr/>
        </p:nvCxnSpPr>
        <p:spPr bwMode="auto">
          <a:xfrm rot="2917495">
            <a:off x="2097059" y="3923416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53"/>
          <p:cNvSpPr txBox="1"/>
          <p:nvPr/>
        </p:nvSpPr>
        <p:spPr>
          <a:xfrm rot="2917495">
            <a:off x="2431651" y="3613726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5Gbps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 rot="19343877">
            <a:off x="1973359" y="4917734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 rot="19343877">
            <a:off x="2097411" y="4581184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1Gbps</a:t>
            </a:r>
          </a:p>
        </p:txBody>
      </p:sp>
      <p:sp>
        <p:nvSpPr>
          <p:cNvPr id="1120267" name="Freeform 1120266"/>
          <p:cNvSpPr/>
          <p:nvPr/>
        </p:nvSpPr>
        <p:spPr>
          <a:xfrm>
            <a:off x="2148350" y="3048000"/>
            <a:ext cx="3864328" cy="972648"/>
          </a:xfrm>
          <a:custGeom>
            <a:avLst/>
            <a:gdLst>
              <a:gd name="connsiteX0" fmla="*/ 0 w 3864328"/>
              <a:gd name="connsiteY0" fmla="*/ 0 h 972648"/>
              <a:gd name="connsiteX1" fmla="*/ 1432234 w 3864328"/>
              <a:gd name="connsiteY1" fmla="*/ 878148 h 972648"/>
              <a:gd name="connsiteX2" fmla="*/ 2634769 w 3864328"/>
              <a:gd name="connsiteY2" fmla="*/ 864638 h 972648"/>
              <a:gd name="connsiteX3" fmla="*/ 3864328 w 3864328"/>
              <a:gd name="connsiteY3" fmla="*/ 135100 h 97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4328" h="972648">
                <a:moveTo>
                  <a:pt x="0" y="0"/>
                </a:moveTo>
                <a:cubicBezTo>
                  <a:pt x="496553" y="367021"/>
                  <a:pt x="993106" y="734042"/>
                  <a:pt x="1432234" y="878148"/>
                </a:cubicBezTo>
                <a:cubicBezTo>
                  <a:pt x="1871362" y="1022254"/>
                  <a:pt x="2229420" y="988479"/>
                  <a:pt x="2634769" y="864638"/>
                </a:cubicBezTo>
                <a:cubicBezTo>
                  <a:pt x="3040118" y="740797"/>
                  <a:pt x="3864328" y="135100"/>
                  <a:pt x="3864328" y="135100"/>
                </a:cubicBezTo>
              </a:path>
            </a:pathLst>
          </a:custGeom>
          <a:ln w="38100" cmpd="sng">
            <a:solidFill>
              <a:srgbClr val="008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3" name="Freeform 62"/>
          <p:cNvSpPr/>
          <p:nvPr/>
        </p:nvSpPr>
        <p:spPr>
          <a:xfrm rot="10800000">
            <a:off x="2079144" y="4743435"/>
            <a:ext cx="3864328" cy="972648"/>
          </a:xfrm>
          <a:custGeom>
            <a:avLst/>
            <a:gdLst>
              <a:gd name="connsiteX0" fmla="*/ 0 w 3864328"/>
              <a:gd name="connsiteY0" fmla="*/ 0 h 972648"/>
              <a:gd name="connsiteX1" fmla="*/ 1432234 w 3864328"/>
              <a:gd name="connsiteY1" fmla="*/ 878148 h 972648"/>
              <a:gd name="connsiteX2" fmla="*/ 2634769 w 3864328"/>
              <a:gd name="connsiteY2" fmla="*/ 864638 h 972648"/>
              <a:gd name="connsiteX3" fmla="*/ 3864328 w 3864328"/>
              <a:gd name="connsiteY3" fmla="*/ 135100 h 97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4328" h="972648">
                <a:moveTo>
                  <a:pt x="0" y="0"/>
                </a:moveTo>
                <a:cubicBezTo>
                  <a:pt x="496553" y="367021"/>
                  <a:pt x="993106" y="734042"/>
                  <a:pt x="1432234" y="878148"/>
                </a:cubicBezTo>
                <a:cubicBezTo>
                  <a:pt x="1871362" y="1022254"/>
                  <a:pt x="2229420" y="988479"/>
                  <a:pt x="2634769" y="864638"/>
                </a:cubicBezTo>
                <a:cubicBezTo>
                  <a:pt x="3040118" y="740797"/>
                  <a:pt x="3864328" y="135100"/>
                  <a:pt x="3864328" y="135100"/>
                </a:cubicBezTo>
              </a:path>
            </a:pathLst>
          </a:custGeom>
          <a:ln w="38100" cmpd="sng">
            <a:solidFill>
              <a:srgbClr val="0000FF"/>
            </a:solidFill>
            <a:headEnd type="arrow"/>
            <a:tailEnd type="non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0268" name="Rounded Rectangular Callout 1120267"/>
          <p:cNvSpPr/>
          <p:nvPr/>
        </p:nvSpPr>
        <p:spPr bwMode="auto">
          <a:xfrm>
            <a:off x="685800" y="5715000"/>
            <a:ext cx="2667000" cy="1066800"/>
          </a:xfrm>
          <a:prstGeom prst="wedgeRoundRectCallout">
            <a:avLst>
              <a:gd name="adj1" fmla="val 43753"/>
              <a:gd name="adj2" fmla="val -15229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0269" name="TextBox 1120268"/>
          <p:cNvSpPr txBox="1"/>
          <p:nvPr/>
        </p:nvSpPr>
        <p:spPr>
          <a:xfrm>
            <a:off x="796001" y="5782270"/>
            <a:ext cx="2404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Blue and Green get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 0.5Gbps; any excess 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will be dropped</a:t>
            </a:r>
          </a:p>
        </p:txBody>
      </p:sp>
      <p:sp>
        <p:nvSpPr>
          <p:cNvPr id="66" name="Rounded Rectangular Callout 65"/>
          <p:cNvSpPr/>
          <p:nvPr/>
        </p:nvSpPr>
        <p:spPr bwMode="auto">
          <a:xfrm>
            <a:off x="6324600" y="4449128"/>
            <a:ext cx="2667000" cy="961072"/>
          </a:xfrm>
          <a:prstGeom prst="wedgeRoundRectCallout">
            <a:avLst>
              <a:gd name="adj1" fmla="val -91515"/>
              <a:gd name="adj2" fmla="val -4703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20974" y="4495801"/>
            <a:ext cx="2494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Will drop an additional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400Mbps from 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the green flow </a:t>
            </a:r>
          </a:p>
        </p:txBody>
      </p:sp>
      <p:sp>
        <p:nvSpPr>
          <p:cNvPr id="69" name="Rounded Rectangular Callout 68"/>
          <p:cNvSpPr/>
          <p:nvPr/>
        </p:nvSpPr>
        <p:spPr bwMode="auto">
          <a:xfrm>
            <a:off x="4419600" y="5715000"/>
            <a:ext cx="4648200" cy="961072"/>
          </a:xfrm>
          <a:prstGeom prst="wedgeRoundRectCallout">
            <a:avLst>
              <a:gd name="adj1" fmla="val -59515"/>
              <a:gd name="adj2" fmla="val -179171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19600" y="57150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If the green flow doesn’t drop its sending rate to 100Mbps, we’re wasting 400Mbps that could be usefully given to the blue flow</a:t>
            </a:r>
          </a:p>
        </p:txBody>
      </p:sp>
    </p:spTree>
    <p:extLst>
      <p:ext uri="{BB962C8B-B14F-4D97-AF65-F5344CB8AC3E}">
        <p14:creationId xmlns:p14="http://schemas.microsoft.com/office/powerpoint/2010/main" val="83131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57" grpId="0"/>
      <p:bldP spid="48" grpId="0"/>
      <p:bldP spid="51" grpId="0"/>
      <p:bldP spid="54" grpId="0"/>
      <p:bldP spid="56" grpId="0"/>
      <p:bldP spid="1120267" grpId="0" animBg="1"/>
      <p:bldP spid="63" grpId="0" animBg="1"/>
      <p:bldP spid="1120268" grpId="0" animBg="1"/>
      <p:bldP spid="1120269" grpId="0"/>
      <p:bldP spid="66" grpId="0" animBg="1"/>
      <p:bldP spid="67" grpId="0"/>
      <p:bldP spid="69" grpId="0" animBg="1"/>
      <p:bldP spid="7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FQ in the big picture</a:t>
            </a:r>
            <a:endParaRPr lang="en-US" dirty="0"/>
          </a:p>
        </p:txBody>
      </p:sp>
      <p:sp>
        <p:nvSpPr>
          <p:cNvPr id="112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FQ does not eliminate congestion </a:t>
            </a:r>
            <a:r>
              <a:rPr lang="en-US" dirty="0">
                <a:sym typeface="Wingdings" charset="0"/>
              </a:rPr>
              <a:t> it just manages the congestion</a:t>
            </a:r>
          </a:p>
          <a:p>
            <a:pPr lvl="1"/>
            <a:r>
              <a:rPr lang="en-US" dirty="0">
                <a:sym typeface="Wingdings" charset="0"/>
              </a:rPr>
              <a:t>Robust to cheating, variations in RTT, details of delay, reordering, retransmission, etc.</a:t>
            </a:r>
            <a:endParaRPr lang="en-US" dirty="0"/>
          </a:p>
          <a:p>
            <a:r>
              <a:rPr lang="en-US" dirty="0"/>
              <a:t>But congestion (and packet drops) still occurs</a:t>
            </a:r>
          </a:p>
          <a:p>
            <a:r>
              <a:rPr lang="en-US" dirty="0"/>
              <a:t>We still want end-hosts to discover/adapt to their fair share!</a:t>
            </a:r>
          </a:p>
          <a:p>
            <a:r>
              <a:rPr lang="en-US" dirty="0"/>
              <a:t>What would the end-to-end argument say w.r.t. congestion control?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5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Fairness is a controversial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have 8 flows, and I have 4?</a:t>
            </a:r>
          </a:p>
          <a:p>
            <a:pPr lvl="1"/>
            <a:r>
              <a:rPr lang="en-US" dirty="0"/>
              <a:t>Why should you get twice the bandwidth?</a:t>
            </a:r>
          </a:p>
          <a:p>
            <a:r>
              <a:rPr lang="en-US" dirty="0"/>
              <a:t>What if your flow goes over 4 congested hops, and mine only goes over 1?</a:t>
            </a:r>
          </a:p>
          <a:p>
            <a:pPr lvl="1"/>
            <a:r>
              <a:rPr lang="en-US" dirty="0"/>
              <a:t>Why shouldn’t you be penalized for using more scarce bandwidth?</a:t>
            </a:r>
          </a:p>
          <a:p>
            <a:r>
              <a:rPr lang="en-US" dirty="0"/>
              <a:t>What is a flow anyway?</a:t>
            </a:r>
          </a:p>
          <a:p>
            <a:pPr lvl="1"/>
            <a:r>
              <a:rPr lang="en-US" dirty="0"/>
              <a:t>TCP connection</a:t>
            </a:r>
          </a:p>
          <a:p>
            <a:pPr lvl="1"/>
            <a:r>
              <a:rPr lang="en-US" dirty="0"/>
              <a:t>Source-Destination pair?</a:t>
            </a:r>
          </a:p>
          <a:p>
            <a:pPr lvl="1"/>
            <a:r>
              <a:rPr lang="en-US" dirty="0"/>
              <a:t>Source?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1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Router-Assisted Congestion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CC has three different tasks: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Isolation/fairness</a:t>
            </a:r>
          </a:p>
          <a:p>
            <a:pPr lvl="1"/>
            <a:r>
              <a:rPr lang="en-US" dirty="0"/>
              <a:t>Rate adjustment</a:t>
            </a:r>
          </a:p>
          <a:p>
            <a:pPr lvl="1"/>
            <a:r>
              <a:rPr lang="en-US" dirty="0"/>
              <a:t>Detecting congestion</a:t>
            </a:r>
          </a:p>
          <a:p>
            <a:pPr lvl="7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82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let routers tell what rate end hosts should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Packets carry “rate field”</a:t>
            </a:r>
          </a:p>
          <a:p>
            <a:r>
              <a:rPr lang="en-US" dirty="0"/>
              <a:t>Routers insert “fair share” f in packet header</a:t>
            </a:r>
          </a:p>
          <a:p>
            <a:r>
              <a:rPr lang="en-US" dirty="0"/>
              <a:t>End-hosts set sending rate (or window size) to f</a:t>
            </a:r>
          </a:p>
          <a:p>
            <a:pPr lvl="1"/>
            <a:r>
              <a:rPr lang="en-US" dirty="0"/>
              <a:t>Hopefully (still need some policing of end hosts!)</a:t>
            </a:r>
          </a:p>
          <a:p>
            <a:r>
              <a:rPr lang="en-US" dirty="0"/>
              <a:t>This is the basic idea behind the “Rate Control Protocol” (RCP) from </a:t>
            </a:r>
            <a:r>
              <a:rPr lang="en-US" dirty="0" err="1"/>
              <a:t>Dukkipati</a:t>
            </a:r>
            <a:r>
              <a:rPr lang="en-US" dirty="0"/>
              <a:t> et al. ’07</a:t>
            </a:r>
          </a:p>
          <a:p>
            <a:pPr lvl="1"/>
            <a:r>
              <a:rPr lang="en-US" dirty="0"/>
              <a:t>Flows react faster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0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73162"/>
          </a:xfrm>
        </p:spPr>
        <p:txBody>
          <a:bodyPr/>
          <a:lstStyle/>
          <a:p>
            <a:r>
              <a:rPr lang="en-US" sz="3600" dirty="0"/>
              <a:t>Router-Assisted Congestion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CC has three different tasks: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Isolation/fairness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Rate adjustment</a:t>
            </a:r>
          </a:p>
          <a:p>
            <a:pPr lvl="1"/>
            <a:r>
              <a:rPr lang="en-US" dirty="0"/>
              <a:t>Detecting congestion</a:t>
            </a:r>
          </a:p>
          <a:p>
            <a:pPr lvl="7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533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Congestion Notification (ECN)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bit in packet header; set by congested routers</a:t>
            </a:r>
          </a:p>
          <a:p>
            <a:pPr lvl="1"/>
            <a:r>
              <a:rPr lang="en-US" dirty="0"/>
              <a:t>If data packet has bit set, then ACK has ECN bit set</a:t>
            </a:r>
          </a:p>
          <a:p>
            <a:r>
              <a:rPr lang="en-US" dirty="0"/>
              <a:t>Many options for when routers set the bit</a:t>
            </a:r>
          </a:p>
          <a:p>
            <a:pPr lvl="1"/>
            <a:r>
              <a:rPr lang="en-US" dirty="0"/>
              <a:t>Tradeoff between (link) utilization and (packet) delay</a:t>
            </a:r>
          </a:p>
          <a:p>
            <a:r>
              <a:rPr lang="en-US" dirty="0"/>
              <a:t>Congestion semantics can be exactly like that of drop</a:t>
            </a:r>
          </a:p>
          <a:p>
            <a:pPr lvl="1"/>
            <a:r>
              <a:rPr lang="en-US" dirty="0"/>
              <a:t>i.e., end-host reacts as though it saw a drop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9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Don’t confuse corruption with congestion; recovery w/ rate adjustment</a:t>
            </a:r>
          </a:p>
          <a:p>
            <a:pPr lvl="1"/>
            <a:r>
              <a:rPr lang="en-US" dirty="0"/>
              <a:t>Can serve as an early indicator of congestion to avoid delays</a:t>
            </a:r>
          </a:p>
          <a:p>
            <a:pPr lvl="1"/>
            <a:r>
              <a:rPr lang="en-US" dirty="0"/>
              <a:t>Easy (easier) to incrementally deploy </a:t>
            </a:r>
          </a:p>
          <a:p>
            <a:pPr lvl="2"/>
            <a:r>
              <a:rPr lang="en-US" dirty="0"/>
              <a:t>Today: defined in RFC 3168 using ToS/DSCP bits in the IP header</a:t>
            </a:r>
          </a:p>
          <a:p>
            <a:pPr lvl="2"/>
            <a:r>
              <a:rPr lang="en-US" dirty="0"/>
              <a:t>Common in datacenters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452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routers form the backbone of the Internet</a:t>
            </a:r>
          </a:p>
          <a:p>
            <a:r>
              <a:rPr lang="en-US" dirty="0"/>
              <a:t>Aims for speed while providing fairness</a:t>
            </a:r>
          </a:p>
          <a:p>
            <a:r>
              <a:rPr lang="en-US" dirty="0"/>
              <a:t>Routers can assist in addressing/mitigating many of TCP’s shortcomings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loud 57"/>
          <p:cNvSpPr>
            <a:spLocks noChangeArrowheads="1"/>
          </p:cNvSpPr>
          <p:nvPr/>
        </p:nvSpPr>
        <p:spPr bwMode="auto">
          <a:xfrm>
            <a:off x="7467600" y="5029200"/>
            <a:ext cx="1447800" cy="9144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4" name="Cloud 57"/>
          <p:cNvSpPr>
            <a:spLocks noChangeArrowheads="1"/>
          </p:cNvSpPr>
          <p:nvPr/>
        </p:nvSpPr>
        <p:spPr bwMode="auto">
          <a:xfrm>
            <a:off x="7239000" y="2286000"/>
            <a:ext cx="1447800" cy="11430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3" name="Cloud 57"/>
          <p:cNvSpPr>
            <a:spLocks noChangeArrowheads="1"/>
          </p:cNvSpPr>
          <p:nvPr/>
        </p:nvSpPr>
        <p:spPr bwMode="auto">
          <a:xfrm>
            <a:off x="685800" y="1828800"/>
            <a:ext cx="1676400" cy="12954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1" name="Cloud 57"/>
          <p:cNvSpPr>
            <a:spLocks noChangeArrowheads="1"/>
          </p:cNvSpPr>
          <p:nvPr/>
        </p:nvSpPr>
        <p:spPr bwMode="auto">
          <a:xfrm>
            <a:off x="457200" y="4800600"/>
            <a:ext cx="2667000" cy="16002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5" name="Cloud 57"/>
          <p:cNvSpPr>
            <a:spLocks noChangeArrowheads="1"/>
          </p:cNvSpPr>
          <p:nvPr/>
        </p:nvSpPr>
        <p:spPr bwMode="auto">
          <a:xfrm>
            <a:off x="4038600" y="5029200"/>
            <a:ext cx="2895600" cy="134874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0" name="Cloud 57"/>
          <p:cNvSpPr>
            <a:spLocks noChangeArrowheads="1"/>
          </p:cNvSpPr>
          <p:nvPr/>
        </p:nvSpPr>
        <p:spPr bwMode="auto">
          <a:xfrm>
            <a:off x="2743200" y="1905000"/>
            <a:ext cx="3886200" cy="26670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grpSp>
        <p:nvGrpSpPr>
          <p:cNvPr id="3" name="Group 124"/>
          <p:cNvGrpSpPr/>
          <p:nvPr/>
        </p:nvGrpSpPr>
        <p:grpSpPr>
          <a:xfrm>
            <a:off x="1295400" y="2819400"/>
            <a:ext cx="6172200" cy="2781300"/>
            <a:chOff x="1447800" y="2247900"/>
            <a:chExt cx="6172200" cy="2781300"/>
          </a:xfrm>
          <a:effectLst/>
        </p:grpSpPr>
        <p:cxnSp>
          <p:nvCxnSpPr>
            <p:cNvPr id="95" name="Straight Connector 94"/>
            <p:cNvCxnSpPr/>
            <p:nvPr/>
          </p:nvCxnSpPr>
          <p:spPr>
            <a:xfrm flipV="1">
              <a:off x="1447800" y="2971800"/>
              <a:ext cx="1447800" cy="3048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0800000">
              <a:off x="2209801" y="2286001"/>
              <a:ext cx="685801" cy="533401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895600" y="3733800"/>
              <a:ext cx="838200" cy="5334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200400" y="4800600"/>
              <a:ext cx="1066800" cy="2286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4927124" y="4178776"/>
              <a:ext cx="776446" cy="38894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7010400" y="4800600"/>
              <a:ext cx="609600" cy="762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6629400" y="2247900"/>
              <a:ext cx="762000" cy="381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Networks and routers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648200" y="2743200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AT&amp;T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543800" y="2590800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BBN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696200" y="5253335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NYU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38200" y="2133600"/>
            <a:ext cx="12192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UMICH</a:t>
            </a:r>
            <a:endParaRPr lang="en-US" sz="2400" b="1" dirty="0"/>
          </a:p>
        </p:txBody>
      </p:sp>
      <p:pic>
        <p:nvPicPr>
          <p:cNvPr id="93" name="Picture 2" descr="C:\Documents and Settings\spratnas\Local Settings\Temporary Internet Files\Content.IE5\CLEFC5EZ\MCj04417380000[1]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3581400"/>
            <a:ext cx="762000" cy="762000"/>
          </a:xfrm>
          <a:prstGeom prst="rect">
            <a:avLst/>
          </a:prstGeom>
          <a:noFill/>
          <a:effectLst/>
        </p:spPr>
      </p:pic>
      <p:pic>
        <p:nvPicPr>
          <p:cNvPr id="33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7033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5" name="Straight Connector 334"/>
          <p:cNvCxnSpPr/>
          <p:nvPr/>
        </p:nvCxnSpPr>
        <p:spPr>
          <a:xfrm flipV="1">
            <a:off x="2057400" y="4876800"/>
            <a:ext cx="609600" cy="3810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>
            <a:endCxn id="325" idx="0"/>
          </p:cNvCxnSpPr>
          <p:nvPr/>
        </p:nvCxnSpPr>
        <p:spPr>
          <a:xfrm rot="16200000" flipH="1">
            <a:off x="4168593" y="2918011"/>
            <a:ext cx="768717" cy="114298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V="1">
            <a:off x="3581402" y="3581401"/>
            <a:ext cx="990599" cy="838199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rot="16200000" flipH="1">
            <a:off x="4572000" y="3581400"/>
            <a:ext cx="685801" cy="5334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V="1">
            <a:off x="2362200" y="5486400"/>
            <a:ext cx="609600" cy="2286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rot="16200000" flipH="1">
            <a:off x="2667000" y="4953000"/>
            <a:ext cx="457200" cy="3048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rot="16200000" flipV="1">
            <a:off x="1828800" y="5257800"/>
            <a:ext cx="457200" cy="3048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endCxn id="330" idx="1"/>
          </p:cNvCxnSpPr>
          <p:nvPr/>
        </p:nvCxnSpPr>
        <p:spPr>
          <a:xfrm>
            <a:off x="4191000" y="5562600"/>
            <a:ext cx="838200" cy="1524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rot="16200000" flipH="1">
            <a:off x="5143501" y="5829300"/>
            <a:ext cx="457199" cy="762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rot="16200000" flipH="1">
            <a:off x="5124450" y="5276850"/>
            <a:ext cx="304800" cy="1143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>
            <a:endCxn id="326" idx="1"/>
          </p:cNvCxnSpPr>
          <p:nvPr/>
        </p:nvCxnSpPr>
        <p:spPr>
          <a:xfrm flipV="1">
            <a:off x="5486400" y="5471160"/>
            <a:ext cx="914400" cy="91441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>
            <a:stCxn id="325" idx="1"/>
          </p:cNvCxnSpPr>
          <p:nvPr/>
        </p:nvCxnSpPr>
        <p:spPr>
          <a:xfrm rot="10800000" flipV="1">
            <a:off x="3200404" y="3546661"/>
            <a:ext cx="1142997" cy="34739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V="1">
            <a:off x="4800600" y="2971800"/>
            <a:ext cx="1676400" cy="533402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>
            <a:endCxn id="324" idx="1"/>
          </p:cNvCxnSpPr>
          <p:nvPr/>
        </p:nvCxnSpPr>
        <p:spPr>
          <a:xfrm flipV="1">
            <a:off x="3733800" y="4263019"/>
            <a:ext cx="1219200" cy="80381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323" idx="1"/>
          </p:cNvCxnSpPr>
          <p:nvPr/>
        </p:nvCxnSpPr>
        <p:spPr>
          <a:xfrm rot="10800000">
            <a:off x="4495800" y="2590803"/>
            <a:ext cx="1676400" cy="300613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rot="10800000" flipV="1">
            <a:off x="2971800" y="2590800"/>
            <a:ext cx="1371600" cy="8382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rot="5400000" flipH="1" flipV="1">
            <a:off x="5295903" y="3086101"/>
            <a:ext cx="1066797" cy="990602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3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471678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4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400" y="53035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5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5200" y="52197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27127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0200" y="505206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8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7400" y="56388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9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25908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4233041"/>
            <a:ext cx="533400" cy="37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1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2362200"/>
            <a:ext cx="533400" cy="37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2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3352800"/>
            <a:ext cx="533400" cy="401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3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667000"/>
            <a:ext cx="533400" cy="44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4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4038604"/>
            <a:ext cx="533400" cy="44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5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3359519"/>
            <a:ext cx="533400" cy="37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53035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496824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8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6200" y="547116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9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600" y="59893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0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54102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1" name="Straight Connector 330"/>
          <p:cNvCxnSpPr/>
          <p:nvPr/>
        </p:nvCxnSpPr>
        <p:spPr>
          <a:xfrm rot="16200000" flipV="1">
            <a:off x="2933702" y="3771902"/>
            <a:ext cx="609599" cy="380998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4876800" y="3429000"/>
            <a:ext cx="762000" cy="304800"/>
          </a:xfrm>
          <a:prstGeom prst="round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5486400" y="5486400"/>
            <a:ext cx="762000" cy="304800"/>
          </a:xfrm>
          <a:prstGeom prst="round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486400" y="4267200"/>
            <a:ext cx="1295400" cy="3810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edge (ISP)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858000" y="2133600"/>
            <a:ext cx="2057400" cy="3810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edge (enterprise)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76200" y="3048000"/>
            <a:ext cx="1828800" cy="609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home,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 small business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9" grpId="0" animBg="1"/>
      <p:bldP spid="71" grpId="0" animBg="1"/>
      <p:bldP spid="72" grpId="0" animBg="1"/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types of routers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</a:t>
            </a:r>
          </a:p>
          <a:p>
            <a:pPr lvl="1"/>
            <a:r>
              <a:rPr lang="en-US" dirty="0"/>
              <a:t>R = 10/40/100 Gbps</a:t>
            </a:r>
          </a:p>
          <a:p>
            <a:pPr lvl="1"/>
            <a:r>
              <a:rPr lang="en-US" dirty="0"/>
              <a:t>NR = O(100) Tbps (Aggregated)</a:t>
            </a:r>
          </a:p>
          <a:p>
            <a:r>
              <a:rPr lang="en-US" dirty="0"/>
              <a:t>Edge</a:t>
            </a:r>
          </a:p>
          <a:p>
            <a:pPr lvl="1"/>
            <a:r>
              <a:rPr lang="en-US" dirty="0"/>
              <a:t>R = 1/10/40</a:t>
            </a:r>
          </a:p>
          <a:p>
            <a:pPr lvl="1"/>
            <a:r>
              <a:rPr lang="en-US" dirty="0"/>
              <a:t>NR = O(100) Gbps</a:t>
            </a:r>
          </a:p>
          <a:p>
            <a:r>
              <a:rPr lang="en-US" dirty="0"/>
              <a:t>Small business</a:t>
            </a:r>
          </a:p>
          <a:p>
            <a:pPr lvl="1"/>
            <a:r>
              <a:rPr lang="en-US" dirty="0"/>
              <a:t>R = 10/100/1000 Mbps</a:t>
            </a:r>
          </a:p>
          <a:p>
            <a:pPr lvl="1"/>
            <a:r>
              <a:rPr lang="en-US" dirty="0"/>
              <a:t>NR &lt; 10 Gbps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3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inside a router?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6002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409590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968879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4095906"/>
            <a:ext cx="1288721" cy="491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967607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453344"/>
            <a:ext cx="2131229" cy="2761108"/>
          </a:xfrm>
          <a:prstGeom prst="rect">
            <a:avLst/>
          </a:prstGeom>
          <a:solidFill>
            <a:srgbClr val="D3A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5525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2447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2144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3137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3414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5525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34328" y="47231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35887" y="51303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35887" y="55222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8580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2525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6444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  <a:stCxn id="5" idx="3"/>
          </p:cNvCxnSpPr>
          <p:nvPr/>
        </p:nvCxnSpPr>
        <p:spPr bwMode="auto">
          <a:xfrm>
            <a:off x="3023786" y="3553864"/>
            <a:ext cx="557614" cy="408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  <a:stCxn id="6" idx="3"/>
          </p:cNvCxnSpPr>
          <p:nvPr/>
        </p:nvCxnSpPr>
        <p:spPr bwMode="auto">
          <a:xfrm>
            <a:off x="3023786" y="4341480"/>
            <a:ext cx="557614" cy="2951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  <a:stCxn id="7" idx="3"/>
          </p:cNvCxnSpPr>
          <p:nvPr/>
        </p:nvCxnSpPr>
        <p:spPr bwMode="auto">
          <a:xfrm flipV="1">
            <a:off x="3023786" y="5522268"/>
            <a:ext cx="557614" cy="6921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  <a:endCxn id="8" idx="1"/>
          </p:cNvCxnSpPr>
          <p:nvPr/>
        </p:nvCxnSpPr>
        <p:spPr bwMode="auto">
          <a:xfrm flipV="1">
            <a:off x="5722927" y="3553864"/>
            <a:ext cx="698969" cy="4046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  <a:endCxn id="9" idx="1"/>
          </p:cNvCxnSpPr>
          <p:nvPr/>
        </p:nvCxnSpPr>
        <p:spPr bwMode="auto">
          <a:xfrm flipV="1">
            <a:off x="5718964" y="4341479"/>
            <a:ext cx="702932" cy="2343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  <a:endCxn id="10" idx="1"/>
          </p:cNvCxnSpPr>
          <p:nvPr/>
        </p:nvCxnSpPr>
        <p:spPr bwMode="auto">
          <a:xfrm>
            <a:off x="5728479" y="5404030"/>
            <a:ext cx="693417" cy="81042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3871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Interconnect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(Switching)</a:t>
            </a:r>
          </a:p>
          <a:p>
            <a:pPr algn="ctr"/>
            <a:r>
              <a:rPr lang="en-US" sz="1800" dirty="0">
                <a:latin typeface="+mn-lt"/>
              </a:rPr>
              <a:t>Fabric</a:t>
            </a: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905000"/>
            <a:ext cx="1752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>
                <a:latin typeface="+mn-lt"/>
              </a:rPr>
              <a:t>Route/Control 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Processor</a:t>
            </a: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(output)</a:t>
            </a:r>
            <a:endParaRPr lang="en-US" sz="1600" b="1" dirty="0">
              <a:latin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04800" y="2667000"/>
            <a:ext cx="8686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D3A6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98403" y="1917412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Control Plane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8403" y="276802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Data Plane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DBD28231-8182-3E4A-A9CE-3C63F8CB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F7BBCEE2-65C7-984B-A6C1-AF7810F1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EECS 489 – Lecture 11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B5122-5E1E-A94E-BB57-458642F0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8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inside a router?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Linecards</a:t>
            </a:r>
          </a:p>
          <a:p>
            <a:pPr lvl="1"/>
            <a:r>
              <a:rPr lang="en-US" dirty="0"/>
              <a:t>Input linecards process packets on their way in</a:t>
            </a:r>
          </a:p>
          <a:p>
            <a:pPr lvl="1"/>
            <a:r>
              <a:rPr lang="en-US" dirty="0"/>
              <a:t>Output linecards process packets on way out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Input and output for the same port are on the same physical linecard</a:t>
            </a:r>
          </a:p>
          <a:p>
            <a:r>
              <a:rPr lang="en-US" dirty="0"/>
              <a:t>Interconnect/switching fabric</a:t>
            </a:r>
          </a:p>
          <a:p>
            <a:pPr lvl="1"/>
            <a:r>
              <a:rPr lang="en-US" dirty="0"/>
              <a:t>Transfers packets from input to output ports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0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linecards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  <a:p>
            <a:pPr lvl="1"/>
            <a:r>
              <a:rPr lang="en-US" dirty="0"/>
              <a:t>Receive incoming packets (physical layer stuff)</a:t>
            </a:r>
          </a:p>
          <a:p>
            <a:pPr lvl="1"/>
            <a:r>
              <a:rPr lang="en-US" dirty="0"/>
              <a:t>Update the IP header</a:t>
            </a:r>
          </a:p>
          <a:p>
            <a:pPr lvl="2"/>
            <a:r>
              <a:rPr lang="en-US" dirty="0"/>
              <a:t>TTL, Checksum, Options and Fragment (maybe)</a:t>
            </a:r>
          </a:p>
          <a:p>
            <a:pPr lvl="1"/>
            <a:r>
              <a:rPr lang="en-US" dirty="0"/>
              <a:t>Lookup the output port for the destination IP address</a:t>
            </a:r>
          </a:p>
          <a:p>
            <a:pPr lvl="1"/>
            <a:r>
              <a:rPr lang="en-US" dirty="0"/>
              <a:t>Queue the packet at the switch fabric</a:t>
            </a:r>
          </a:p>
          <a:p>
            <a:r>
              <a:rPr lang="en-US" dirty="0"/>
              <a:t>Challenge: </a:t>
            </a:r>
            <a:r>
              <a:rPr lang="en-US" dirty="0">
                <a:solidFill>
                  <a:srgbClr val="0000FF"/>
                </a:solidFill>
              </a:rPr>
              <a:t>speed!</a:t>
            </a:r>
          </a:p>
          <a:p>
            <a:pPr lvl="1"/>
            <a:r>
              <a:rPr lang="en-US" dirty="0"/>
              <a:t>100B packets @ 40Gbps </a:t>
            </a:r>
            <a:r>
              <a:rPr lang="en-US" dirty="0">
                <a:sym typeface="Wingdings"/>
              </a:rPr>
              <a:t> new packet every 20 </a:t>
            </a:r>
            <a:r>
              <a:rPr lang="en-US" dirty="0" err="1">
                <a:sym typeface="Wingdings"/>
              </a:rPr>
              <a:t>nano</a:t>
            </a:r>
            <a:r>
              <a:rPr lang="en-US" dirty="0">
                <a:sym typeface="Wingdings"/>
              </a:rPr>
              <a:t> secs!</a:t>
            </a:r>
          </a:p>
          <a:p>
            <a:pPr lvl="1"/>
            <a:r>
              <a:rPr lang="en-US" dirty="0">
                <a:sym typeface="Wingdings"/>
              </a:rPr>
              <a:t>Typically implemented with specialized ASICs (network processors)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0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1490453735</TotalTime>
  <Pages>7</Pages>
  <Words>2850</Words>
  <Application>Microsoft Macintosh PowerPoint</Application>
  <PresentationFormat>On-screen Show (4:3)</PresentationFormat>
  <Paragraphs>620</Paragraphs>
  <Slides>49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Arial Black</vt:lpstr>
      <vt:lpstr>Courier New</vt:lpstr>
      <vt:lpstr>Gill Sans</vt:lpstr>
      <vt:lpstr>Monaco</vt:lpstr>
      <vt:lpstr>Monotype Sorts</vt:lpstr>
      <vt:lpstr>Palatino Linotype</vt:lpstr>
      <vt:lpstr>Times New Roman</vt:lpstr>
      <vt:lpstr>Wingdings</vt:lpstr>
      <vt:lpstr>dbllineb</vt:lpstr>
      <vt:lpstr>EECS 489 Computer Networks  Fall 2021</vt:lpstr>
      <vt:lpstr>Agenda</vt:lpstr>
      <vt:lpstr>IP routers</vt:lpstr>
      <vt:lpstr>Router definitions</vt:lpstr>
      <vt:lpstr>Networks and routers</vt:lpstr>
      <vt:lpstr>Many types of routers</vt:lpstr>
      <vt:lpstr>What’s inside a router?</vt:lpstr>
      <vt:lpstr>What’s inside a router?</vt:lpstr>
      <vt:lpstr>Input linecards</vt:lpstr>
      <vt:lpstr>Looking up the output port</vt:lpstr>
      <vt:lpstr>Example</vt:lpstr>
      <vt:lpstr>Example</vt:lpstr>
      <vt:lpstr>Longest prefix matching</vt:lpstr>
      <vt:lpstr>Finding match efficiently</vt:lpstr>
      <vt:lpstr>Longest prefix matching</vt:lpstr>
      <vt:lpstr>Tree structure</vt:lpstr>
      <vt:lpstr>Tree structure</vt:lpstr>
      <vt:lpstr>Input linecards</vt:lpstr>
      <vt:lpstr>Output linecards</vt:lpstr>
      <vt:lpstr>Simplest: FIFO router</vt:lpstr>
      <vt:lpstr>Packet classification</vt:lpstr>
      <vt:lpstr>Scheduler</vt:lpstr>
      <vt:lpstr>Priority scheduler</vt:lpstr>
      <vt:lpstr>Round-robin scheduler</vt:lpstr>
      <vt:lpstr>Connecting inputs to outputs: Switching fabric</vt:lpstr>
      <vt:lpstr>Crossbar fabric</vt:lpstr>
      <vt:lpstr>5-minute break!</vt:lpstr>
      <vt:lpstr>Announcements</vt:lpstr>
      <vt:lpstr>Router-assisted Congestion control</vt:lpstr>
      <vt:lpstr>Recap: TCP problems</vt:lpstr>
      <vt:lpstr>Router-assisted congestion control</vt:lpstr>
      <vt:lpstr>Fairness: General approach</vt:lpstr>
      <vt:lpstr>Max-Min fairness</vt:lpstr>
      <vt:lpstr>Example</vt:lpstr>
      <vt:lpstr>Max-Min fairness</vt:lpstr>
      <vt:lpstr>How do we deal with packets of different sizes?</vt:lpstr>
      <vt:lpstr>Fair Queuing (FQ) </vt:lpstr>
      <vt:lpstr>Example</vt:lpstr>
      <vt:lpstr>Fair Queuing (FQ)</vt:lpstr>
      <vt:lpstr>FQ vs. FIFO</vt:lpstr>
      <vt:lpstr>FQ in the big picture</vt:lpstr>
      <vt:lpstr>FQ in the big picture</vt:lpstr>
      <vt:lpstr>Fairness is a controversial goal</vt:lpstr>
      <vt:lpstr>Router-Assisted Congestion Control</vt:lpstr>
      <vt:lpstr>Why not let routers tell what rate end hosts should use?</vt:lpstr>
      <vt:lpstr>Router-Assisted Congestion Control</vt:lpstr>
      <vt:lpstr>Explicit Congestion Notification (ECN)</vt:lpstr>
      <vt:lpstr>ECN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Mosharaf</cp:lastModifiedBy>
  <cp:revision>1290</cp:revision>
  <cp:lastPrinted>1999-09-08T17:25:07Z</cp:lastPrinted>
  <dcterms:created xsi:type="dcterms:W3CDTF">2014-01-14T18:15:50Z</dcterms:created>
  <dcterms:modified xsi:type="dcterms:W3CDTF">2021-10-11T15:53:46Z</dcterms:modified>
  <cp:category/>
</cp:coreProperties>
</file>