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9"/>
  </p:notesMasterIdLst>
  <p:handoutMasterIdLst>
    <p:handoutMasterId r:id="rId50"/>
  </p:handoutMasterIdLst>
  <p:sldIdLst>
    <p:sldId id="258" r:id="rId2"/>
    <p:sldId id="638" r:id="rId3"/>
    <p:sldId id="487" r:id="rId4"/>
    <p:sldId id="514" r:id="rId5"/>
    <p:sldId id="515" r:id="rId6"/>
    <p:sldId id="547" r:id="rId7"/>
    <p:sldId id="582" r:id="rId8"/>
    <p:sldId id="581" r:id="rId9"/>
    <p:sldId id="517" r:id="rId10"/>
    <p:sldId id="580" r:id="rId11"/>
    <p:sldId id="635" r:id="rId12"/>
    <p:sldId id="637" r:id="rId13"/>
    <p:sldId id="518" r:id="rId14"/>
    <p:sldId id="549" r:id="rId15"/>
    <p:sldId id="522" r:id="rId16"/>
    <p:sldId id="523" r:id="rId17"/>
    <p:sldId id="551" r:id="rId18"/>
    <p:sldId id="524" r:id="rId19"/>
    <p:sldId id="550" r:id="rId20"/>
    <p:sldId id="525" r:id="rId21"/>
    <p:sldId id="526" r:id="rId22"/>
    <p:sldId id="527" r:id="rId23"/>
    <p:sldId id="528" r:id="rId24"/>
    <p:sldId id="552" r:id="rId25"/>
    <p:sldId id="502" r:id="rId26"/>
    <p:sldId id="503" r:id="rId27"/>
    <p:sldId id="554" r:id="rId28"/>
    <p:sldId id="571" r:id="rId29"/>
    <p:sldId id="572" r:id="rId30"/>
    <p:sldId id="573" r:id="rId31"/>
    <p:sldId id="558" r:id="rId32"/>
    <p:sldId id="574" r:id="rId33"/>
    <p:sldId id="575" r:id="rId34"/>
    <p:sldId id="559" r:id="rId35"/>
    <p:sldId id="560" r:id="rId36"/>
    <p:sldId id="561" r:id="rId37"/>
    <p:sldId id="562" r:id="rId38"/>
    <p:sldId id="563" r:id="rId39"/>
    <p:sldId id="564" r:id="rId40"/>
    <p:sldId id="565" r:id="rId41"/>
    <p:sldId id="577" r:id="rId42"/>
    <p:sldId id="566" r:id="rId43"/>
    <p:sldId id="567" r:id="rId44"/>
    <p:sldId id="568" r:id="rId45"/>
    <p:sldId id="578" r:id="rId46"/>
    <p:sldId id="579" r:id="rId47"/>
    <p:sldId id="512" r:id="rId48"/>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4"/>
    <p:restoredTop sz="95467"/>
  </p:normalViewPr>
  <p:slideViewPr>
    <p:cSldViewPr>
      <p:cViewPr varScale="1">
        <p:scale>
          <a:sx n="119" d="100"/>
          <a:sy n="119" d="100"/>
        </p:scale>
        <p:origin x="14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24</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17</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January 22, 2024</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January 22, 2024</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2024</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311524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297069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/eecs489/blob/f24/Slides/012224.pptx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5032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 before HTTP/2 but Binary since then</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canonical HTTP request/response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bg1">
                  <a:lumMod val="50000"/>
                </a:schemeClr>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bg1">
                  <a:lumMod val="50000"/>
                </a:schemeClr>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ack + </a:t>
            </a:r>
            <a:r>
              <a:rPr lang="en-US" sz="1800" b="0" dirty="0">
                <a:solidFill>
                  <a:srgbClr val="333399"/>
                </a:solidFill>
                <a:latin typeface="+mn-lt"/>
              </a:rPr>
              <a:t>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bg1">
                  <a:lumMod val="50000"/>
                </a:schemeClr>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bg1">
                    <a:lumMod val="50000"/>
                  </a:schemeClr>
                </a:solidFill>
                <a:latin typeface="+mn-lt"/>
              </a:rPr>
              <a:t>Establish</a:t>
            </a:r>
          </a:p>
          <a:p>
            <a:r>
              <a:rPr lang="en-US" sz="1800" b="0" dirty="0">
                <a:solidFill>
                  <a:schemeClr val="bg1">
                    <a:lumMod val="50000"/>
                  </a:schemeClr>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2"/>
          </p:nvPr>
        </p:nvSpPr>
        <p:spPr/>
        <p:txBody>
          <a:bodyPr/>
          <a:lstStyle/>
          <a:p>
            <a:fld id="{9507A418-0CEB-9E4A-BA45-3B7D3D133EB9}" type="slidenum">
              <a:rPr lang="en-US" smtClean="0"/>
              <a:pPr/>
              <a:t>16</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25606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January 22, 2024</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January 22, 2024</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62DB-991F-EFCC-5BF7-064B3B3EF34D}"/>
              </a:ext>
            </a:extLst>
          </p:cNvPr>
          <p:cNvSpPr>
            <a:spLocks noGrp="1"/>
          </p:cNvSpPr>
          <p:nvPr>
            <p:ph type="title"/>
          </p:nvPr>
        </p:nvSpPr>
        <p:spPr/>
        <p:txBody>
          <a:bodyPr/>
          <a:lstStyle/>
          <a:p>
            <a:r>
              <a:rPr lang="en-US" dirty="0"/>
              <a:t>Recap: End-to-end principle</a:t>
            </a:r>
          </a:p>
        </p:txBody>
      </p:sp>
      <p:sp>
        <p:nvSpPr>
          <p:cNvPr id="3" name="Content Placeholder 2">
            <a:extLst>
              <a:ext uri="{FF2B5EF4-FFF2-40B4-BE49-F238E27FC236}">
                <a16:creationId xmlns:a16="http://schemas.microsoft.com/office/drawing/2014/main" id="{F1026F08-D915-EEA8-2A1D-15DA8553DE65}"/>
              </a:ext>
            </a:extLst>
          </p:cNvPr>
          <p:cNvSpPr>
            <a:spLocks noGrp="1"/>
          </p:cNvSpPr>
          <p:nvPr>
            <p:ph idx="1"/>
          </p:nvPr>
        </p:nvSpPr>
        <p:spPr/>
        <p:txBody>
          <a:bodyPr/>
          <a:lstStyle/>
          <a:p>
            <a:r>
              <a:rPr lang="en-US" dirty="0"/>
              <a:t>Functions that can be </a:t>
            </a:r>
            <a:r>
              <a:rPr lang="en-US" i="1" dirty="0">
                <a:solidFill>
                  <a:srgbClr val="0000FF"/>
                </a:solidFill>
              </a:rPr>
              <a:t>completely</a:t>
            </a:r>
            <a:r>
              <a:rPr lang="en-US" dirty="0"/>
              <a:t> and </a:t>
            </a:r>
            <a:r>
              <a:rPr lang="en-US" i="1" dirty="0">
                <a:solidFill>
                  <a:srgbClr val="0000FF"/>
                </a:solidFill>
              </a:rPr>
              <a:t>correctly</a:t>
            </a:r>
            <a:r>
              <a:rPr lang="en-US" dirty="0">
                <a:solidFill>
                  <a:srgbClr val="0000FF"/>
                </a:solidFill>
              </a:rPr>
              <a:t> </a:t>
            </a:r>
            <a:r>
              <a:rPr lang="en-US" dirty="0"/>
              <a:t>implemented </a:t>
            </a:r>
            <a:r>
              <a:rPr lang="en-US" i="1" dirty="0">
                <a:solidFill>
                  <a:srgbClr val="0000FF"/>
                </a:solidFill>
              </a:rPr>
              <a:t>only</a:t>
            </a:r>
            <a:r>
              <a:rPr lang="en-US" dirty="0">
                <a:solidFill>
                  <a:srgbClr val="0000FF"/>
                </a:solidFill>
              </a:rPr>
              <a:t> </a:t>
            </a:r>
            <a:r>
              <a:rPr lang="en-US" dirty="0"/>
              <a:t>with the knowledge of application end host, should not be pushed into the network</a:t>
            </a:r>
          </a:p>
          <a:p>
            <a:r>
              <a:rPr lang="en-US" dirty="0">
                <a:solidFill>
                  <a:srgbClr val="0000FF"/>
                </a:solidFill>
              </a:rPr>
              <a:t>Fate sharing</a:t>
            </a:r>
            <a:r>
              <a:rPr lang="en-US" dirty="0"/>
              <a:t>: fail together or don’t fail at all</a:t>
            </a:r>
          </a:p>
          <a:p>
            <a:pPr lvl="1"/>
            <a:r>
              <a:rPr lang="en-US" dirty="0"/>
              <a:t>“it is acceptable to lose the state information associated with an entity if, at the same time, the entity itself is lost”</a:t>
            </a:r>
          </a:p>
        </p:txBody>
      </p:sp>
      <p:sp>
        <p:nvSpPr>
          <p:cNvPr id="4" name="Date Placeholder 3">
            <a:extLst>
              <a:ext uri="{FF2B5EF4-FFF2-40B4-BE49-F238E27FC236}">
                <a16:creationId xmlns:a16="http://schemas.microsoft.com/office/drawing/2014/main" id="{D9AE504D-FAE5-3916-4635-816DF407361C}"/>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A810DE44-04E8-3D21-DEE6-3A8D559098FB}"/>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924C1E83-5FA4-4C54-F045-CC0BF15542EA}"/>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422857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2"/>
          </p:nvPr>
        </p:nvSpPr>
        <p:spPr/>
        <p:txBody>
          <a:bodyPr/>
          <a:lstStyle/>
          <a:p>
            <a:fld id="{A190D881-957A-7944-A8D0-1584E528B88F}" type="slidenum">
              <a:rPr lang="en-US" smtClean="0"/>
              <a:pPr/>
              <a:t>20</a:t>
            </a:fld>
            <a:endParaRPr lang="en-US"/>
          </a:p>
        </p:txBody>
      </p:sp>
      <p:sp>
        <p:nvSpPr>
          <p:cNvPr id="5" name="Date Placeholder 4">
            <a:extLst>
              <a:ext uri="{FF2B5EF4-FFF2-40B4-BE49-F238E27FC236}">
                <a16:creationId xmlns:a16="http://schemas.microsoft.com/office/drawing/2014/main" id="{5265DDFD-18E9-FA0D-6DDA-A274A13900E5}"/>
              </a:ext>
            </a:extLst>
          </p:cNvPr>
          <p:cNvSpPr>
            <a:spLocks noGrp="1"/>
          </p:cNvSpPr>
          <p:nvPr>
            <p:ph type="dt" sz="half" idx="10"/>
          </p:nvPr>
        </p:nvSpPr>
        <p:spPr/>
        <p:txBody>
          <a:bodyPr/>
          <a:lstStyle/>
          <a:p>
            <a:r>
              <a:rPr lang="en-US"/>
              <a:t>January 22, 2024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89985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curtail the (mis)use of cookies </a:t>
            </a:r>
          </a:p>
          <a:p>
            <a:pPr lvl="1"/>
            <a:r>
              <a:rPr lang="en-US" dirty="0">
                <a:sym typeface="Arial" pitchFamily="68" charset="0"/>
              </a:rPr>
              <a:t>Example: Google Chrome is deprecating third-party cookies in 2024</a:t>
            </a:r>
            <a:endParaRPr lang="en-US" dirty="0">
              <a:solidFill>
                <a:srgbClr val="0000FF"/>
              </a:solidFill>
              <a:sym typeface="Arial" pitchFamily="68" charset="0"/>
            </a:endParaRPr>
          </a:p>
          <a:p>
            <a:pPr lvl="1"/>
            <a:endParaRPr lang="en-US" dirty="0">
              <a:sym typeface="Arial" pitchFamily="68" charset="0"/>
            </a:endParaRP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1540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0ED1A4E1-7255-934B-82F9-A2B4AE27734B}"/>
              </a:ext>
            </a:extLst>
          </p:cNvPr>
          <p:cNvSpPr>
            <a:spLocks noGrp="1"/>
          </p:cNvSpPr>
          <p:nvPr>
            <p:ph type="sldNum" sz="quarter" idx="12"/>
          </p:nvPr>
        </p:nvSpPr>
        <p:spPr/>
        <p:txBody>
          <a:bodyPr/>
          <a:lstStyle/>
          <a:p>
            <a:fld id="{81F2EB77-FB6C-2244-A076-ADF097535D48}" type="slidenum">
              <a:rPr lang="en-US" smtClean="0"/>
              <a:pPr/>
              <a:t>25</a:t>
            </a:fld>
            <a:endParaRPr lang="en-US"/>
          </a:p>
        </p:txBody>
      </p:sp>
    </p:spTree>
    <p:extLst>
      <p:ext uri="{BB962C8B-B14F-4D97-AF65-F5344CB8AC3E}">
        <p14:creationId xmlns:p14="http://schemas.microsoft.com/office/powerpoint/2010/main" val="175675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Jan 26, 2024</a:t>
            </a:r>
          </a:p>
          <a:p>
            <a:endParaRPr lang="en-US" dirty="0"/>
          </a:p>
          <a:p>
            <a:r>
              <a:rPr lang="en-US" dirty="0"/>
              <a:t>Group formation for A2-A4 </a:t>
            </a:r>
            <a:r>
              <a:rPr lang="en-US" dirty="0">
                <a:solidFill>
                  <a:srgbClr val="0000FF"/>
                </a:solidFill>
              </a:rPr>
              <a:t>by Jan 27 2024</a:t>
            </a:r>
          </a:p>
          <a:p>
            <a:pPr lvl="1"/>
            <a:r>
              <a:rPr lang="en-US" dirty="0">
                <a:solidFill>
                  <a:srgbClr val="0000FF"/>
                </a:solidFill>
              </a:rPr>
              <a:t>https://</a:t>
            </a:r>
            <a:r>
              <a:rPr lang="en-US" dirty="0" err="1">
                <a:solidFill>
                  <a:srgbClr val="0000FF"/>
                </a:solidFill>
              </a:rPr>
              <a:t>docs.google.com</a:t>
            </a:r>
            <a:r>
              <a:rPr lang="en-US" dirty="0">
                <a:solidFill>
                  <a:srgbClr val="0000FF"/>
                </a:solidFill>
              </a:rPr>
              <a:t>/forms/d/e/1FAIpQLSfnVI9BlnTZL07BtIb4BGhQm5V4rvQbgXAsGgsYH2TfJroHNg/</a:t>
            </a:r>
            <a:r>
              <a:rPr lang="en-US" dirty="0" err="1">
                <a:solidFill>
                  <a:srgbClr val="0000FF"/>
                </a:solidFill>
              </a:rPr>
              <a:t>viewform?usp</a:t>
            </a:r>
            <a:r>
              <a:rPr lang="en-US" dirty="0">
                <a:solidFill>
                  <a:srgbClr val="0000FF"/>
                </a:solidFill>
              </a:rPr>
              <a:t>=</a:t>
            </a:r>
            <a:r>
              <a:rPr lang="en-US" dirty="0" err="1">
                <a:solidFill>
                  <a:srgbClr val="0000FF"/>
                </a:solidFill>
              </a:rPr>
              <a:t>sf_link</a:t>
            </a:r>
            <a:endParaRPr lang="en-US" dirty="0">
              <a:solidFill>
                <a:srgbClr val="0000FF"/>
              </a:solidFill>
            </a:endParaRP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C79AFD6-8D19-2E4E-86BB-7EFCB370B460}"/>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167789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164020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63164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2009423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2"/>
          </p:nvPr>
        </p:nvSpPr>
        <p:spPr/>
        <p:txBody>
          <a:bodyPr/>
          <a:lstStyle/>
          <a:p>
            <a:fld id="{F36FED86-94EF-254D-90EE-B810FE8299EE}" type="slidenum">
              <a:rPr lang="en-US" smtClean="0"/>
              <a:pPr/>
              <a:t>32</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January 22,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240149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January 22, 2024</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January 22, 2024</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2"/>
          </p:nvPr>
        </p:nvSpPr>
        <p:spPr/>
        <p:txBody>
          <a:bodyPr/>
          <a:lstStyle/>
          <a:p>
            <a:fld id="{F36FED86-94EF-254D-90EE-B810FE8299EE}" type="slidenum">
              <a:rPr lang="en-US" smtClean="0"/>
              <a:pPr/>
              <a:t>36</a:t>
            </a:fld>
            <a:endParaRPr lang="en-US"/>
          </a:p>
        </p:txBody>
      </p:sp>
    </p:spTree>
    <p:extLst>
      <p:ext uri="{BB962C8B-B14F-4D97-AF65-F5344CB8AC3E}">
        <p14:creationId xmlns:p14="http://schemas.microsoft.com/office/powerpoint/2010/main" val="1335006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DECDE19-F834-0349-9B7F-E2878B1825B7}"/>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January 22, 2024</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8DEC2BB-75BB-FD43-8B71-530142121A88}"/>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3A4E5D9-0F0C-5947-9FC5-E584C570E0A9}"/>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45BA2DD-9606-5E41-A175-2B8914CBFB94}"/>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320C67B-99EF-AE4B-A8A5-0F34252B0ED5}"/>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18476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AAD6CE-9751-0545-A7C3-E688F48EE6C8}"/>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956622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name="Clip" r:id="rId2" imgW="2106360" imgH="3468960" progId="MS_ClipArt_Gallery.5">
                  <p:embed/>
                </p:oleObj>
              </mc:Choice>
              <mc:Fallback>
                <p:oleObj name="Clip" r:id="rId2" imgW="2106360" imgH="3468960"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F7397946-A228-5840-82F4-EDAA8A6DD0EB}"/>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239242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6219AB70-D6FE-DE43-9249-3D4CC9E34632}"/>
              </a:ext>
            </a:extLst>
          </p:cNvPr>
          <p:cNvSpPr>
            <a:spLocks noGrp="1"/>
          </p:cNvSpPr>
          <p:nvPr>
            <p:ph type="sldNum" sz="quarter" idx="12"/>
          </p:nvPr>
        </p:nvSpPr>
        <p:spPr/>
        <p:txBody>
          <a:bodyPr/>
          <a:lstStyle/>
          <a:p>
            <a:fld id="{A190D881-957A-7944-A8D0-1584E528B88F}" type="slidenum">
              <a:rPr lang="en-US" smtClean="0"/>
              <a:pPr/>
              <a:t>45</a:t>
            </a:fld>
            <a:endParaRPr lang="en-US"/>
          </a:p>
        </p:txBody>
      </p:sp>
    </p:spTree>
    <p:extLst>
      <p:ext uri="{BB962C8B-B14F-4D97-AF65-F5344CB8AC3E}">
        <p14:creationId xmlns:p14="http://schemas.microsoft.com/office/powerpoint/2010/main" val="1314409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46</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B590EDF8-B488-C741-B059-D0C0D4D511B7}"/>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570769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has been replaced by HTTP/3 in 2022</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2"/>
          </p:nvPr>
        </p:nvSpPr>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January 22,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94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January 22,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40751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2022</a:t>
            </a:r>
          </a:p>
          <a:p>
            <a:pPr lvl="2"/>
            <a:r>
              <a:rPr lang="en-US" dirty="0"/>
              <a:t>Built on top of QUIC, which is a user-space congestion control protocol on top of UDP</a:t>
            </a:r>
          </a:p>
          <a:p>
            <a:pPr lvl="2"/>
            <a:r>
              <a:rPr lang="en-US" dirty="0"/>
              <a:t>Solves the </a:t>
            </a:r>
            <a:r>
              <a:rPr lang="en-US" dirty="0">
                <a:solidFill>
                  <a:srgbClr val="0000FF"/>
                </a:solidFill>
              </a:rPr>
              <a:t>head-of-line (HOL) blocking problem</a:t>
            </a:r>
            <a:r>
              <a:rPr lang="en-US" dirty="0"/>
              <a:t> when multiplexing over a single TCP connection</a:t>
            </a:r>
          </a:p>
        </p:txBody>
      </p:sp>
      <p:sp>
        <p:nvSpPr>
          <p:cNvPr id="3" name="Date Placeholder 2"/>
          <p:cNvSpPr>
            <a:spLocks noGrp="1"/>
          </p:cNvSpPr>
          <p:nvPr>
            <p:ph type="dt" sz="half" idx="10"/>
          </p:nvPr>
        </p:nvSpPr>
        <p:spPr/>
        <p:txBody>
          <a:bodyPr/>
          <a:lstStyle/>
          <a:p>
            <a:r>
              <a:rPr lang="en-US"/>
              <a:t>January 22,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222796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68648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1490453730</TotalTime>
  <Pages>7</Pages>
  <Words>2654</Words>
  <Application>Microsoft Macintosh PowerPoint</Application>
  <PresentationFormat>On-screen Show (4:3)</PresentationFormat>
  <Paragraphs>566</Paragraphs>
  <Slides>47</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ＭＳ Ｐゴシック</vt:lpstr>
      <vt:lpstr>PMingLiU</vt:lpstr>
      <vt:lpstr>Arial</vt:lpstr>
      <vt:lpstr>Arial Black</vt:lpstr>
      <vt:lpstr>Courier</vt:lpstr>
      <vt:lpstr>Gill Sans</vt:lpstr>
      <vt:lpstr>Lucida Console</vt:lpstr>
      <vt:lpstr>Monotype Sorts</vt:lpstr>
      <vt:lpstr>Times New Roman</vt:lpstr>
      <vt:lpstr>Wingdings</vt:lpstr>
      <vt:lpstr>dbllineb</vt:lpstr>
      <vt:lpstr>Clip</vt:lpstr>
      <vt:lpstr>EECS 489 Computer Networks  Winter 2024</vt:lpstr>
      <vt:lpstr>Recap: End-to-end principle</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canonical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1352</cp:revision>
  <cp:lastPrinted>1999-09-08T17:25:07Z</cp:lastPrinted>
  <dcterms:created xsi:type="dcterms:W3CDTF">2014-01-14T18:15:50Z</dcterms:created>
  <dcterms:modified xsi:type="dcterms:W3CDTF">2024-01-20T22:57:05Z</dcterms:modified>
  <cp:category/>
</cp:coreProperties>
</file>