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4"/>
  </p:notesMasterIdLst>
  <p:handoutMasterIdLst>
    <p:handoutMasterId r:id="rId45"/>
  </p:handoutMasterIdLst>
  <p:sldIdLst>
    <p:sldId id="258" r:id="rId2"/>
    <p:sldId id="487" r:id="rId3"/>
    <p:sldId id="514" r:id="rId4"/>
    <p:sldId id="515" r:id="rId5"/>
    <p:sldId id="547" r:id="rId6"/>
    <p:sldId id="517" r:id="rId7"/>
    <p:sldId id="580" r:id="rId8"/>
    <p:sldId id="518" r:id="rId9"/>
    <p:sldId id="549" r:id="rId10"/>
    <p:sldId id="522" r:id="rId11"/>
    <p:sldId id="523" r:id="rId12"/>
    <p:sldId id="551" r:id="rId13"/>
    <p:sldId id="524" r:id="rId14"/>
    <p:sldId id="550" r:id="rId15"/>
    <p:sldId id="525" r:id="rId16"/>
    <p:sldId id="526" r:id="rId17"/>
    <p:sldId id="527" r:id="rId18"/>
    <p:sldId id="528" r:id="rId19"/>
    <p:sldId id="552" r:id="rId20"/>
    <p:sldId id="502" r:id="rId21"/>
    <p:sldId id="503" r:id="rId22"/>
    <p:sldId id="554" r:id="rId23"/>
    <p:sldId id="571" r:id="rId24"/>
    <p:sldId id="572" r:id="rId25"/>
    <p:sldId id="573" r:id="rId26"/>
    <p:sldId id="558" r:id="rId27"/>
    <p:sldId id="574" r:id="rId28"/>
    <p:sldId id="575" r:id="rId29"/>
    <p:sldId id="559" r:id="rId30"/>
    <p:sldId id="560" r:id="rId31"/>
    <p:sldId id="561" r:id="rId32"/>
    <p:sldId id="562" r:id="rId33"/>
    <p:sldId id="563" r:id="rId34"/>
    <p:sldId id="564" r:id="rId35"/>
    <p:sldId id="565" r:id="rId36"/>
    <p:sldId id="577" r:id="rId37"/>
    <p:sldId id="566" r:id="rId38"/>
    <p:sldId id="567" r:id="rId39"/>
    <p:sldId id="568" r:id="rId40"/>
    <p:sldId id="578" r:id="rId41"/>
    <p:sldId id="579" r:id="rId42"/>
    <p:sldId id="512" r:id="rId43"/>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99"/>
    <a:srgbClr val="D3A600"/>
    <a:srgbClr val="009900"/>
    <a:srgbClr val="FFCB05"/>
    <a:srgbClr val="FF9900"/>
    <a:srgbClr val="00274C"/>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15"/>
    <p:restoredTop sz="95467"/>
  </p:normalViewPr>
  <p:slideViewPr>
    <p:cSldViewPr>
      <p:cViewPr varScale="1">
        <p:scale>
          <a:sx n="122" d="100"/>
          <a:sy n="122" d="100"/>
        </p:scale>
        <p:origin x="1344"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77742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Fate sharing</a:t>
            </a:r>
          </a:p>
        </p:txBody>
      </p:sp>
    </p:spTree>
    <p:extLst>
      <p:ext uri="{BB962C8B-B14F-4D97-AF65-F5344CB8AC3E}">
        <p14:creationId xmlns:p14="http://schemas.microsoft.com/office/powerpoint/2010/main" val="706255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Creates a notion of a </a:t>
            </a:r>
            <a:r>
              <a:rPr lang="ja-JP" altLang="en-US">
                <a:ea typeface="ＭＳ Ｐゴシック" charset="0"/>
                <a:cs typeface="ＭＳ Ｐゴシック" charset="0"/>
              </a:rPr>
              <a:t>“</a:t>
            </a:r>
            <a:r>
              <a:rPr lang="en-US">
                <a:ea typeface="ＭＳ Ｐゴシック" charset="0"/>
                <a:cs typeface="ＭＳ Ｐゴシック" charset="0"/>
              </a:rPr>
              <a:t>SESSION</a:t>
            </a:r>
            <a:r>
              <a:rPr lang="ja-JP" altLang="en-US">
                <a:ea typeface="ＭＳ Ｐゴシック" charset="0"/>
                <a:cs typeface="ＭＳ Ｐゴシック" charset="0"/>
              </a:rPr>
              <a:t>”</a:t>
            </a:r>
            <a:r>
              <a:rPr lang="en-US">
                <a:ea typeface="ＭＳ Ｐゴシック" charset="0"/>
                <a:cs typeface="ＭＳ Ｐゴシック" charset="0"/>
              </a:rPr>
              <a:t> for the user</a:t>
            </a:r>
          </a:p>
          <a:p>
            <a:r>
              <a:rPr lang="en-US">
                <a:ea typeface="ＭＳ Ｐゴシック" charset="0"/>
                <a:cs typeface="ＭＳ Ｐゴシック" charset="0"/>
              </a:rPr>
              <a:t>Customize the user experience</a:t>
            </a:r>
          </a:p>
          <a:p>
            <a:r>
              <a:rPr lang="en-US">
                <a:ea typeface="ＭＳ Ｐゴシック" charset="0"/>
                <a:cs typeface="ＭＳ Ｐゴシック" charset="0"/>
              </a:rPr>
              <a:t>Statefulness comes from the client side</a:t>
            </a:r>
          </a:p>
        </p:txBody>
      </p:sp>
    </p:spTree>
    <p:extLst>
      <p:ext uri="{BB962C8B-B14F-4D97-AF65-F5344CB8AC3E}">
        <p14:creationId xmlns:p14="http://schemas.microsoft.com/office/powerpoint/2010/main" val="1197748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19</a:t>
            </a:fld>
            <a:endParaRPr lang="en-US"/>
          </a:p>
        </p:txBody>
      </p:sp>
    </p:spTree>
    <p:extLst>
      <p:ext uri="{BB962C8B-B14F-4D97-AF65-F5344CB8AC3E}">
        <p14:creationId xmlns:p14="http://schemas.microsoft.com/office/powerpoint/2010/main" val="1081438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4675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78473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HTTP/1.1 allows multiple HTTP requests to be written out to a socket together without waiting for the corresponding responses. The requestor then waits for the responses to arrive in the order in which they were requested. The act of pipelining the requests can result in a dramatic improvement in page loading times, especially over high latency connections.</a:t>
            </a:r>
          </a:p>
        </p:txBody>
      </p:sp>
    </p:spTree>
    <p:extLst>
      <p:ext uri="{BB962C8B-B14F-4D97-AF65-F5344CB8AC3E}">
        <p14:creationId xmlns:p14="http://schemas.microsoft.com/office/powerpoint/2010/main" val="549135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10311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61332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89463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36124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43237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spect="1" noChangeArrowheads="1" noTextEdit="1"/>
          </p:cNvSpPr>
          <p:nvPr>
            <p:ph type="sldImg"/>
          </p:nvPr>
        </p:nvSpPr>
        <p:spPr>
          <a:xfrm>
            <a:off x="1258888" y="720725"/>
            <a:ext cx="4800600" cy="3600450"/>
          </a:xfrm>
          <a:ln/>
        </p:spPr>
      </p:sp>
      <p:sp>
        <p:nvSpPr>
          <p:cNvPr id="27652"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4474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31406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57153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2468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12</a:t>
            </a:fld>
            <a:endParaRPr lang="en-US"/>
          </a:p>
        </p:txBody>
      </p:sp>
    </p:spTree>
    <p:extLst>
      <p:ext uri="{BB962C8B-B14F-4D97-AF65-F5344CB8AC3E}">
        <p14:creationId xmlns:p14="http://schemas.microsoft.com/office/powerpoint/2010/main" val="1962280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235794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084416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dirty="0"/>
              <a:t>Click to edit Master subtitle style</a:t>
            </a:r>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
        <p:nvSpPr>
          <p:cNvPr id="4" name="Rectangle 2"/>
          <p:cNvSpPr>
            <a:spLocks noGrp="1" noChangeArrowheads="1"/>
          </p:cNvSpPr>
          <p:nvPr>
            <p:ph type="dt" sz="half" idx="10"/>
          </p:nvPr>
        </p:nvSpPr>
        <p:spPr/>
        <p:txBody>
          <a:bodyPr/>
          <a:lstStyle>
            <a:lvl1pPr>
              <a:defRPr sz="1050" b="0">
                <a:latin typeface="Times New Roman" charset="0"/>
              </a:defRPr>
            </a:lvl1pPr>
          </a:lstStyle>
          <a:p>
            <a:r>
              <a:rPr lang="en-US"/>
              <a:t>September 17, 2018</a:t>
            </a:r>
          </a:p>
        </p:txBody>
      </p:sp>
      <p:sp>
        <p:nvSpPr>
          <p:cNvPr id="5" name="Rectangle 3"/>
          <p:cNvSpPr>
            <a:spLocks noGrp="1" noChangeArrowheads="1"/>
          </p:cNvSpPr>
          <p:nvPr>
            <p:ph type="ftr" sz="quarter" idx="11"/>
          </p:nvPr>
        </p:nvSpPr>
        <p:spPr/>
        <p:txBody>
          <a:bodyPr/>
          <a:lstStyle>
            <a:lvl1pPr>
              <a:defRPr sz="1050" b="0">
                <a:latin typeface="Times New Roman" charset="0"/>
              </a:defRPr>
            </a:lvl1pPr>
          </a:lstStyle>
          <a:p>
            <a:r>
              <a:rPr lang="en-US"/>
              <a:t>EECS 489 – Lecture 4</a:t>
            </a:r>
          </a:p>
        </p:txBody>
      </p:sp>
    </p:spTree>
    <p:extLst>
      <p:ext uri="{BB962C8B-B14F-4D97-AF65-F5344CB8AC3E}">
        <p14:creationId xmlns:p14="http://schemas.microsoft.com/office/powerpoint/2010/main" val="351196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September 17, 2018</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B500292D-9130-BA41-A2F4-8C3DF7A50D37}" type="slidenum">
              <a:rPr lang="en-US"/>
              <a:pPr/>
              <a:t>‹#›</a:t>
            </a:fld>
            <a:endParaRPr lang="en-US"/>
          </a:p>
        </p:txBody>
      </p:sp>
    </p:spTree>
    <p:extLst>
      <p:ext uri="{BB962C8B-B14F-4D97-AF65-F5344CB8AC3E}">
        <p14:creationId xmlns:p14="http://schemas.microsoft.com/office/powerpoint/2010/main" val="291708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September 17, 2018</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0E995D8D-2725-7449-9768-A6F305723FFE}" type="slidenum">
              <a:rPr lang="en-US"/>
              <a:pPr/>
              <a:t>‹#›</a:t>
            </a:fld>
            <a:endParaRPr lang="en-US"/>
          </a:p>
        </p:txBody>
      </p:sp>
    </p:spTree>
    <p:extLst>
      <p:ext uri="{BB962C8B-B14F-4D97-AF65-F5344CB8AC3E}">
        <p14:creationId xmlns:p14="http://schemas.microsoft.com/office/powerpoint/2010/main" val="181164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t>Title Text</a:t>
            </a: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t>Body Level One</a:t>
            </a:r>
          </a:p>
          <a:p>
            <a:pPr lvl="1"/>
            <a:r>
              <a:t>Body Level Two</a:t>
            </a:r>
          </a:p>
          <a:p>
            <a:pPr lvl="2"/>
            <a:r>
              <a:t>Body Level Three</a:t>
            </a:r>
          </a:p>
          <a:p>
            <a:pPr lvl="3"/>
            <a:r>
              <a:t>Body Level Four</a:t>
            </a:r>
          </a:p>
          <a:p>
            <a:pPr lvl="4"/>
            <a:r>
              <a:t>Body Level Five</a:t>
            </a:r>
          </a:p>
        </p:txBody>
      </p:sp>
      <p:sp>
        <p:nvSpPr>
          <p:cNvPr id="4" name="Shape 12"/>
          <p:cNvSpPr>
            <a:spLocks noGrp="1"/>
          </p:cNvSpPr>
          <p:nvPr>
            <p:ph type="sldNum" sz="quarter" idx="10"/>
          </p:nvPr>
        </p:nvSpPr>
        <p:spPr/>
        <p:txBody>
          <a:bodyPr/>
          <a:lstStyle>
            <a:lvl1pPr>
              <a:defRPr/>
            </a:lvl1pPr>
          </a:lstStyle>
          <a:p>
            <a:fld id="{E2893C13-EE0C-EE4E-AB27-289AE4B3B289}" type="slidenum">
              <a:rPr lang="en-US" altLang="x-none"/>
              <a:pPr/>
              <a:t>‹#›</a:t>
            </a:fld>
            <a:endParaRPr lang="en-US" altLang="x-none"/>
          </a:p>
        </p:txBody>
      </p:sp>
    </p:spTree>
    <p:extLst>
      <p:ext uri="{BB962C8B-B14F-4D97-AF65-F5344CB8AC3E}">
        <p14:creationId xmlns:p14="http://schemas.microsoft.com/office/powerpoint/2010/main" val="1663522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12" y="381000"/>
            <a:ext cx="8069263" cy="685800"/>
          </a:xfrm>
        </p:spPr>
        <p:txBody>
          <a:bodyPr/>
          <a:lstStyle/>
          <a:p>
            <a:r>
              <a:rPr lang="en-US"/>
              <a:t>Click to edit Master title style</a:t>
            </a:r>
          </a:p>
        </p:txBody>
      </p:sp>
      <p:sp>
        <p:nvSpPr>
          <p:cNvPr id="3" name="Text Placeholder 2"/>
          <p:cNvSpPr>
            <a:spLocks noGrp="1"/>
          </p:cNvSpPr>
          <p:nvPr>
            <p:ph type="body" sz="half" idx="1"/>
          </p:nvPr>
        </p:nvSpPr>
        <p:spPr>
          <a:xfrm>
            <a:off x="457200" y="1219200"/>
            <a:ext cx="41529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1219200"/>
            <a:ext cx="41529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fld id="{41B29A17-FCF0-ED41-92FA-32F7C054FF4E}" type="slidenum">
              <a:rPr lang="en-US"/>
              <a:pPr/>
              <a:t>‹#›</a:t>
            </a:fld>
            <a:endParaRPr lang="en-US"/>
          </a:p>
        </p:txBody>
      </p:sp>
    </p:spTree>
    <p:extLst>
      <p:ext uri="{BB962C8B-B14F-4D97-AF65-F5344CB8AC3E}">
        <p14:creationId xmlns:p14="http://schemas.microsoft.com/office/powerpoint/2010/main" val="11014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dt" sz="half" idx="10"/>
          </p:nvPr>
        </p:nvSpPr>
        <p:spPr>
          <a:ln/>
        </p:spPr>
        <p:txBody>
          <a:bodyPr/>
          <a:lstStyle>
            <a:lvl1pPr>
              <a:defRPr/>
            </a:lvl1pPr>
          </a:lstStyle>
          <a:p>
            <a:r>
              <a:rPr lang="en-US"/>
              <a:t>September 17, 2018</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A190D881-957A-7944-A8D0-1584E528B88F}" type="slidenum">
              <a:rPr lang="en-US"/>
              <a:pPr/>
              <a:t>‹#›</a:t>
            </a:fld>
            <a:endParaRPr lang="en-US"/>
          </a:p>
        </p:txBody>
      </p:sp>
    </p:spTree>
    <p:extLst>
      <p:ext uri="{BB962C8B-B14F-4D97-AF65-F5344CB8AC3E}">
        <p14:creationId xmlns:p14="http://schemas.microsoft.com/office/powerpoint/2010/main" val="421440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r>
              <a:rPr lang="en-US"/>
              <a:t>September 17, 2018</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81F2EB77-FB6C-2244-A076-ADF097535D48}" type="slidenum">
              <a:rPr lang="en-US"/>
              <a:pPr/>
              <a:t>‹#›</a:t>
            </a:fld>
            <a:endParaRPr lang="en-US"/>
          </a:p>
        </p:txBody>
      </p:sp>
    </p:spTree>
    <p:extLst>
      <p:ext uri="{BB962C8B-B14F-4D97-AF65-F5344CB8AC3E}">
        <p14:creationId xmlns:p14="http://schemas.microsoft.com/office/powerpoint/2010/main" val="196002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r>
              <a:rPr lang="en-US"/>
              <a:t>September 17, 2018</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36FED86-94EF-254D-90EE-B810FE8299EE}" type="slidenum">
              <a:rPr lang="en-US"/>
              <a:pPr/>
              <a:t>‹#›</a:t>
            </a:fld>
            <a:endParaRPr lang="en-US"/>
          </a:p>
        </p:txBody>
      </p:sp>
    </p:spTree>
    <p:extLst>
      <p:ext uri="{BB962C8B-B14F-4D97-AF65-F5344CB8AC3E}">
        <p14:creationId xmlns:p14="http://schemas.microsoft.com/office/powerpoint/2010/main" val="10068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r>
              <a:rPr lang="en-US"/>
              <a:t>September 17, 2018</a:t>
            </a:r>
            <a:endParaRPr lang="en-US" sz="1050" b="0">
              <a:latin typeface="Times New Roman" charset="0"/>
            </a:endParaRPr>
          </a:p>
        </p:txBody>
      </p:sp>
      <p:sp>
        <p:nvSpPr>
          <p:cNvPr id="8"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9" name="Rectangle 12"/>
          <p:cNvSpPr>
            <a:spLocks noGrp="1" noChangeArrowheads="1"/>
          </p:cNvSpPr>
          <p:nvPr>
            <p:ph type="sldNum" sz="quarter" idx="12"/>
          </p:nvPr>
        </p:nvSpPr>
        <p:spPr>
          <a:ln/>
        </p:spPr>
        <p:txBody>
          <a:bodyPr/>
          <a:lstStyle>
            <a:lvl1pPr>
              <a:defRPr/>
            </a:lvl1pPr>
          </a:lstStyle>
          <a:p>
            <a:fld id="{D11CF967-1287-0948-92AE-55309D196149}" type="slidenum">
              <a:rPr lang="en-US"/>
              <a:pPr/>
              <a:t>‹#›</a:t>
            </a:fld>
            <a:endParaRPr lang="en-US"/>
          </a:p>
        </p:txBody>
      </p:sp>
    </p:spTree>
    <p:extLst>
      <p:ext uri="{BB962C8B-B14F-4D97-AF65-F5344CB8AC3E}">
        <p14:creationId xmlns:p14="http://schemas.microsoft.com/office/powerpoint/2010/main" val="371254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r>
              <a:rPr lang="en-US"/>
              <a:t>September 17, 2018</a:t>
            </a:r>
            <a:endParaRPr lang="en-US" sz="1050" b="0">
              <a:latin typeface="Times New Roman" charset="0"/>
            </a:endParaRPr>
          </a:p>
        </p:txBody>
      </p:sp>
      <p:sp>
        <p:nvSpPr>
          <p:cNvPr id="4"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5" name="Rectangle 12"/>
          <p:cNvSpPr>
            <a:spLocks noGrp="1" noChangeArrowheads="1"/>
          </p:cNvSpPr>
          <p:nvPr>
            <p:ph type="sldNum" sz="quarter" idx="12"/>
          </p:nvPr>
        </p:nvSpPr>
        <p:spPr>
          <a:ln/>
        </p:spPr>
        <p:txBody>
          <a:bodyPr/>
          <a:lstStyle>
            <a:lvl1pPr>
              <a:defRPr/>
            </a:lvl1pPr>
          </a:lstStyle>
          <a:p>
            <a:fld id="{9507A418-0CEB-9E4A-BA45-3B7D3D133EB9}" type="slidenum">
              <a:rPr lang="en-US"/>
              <a:pPr/>
              <a:t>‹#›</a:t>
            </a:fld>
            <a:endParaRPr lang="en-US"/>
          </a:p>
        </p:txBody>
      </p:sp>
    </p:spTree>
    <p:extLst>
      <p:ext uri="{BB962C8B-B14F-4D97-AF65-F5344CB8AC3E}">
        <p14:creationId xmlns:p14="http://schemas.microsoft.com/office/powerpoint/2010/main" val="285121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r>
              <a:rPr lang="en-US"/>
              <a:t>September 17, 2018</a:t>
            </a:r>
            <a:endParaRPr lang="en-US" sz="1050" b="0">
              <a:latin typeface="Times New Roman" charset="0"/>
            </a:endParaRPr>
          </a:p>
        </p:txBody>
      </p:sp>
      <p:sp>
        <p:nvSpPr>
          <p:cNvPr id="3"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4" name="Rectangle 12"/>
          <p:cNvSpPr>
            <a:spLocks noGrp="1" noChangeArrowheads="1"/>
          </p:cNvSpPr>
          <p:nvPr>
            <p:ph type="sldNum" sz="quarter" idx="12"/>
          </p:nvPr>
        </p:nvSpPr>
        <p:spPr>
          <a:ln/>
        </p:spPr>
        <p:txBody>
          <a:bodyPr/>
          <a:lstStyle>
            <a:lvl1pPr>
              <a:defRPr/>
            </a:lvl1pPr>
          </a:lstStyle>
          <a:p>
            <a:fld id="{D3D7AD44-FDD5-3640-B5FD-B68DA213B14F}" type="slidenum">
              <a:rPr lang="en-US"/>
              <a:pPr/>
              <a:t>‹#›</a:t>
            </a:fld>
            <a:endParaRPr lang="en-US"/>
          </a:p>
        </p:txBody>
      </p:sp>
    </p:spTree>
    <p:extLst>
      <p:ext uri="{BB962C8B-B14F-4D97-AF65-F5344CB8AC3E}">
        <p14:creationId xmlns:p14="http://schemas.microsoft.com/office/powerpoint/2010/main" val="152085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September 17, 2018</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C1E35D2-F4F4-2848-A65C-22D2D75C6747}" type="slidenum">
              <a:rPr lang="en-US"/>
              <a:pPr/>
              <a:t>‹#›</a:t>
            </a:fld>
            <a:endParaRPr lang="en-US"/>
          </a:p>
        </p:txBody>
      </p:sp>
    </p:spTree>
    <p:extLst>
      <p:ext uri="{BB962C8B-B14F-4D97-AF65-F5344CB8AC3E}">
        <p14:creationId xmlns:p14="http://schemas.microsoft.com/office/powerpoint/2010/main" val="112522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September 17, 2018</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57309860-561E-FA4E-8AD9-21F393B80F88}" type="slidenum">
              <a:rPr lang="en-US"/>
              <a:pPr/>
              <a:t>‹#›</a:t>
            </a:fld>
            <a:endParaRPr lang="en-US"/>
          </a:p>
        </p:txBody>
      </p:sp>
    </p:spTree>
    <p:extLst>
      <p:ext uri="{BB962C8B-B14F-4D97-AF65-F5344CB8AC3E}">
        <p14:creationId xmlns:p14="http://schemas.microsoft.com/office/powerpoint/2010/main" val="54282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750"/>
            </a:lvl1pPr>
          </a:lstStyle>
          <a:p>
            <a:r>
              <a:rPr lang="en-US"/>
              <a:t>September 17, 2018</a:t>
            </a:r>
            <a:endParaRPr lang="en-US" sz="1050" b="0">
              <a:latin typeface="Times New Roman" charset="0"/>
            </a:endParaRP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750"/>
            </a:lvl1pPr>
          </a:lstStyle>
          <a:p>
            <a:r>
              <a:rPr lang="en-US"/>
              <a:t>EECS 489 – Lecture 4</a:t>
            </a:r>
            <a:endParaRPr lang="en-US" sz="1050" b="0">
              <a:latin typeface="Times New Roman" charset="0"/>
            </a:endParaRPr>
          </a:p>
        </p:txBody>
      </p:sp>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dirty="0"/>
              <a:t>Click to edit Master title style</a:t>
            </a:r>
          </a:p>
        </p:txBody>
      </p:sp>
      <p:sp>
        <p:nvSpPr>
          <p:cNvPr id="1036" name="Rectangle 12"/>
          <p:cNvSpPr>
            <a:spLocks noGrp="1" noChangeArrowheads="1"/>
          </p:cNvSpPr>
          <p:nvPr>
            <p:ph type="sldNum" sz="quarter" idx="4"/>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750"/>
            </a:lvl1pPr>
          </a:lstStyle>
          <a:p>
            <a:fld id="{6CABC02E-5657-E248-B9C6-199B1358382F}" type="slidenum">
              <a:rPr lang="en-US"/>
              <a:pPr/>
              <a:t>‹#›</a:t>
            </a:fld>
            <a:endParaRPr lang="en-US"/>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 id="2147483709" r:id="rId13"/>
  </p:sldLayoutIdLst>
  <p:hf hdr="0"/>
  <p:txStyles>
    <p:titleStyle>
      <a:lvl1pPr algn="l" rtl="0" eaLnBrk="0" fontAlgn="base" hangingPunct="0">
        <a:spcBef>
          <a:spcPct val="0"/>
        </a:spcBef>
        <a:spcAft>
          <a:spcPct val="0"/>
        </a:spcAft>
        <a:defRPr sz="4000">
          <a:solidFill>
            <a:schemeClr val="tx1"/>
          </a:solidFill>
          <a:effectLst/>
          <a:latin typeface="+mj-lt"/>
          <a:ea typeface="ＭＳ Ｐゴシック" charset="-128"/>
          <a:cs typeface="ＭＳ Ｐゴシック" charset="-128"/>
        </a:defRPr>
      </a:lvl1pPr>
      <a:lvl2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0" fontAlgn="base" hangingPunct="0">
        <a:spcBef>
          <a:spcPct val="20000"/>
        </a:spcBef>
        <a:spcAft>
          <a:spcPct val="0"/>
        </a:spcAft>
        <a:buClr>
          <a:schemeClr val="tx1"/>
        </a:buClr>
        <a:buSzPct val="50000"/>
        <a:buFont typeface="Monotype Sorts" charset="0"/>
        <a:buChar char="l"/>
        <a:defRPr sz="2800">
          <a:solidFill>
            <a:schemeClr val="accent2"/>
          </a:solidFill>
          <a:latin typeface="+mn-lt"/>
          <a:ea typeface="ＭＳ Ｐゴシック" charset="-128"/>
          <a:cs typeface="ＭＳ Ｐゴシック" charset="-128"/>
        </a:defRPr>
      </a:lvl1pPr>
      <a:lvl2pPr marL="557213" indent="-214313" algn="l" rtl="0" eaLnBrk="0" fontAlgn="base" hangingPunct="0">
        <a:spcBef>
          <a:spcPct val="20000"/>
        </a:spcBef>
        <a:spcAft>
          <a:spcPct val="0"/>
        </a:spcAft>
        <a:buClr>
          <a:schemeClr val="tx1"/>
        </a:buClr>
        <a:buSzPct val="50000"/>
        <a:buFont typeface="Wingdings" pitchFamily="2" charset="2"/>
        <a:buChar char="Ø"/>
        <a:defRPr sz="2400">
          <a:solidFill>
            <a:schemeClr val="accent2"/>
          </a:solidFill>
          <a:latin typeface="+mn-lt"/>
          <a:ea typeface="ＭＳ Ｐゴシック" charset="-128"/>
        </a:defRPr>
      </a:lvl2pPr>
      <a:lvl3pPr marL="857250" indent="-171450" algn="l" rtl="0" eaLnBrk="0" fontAlgn="base" hangingPunct="0">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0" fontAlgn="base" hangingPunct="0">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0" fontAlgn="base" hangingPunct="0">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1657350" y="1257300"/>
            <a:ext cx="5829300" cy="2286000"/>
          </a:xfrm>
        </p:spPr>
        <p:txBody>
          <a:bodyPr/>
          <a:lstStyle/>
          <a:p>
            <a:pPr algn="ctr"/>
            <a:r>
              <a:rPr lang="en-US" dirty="0">
                <a:effectLst/>
                <a:latin typeface="Arial Black" charset="0"/>
                <a:ea typeface="ＭＳ Ｐゴシック" charset="0"/>
                <a:cs typeface="ＭＳ Ｐゴシック" charset="0"/>
              </a:rPr>
              <a:t>EECS 489</a:t>
            </a:r>
            <a:br>
              <a:rPr lang="en-US" dirty="0">
                <a:effectLst/>
                <a:latin typeface="Arial Black" charset="0"/>
                <a:ea typeface="ＭＳ Ｐゴシック" charset="0"/>
                <a:cs typeface="ＭＳ Ｐゴシック" charset="0"/>
              </a:rPr>
            </a:br>
            <a:r>
              <a:rPr lang="en-US" dirty="0"/>
              <a:t>Computer Networks</a:t>
            </a:r>
            <a:br>
              <a:rPr lang="en-US" dirty="0">
                <a:effectLst/>
                <a:latin typeface="Arial Black" charset="0"/>
                <a:ea typeface="ＭＳ Ｐゴシック" charset="0"/>
                <a:cs typeface="ＭＳ Ｐゴシック" charset="0"/>
              </a:rPr>
            </a:br>
            <a:br>
              <a:rPr lang="en-US" sz="2400" dirty="0">
                <a:latin typeface="Arial Black" charset="0"/>
                <a:ea typeface="ＭＳ Ｐゴシック" charset="0"/>
                <a:cs typeface="ＭＳ Ｐゴシック" charset="0"/>
              </a:rPr>
            </a:br>
            <a:r>
              <a:rPr lang="en-US" sz="2400" dirty="0">
                <a:latin typeface="Arial Black" charset="0"/>
                <a:ea typeface="ＭＳ Ｐゴシック" charset="0"/>
                <a:cs typeface="ＭＳ Ｐゴシック" charset="0"/>
              </a:rPr>
              <a:t>Fall 2018</a:t>
            </a:r>
            <a:endParaRPr lang="en-US" dirty="0">
              <a:effectLst/>
              <a:latin typeface="Arial Black" charset="0"/>
              <a:ea typeface="ＭＳ Ｐゴシック" charset="0"/>
              <a:cs typeface="ＭＳ Ｐゴシック" charset="0"/>
            </a:endParaRPr>
          </a:p>
        </p:txBody>
      </p:sp>
      <p:sp>
        <p:nvSpPr>
          <p:cNvPr id="17411" name="Rectangle 3"/>
          <p:cNvSpPr>
            <a:spLocks noGrp="1" noChangeArrowheads="1"/>
          </p:cNvSpPr>
          <p:nvPr>
            <p:ph type="subTitle" idx="1"/>
          </p:nvPr>
        </p:nvSpPr>
        <p:spPr>
          <a:xfrm>
            <a:off x="800100" y="3771900"/>
            <a:ext cx="7543800" cy="1828800"/>
          </a:xfrm>
        </p:spPr>
        <p:txBody>
          <a:bodyPr/>
          <a:lstStyle/>
          <a:p>
            <a:r>
              <a:rPr lang="en-US" dirty="0">
                <a:latin typeface="Arial" charset="0"/>
                <a:ea typeface="ＭＳ Ｐゴシック" charset="0"/>
                <a:cs typeface="ＭＳ Ｐゴシック" charset="0"/>
              </a:rPr>
              <a:t>Mosharaf Chowdhury</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a:t>Hyper Text Transfer Protocol (HTTP)</a:t>
            </a:r>
            <a:endParaRPr lang="en-US" dirty="0"/>
          </a:p>
        </p:txBody>
      </p:sp>
      <p:sp>
        <p:nvSpPr>
          <p:cNvPr id="1655811" name="Rectangle 3"/>
          <p:cNvSpPr>
            <a:spLocks noGrp="1" noChangeArrowheads="1"/>
          </p:cNvSpPr>
          <p:nvPr>
            <p:ph type="body" idx="1"/>
          </p:nvPr>
        </p:nvSpPr>
        <p:spPr/>
        <p:txBody>
          <a:bodyPr/>
          <a:lstStyle/>
          <a:p>
            <a:r>
              <a:rPr lang="en-US" dirty="0"/>
              <a:t>Client-server architecture</a:t>
            </a:r>
          </a:p>
          <a:p>
            <a:pPr lvl="1"/>
            <a:r>
              <a:rPr lang="en-US" dirty="0"/>
              <a:t>Server is “always on” and “well known”</a:t>
            </a:r>
          </a:p>
          <a:p>
            <a:pPr lvl="1"/>
            <a:r>
              <a:rPr lang="en-US" dirty="0"/>
              <a:t>Clients initiate contact to server</a:t>
            </a:r>
          </a:p>
          <a:p>
            <a:r>
              <a:rPr lang="en-US" dirty="0"/>
              <a:t>Synchronous request/reply protocol </a:t>
            </a:r>
          </a:p>
          <a:p>
            <a:pPr lvl="1"/>
            <a:r>
              <a:rPr lang="en-US" dirty="0"/>
              <a:t>Runs over TCP, Port 80</a:t>
            </a:r>
          </a:p>
          <a:p>
            <a:r>
              <a:rPr lang="en-US" dirty="0"/>
              <a:t>Stateless</a:t>
            </a:r>
          </a:p>
          <a:p>
            <a:r>
              <a:rPr lang="en-US" dirty="0"/>
              <a:t>ASCII format</a:t>
            </a:r>
          </a:p>
          <a:p>
            <a:pPr lvl="1"/>
            <a:r>
              <a:rPr lang="en-US" dirty="0"/>
              <a:t>Before HTTP/2</a:t>
            </a:r>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10</a:t>
            </a:fld>
            <a:endParaRPr lang="en-US"/>
          </a:p>
        </p:txBody>
      </p:sp>
    </p:spTree>
    <p:extLst>
      <p:ext uri="{BB962C8B-B14F-4D97-AF65-F5344CB8AC3E}">
        <p14:creationId xmlns:p14="http://schemas.microsoft.com/office/powerpoint/2010/main" val="43564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5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5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5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58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58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58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58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a:t>Steps in HTTP request/response</a:t>
            </a:r>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11</a:t>
            </a:fld>
            <a:endParaRPr lang="en-US"/>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7" name="Text Box 5"/>
          <p:cNvSpPr txBox="1">
            <a:spLocks noChangeArrowheads="1"/>
          </p:cNvSpPr>
          <p:nvPr/>
        </p:nvSpPr>
        <p:spPr bwMode="auto">
          <a:xfrm>
            <a:off x="2971800" y="1856582"/>
            <a:ext cx="1037029" cy="459046"/>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Client</a:t>
            </a:r>
          </a:p>
        </p:txBody>
      </p:sp>
      <p:sp>
        <p:nvSpPr>
          <p:cNvPr id="1656838" name="Text Box 6"/>
          <p:cNvSpPr txBox="1">
            <a:spLocks noChangeArrowheads="1"/>
          </p:cNvSpPr>
          <p:nvPr/>
        </p:nvSpPr>
        <p:spPr bwMode="auto">
          <a:xfrm>
            <a:off x="5326151" y="1856582"/>
            <a:ext cx="1142827" cy="459046"/>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0" name="Text Box 8"/>
          <p:cNvSpPr txBox="1">
            <a:spLocks noChangeArrowheads="1"/>
          </p:cNvSpPr>
          <p:nvPr/>
        </p:nvSpPr>
        <p:spPr bwMode="auto">
          <a:xfrm rot="305992">
            <a:off x="4210204" y="2170113"/>
            <a:ext cx="1063319"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a:t>
            </a: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2" name="Text Box 10"/>
          <p:cNvSpPr txBox="1">
            <a:spLocks noChangeArrowheads="1"/>
          </p:cNvSpPr>
          <p:nvPr/>
        </p:nvSpPr>
        <p:spPr bwMode="auto">
          <a:xfrm rot="-285611">
            <a:off x="3622689" y="2568575"/>
            <a:ext cx="1749404"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 + ack </a:t>
            </a:r>
          </a:p>
        </p:txBody>
      </p:sp>
      <p:sp>
        <p:nvSpPr>
          <p:cNvPr id="1656843" name="Line 11"/>
          <p:cNvSpPr>
            <a:spLocks noChangeShapeType="1"/>
          </p:cNvSpPr>
          <p:nvPr/>
        </p:nvSpPr>
        <p:spPr bwMode="auto">
          <a:xfrm>
            <a:off x="3460750" y="3467100"/>
            <a:ext cx="2438400" cy="4572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4" name="Text Box 12"/>
          <p:cNvSpPr txBox="1">
            <a:spLocks noChangeArrowheads="1"/>
          </p:cNvSpPr>
          <p:nvPr/>
        </p:nvSpPr>
        <p:spPr bwMode="auto">
          <a:xfrm rot="623789">
            <a:off x="3437117" y="3328385"/>
            <a:ext cx="2495194"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4" name="Text Box 22"/>
          <p:cNvSpPr txBox="1">
            <a:spLocks noChangeArrowheads="1"/>
          </p:cNvSpPr>
          <p:nvPr/>
        </p:nvSpPr>
        <p:spPr bwMode="auto">
          <a:xfrm>
            <a:off x="1371600" y="2400302"/>
            <a:ext cx="1819936" cy="64371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solidFill>
                  <a:srgbClr val="333399"/>
                </a:solidFill>
                <a:latin typeface="+mn-lt"/>
              </a:rPr>
              <a:t>Establish</a:t>
            </a:r>
          </a:p>
          <a:p>
            <a:r>
              <a:rPr lang="en-US" sz="1800" b="0" dirty="0">
                <a:solidFill>
                  <a:srgbClr val="333399"/>
                </a:solidFill>
                <a:latin typeface="+mn-lt"/>
              </a:rPr>
              <a:t>TCP connection</a:t>
            </a:r>
          </a:p>
        </p:txBody>
      </p:sp>
      <p:sp>
        <p:nvSpPr>
          <p:cNvPr id="1656855" name="Text Box 23"/>
          <p:cNvSpPr txBox="1">
            <a:spLocks noChangeArrowheads="1"/>
          </p:cNvSpPr>
          <p:nvPr/>
        </p:nvSpPr>
        <p:spPr bwMode="auto">
          <a:xfrm>
            <a:off x="2062377" y="4229102"/>
            <a:ext cx="1147548"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Request</a:t>
            </a:r>
          </a:p>
          <a:p>
            <a:r>
              <a:rPr lang="en-US" sz="1800" b="0">
                <a:solidFill>
                  <a:srgbClr val="333399"/>
                </a:solidFill>
                <a:latin typeface="+mn-lt"/>
              </a:rPr>
              <a:t>response</a:t>
            </a:r>
          </a:p>
        </p:txBody>
      </p:sp>
      <p:sp>
        <p:nvSpPr>
          <p:cNvPr id="1656856" name="Text Box 24"/>
          <p:cNvSpPr txBox="1">
            <a:spLocks noChangeArrowheads="1"/>
          </p:cNvSpPr>
          <p:nvPr/>
        </p:nvSpPr>
        <p:spPr bwMode="auto">
          <a:xfrm>
            <a:off x="2219825" y="3086102"/>
            <a:ext cx="964700"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Client </a:t>
            </a:r>
          </a:p>
          <a:p>
            <a:r>
              <a:rPr lang="en-US" sz="1800" b="0">
                <a:solidFill>
                  <a:srgbClr val="333399"/>
                </a:solidFill>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9" name="Text Box 27"/>
          <p:cNvSpPr txBox="1">
            <a:spLocks noChangeArrowheads="1"/>
          </p:cNvSpPr>
          <p:nvPr/>
        </p:nvSpPr>
        <p:spPr bwMode="auto">
          <a:xfrm>
            <a:off x="511175" y="5500633"/>
            <a:ext cx="3070225"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latin typeface="+mn-lt"/>
              </a:rPr>
              <a:t>Close connection</a:t>
            </a:r>
          </a:p>
        </p:txBody>
      </p:sp>
    </p:spTree>
    <p:extLst>
      <p:ext uri="{BB962C8B-B14F-4D97-AF65-F5344CB8AC3E}">
        <p14:creationId xmlns:p14="http://schemas.microsoft.com/office/powerpoint/2010/main" val="119253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68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68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68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6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6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6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68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68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568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68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568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568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568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68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568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68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56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animBg="1"/>
      <p:bldP spid="1656840" grpId="0"/>
      <p:bldP spid="1656841" grpId="0" animBg="1"/>
      <p:bldP spid="1656842" grpId="0"/>
      <p:bldP spid="1656843" grpId="0" animBg="1"/>
      <p:bldP spid="1656843" grpId="1" animBg="1"/>
      <p:bldP spid="1656844" grpId="0"/>
      <p:bldP spid="1656845" grpId="0" animBg="1"/>
      <p:bldP spid="1656846" grpId="0" animBg="1"/>
      <p:bldP spid="1656847" grpId="0" animBg="1"/>
      <p:bldP spid="1656852" grpId="0" animBg="1"/>
      <p:bldP spid="1656853" grpId="0" animBg="1"/>
      <p:bldP spid="1656854" grpId="0"/>
      <p:bldP spid="1656855" grpId="0"/>
      <p:bldP spid="1656856" grpId="0"/>
      <p:bldP spid="1656857" grpId="0" animBg="1"/>
      <p:bldP spid="1656858" grpId="0" animBg="1"/>
      <p:bldP spid="165685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dirty="0"/>
              <a:t>Method types (HTTP 1.1)</a:t>
            </a:r>
          </a:p>
        </p:txBody>
      </p:sp>
      <p:sp>
        <p:nvSpPr>
          <p:cNvPr id="3" name="Content Placeholder 2"/>
          <p:cNvSpPr>
            <a:spLocks noGrp="1"/>
          </p:cNvSpPr>
          <p:nvPr>
            <p:ph idx="1"/>
          </p:nvPr>
        </p:nvSpPr>
        <p:spPr/>
        <p:txBody>
          <a:bodyPr/>
          <a:lstStyle/>
          <a:p>
            <a:r>
              <a:rPr lang="en-US" dirty="0"/>
              <a:t>GET, HEAD</a:t>
            </a:r>
          </a:p>
          <a:p>
            <a:r>
              <a:rPr lang="en-US" dirty="0"/>
              <a:t>POST</a:t>
            </a:r>
          </a:p>
          <a:p>
            <a:pPr lvl="1"/>
            <a:r>
              <a:rPr lang="en-US" dirty="0"/>
              <a:t>Send information (e.g., web forms)</a:t>
            </a:r>
          </a:p>
          <a:p>
            <a:r>
              <a:rPr lang="en-US" dirty="0"/>
              <a:t>PUT</a:t>
            </a:r>
          </a:p>
          <a:p>
            <a:pPr lvl="1"/>
            <a:r>
              <a:rPr lang="en-US" dirty="0"/>
              <a:t>Uploads file in entity body to path specified in URL field</a:t>
            </a:r>
          </a:p>
          <a:p>
            <a:r>
              <a:rPr lang="en-US" dirty="0"/>
              <a:t>DELETE</a:t>
            </a:r>
          </a:p>
          <a:p>
            <a:pPr lvl="1"/>
            <a:r>
              <a:rPr lang="en-US" dirty="0"/>
              <a:t>Deletes file specified in the URL field</a:t>
            </a:r>
          </a:p>
        </p:txBody>
      </p:sp>
      <p:sp>
        <p:nvSpPr>
          <p:cNvPr id="4" name="Date Placeholder 3"/>
          <p:cNvSpPr>
            <a:spLocks noGrp="1"/>
          </p:cNvSpPr>
          <p:nvPr>
            <p:ph type="dt" sz="half" idx="10"/>
          </p:nvPr>
        </p:nvSpPr>
        <p:spPr/>
        <p:txBody>
          <a:bodyPr/>
          <a:lstStyle/>
          <a:p>
            <a:r>
              <a:rPr lang="en-US"/>
              <a:t>September 17, 2018</a:t>
            </a:r>
            <a:endParaRPr lang="en-US" sz="1050" b="0">
              <a:latin typeface="Times New Roman" charset="0"/>
            </a:endParaRPr>
          </a:p>
        </p:txBody>
      </p:sp>
      <p:sp>
        <p:nvSpPr>
          <p:cNvPr id="8" name="Footer Placeholder 7"/>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9" name="Slide Number Placeholder 8"/>
          <p:cNvSpPr>
            <a:spLocks noGrp="1"/>
          </p:cNvSpPr>
          <p:nvPr>
            <p:ph type="sldNum" sz="quarter" idx="12"/>
          </p:nvPr>
        </p:nvSpPr>
        <p:spPr/>
        <p:txBody>
          <a:bodyPr/>
          <a:lstStyle/>
          <a:p>
            <a:fld id="{A190D881-957A-7944-A8D0-1584E528B88F}" type="slidenum">
              <a:rPr lang="en-US" smtClean="0"/>
              <a:pPr/>
              <a:t>12</a:t>
            </a:fld>
            <a:endParaRPr lang="en-US"/>
          </a:p>
        </p:txBody>
      </p:sp>
    </p:spTree>
    <p:extLst>
      <p:ext uri="{BB962C8B-B14F-4D97-AF65-F5344CB8AC3E}">
        <p14:creationId xmlns:p14="http://schemas.microsoft.com/office/powerpoint/2010/main" val="256069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dirty="0" err="1">
                <a:solidFill>
                  <a:srgbClr val="D3A600"/>
                </a:solidFill>
              </a:rPr>
              <a:t>fr</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p:txBody>
      </p:sp>
      <p:sp>
        <p:nvSpPr>
          <p:cNvPr id="5" name="Date Placeholder 4"/>
          <p:cNvSpPr>
            <a:spLocks noGrp="1"/>
          </p:cNvSpPr>
          <p:nvPr>
            <p:ph type="dt" sz="half" idx="10"/>
          </p:nvPr>
        </p:nvSpPr>
        <p:spPr/>
        <p:txBody>
          <a:bodyPr/>
          <a:lstStyle/>
          <a:p>
            <a:r>
              <a:rPr lang="en-US"/>
              <a:t>September 17, 2018</a:t>
            </a:r>
          </a:p>
        </p:txBody>
      </p:sp>
      <p:sp>
        <p:nvSpPr>
          <p:cNvPr id="6" name="Footer Placeholder 5"/>
          <p:cNvSpPr>
            <a:spLocks noGrp="1"/>
          </p:cNvSpPr>
          <p:nvPr>
            <p:ph type="ftr" sz="quarter" idx="11"/>
          </p:nvPr>
        </p:nvSpPr>
        <p:spPr/>
        <p:txBody>
          <a:bodyPr/>
          <a:lstStyle/>
          <a:p>
            <a:r>
              <a:rPr lang="en-US"/>
              <a:t>EECS 489 – Lecture 4</a:t>
            </a:r>
          </a:p>
        </p:txBody>
      </p:sp>
      <p:sp>
        <p:nvSpPr>
          <p:cNvPr id="7" name="Slide Number Placeholder 6"/>
          <p:cNvSpPr>
            <a:spLocks noGrp="1"/>
          </p:cNvSpPr>
          <p:nvPr>
            <p:ph type="sldNum" sz="quarter" idx="12"/>
          </p:nvPr>
        </p:nvSpPr>
        <p:spPr/>
        <p:txBody>
          <a:bodyPr/>
          <a:lstStyle/>
          <a:p>
            <a:fld id="{A190D881-957A-7944-A8D0-1584E528B88F}" type="slidenum">
              <a:rPr lang="en-US" smtClean="0"/>
              <a:pPr/>
              <a:t>13</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2" name="Group 35"/>
          <p:cNvGrpSpPr>
            <a:grpSpLocks/>
          </p:cNvGrpSpPr>
          <p:nvPr/>
        </p:nvGrpSpPr>
        <p:grpSpPr bwMode="auto">
          <a:xfrm>
            <a:off x="3048001" y="2133600"/>
            <a:ext cx="1295400" cy="1924050"/>
            <a:chOff x="1862" y="1332"/>
            <a:chExt cx="816" cy="1212"/>
          </a:xfrm>
        </p:grpSpPr>
        <p:sp>
          <p:nvSpPr>
            <p:cNvPr id="50204" name="Oval 11"/>
            <p:cNvSpPr>
              <a:spLocks noChangeArrowheads="1"/>
            </p:cNvSpPr>
            <p:nvPr/>
          </p:nvSpPr>
          <p:spPr bwMode="auto">
            <a:xfrm>
              <a:off x="1862" y="1332"/>
              <a:ext cx="816"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5" name="Oval 12"/>
            <p:cNvSpPr>
              <a:spLocks noChangeArrowheads="1"/>
            </p:cNvSpPr>
            <p:nvPr/>
          </p:nvSpPr>
          <p:spPr bwMode="auto">
            <a:xfrm>
              <a:off x="2150" y="2304"/>
              <a:ext cx="528"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6" name="AutoShape 13"/>
            <p:cNvCxnSpPr>
              <a:cxnSpLocks noChangeShapeType="1"/>
              <a:stCxn id="50204" idx="4"/>
              <a:endCxn id="50205" idx="0"/>
            </p:cNvCxnSpPr>
            <p:nvPr/>
          </p:nvCxnSpPr>
          <p:spPr bwMode="auto">
            <a:xfrm>
              <a:off x="2270" y="1572"/>
              <a:ext cx="144" cy="732"/>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38"/>
          <p:cNvGrpSpPr>
            <a:grpSpLocks/>
          </p:cNvGrpSpPr>
          <p:nvPr/>
        </p:nvGrpSpPr>
        <p:grpSpPr bwMode="auto">
          <a:xfrm>
            <a:off x="4267201" y="2133600"/>
            <a:ext cx="2876550" cy="1971675"/>
            <a:chOff x="2592" y="1296"/>
            <a:chExt cx="1812" cy="1242"/>
          </a:xfrm>
        </p:grpSpPr>
        <p:sp>
          <p:nvSpPr>
            <p:cNvPr id="50201" name="Oval 16"/>
            <p:cNvSpPr>
              <a:spLocks noChangeArrowheads="1"/>
            </p:cNvSpPr>
            <p:nvPr/>
          </p:nvSpPr>
          <p:spPr bwMode="auto">
            <a:xfrm>
              <a:off x="2592" y="1296"/>
              <a:ext cx="912"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2" name="Oval 17"/>
            <p:cNvSpPr>
              <a:spLocks noChangeArrowheads="1"/>
            </p:cNvSpPr>
            <p:nvPr/>
          </p:nvSpPr>
          <p:spPr bwMode="auto">
            <a:xfrm>
              <a:off x="2628" y="2250"/>
              <a:ext cx="1776" cy="28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3" name="AutoShape 18"/>
            <p:cNvCxnSpPr>
              <a:cxnSpLocks noChangeShapeType="1"/>
              <a:stCxn id="50201" idx="4"/>
              <a:endCxn id="50202" idx="0"/>
            </p:cNvCxnSpPr>
            <p:nvPr/>
          </p:nvCxnSpPr>
          <p:spPr bwMode="auto">
            <a:xfrm>
              <a:off x="3048" y="1536"/>
              <a:ext cx="468" cy="714"/>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37"/>
          <p:cNvGrpSpPr>
            <a:grpSpLocks/>
          </p:cNvGrpSpPr>
          <p:nvPr/>
        </p:nvGrpSpPr>
        <p:grpSpPr bwMode="auto">
          <a:xfrm>
            <a:off x="6243648" y="2076450"/>
            <a:ext cx="2371725" cy="2038350"/>
            <a:chOff x="3888" y="1260"/>
            <a:chExt cx="1494" cy="1284"/>
          </a:xfrm>
        </p:grpSpPr>
        <p:sp>
          <p:nvSpPr>
            <p:cNvPr id="50198" name="Oval 20"/>
            <p:cNvSpPr>
              <a:spLocks noChangeArrowheads="1"/>
            </p:cNvSpPr>
            <p:nvPr/>
          </p:nvSpPr>
          <p:spPr bwMode="auto">
            <a:xfrm>
              <a:off x="3888" y="1260"/>
              <a:ext cx="1491" cy="324"/>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9" name="Oval 21"/>
            <p:cNvSpPr>
              <a:spLocks noChangeArrowheads="1"/>
            </p:cNvSpPr>
            <p:nvPr/>
          </p:nvSpPr>
          <p:spPr bwMode="auto">
            <a:xfrm>
              <a:off x="4371" y="2256"/>
              <a:ext cx="1011" cy="28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0" name="AutoShape 22"/>
            <p:cNvCxnSpPr>
              <a:cxnSpLocks noChangeShapeType="1"/>
              <a:stCxn id="50198" idx="4"/>
              <a:endCxn id="50199" idx="0"/>
            </p:cNvCxnSpPr>
            <p:nvPr/>
          </p:nvCxnSpPr>
          <p:spPr bwMode="auto">
            <a:xfrm>
              <a:off x="4634" y="1584"/>
              <a:ext cx="243" cy="672"/>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500884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dirty="0" err="1">
                <a:solidFill>
                  <a:srgbClr val="D3A600"/>
                </a:solidFill>
              </a:rPr>
              <a:t>fr</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a:p>
            <a:pPr lvl="1"/>
            <a:r>
              <a:rPr lang="en-US" dirty="0"/>
              <a:t>Request headers: provide info or modify request</a:t>
            </a:r>
          </a:p>
          <a:p>
            <a:pPr lvl="1"/>
            <a:r>
              <a:rPr lang="en-US" dirty="0"/>
              <a:t>Body: optional data (e.g., to </a:t>
            </a:r>
            <a:r>
              <a:rPr lang="ja-JP" altLang="en-US" dirty="0"/>
              <a:t>“</a:t>
            </a:r>
            <a:r>
              <a:rPr lang="en-US" dirty="0"/>
              <a:t>POST</a:t>
            </a:r>
            <a:r>
              <a:rPr lang="ja-JP" altLang="en-US" dirty="0"/>
              <a:t>”</a:t>
            </a:r>
            <a:r>
              <a:rPr lang="en-US" dirty="0"/>
              <a:t> data to server)</a:t>
            </a:r>
          </a:p>
        </p:txBody>
      </p:sp>
      <p:sp>
        <p:nvSpPr>
          <p:cNvPr id="5" name="Date Placeholder 4"/>
          <p:cNvSpPr>
            <a:spLocks noGrp="1"/>
          </p:cNvSpPr>
          <p:nvPr>
            <p:ph type="dt" sz="half" idx="10"/>
          </p:nvPr>
        </p:nvSpPr>
        <p:spPr/>
        <p:txBody>
          <a:bodyPr/>
          <a:lstStyle/>
          <a:p>
            <a:r>
              <a:rPr lang="en-US"/>
              <a:t>September 17, 2018</a:t>
            </a:r>
          </a:p>
        </p:txBody>
      </p:sp>
      <p:sp>
        <p:nvSpPr>
          <p:cNvPr id="6" name="Footer Placeholder 5"/>
          <p:cNvSpPr>
            <a:spLocks noGrp="1"/>
          </p:cNvSpPr>
          <p:nvPr>
            <p:ph type="ftr" sz="quarter" idx="11"/>
          </p:nvPr>
        </p:nvSpPr>
        <p:spPr/>
        <p:txBody>
          <a:bodyPr/>
          <a:lstStyle/>
          <a:p>
            <a:r>
              <a:rPr lang="en-US"/>
              <a:t>EECS 489 – Lecture 4</a:t>
            </a:r>
          </a:p>
        </p:txBody>
      </p:sp>
      <p:sp>
        <p:nvSpPr>
          <p:cNvPr id="7" name="Slide Number Placeholder 6"/>
          <p:cNvSpPr>
            <a:spLocks noGrp="1"/>
          </p:cNvSpPr>
          <p:nvPr>
            <p:ph type="sldNum" sz="quarter" idx="12"/>
          </p:nvPr>
        </p:nvSpPr>
        <p:spPr/>
        <p:txBody>
          <a:bodyPr/>
          <a:lstStyle/>
          <a:p>
            <a:fld id="{A190D881-957A-7944-A8D0-1584E528B88F}" type="slidenum">
              <a:rPr lang="en-US" smtClean="0"/>
              <a:pPr/>
              <a:t>14</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50193" name="Group 39"/>
          <p:cNvGrpSpPr>
            <a:grpSpLocks/>
          </p:cNvGrpSpPr>
          <p:nvPr/>
        </p:nvGrpSpPr>
        <p:grpSpPr bwMode="auto">
          <a:xfrm>
            <a:off x="2057400" y="2895601"/>
            <a:ext cx="6324600" cy="3425825"/>
            <a:chOff x="1296" y="1824"/>
            <a:chExt cx="3984" cy="2158"/>
          </a:xfrm>
        </p:grpSpPr>
        <p:sp>
          <p:nvSpPr>
            <p:cNvPr id="50195" name="Oval 26"/>
            <p:cNvSpPr>
              <a:spLocks noChangeArrowheads="1"/>
            </p:cNvSpPr>
            <p:nvPr/>
          </p:nvSpPr>
          <p:spPr bwMode="auto">
            <a:xfrm>
              <a:off x="1296" y="1824"/>
              <a:ext cx="1248" cy="384"/>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6" name="Oval 27"/>
            <p:cNvSpPr>
              <a:spLocks noChangeArrowheads="1"/>
            </p:cNvSpPr>
            <p:nvPr/>
          </p:nvSpPr>
          <p:spPr bwMode="auto">
            <a:xfrm>
              <a:off x="2160" y="3504"/>
              <a:ext cx="3120" cy="47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197" name="AutoShape 28"/>
            <p:cNvCxnSpPr>
              <a:cxnSpLocks noChangeShapeType="1"/>
              <a:stCxn id="50195" idx="4"/>
              <a:endCxn id="50196" idx="1"/>
            </p:cNvCxnSpPr>
            <p:nvPr/>
          </p:nvCxnSpPr>
          <p:spPr bwMode="auto">
            <a:xfrm>
              <a:off x="1920" y="2208"/>
              <a:ext cx="697" cy="1366"/>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1423840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6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Server-to-client communication</a:t>
            </a:r>
          </a:p>
        </p:txBody>
      </p:sp>
      <p:sp>
        <p:nvSpPr>
          <p:cNvPr id="1058819" name="Rectangle 3"/>
          <p:cNvSpPr>
            <a:spLocks noGrp="1" noChangeArrowheads="1"/>
          </p:cNvSpPr>
          <p:nvPr>
            <p:ph idx="1"/>
          </p:nvPr>
        </p:nvSpPr>
        <p:spPr>
          <a:xfrm>
            <a:off x="685800" y="1600200"/>
            <a:ext cx="8305800" cy="4419600"/>
          </a:xfrm>
        </p:spPr>
        <p:txBody>
          <a:bodyPr/>
          <a:lstStyle/>
          <a:p>
            <a:r>
              <a:rPr lang="en-US" dirty="0"/>
              <a:t>HTTP Response Message</a:t>
            </a:r>
          </a:p>
          <a:p>
            <a:pPr lvl="1"/>
            <a:r>
              <a:rPr lang="en-US" dirty="0"/>
              <a:t>Status line: protocol version, status code, status phrase</a:t>
            </a:r>
          </a:p>
          <a:p>
            <a:pPr lvl="1"/>
            <a:r>
              <a:rPr lang="en-US" dirty="0"/>
              <a:t>Response headers: provide information</a:t>
            </a:r>
          </a:p>
          <a:p>
            <a:pPr lvl="1"/>
            <a:r>
              <a:rPr lang="en-US" dirty="0"/>
              <a:t>Body: optional data</a:t>
            </a:r>
          </a:p>
        </p:txBody>
      </p:sp>
      <p:sp>
        <p:nvSpPr>
          <p:cNvPr id="7" name="Slide Number Placeholder 6"/>
          <p:cNvSpPr>
            <a:spLocks noGrp="1"/>
          </p:cNvSpPr>
          <p:nvPr>
            <p:ph type="sldNum" sz="quarter" idx="12"/>
          </p:nvPr>
        </p:nvSpPr>
        <p:spPr/>
        <p:txBody>
          <a:bodyPr/>
          <a:lstStyle/>
          <a:p>
            <a:fld id="{A190D881-957A-7944-A8D0-1584E528B88F}" type="slidenum">
              <a:rPr lang="en-US" smtClean="0"/>
              <a:pPr/>
              <a:t>15</a:t>
            </a:fld>
            <a:endParaRPr lang="en-US"/>
          </a:p>
        </p:txBody>
      </p:sp>
      <p:sp>
        <p:nvSpPr>
          <p:cNvPr id="54277" name="Text Box 4"/>
          <p:cNvSpPr txBox="1">
            <a:spLocks noChangeArrowheads="1"/>
          </p:cNvSpPr>
          <p:nvPr/>
        </p:nvSpPr>
        <p:spPr bwMode="auto">
          <a:xfrm>
            <a:off x="3090865" y="3622677"/>
            <a:ext cx="5724529" cy="28622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HTTP/1.1 200 OK </a:t>
            </a:r>
          </a:p>
          <a:p>
            <a:pPr algn="l"/>
            <a:r>
              <a:rPr lang="en-US" dirty="0">
                <a:solidFill>
                  <a:srgbClr val="D3A600"/>
                </a:solidFill>
              </a:rPr>
              <a:t>Connection close</a:t>
            </a:r>
          </a:p>
          <a:p>
            <a:pPr algn="l"/>
            <a:r>
              <a:rPr lang="en-US" dirty="0">
                <a:solidFill>
                  <a:srgbClr val="D3A600"/>
                </a:solidFill>
              </a:rPr>
              <a:t>Date: Thu, 06 Jan 2017 12:00:15 GMT </a:t>
            </a:r>
          </a:p>
          <a:p>
            <a:pPr algn="l"/>
            <a:r>
              <a:rPr lang="en-US" dirty="0">
                <a:solidFill>
                  <a:srgbClr val="D3A600"/>
                </a:solidFill>
              </a:rPr>
              <a:t>Server: Apache/1.3.0 (Unix) </a:t>
            </a:r>
          </a:p>
          <a:p>
            <a:pPr algn="l"/>
            <a:r>
              <a:rPr lang="en-US" dirty="0">
                <a:solidFill>
                  <a:srgbClr val="D3A600"/>
                </a:solidFill>
              </a:rPr>
              <a:t>Last-Modified: Mon, 22 Jun 2006 ... </a:t>
            </a:r>
          </a:p>
          <a:p>
            <a:pPr algn="l"/>
            <a:r>
              <a:rPr lang="en-US" dirty="0">
                <a:solidFill>
                  <a:srgbClr val="D3A600"/>
                </a:solidFill>
              </a:rPr>
              <a:t>Content-Length: 6821 </a:t>
            </a:r>
          </a:p>
          <a:p>
            <a:pPr algn="l"/>
            <a:r>
              <a:rPr lang="en-US" dirty="0">
                <a:solidFill>
                  <a:srgbClr val="D3A600"/>
                </a:solidFill>
              </a:rPr>
              <a:t>Content-Type: text/html</a:t>
            </a:r>
          </a:p>
          <a:p>
            <a:pPr algn="l"/>
            <a:r>
              <a:rPr lang="en-US" b="0" dirty="0">
                <a:solidFill>
                  <a:srgbClr val="D3A600"/>
                </a:solidFill>
                <a:latin typeface="Courier" charset="0"/>
              </a:rPr>
              <a:t>(blank line)</a:t>
            </a:r>
            <a:r>
              <a:rPr lang="en-US" dirty="0">
                <a:solidFill>
                  <a:srgbClr val="D3A600"/>
                </a:solidFill>
              </a:rPr>
              <a:t> </a:t>
            </a:r>
          </a:p>
          <a:p>
            <a:pPr algn="l"/>
            <a:r>
              <a:rPr lang="en-US" dirty="0">
                <a:solidFill>
                  <a:srgbClr val="D3A600"/>
                </a:solidFill>
              </a:rPr>
              <a:t>data data data data data ... </a:t>
            </a:r>
          </a:p>
        </p:txBody>
      </p:sp>
      <p:sp>
        <p:nvSpPr>
          <p:cNvPr id="54278" name="Text Box 5"/>
          <p:cNvSpPr txBox="1">
            <a:spLocks noChangeArrowheads="1"/>
          </p:cNvSpPr>
          <p:nvPr/>
        </p:nvSpPr>
        <p:spPr bwMode="auto">
          <a:xfrm>
            <a:off x="304800" y="3457575"/>
            <a:ext cx="2209800" cy="8924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status line</a:t>
            </a:r>
            <a:endParaRPr lang="en-US" b="0" dirty="0">
              <a:solidFill>
                <a:schemeClr val="accent2"/>
              </a:solidFill>
              <a:latin typeface="Arial" charset="0"/>
            </a:endParaRPr>
          </a:p>
          <a:p>
            <a:pPr algn="l"/>
            <a:r>
              <a:rPr lang="en-US" sz="1600" b="0" dirty="0">
                <a:solidFill>
                  <a:schemeClr val="accent2"/>
                </a:solidFill>
                <a:latin typeface="Arial" charset="0"/>
              </a:rPr>
              <a:t>(protocol, status code, status phrase)</a:t>
            </a:r>
            <a:endParaRPr lang="en-US" sz="2400" b="0" dirty="0">
              <a:solidFill>
                <a:schemeClr val="accent2"/>
              </a:solidFill>
              <a:latin typeface="Arial" charset="0"/>
            </a:endParaRPr>
          </a:p>
        </p:txBody>
      </p:sp>
      <p:sp>
        <p:nvSpPr>
          <p:cNvPr id="54279" name="Line 6"/>
          <p:cNvSpPr>
            <a:spLocks noChangeShapeType="1"/>
          </p:cNvSpPr>
          <p:nvPr/>
        </p:nvSpPr>
        <p:spPr bwMode="auto">
          <a:xfrm flipV="1">
            <a:off x="1905000" y="3657600"/>
            <a:ext cx="12954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54280" name="Freeform 7"/>
          <p:cNvSpPr>
            <a:spLocks/>
          </p:cNvSpPr>
          <p:nvPr/>
        </p:nvSpPr>
        <p:spPr bwMode="auto">
          <a:xfrm>
            <a:off x="2919414" y="4038601"/>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54281" name="Text Box 8"/>
          <p:cNvSpPr txBox="1">
            <a:spLocks noChangeArrowheads="1"/>
          </p:cNvSpPr>
          <p:nvPr/>
        </p:nvSpPr>
        <p:spPr bwMode="auto">
          <a:xfrm>
            <a:off x="1295401" y="4649796"/>
            <a:ext cx="1981200" cy="4000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header lines</a:t>
            </a:r>
            <a:endParaRPr lang="en-US" sz="2400" i="1" dirty="0">
              <a:solidFill>
                <a:schemeClr val="accent2"/>
              </a:solidFill>
              <a:latin typeface="Arial" charset="0"/>
            </a:endParaRPr>
          </a:p>
        </p:txBody>
      </p:sp>
      <p:sp>
        <p:nvSpPr>
          <p:cNvPr id="54282" name="Line 9"/>
          <p:cNvSpPr>
            <a:spLocks noChangeShapeType="1"/>
          </p:cNvSpPr>
          <p:nvPr/>
        </p:nvSpPr>
        <p:spPr bwMode="auto">
          <a:xfrm flipV="1">
            <a:off x="1981201" y="6019800"/>
            <a:ext cx="1066800" cy="15240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54283" name="Text Box 10"/>
          <p:cNvSpPr txBox="1">
            <a:spLocks noChangeArrowheads="1"/>
          </p:cNvSpPr>
          <p:nvPr/>
        </p:nvSpPr>
        <p:spPr bwMode="auto">
          <a:xfrm>
            <a:off x="228600" y="5988057"/>
            <a:ext cx="2819400" cy="646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i="1" dirty="0">
                <a:solidFill>
                  <a:schemeClr val="accent2"/>
                </a:solidFill>
                <a:latin typeface="Arial" charset="0"/>
              </a:rPr>
              <a:t>data</a:t>
            </a:r>
          </a:p>
          <a:p>
            <a:pPr algn="ctr"/>
            <a:r>
              <a:rPr lang="en-US" sz="1600" b="0" i="1" dirty="0">
                <a:solidFill>
                  <a:schemeClr val="accent2"/>
                </a:solidFill>
                <a:latin typeface="Arial" charset="0"/>
              </a:rPr>
              <a:t>e.g.,</a:t>
            </a:r>
            <a:r>
              <a:rPr lang="en-US" sz="1600" b="0" dirty="0">
                <a:solidFill>
                  <a:schemeClr val="accent2"/>
                </a:solidFill>
                <a:latin typeface="Arial" charset="0"/>
              </a:rPr>
              <a:t> requested HTML file</a:t>
            </a:r>
            <a:endParaRPr lang="en-US" sz="2400" b="0" dirty="0">
              <a:solidFill>
                <a:schemeClr val="accent2"/>
              </a:solidFill>
              <a:latin typeface="Arial" charset="0"/>
            </a:endParaRPr>
          </a:p>
        </p:txBody>
      </p:sp>
      <p:grpSp>
        <p:nvGrpSpPr>
          <p:cNvPr id="2" name="Group 26"/>
          <p:cNvGrpSpPr>
            <a:grpSpLocks/>
          </p:cNvGrpSpPr>
          <p:nvPr/>
        </p:nvGrpSpPr>
        <p:grpSpPr bwMode="auto">
          <a:xfrm>
            <a:off x="2819401" y="2133600"/>
            <a:ext cx="2362200" cy="1905000"/>
            <a:chOff x="2112" y="1200"/>
            <a:chExt cx="1488" cy="1200"/>
          </a:xfrm>
        </p:grpSpPr>
        <p:sp>
          <p:nvSpPr>
            <p:cNvPr id="54293" name="Oval 12"/>
            <p:cNvSpPr>
              <a:spLocks noChangeArrowheads="1"/>
            </p:cNvSpPr>
            <p:nvPr/>
          </p:nvSpPr>
          <p:spPr bwMode="auto">
            <a:xfrm>
              <a:off x="2112" y="1200"/>
              <a:ext cx="1488"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4" name="Oval 13"/>
            <p:cNvSpPr>
              <a:spLocks noChangeArrowheads="1"/>
            </p:cNvSpPr>
            <p:nvPr/>
          </p:nvSpPr>
          <p:spPr bwMode="auto">
            <a:xfrm>
              <a:off x="2256" y="2160"/>
              <a:ext cx="912"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5" name="AutoShape 14"/>
            <p:cNvCxnSpPr>
              <a:cxnSpLocks noChangeShapeType="1"/>
              <a:stCxn id="54293" idx="4"/>
              <a:endCxn id="54294" idx="0"/>
            </p:cNvCxnSpPr>
            <p:nvPr/>
          </p:nvCxnSpPr>
          <p:spPr bwMode="auto">
            <a:xfrm flipH="1">
              <a:off x="2712" y="1440"/>
              <a:ext cx="144" cy="720"/>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27"/>
          <p:cNvGrpSpPr>
            <a:grpSpLocks/>
          </p:cNvGrpSpPr>
          <p:nvPr/>
        </p:nvGrpSpPr>
        <p:grpSpPr bwMode="auto">
          <a:xfrm>
            <a:off x="4419600" y="2133600"/>
            <a:ext cx="2514600" cy="1905000"/>
            <a:chOff x="2784" y="1200"/>
            <a:chExt cx="1584" cy="1200"/>
          </a:xfrm>
        </p:grpSpPr>
        <p:sp>
          <p:nvSpPr>
            <p:cNvPr id="54290" name="Oval 16"/>
            <p:cNvSpPr>
              <a:spLocks noChangeArrowheads="1"/>
            </p:cNvSpPr>
            <p:nvPr/>
          </p:nvSpPr>
          <p:spPr bwMode="auto">
            <a:xfrm>
              <a:off x="3312" y="1200"/>
              <a:ext cx="1056"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1" name="Oval 17"/>
            <p:cNvSpPr>
              <a:spLocks noChangeArrowheads="1"/>
            </p:cNvSpPr>
            <p:nvPr/>
          </p:nvSpPr>
          <p:spPr bwMode="auto">
            <a:xfrm>
              <a:off x="2784" y="2160"/>
              <a:ext cx="384"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2" name="AutoShape 18"/>
            <p:cNvCxnSpPr>
              <a:cxnSpLocks noChangeShapeType="1"/>
              <a:stCxn id="54290" idx="4"/>
              <a:endCxn id="54291" idx="0"/>
            </p:cNvCxnSpPr>
            <p:nvPr/>
          </p:nvCxnSpPr>
          <p:spPr bwMode="auto">
            <a:xfrm flipH="1">
              <a:off x="2976" y="1440"/>
              <a:ext cx="864" cy="720"/>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28"/>
          <p:cNvGrpSpPr>
            <a:grpSpLocks/>
          </p:cNvGrpSpPr>
          <p:nvPr/>
        </p:nvGrpSpPr>
        <p:grpSpPr bwMode="auto">
          <a:xfrm>
            <a:off x="5029200" y="2133600"/>
            <a:ext cx="3810000" cy="1905000"/>
            <a:chOff x="3120" y="1200"/>
            <a:chExt cx="2400" cy="1200"/>
          </a:xfrm>
        </p:grpSpPr>
        <p:sp>
          <p:nvSpPr>
            <p:cNvPr id="54287" name="Oval 20"/>
            <p:cNvSpPr>
              <a:spLocks noChangeArrowheads="1"/>
            </p:cNvSpPr>
            <p:nvPr/>
          </p:nvSpPr>
          <p:spPr bwMode="auto">
            <a:xfrm>
              <a:off x="4320" y="1200"/>
              <a:ext cx="1200"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88" name="Oval 21"/>
            <p:cNvSpPr>
              <a:spLocks noChangeArrowheads="1"/>
            </p:cNvSpPr>
            <p:nvPr/>
          </p:nvSpPr>
          <p:spPr bwMode="auto">
            <a:xfrm>
              <a:off x="3120" y="2160"/>
              <a:ext cx="384"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89" name="AutoShape 22"/>
            <p:cNvCxnSpPr>
              <a:cxnSpLocks noChangeShapeType="1"/>
              <a:stCxn id="54287" idx="4"/>
              <a:endCxn id="54288" idx="7"/>
            </p:cNvCxnSpPr>
            <p:nvPr/>
          </p:nvCxnSpPr>
          <p:spPr bwMode="auto">
            <a:xfrm flipH="1">
              <a:off x="3448" y="1440"/>
              <a:ext cx="1472" cy="755"/>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
        <p:nvSpPr>
          <p:cNvPr id="6" name="Footer Placeholder 5">
            <a:extLst>
              <a:ext uri="{FF2B5EF4-FFF2-40B4-BE49-F238E27FC236}">
                <a16:creationId xmlns:a16="http://schemas.microsoft.com/office/drawing/2014/main" id="{7FDDB9C7-733B-7646-9C83-B0C77CF31A11}"/>
              </a:ext>
            </a:extLst>
          </p:cNvPr>
          <p:cNvSpPr>
            <a:spLocks noGrp="1"/>
          </p:cNvSpPr>
          <p:nvPr>
            <p:ph type="ftr" sz="quarter" idx="11"/>
          </p:nvPr>
        </p:nvSpPr>
        <p:spPr/>
        <p:txBody>
          <a:bodyPr/>
          <a:lstStyle/>
          <a:p>
            <a:r>
              <a:rPr lang="en-US"/>
              <a:t>EECS 489 – Lecture 4</a:t>
            </a:r>
            <a:endParaRPr lang="en-US" sz="1050" b="0">
              <a:latin typeface="Times New Roman" charset="0"/>
            </a:endParaRPr>
          </a:p>
        </p:txBody>
      </p:sp>
    </p:spTree>
    <p:extLst>
      <p:ext uri="{BB962C8B-B14F-4D97-AF65-F5344CB8AC3E}">
        <p14:creationId xmlns:p14="http://schemas.microsoft.com/office/powerpoint/2010/main" val="891118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881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8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a:t>HTTP is stateless </a:t>
            </a:r>
          </a:p>
        </p:txBody>
      </p:sp>
      <p:sp>
        <p:nvSpPr>
          <p:cNvPr id="1061891" name="Rectangle 3"/>
          <p:cNvSpPr>
            <a:spLocks noGrp="1" noChangeArrowheads="1"/>
          </p:cNvSpPr>
          <p:nvPr>
            <p:ph type="body" idx="1"/>
          </p:nvPr>
        </p:nvSpPr>
        <p:spPr/>
        <p:txBody>
          <a:bodyPr/>
          <a:lstStyle/>
          <a:p>
            <a:r>
              <a:rPr lang="en-US" dirty="0"/>
              <a:t>Each request-response treated </a:t>
            </a:r>
            <a:r>
              <a:rPr lang="en-US" dirty="0">
                <a:solidFill>
                  <a:srgbClr val="0000FF"/>
                </a:solidFill>
              </a:rPr>
              <a:t>independently</a:t>
            </a:r>
          </a:p>
          <a:p>
            <a:pPr lvl="1"/>
            <a:r>
              <a:rPr lang="en-US" dirty="0"/>
              <a:t>Servers not required to retain state</a:t>
            </a:r>
          </a:p>
          <a:p>
            <a:r>
              <a:rPr lang="en-US" dirty="0">
                <a:solidFill>
                  <a:srgbClr val="0000FF"/>
                </a:solidFill>
              </a:rPr>
              <a:t>Good</a:t>
            </a:r>
            <a:r>
              <a:rPr lang="en-US" dirty="0"/>
              <a:t>: Improves scalability on the server-side</a:t>
            </a:r>
          </a:p>
          <a:p>
            <a:pPr lvl="1"/>
            <a:r>
              <a:rPr lang="en-US" dirty="0"/>
              <a:t>Failure handling is easier</a:t>
            </a:r>
          </a:p>
          <a:p>
            <a:pPr lvl="1"/>
            <a:r>
              <a:rPr lang="en-US" dirty="0"/>
              <a:t>Can handle higher rate of requests</a:t>
            </a:r>
          </a:p>
          <a:p>
            <a:pPr lvl="1"/>
            <a:r>
              <a:rPr lang="en-US" dirty="0"/>
              <a:t>Order of requests doesn’t matter</a:t>
            </a:r>
          </a:p>
          <a:p>
            <a:r>
              <a:rPr lang="en-US" dirty="0">
                <a:solidFill>
                  <a:srgbClr val="0000FF"/>
                </a:solidFill>
              </a:rPr>
              <a:t>Bad</a:t>
            </a:r>
            <a:r>
              <a:rPr lang="en-US" dirty="0"/>
              <a:t>: Some applications need persistent state</a:t>
            </a:r>
          </a:p>
          <a:p>
            <a:pPr lvl="1"/>
            <a:r>
              <a:rPr lang="en-US" dirty="0"/>
              <a:t>Need to uniquely identify user or store temporary info</a:t>
            </a:r>
          </a:p>
          <a:p>
            <a:pPr lvl="1"/>
            <a:r>
              <a:rPr lang="en-US" dirty="0"/>
              <a:t>e.g., Shopping cart, user profiles, usage tracking, …</a:t>
            </a:r>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16</a:t>
            </a:fld>
            <a:endParaRPr lang="en-US"/>
          </a:p>
        </p:txBody>
      </p:sp>
    </p:spTree>
    <p:extLst>
      <p:ext uri="{BB962C8B-B14F-4D97-AF65-F5344CB8AC3E}">
        <p14:creationId xmlns:p14="http://schemas.microsoft.com/office/powerpoint/2010/main" val="212516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18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18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1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1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1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1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18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1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How does a stateless protocol keep state?</a:t>
            </a:r>
          </a:p>
        </p:txBody>
      </p:sp>
      <p:sp>
        <p:nvSpPr>
          <p:cNvPr id="4" name="Date Placeholder 3"/>
          <p:cNvSpPr>
            <a:spLocks noGrp="1"/>
          </p:cNvSpPr>
          <p:nvPr>
            <p:ph type="dt" sz="half" idx="10"/>
          </p:nvPr>
        </p:nvSpPr>
        <p:spPr/>
        <p:txBody>
          <a:bodyPr/>
          <a:lstStyle/>
          <a:p>
            <a:r>
              <a:rPr lang="en-US"/>
              <a:t>September 17,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17</a:t>
            </a:fld>
            <a:endParaRPr lang="en-US"/>
          </a:p>
        </p:txBody>
      </p:sp>
    </p:spTree>
    <p:extLst>
      <p:ext uri="{BB962C8B-B14F-4D97-AF65-F5344CB8AC3E}">
        <p14:creationId xmlns:p14="http://schemas.microsoft.com/office/powerpoint/2010/main" val="899853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dirty="0"/>
              <a:t>State in a stateless protocol:</a:t>
            </a:r>
            <a:br>
              <a:rPr lang="en-US" dirty="0"/>
            </a:br>
            <a:r>
              <a:rPr lang="en-US" dirty="0"/>
              <a:t>Cookies</a:t>
            </a:r>
          </a:p>
        </p:txBody>
      </p:sp>
      <p:sp>
        <p:nvSpPr>
          <p:cNvPr id="1062915" name="Rectangle 3"/>
          <p:cNvSpPr>
            <a:spLocks noGrp="1" noChangeArrowheads="1"/>
          </p:cNvSpPr>
          <p:nvPr>
            <p:ph type="body" idx="1"/>
          </p:nvPr>
        </p:nvSpPr>
        <p:spPr/>
        <p:txBody>
          <a:bodyPr/>
          <a:lstStyle/>
          <a:p>
            <a:r>
              <a:rPr lang="en-US" dirty="0">
                <a:solidFill>
                  <a:srgbClr val="0000FF"/>
                </a:solidFill>
              </a:rPr>
              <a:t>Client-side</a:t>
            </a:r>
            <a:r>
              <a:rPr lang="en-US" dirty="0"/>
              <a:t> state maintenance</a:t>
            </a:r>
          </a:p>
          <a:p>
            <a:pPr lvl="1"/>
            <a:r>
              <a:rPr lang="en-US" dirty="0"/>
              <a:t>Client stores small state on behalf of server</a:t>
            </a:r>
          </a:p>
          <a:p>
            <a:pPr lvl="1"/>
            <a:r>
              <a:rPr lang="en-US" dirty="0"/>
              <a:t>Client sends state in future requests to the server</a:t>
            </a:r>
          </a:p>
          <a:p>
            <a:r>
              <a:rPr lang="en-US" dirty="0"/>
              <a:t>Can provide authentication</a:t>
            </a:r>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18</a:t>
            </a:fld>
            <a:endParaRPr lang="en-US"/>
          </a:p>
        </p:txBody>
      </p:sp>
      <p:pic>
        <p:nvPicPr>
          <p:cNvPr id="64517" name="Picture 4"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332918"/>
            <a:ext cx="1434999" cy="13618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62918" name="Freeform 6"/>
          <p:cNvSpPr>
            <a:spLocks/>
          </p:cNvSpPr>
          <p:nvPr/>
        </p:nvSpPr>
        <p:spPr bwMode="auto">
          <a:xfrm>
            <a:off x="2165908" y="3852553"/>
            <a:ext cx="2743200" cy="922935"/>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19" name="Text Box 7"/>
          <p:cNvSpPr txBox="1">
            <a:spLocks noChangeArrowheads="1"/>
          </p:cNvSpPr>
          <p:nvPr/>
        </p:nvSpPr>
        <p:spPr bwMode="auto">
          <a:xfrm>
            <a:off x="2960827" y="3547702"/>
            <a:ext cx="1048570" cy="338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p:txBody>
      </p:sp>
      <p:sp>
        <p:nvSpPr>
          <p:cNvPr id="1062920" name="Line 8"/>
          <p:cNvSpPr>
            <a:spLocks noChangeShapeType="1"/>
          </p:cNvSpPr>
          <p:nvPr/>
        </p:nvSpPr>
        <p:spPr bwMode="auto">
          <a:xfrm flipH="1">
            <a:off x="2195170" y="5002268"/>
            <a:ext cx="2683459" cy="1219"/>
          </a:xfrm>
          <a:prstGeom prst="line">
            <a:avLst/>
          </a:prstGeom>
          <a:noFill/>
          <a:ln w="38100">
            <a:solidFill>
              <a:schemeClr val="tx1"/>
            </a:solidFill>
            <a:round/>
            <a:headEnd/>
            <a:tailEnd type="arrow" w="lg" len="lg"/>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1062921" name="Text Box 9"/>
          <p:cNvSpPr txBox="1">
            <a:spLocks noChangeArrowheads="1"/>
          </p:cNvSpPr>
          <p:nvPr/>
        </p:nvSpPr>
        <p:spPr bwMode="auto">
          <a:xfrm>
            <a:off x="2592673" y="4430463"/>
            <a:ext cx="2036020" cy="584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Response</a:t>
            </a:r>
          </a:p>
          <a:p>
            <a:pPr eaLnBrk="1" hangingPunct="1"/>
            <a:r>
              <a:rPr lang="en-US" sz="1600" b="0" dirty="0">
                <a:latin typeface="Lucida Console" charset="0"/>
                <a:ea typeface="Lucida Console" charset="0"/>
                <a:cs typeface="Lucida Console" charset="0"/>
              </a:rPr>
              <a:t>Set-Cookie: XYZ</a:t>
            </a:r>
          </a:p>
        </p:txBody>
      </p:sp>
      <p:sp>
        <p:nvSpPr>
          <p:cNvPr id="1062922" name="Freeform 10"/>
          <p:cNvSpPr>
            <a:spLocks/>
          </p:cNvSpPr>
          <p:nvPr/>
        </p:nvSpPr>
        <p:spPr bwMode="auto">
          <a:xfrm>
            <a:off x="2224430" y="5504569"/>
            <a:ext cx="2448154" cy="736397"/>
          </a:xfrm>
          <a:custGeom>
            <a:avLst/>
            <a:gdLst>
              <a:gd name="T0" fmla="*/ 0 w 2008"/>
              <a:gd name="T1" fmla="*/ 0 h 391"/>
              <a:gd name="T2" fmla="*/ 1689100 w 2008"/>
              <a:gd name="T3" fmla="*/ 949041 h 391"/>
              <a:gd name="T4" fmla="*/ 3187700 w 2008"/>
              <a:gd name="T5" fmla="*/ 58855 h 391"/>
              <a:gd name="T6" fmla="*/ 0 60000 65536"/>
              <a:gd name="T7" fmla="*/ 0 60000 65536"/>
              <a:gd name="T8" fmla="*/ 0 60000 65536"/>
              <a:gd name="T9" fmla="*/ 0 w 2008"/>
              <a:gd name="T10" fmla="*/ 0 h 391"/>
              <a:gd name="T11" fmla="*/ 2008 w 2008"/>
              <a:gd name="T12" fmla="*/ 391 h 391"/>
            </a:gdLst>
            <a:ahLst/>
            <a:cxnLst>
              <a:cxn ang="T6">
                <a:pos x="T0" y="T1"/>
              </a:cxn>
              <a:cxn ang="T7">
                <a:pos x="T2" y="T3"/>
              </a:cxn>
              <a:cxn ang="T8">
                <a:pos x="T4" y="T5"/>
              </a:cxn>
            </a:cxnLst>
            <a:rect l="T9" t="T10" r="T11" b="T12"/>
            <a:pathLst>
              <a:path w="2008" h="391">
                <a:moveTo>
                  <a:pt x="0" y="0"/>
                </a:moveTo>
                <a:cubicBezTo>
                  <a:pt x="364" y="191"/>
                  <a:pt x="729" y="383"/>
                  <a:pt x="1064" y="387"/>
                </a:cubicBezTo>
                <a:cubicBezTo>
                  <a:pt x="1399" y="391"/>
                  <a:pt x="1703" y="207"/>
                  <a:pt x="2008" y="24"/>
                </a:cubicBezTo>
              </a:path>
            </a:pathLst>
          </a:custGeom>
          <a:noFill/>
          <a:ln w="38100">
            <a:solidFill>
              <a:schemeClr val="tx1"/>
            </a:solidFill>
            <a:round/>
            <a:headEnd/>
            <a:tailEnd type="arrow" w="lg" len="lg"/>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23" name="Text Box 11"/>
          <p:cNvSpPr txBox="1">
            <a:spLocks noChangeArrowheads="1"/>
          </p:cNvSpPr>
          <p:nvPr/>
        </p:nvSpPr>
        <p:spPr bwMode="auto">
          <a:xfrm>
            <a:off x="2781598" y="5435081"/>
            <a:ext cx="1542295" cy="584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a:p>
            <a:pPr eaLnBrk="1" hangingPunct="1"/>
            <a:r>
              <a:rPr lang="en-US" sz="1600" b="0" dirty="0">
                <a:latin typeface="Lucida Console" charset="0"/>
                <a:ea typeface="Lucida Console" charset="0"/>
                <a:cs typeface="Lucida Console" charset="0"/>
              </a:rPr>
              <a:t>Cookie: XYZ</a:t>
            </a:r>
          </a:p>
        </p:txBody>
      </p:sp>
      <p:sp>
        <p:nvSpPr>
          <p:cNvPr id="11" name="Can 10"/>
          <p:cNvSpPr/>
          <p:nvPr/>
        </p:nvSpPr>
        <p:spPr bwMode="auto">
          <a:xfrm>
            <a:off x="7028078" y="4526466"/>
            <a:ext cx="914400" cy="1216152"/>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2" name="Freeform 6"/>
          <p:cNvSpPr>
            <a:spLocks/>
          </p:cNvSpPr>
          <p:nvPr/>
        </p:nvSpPr>
        <p:spPr bwMode="auto">
          <a:xfrm>
            <a:off x="5632398" y="3852552"/>
            <a:ext cx="1915974" cy="922936"/>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pic>
        <p:nvPicPr>
          <p:cNvPr id="64518" name="Picture 5" descr="j02857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584" y="4545059"/>
            <a:ext cx="1917801" cy="1178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 name="Text Box 7"/>
          <p:cNvSpPr txBox="1">
            <a:spLocks noChangeArrowheads="1"/>
          </p:cNvSpPr>
          <p:nvPr/>
        </p:nvSpPr>
        <p:spPr bwMode="auto">
          <a:xfrm>
            <a:off x="5791200" y="3547387"/>
            <a:ext cx="1665726" cy="338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a:latin typeface="Lucida Console" charset="0"/>
                <a:ea typeface="Lucida Console" charset="0"/>
                <a:cs typeface="Lucida Console" charset="0"/>
              </a:rPr>
              <a:t>Store Cookie</a:t>
            </a:r>
            <a:endParaRPr lang="en-US" sz="1600" b="0" dirty="0">
              <a:latin typeface="Lucida Console" charset="0"/>
              <a:ea typeface="Lucida Console" charset="0"/>
              <a:cs typeface="Lucida Console" charset="0"/>
            </a:endParaRPr>
          </a:p>
        </p:txBody>
      </p:sp>
    </p:spTree>
    <p:extLst>
      <p:ext uri="{BB962C8B-B14F-4D97-AF65-F5344CB8AC3E}">
        <p14:creationId xmlns:p14="http://schemas.microsoft.com/office/powerpoint/2010/main" val="1251864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9"/>
                                        </p:tgtEl>
                                        <p:attrNameLst>
                                          <p:attrName>style.visibility</p:attrName>
                                        </p:attrNameLst>
                                      </p:cBhvr>
                                      <p:to>
                                        <p:strVal val="visible"/>
                                      </p:to>
                                    </p:set>
                                  </p:childTnLst>
                                  <p:subTnLst>
                                    <p:animClr clrSpc="rgb" dir="cw">
                                      <p:cBhvr override="childStyle">
                                        <p:cTn dur="1" fill="hold" display="0" masterRel="nextClick" afterEffect="1"/>
                                        <p:tgtEl>
                                          <p:spTgt spid="1062919"/>
                                        </p:tgtEl>
                                        <p:attrNameLst>
                                          <p:attrName>ppt_c</p:attrName>
                                        </p:attrNameLst>
                                      </p:cBhvr>
                                      <p:to>
                                        <a:schemeClr val="hlink"/>
                                      </p:to>
                                    </p:animClr>
                                  </p:subTnLst>
                                </p:cTn>
                              </p:par>
                              <p:par>
                                <p:cTn id="15" presetID="1" presetClass="entr" presetSubtype="0" fill="hold" grpId="0" nodeType="withEffect">
                                  <p:stCondLst>
                                    <p:cond delay="0"/>
                                  </p:stCondLst>
                                  <p:childTnLst>
                                    <p:set>
                                      <p:cBhvr>
                                        <p:cTn id="16" dur="1" fill="hold">
                                          <p:stCondLst>
                                            <p:cond delay="0"/>
                                          </p:stCondLst>
                                        </p:cTn>
                                        <p:tgtEl>
                                          <p:spTgt spid="1062918"/>
                                        </p:tgtEl>
                                        <p:attrNameLst>
                                          <p:attrName>style.visibility</p:attrName>
                                        </p:attrNameLst>
                                      </p:cBhvr>
                                      <p:to>
                                        <p:strVal val="visible"/>
                                      </p:to>
                                    </p:set>
                                  </p:childTnLst>
                                  <p:subTnLst>
                                    <p:animClr clrSpc="rgb" dir="cw">
                                      <p:cBhvr override="childStyle">
                                        <p:cTn dur="1" fill="hold" display="0" masterRel="nextClick" afterEffect="1"/>
                                        <p:tgtEl>
                                          <p:spTgt spid="1062918"/>
                                        </p:tgtEl>
                                        <p:attrNameLst>
                                          <p:attrName>ppt_c</p:attrName>
                                        </p:attrNameLst>
                                      </p:cBhvr>
                                      <p:to>
                                        <a:schemeClr val="hlink"/>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subTnLst>
                                    <p:animClr clrSpc="rgb" dir="cw">
                                      <p:cBhvr override="childStyle">
                                        <p:cTn dur="1" fill="hold" display="0" masterRel="nextClick" afterEffect="1"/>
                                        <p:tgtEl>
                                          <p:spTgt spid="22"/>
                                        </p:tgtEl>
                                        <p:attrNameLst>
                                          <p:attrName>ppt_c</p:attrName>
                                        </p:attrNameLst>
                                      </p:cBhvr>
                                      <p:to>
                                        <a:schemeClr val="hlink"/>
                                      </p:to>
                                    </p:animClr>
                                  </p:sub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subTnLst>
                                    <p:animClr clrSpc="rgb" dir="cw">
                                      <p:cBhvr override="childStyle">
                                        <p:cTn dur="1" fill="hold" display="0" masterRel="nextClick" afterEffect="1"/>
                                        <p:tgtEl>
                                          <p:spTgt spid="23"/>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21"/>
                                        </p:tgtEl>
                                        <p:attrNameLst>
                                          <p:attrName>style.visibility</p:attrName>
                                        </p:attrNameLst>
                                      </p:cBhvr>
                                      <p:to>
                                        <p:strVal val="visible"/>
                                      </p:to>
                                    </p:set>
                                  </p:childTnLst>
                                  <p:subTnLst>
                                    <p:animClr clrSpc="rgb" dir="cw">
                                      <p:cBhvr override="childStyle">
                                        <p:cTn dur="1" fill="hold" display="0" masterRel="nextClick" afterEffect="1"/>
                                        <p:tgtEl>
                                          <p:spTgt spid="1062921"/>
                                        </p:tgtEl>
                                        <p:attrNameLst>
                                          <p:attrName>ppt_c</p:attrName>
                                        </p:attrNameLst>
                                      </p:cBhvr>
                                      <p:to>
                                        <a:schemeClr val="hlink"/>
                                      </p:to>
                                    </p:animClr>
                                  </p:subTnLst>
                                </p:cTn>
                              </p:par>
                              <p:par>
                                <p:cTn id="27" presetID="1" presetClass="entr" presetSubtype="0" fill="hold" grpId="0" nodeType="withEffect">
                                  <p:stCondLst>
                                    <p:cond delay="0"/>
                                  </p:stCondLst>
                                  <p:childTnLst>
                                    <p:set>
                                      <p:cBhvr>
                                        <p:cTn id="28" dur="1" fill="hold">
                                          <p:stCondLst>
                                            <p:cond delay="0"/>
                                          </p:stCondLst>
                                        </p:cTn>
                                        <p:tgtEl>
                                          <p:spTgt spid="1062920"/>
                                        </p:tgtEl>
                                        <p:attrNameLst>
                                          <p:attrName>style.visibility</p:attrName>
                                        </p:attrNameLst>
                                      </p:cBhvr>
                                      <p:to>
                                        <p:strVal val="visible"/>
                                      </p:to>
                                    </p:set>
                                  </p:childTnLst>
                                  <p:subTnLst>
                                    <p:animClr clrSpc="rgb" dir="cw">
                                      <p:cBhvr override="childStyle">
                                        <p:cTn dur="1" fill="hold" display="0" masterRel="nextClick" afterEffect="1"/>
                                        <p:tgtEl>
                                          <p:spTgt spid="1062920"/>
                                        </p:tgtEl>
                                        <p:attrNameLst>
                                          <p:attrName>ppt_c</p:attrName>
                                        </p:attrNameLst>
                                      </p:cBhvr>
                                      <p:to>
                                        <a:schemeClr val="hlink"/>
                                      </p:to>
                                    </p:animClr>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629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629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uiExpand="1" build="p"/>
      <p:bldP spid="1062918" grpId="0" animBg="1"/>
      <p:bldP spid="1062919" grpId="0"/>
      <p:bldP spid="1062920" grpId="0" animBg="1"/>
      <p:bldP spid="1062921" grpId="0"/>
      <p:bldP spid="1062922" grpId="0" animBg="1"/>
      <p:bldP spid="1062923" grpId="0"/>
      <p:bldP spid="22" grpId="0" animBg="1"/>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“Abuse” of cookies</a:t>
            </a:r>
          </a:p>
        </p:txBody>
      </p:sp>
      <p:sp>
        <p:nvSpPr>
          <p:cNvPr id="54276" name="Rectangle 3"/>
          <p:cNvSpPr>
            <a:spLocks noGrp="1" noChangeArrowheads="1"/>
          </p:cNvSpPr>
          <p:nvPr>
            <p:ph idx="1"/>
          </p:nvPr>
        </p:nvSpPr>
        <p:spPr/>
        <p:txBody>
          <a:bodyPr/>
          <a:lstStyle/>
          <a:p>
            <a:r>
              <a:rPr lang="en-US" dirty="0">
                <a:sym typeface="Arial" pitchFamily="68" charset="0"/>
              </a:rPr>
              <a:t>Excellent marketing opportunities and</a:t>
            </a:r>
            <a:br>
              <a:rPr lang="en-US" dirty="0">
                <a:sym typeface="Arial" pitchFamily="68" charset="0"/>
              </a:rPr>
            </a:br>
            <a:r>
              <a:rPr lang="en-US" dirty="0">
                <a:sym typeface="Arial" pitchFamily="68" charset="0"/>
              </a:rPr>
              <a:t>concerns for privacy</a:t>
            </a:r>
          </a:p>
          <a:p>
            <a:pPr lvl="1"/>
            <a:r>
              <a:rPr lang="en-US" dirty="0">
                <a:sym typeface="Arial" pitchFamily="68" charset="0"/>
              </a:rPr>
              <a:t>Cookies permit sites to learn a lot about you</a:t>
            </a:r>
          </a:p>
          <a:p>
            <a:pPr lvl="1"/>
            <a:r>
              <a:rPr lang="en-US" dirty="0">
                <a:sym typeface="Arial" pitchFamily="68" charset="0"/>
              </a:rPr>
              <a:t>You may unknowingly supply personal info to sites</a:t>
            </a:r>
          </a:p>
          <a:p>
            <a:pPr lvl="1"/>
            <a:r>
              <a:rPr lang="en-US" dirty="0">
                <a:sym typeface="Arial" pitchFamily="68" charset="0"/>
              </a:rPr>
              <a:t>Advertising companies tracks your preferences and</a:t>
            </a:r>
            <a:br>
              <a:rPr lang="en-US" dirty="0">
                <a:sym typeface="Arial" pitchFamily="68" charset="0"/>
              </a:rPr>
            </a:br>
            <a:r>
              <a:rPr lang="en-US" dirty="0">
                <a:sym typeface="Arial" pitchFamily="68" charset="0"/>
              </a:rPr>
              <a:t>viewing history across sites</a:t>
            </a:r>
          </a:p>
        </p:txBody>
      </p:sp>
      <p:sp>
        <p:nvSpPr>
          <p:cNvPr id="4" name="Date Placeholder 3"/>
          <p:cNvSpPr>
            <a:spLocks noGrp="1"/>
          </p:cNvSpPr>
          <p:nvPr>
            <p:ph type="dt" sz="half" idx="10"/>
          </p:nvPr>
        </p:nvSpPr>
        <p:spPr/>
        <p:txBody>
          <a:bodyPr/>
          <a:lstStyle/>
          <a:p>
            <a:r>
              <a:rPr lang="en-US"/>
              <a:t>September 17,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19</a:t>
            </a:fld>
            <a:endParaRPr lang="en-US"/>
          </a:p>
        </p:txBody>
      </p:sp>
    </p:spTree>
    <p:extLst>
      <p:ext uri="{BB962C8B-B14F-4D97-AF65-F5344CB8AC3E}">
        <p14:creationId xmlns:p14="http://schemas.microsoft.com/office/powerpoint/2010/main" val="115408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HTTP and the Web</a:t>
            </a:r>
          </a:p>
          <a:p>
            <a:r>
              <a:rPr lang="en-US" dirty="0"/>
              <a:t>Improving HTTP Performance</a:t>
            </a:r>
          </a:p>
        </p:txBody>
      </p:sp>
      <p:sp>
        <p:nvSpPr>
          <p:cNvPr id="4" name="Date Placeholder 3"/>
          <p:cNvSpPr>
            <a:spLocks noGrp="1"/>
          </p:cNvSpPr>
          <p:nvPr>
            <p:ph type="dt" sz="half" idx="10"/>
          </p:nvPr>
        </p:nvSpPr>
        <p:spPr/>
        <p:txBody>
          <a:bodyPr/>
          <a:lstStyle/>
          <a:p>
            <a:r>
              <a:rPr lang="en-US"/>
              <a:t>September 17,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63164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5-minute break!</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September 17,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20</a:t>
            </a:fld>
            <a:endParaRPr lang="en-US"/>
          </a:p>
        </p:txBody>
      </p:sp>
    </p:spTree>
    <p:extLst>
      <p:ext uri="{BB962C8B-B14F-4D97-AF65-F5344CB8AC3E}">
        <p14:creationId xmlns:p14="http://schemas.microsoft.com/office/powerpoint/2010/main" val="1756750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Announcements</a:t>
            </a:r>
          </a:p>
        </p:txBody>
      </p:sp>
      <p:sp>
        <p:nvSpPr>
          <p:cNvPr id="8" name="Content Placeholder 7"/>
          <p:cNvSpPr>
            <a:spLocks noGrp="1"/>
          </p:cNvSpPr>
          <p:nvPr>
            <p:ph idx="1"/>
          </p:nvPr>
        </p:nvSpPr>
        <p:spPr/>
        <p:txBody>
          <a:bodyPr/>
          <a:lstStyle/>
          <a:p>
            <a:r>
              <a:rPr lang="en-US" dirty="0">
                <a:solidFill>
                  <a:srgbClr val="0000FF"/>
                </a:solidFill>
              </a:rPr>
              <a:t>Assignment 1 is due on Sep 28, 2018</a:t>
            </a:r>
          </a:p>
          <a:p>
            <a:pPr lvl="1"/>
            <a:r>
              <a:rPr lang="en-US" dirty="0"/>
              <a:t>Quite a few of you haven</a:t>
            </a:r>
            <a:r>
              <a:rPr lang="fr-FR" dirty="0"/>
              <a:t>’</a:t>
            </a:r>
            <a:r>
              <a:rPr lang="en-US" dirty="0"/>
              <a:t>t yet created Github repo!</a:t>
            </a:r>
          </a:p>
          <a:p>
            <a:pPr lvl="1"/>
            <a:r>
              <a:rPr lang="en-US" dirty="0"/>
              <a:t>Start ASAP!!!</a:t>
            </a:r>
          </a:p>
          <a:p>
            <a:r>
              <a:rPr lang="en-US" dirty="0"/>
              <a:t>Group formation for A2-A4</a:t>
            </a:r>
          </a:p>
          <a:p>
            <a:pPr lvl="1"/>
            <a:r>
              <a:rPr lang="en-US" dirty="0"/>
              <a:t>Sign up at </a:t>
            </a:r>
            <a:r>
              <a:rPr lang="en-US" dirty="0">
                <a:solidFill>
                  <a:srgbClr val="0000FF"/>
                </a:solidFill>
              </a:rPr>
              <a:t>https://</a:t>
            </a:r>
            <a:r>
              <a:rPr lang="en-US" dirty="0" err="1">
                <a:solidFill>
                  <a:srgbClr val="0000FF"/>
                </a:solidFill>
              </a:rPr>
              <a:t>goo.gl</a:t>
            </a:r>
            <a:r>
              <a:rPr lang="en-US" dirty="0">
                <a:solidFill>
                  <a:srgbClr val="0000FF"/>
                </a:solidFill>
              </a:rPr>
              <a:t>/forms/VCwrYyEaEcMZC1ZA2</a:t>
            </a:r>
          </a:p>
          <a:p>
            <a:endParaRPr lang="en-US" dirty="0">
              <a:solidFill>
                <a:srgbClr val="0000FF"/>
              </a:solidFill>
            </a:endParaRPr>
          </a:p>
          <a:p>
            <a:r>
              <a:rPr lang="en-US" dirty="0">
                <a:solidFill>
                  <a:srgbClr val="0000FF"/>
                </a:solidFill>
              </a:rPr>
              <a:t>No office hour this Wednesday</a:t>
            </a:r>
          </a:p>
        </p:txBody>
      </p:sp>
      <p:sp>
        <p:nvSpPr>
          <p:cNvPr id="4" name="Date Placeholder 3"/>
          <p:cNvSpPr>
            <a:spLocks noGrp="1"/>
          </p:cNvSpPr>
          <p:nvPr>
            <p:ph type="dt" sz="half" idx="10"/>
          </p:nvPr>
        </p:nvSpPr>
        <p:spPr/>
        <p:txBody>
          <a:bodyPr/>
          <a:lstStyle/>
          <a:p>
            <a:r>
              <a:rPr lang="en-US"/>
              <a:t>September 17,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81F2EB77-FB6C-2244-A076-ADF097535D48}" type="slidenum">
              <a:rPr lang="en-US" smtClean="0"/>
              <a:pPr/>
              <a:t>21</a:t>
            </a:fld>
            <a:endParaRPr lang="en-US"/>
          </a:p>
        </p:txBody>
      </p:sp>
    </p:spTree>
    <p:extLst>
      <p:ext uri="{BB962C8B-B14F-4D97-AF65-F5344CB8AC3E}">
        <p14:creationId xmlns:p14="http://schemas.microsoft.com/office/powerpoint/2010/main" val="1677897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goals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17, 2018</a:t>
            </a:r>
          </a:p>
        </p:txBody>
      </p:sp>
      <p:sp>
        <p:nvSpPr>
          <p:cNvPr id="5" name="Footer Placeholder 4"/>
          <p:cNvSpPr>
            <a:spLocks noGrp="1"/>
          </p:cNvSpPr>
          <p:nvPr>
            <p:ph type="ftr" sz="quarter" idx="11"/>
          </p:nvPr>
        </p:nvSpPr>
        <p:spPr/>
        <p:txBody>
          <a:bodyPr/>
          <a:lstStyle/>
          <a:p>
            <a:r>
              <a:rPr lang="en-US"/>
              <a:t>EECS 489 – Lecture 4</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22</a:t>
            </a:fld>
            <a:endParaRPr lang="en-US"/>
          </a:p>
        </p:txBody>
      </p:sp>
    </p:spTree>
    <p:extLst>
      <p:ext uri="{BB962C8B-B14F-4D97-AF65-F5344CB8AC3E}">
        <p14:creationId xmlns:p14="http://schemas.microsoft.com/office/powerpoint/2010/main" val="202388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17, 2018</a:t>
            </a:r>
          </a:p>
        </p:txBody>
      </p:sp>
      <p:sp>
        <p:nvSpPr>
          <p:cNvPr id="5" name="Footer Placeholder 4"/>
          <p:cNvSpPr>
            <a:spLocks noGrp="1"/>
          </p:cNvSpPr>
          <p:nvPr>
            <p:ph type="ftr" sz="quarter" idx="11"/>
          </p:nvPr>
        </p:nvSpPr>
        <p:spPr/>
        <p:txBody>
          <a:bodyPr/>
          <a:lstStyle/>
          <a:p>
            <a:r>
              <a:rPr lang="en-US"/>
              <a:t>EECS 489 – Lecture 4</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23</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cxnSp>
        <p:nvCxnSpPr>
          <p:cNvPr id="10" name="Straight Arrow Connector 9"/>
          <p:cNvCxnSpPr/>
          <p:nvPr/>
        </p:nvCxnSpPr>
        <p:spPr bwMode="auto">
          <a:xfrm flipH="1">
            <a:off x="2819400" y="1638300"/>
            <a:ext cx="1371600" cy="495300"/>
          </a:xfrm>
          <a:prstGeom prst="straightConnector1">
            <a:avLst/>
          </a:prstGeom>
          <a:noFill/>
          <a:ln w="1905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1640205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17, 2018</a:t>
            </a:r>
          </a:p>
        </p:txBody>
      </p:sp>
      <p:sp>
        <p:nvSpPr>
          <p:cNvPr id="5" name="Footer Placeholder 4"/>
          <p:cNvSpPr>
            <a:spLocks noGrp="1"/>
          </p:cNvSpPr>
          <p:nvPr>
            <p:ph type="ftr" sz="quarter" idx="11"/>
          </p:nvPr>
        </p:nvSpPr>
        <p:spPr/>
        <p:txBody>
          <a:bodyPr/>
          <a:lstStyle/>
          <a:p>
            <a:r>
              <a:rPr lang="en-US"/>
              <a:t>EECS 489 – Lecture 4</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24</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1" name="Straight Arrow Connector 10"/>
          <p:cNvCxnSpPr/>
          <p:nvPr/>
        </p:nvCxnSpPr>
        <p:spPr bwMode="auto">
          <a:xfrm flipH="1" flipV="1">
            <a:off x="3581400" y="2514600"/>
            <a:ext cx="1981200" cy="762001"/>
          </a:xfrm>
          <a:prstGeom prst="straightConnector1">
            <a:avLst/>
          </a:prstGeom>
          <a:noFill/>
          <a:ln w="19050" cap="flat" cmpd="sng" algn="ctr">
            <a:solidFill>
              <a:srgbClr val="0000FF"/>
            </a:solidFill>
            <a:prstDash val="solid"/>
            <a:round/>
            <a:headEnd type="none" w="med" len="med"/>
            <a:tailEnd type="arrow"/>
          </a:ln>
          <a:effectLst/>
        </p:spPr>
      </p:cxnSp>
      <p:cxnSp>
        <p:nvCxnSpPr>
          <p:cNvPr id="12" name="Straight Arrow Connector 11"/>
          <p:cNvCxnSpPr/>
          <p:nvPr/>
        </p:nvCxnSpPr>
        <p:spPr bwMode="auto">
          <a:xfrm flipH="1" flipV="1">
            <a:off x="3581400" y="3124200"/>
            <a:ext cx="1981200" cy="533400"/>
          </a:xfrm>
          <a:prstGeom prst="straightConnector1">
            <a:avLst/>
          </a:prstGeom>
          <a:noFill/>
          <a:ln w="19050" cap="flat" cmpd="sng" algn="ctr">
            <a:solidFill>
              <a:srgbClr val="0000FF"/>
            </a:solidFill>
            <a:prstDash val="solid"/>
            <a:round/>
            <a:headEnd type="none" w="med" len="med"/>
            <a:tailEnd type="arrow"/>
          </a:ln>
          <a:effectLst/>
        </p:spPr>
      </p:cxnSp>
      <p:cxnSp>
        <p:nvCxnSpPr>
          <p:cNvPr id="13" name="Straight Arrow Connector 12"/>
          <p:cNvCxnSpPr/>
          <p:nvPr/>
        </p:nvCxnSpPr>
        <p:spPr bwMode="auto">
          <a:xfrm flipH="1">
            <a:off x="3505200" y="3810000"/>
            <a:ext cx="2133601" cy="1600200"/>
          </a:xfrm>
          <a:prstGeom prst="straightConnector1">
            <a:avLst/>
          </a:prstGeom>
          <a:noFill/>
          <a:ln w="1905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84052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17, 2018</a:t>
            </a:r>
          </a:p>
        </p:txBody>
      </p:sp>
      <p:sp>
        <p:nvSpPr>
          <p:cNvPr id="5" name="Footer Placeholder 4"/>
          <p:cNvSpPr>
            <a:spLocks noGrp="1"/>
          </p:cNvSpPr>
          <p:nvPr>
            <p:ph type="ftr" sz="quarter" idx="11"/>
          </p:nvPr>
        </p:nvSpPr>
        <p:spPr/>
        <p:txBody>
          <a:bodyPr/>
          <a:lstStyle/>
          <a:p>
            <a:r>
              <a:rPr lang="en-US"/>
              <a:t>EECS 489 – Lecture 4</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25</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3" name="Straight Arrow Connector 12"/>
          <p:cNvCxnSpPr/>
          <p:nvPr/>
        </p:nvCxnSpPr>
        <p:spPr bwMode="auto">
          <a:xfrm flipH="1" flipV="1">
            <a:off x="5161156" y="4648200"/>
            <a:ext cx="1724723" cy="533400"/>
          </a:xfrm>
          <a:prstGeom prst="straightConnector1">
            <a:avLst/>
          </a:prstGeom>
          <a:noFill/>
          <a:ln w="19050" cap="flat" cmpd="sng" algn="ctr">
            <a:solidFill>
              <a:srgbClr val="0000FF"/>
            </a:solidFill>
            <a:prstDash val="solid"/>
            <a:round/>
            <a:headEnd type="none" w="med" len="med"/>
            <a:tailEnd type="arrow"/>
          </a:ln>
          <a:effectLst/>
        </p:spPr>
      </p:cxnSp>
      <p:sp>
        <p:nvSpPr>
          <p:cNvPr id="14" name="Rounded Rectangle 13"/>
          <p:cNvSpPr/>
          <p:nvPr/>
        </p:nvSpPr>
        <p:spPr bwMode="auto">
          <a:xfrm>
            <a:off x="5438078" y="51816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Exploit economies of scale; e.g., webhosting, CDNs, datacenters</a:t>
            </a:r>
          </a:p>
        </p:txBody>
      </p:sp>
    </p:spTree>
    <p:extLst>
      <p:ext uri="{BB962C8B-B14F-4D97-AF65-F5344CB8AC3E}">
        <p14:creationId xmlns:p14="http://schemas.microsoft.com/office/powerpoint/2010/main" val="2009423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dirty="0"/>
              <a:t>HTTP performance</a:t>
            </a:r>
          </a:p>
        </p:txBody>
      </p:sp>
      <p:sp>
        <p:nvSpPr>
          <p:cNvPr id="1143811" name="Rectangle 3"/>
          <p:cNvSpPr>
            <a:spLocks noGrp="1" noChangeArrowheads="1"/>
          </p:cNvSpPr>
          <p:nvPr>
            <p:ph type="body" idx="1"/>
          </p:nvPr>
        </p:nvSpPr>
        <p:spPr/>
        <p:txBody>
          <a:bodyPr/>
          <a:lstStyle/>
          <a:p>
            <a:r>
              <a:rPr lang="en-US"/>
              <a:t>Most Web pages have multiple objects</a:t>
            </a:r>
          </a:p>
          <a:p>
            <a:pPr lvl="1"/>
            <a:r>
              <a:rPr lang="en-US"/>
              <a:t>e.g., HTML file and a bunch of embedded images</a:t>
            </a:r>
          </a:p>
          <a:p>
            <a:endParaRPr lang="en-US"/>
          </a:p>
          <a:p>
            <a:r>
              <a:rPr lang="en-US"/>
              <a:t>How do you retrieve those objects (naively)?</a:t>
            </a:r>
          </a:p>
          <a:p>
            <a:pPr lvl="1"/>
            <a:r>
              <a:rPr lang="en-US"/>
              <a:t>One item at a time</a:t>
            </a:r>
          </a:p>
          <a:p>
            <a:pPr lvl="1"/>
            <a:endParaRPr lang="en-US"/>
          </a:p>
          <a:p>
            <a:r>
              <a:rPr lang="en-US"/>
              <a:t>New TCP connection per (small) object!</a:t>
            </a:r>
            <a:endParaRPr lang="en-US" dirty="0"/>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58533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381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3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request response time</a:t>
            </a:r>
          </a:p>
        </p:txBody>
      </p:sp>
      <p:sp>
        <p:nvSpPr>
          <p:cNvPr id="3" name="Content Placeholder 2"/>
          <p:cNvSpPr>
            <a:spLocks noGrp="1"/>
          </p:cNvSpPr>
          <p:nvPr>
            <p:ph sz="half" idx="1"/>
          </p:nvPr>
        </p:nvSpPr>
        <p:spPr>
          <a:xfrm>
            <a:off x="685800" y="1600200"/>
            <a:ext cx="4338632" cy="4419600"/>
          </a:xfrm>
        </p:spPr>
        <p:txBody>
          <a:bodyPr/>
          <a:lstStyle/>
          <a:p>
            <a:r>
              <a:rPr lang="en-US" dirty="0">
                <a:solidFill>
                  <a:srgbClr val="0000FF"/>
                </a:solidFill>
              </a:rPr>
              <a:t>RTT (round-trip time)</a:t>
            </a:r>
            <a:endParaRPr lang="en-US" dirty="0">
              <a:solidFill>
                <a:srgbClr val="000000"/>
              </a:solidFill>
            </a:endParaRPr>
          </a:p>
          <a:p>
            <a:pPr lvl="1"/>
            <a:r>
              <a:rPr lang="en-US" dirty="0">
                <a:solidFill>
                  <a:srgbClr val="000000"/>
                </a:solidFill>
              </a:rPr>
              <a:t>T</a:t>
            </a:r>
            <a:r>
              <a:rPr lang="en-US" dirty="0"/>
              <a:t>ime for a small packet to travel from client to server and back</a:t>
            </a:r>
          </a:p>
          <a:p>
            <a:endParaRPr lang="en-US" dirty="0"/>
          </a:p>
          <a:p>
            <a:r>
              <a:rPr lang="en-US" dirty="0">
                <a:solidFill>
                  <a:srgbClr val="0000FF"/>
                </a:solidFill>
              </a:rPr>
              <a:t>Response time</a:t>
            </a:r>
            <a:endParaRPr lang="en-US" dirty="0"/>
          </a:p>
          <a:p>
            <a:pPr lvl="1"/>
            <a:r>
              <a:rPr lang="en-US" dirty="0"/>
              <a:t>1 RTT for TCP setup</a:t>
            </a:r>
          </a:p>
          <a:p>
            <a:pPr lvl="1"/>
            <a:r>
              <a:rPr lang="en-US" dirty="0"/>
              <a:t>1 RTT for HTTP request and first few bytes</a:t>
            </a:r>
          </a:p>
          <a:p>
            <a:pPr lvl="1"/>
            <a:r>
              <a:rPr lang="en-US" dirty="0"/>
              <a:t>Transmission time</a:t>
            </a:r>
          </a:p>
          <a:p>
            <a:pPr lvl="1"/>
            <a:r>
              <a:rPr lang="en-US" dirty="0">
                <a:solidFill>
                  <a:srgbClr val="0000FF"/>
                </a:solidFill>
              </a:rPr>
              <a:t>Total</a:t>
            </a:r>
            <a:r>
              <a:rPr lang="en-US" dirty="0"/>
              <a:t> = 2RTT + Transmission Time</a:t>
            </a:r>
          </a:p>
        </p:txBody>
      </p:sp>
      <p:sp>
        <p:nvSpPr>
          <p:cNvPr id="4" name="Date Placeholder 3"/>
          <p:cNvSpPr>
            <a:spLocks noGrp="1"/>
          </p:cNvSpPr>
          <p:nvPr>
            <p:ph type="dt" sz="half" idx="10"/>
          </p:nvPr>
        </p:nvSpPr>
        <p:spPr/>
        <p:txBody>
          <a:bodyPr/>
          <a:lstStyle/>
          <a:p>
            <a:r>
              <a:rPr lang="en-US"/>
              <a:t>September 17,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27</a:t>
            </a:fld>
            <a:endParaRPr lang="en-US"/>
          </a:p>
        </p:txBody>
      </p:sp>
      <p:grpSp>
        <p:nvGrpSpPr>
          <p:cNvPr id="42" name="Group 41"/>
          <p:cNvGrpSpPr/>
          <p:nvPr/>
        </p:nvGrpSpPr>
        <p:grpSpPr>
          <a:xfrm>
            <a:off x="5138546" y="1923173"/>
            <a:ext cx="3377002" cy="3560755"/>
            <a:chOff x="5138546" y="1923173"/>
            <a:chExt cx="3377002" cy="3560755"/>
          </a:xfrm>
        </p:grpSpPr>
        <p:sp>
          <p:nvSpPr>
            <p:cNvPr id="41" name="AutoShape 13"/>
            <p:cNvSpPr>
              <a:spLocks noChangeArrowheads="1"/>
            </p:cNvSpPr>
            <p:nvPr/>
          </p:nvSpPr>
          <p:spPr bwMode="auto">
            <a:xfrm rot="16200000" flipH="1">
              <a:off x="6273220" y="3410809"/>
              <a:ext cx="1378340" cy="2243994"/>
            </a:xfrm>
            <a:prstGeom prst="parallelogram">
              <a:avLst>
                <a:gd name="adj" fmla="val 25000"/>
              </a:avLst>
            </a:prstGeom>
            <a:solidFill>
              <a:srgbClr val="D3A600"/>
            </a:solidFill>
            <a:ln w="9525">
              <a:noFill/>
              <a:miter lim="800000"/>
              <a:headEnd/>
              <a:tailEnd/>
            </a:ln>
          </p:spPr>
          <p:txBody>
            <a:bodyPr rot="10800000" vert="eaVert" wrap="none" lIns="91962" tIns="45982" rIns="91962" bIns="45982" anchor="ctr"/>
            <a:lstStyle/>
            <a:p>
              <a:pPr>
                <a:spcBef>
                  <a:spcPts val="1000"/>
                </a:spcBef>
                <a:spcAft>
                  <a:spcPts val="1000"/>
                </a:spcAft>
              </a:pPr>
              <a:endParaRPr lang="en-US" altLang="zh-TW" sz="2391" i="1" dirty="0">
                <a:solidFill>
                  <a:srgbClr val="0000FF"/>
                </a:solidFill>
                <a:ea typeface="PMingLiU" charset="0"/>
                <a:cs typeface="PMingLiU" charset="0"/>
              </a:endParaRPr>
            </a:p>
          </p:txBody>
        </p:sp>
        <p:sp>
          <p:nvSpPr>
            <p:cNvPr id="8" name="Line 3"/>
            <p:cNvSpPr>
              <a:spLocks noChangeShapeType="1"/>
            </p:cNvSpPr>
            <p:nvPr/>
          </p:nvSpPr>
          <p:spPr bwMode="auto">
            <a:xfrm flipH="1">
              <a:off x="5840394" y="2282077"/>
              <a:ext cx="1462"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9" name="Line 4"/>
            <p:cNvSpPr>
              <a:spLocks noChangeShapeType="1"/>
            </p:cNvSpPr>
            <p:nvPr/>
          </p:nvSpPr>
          <p:spPr bwMode="auto">
            <a:xfrm>
              <a:off x="8085859" y="2283528"/>
              <a:ext cx="0"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0" name="Text Box 5"/>
            <p:cNvSpPr txBox="1">
              <a:spLocks noChangeArrowheads="1"/>
            </p:cNvSpPr>
            <p:nvPr/>
          </p:nvSpPr>
          <p:spPr bwMode="auto">
            <a:xfrm>
              <a:off x="5481352" y="1923173"/>
              <a:ext cx="772533"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Client</a:t>
              </a:r>
            </a:p>
          </p:txBody>
        </p:sp>
        <p:sp>
          <p:nvSpPr>
            <p:cNvPr id="11" name="Text Box 6"/>
            <p:cNvSpPr txBox="1">
              <a:spLocks noChangeArrowheads="1"/>
            </p:cNvSpPr>
            <p:nvPr/>
          </p:nvSpPr>
          <p:spPr bwMode="auto">
            <a:xfrm>
              <a:off x="7653247" y="1923173"/>
              <a:ext cx="862301"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Server</a:t>
              </a:r>
            </a:p>
          </p:txBody>
        </p:sp>
        <p:sp>
          <p:nvSpPr>
            <p:cNvPr id="12" name="Line 7"/>
            <p:cNvSpPr>
              <a:spLocks noChangeShapeType="1"/>
            </p:cNvSpPr>
            <p:nvPr/>
          </p:nvSpPr>
          <p:spPr bwMode="auto">
            <a:xfrm>
              <a:off x="5840394" y="2423870"/>
              <a:ext cx="2245465" cy="210512"/>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3" name="Text Box 8"/>
            <p:cNvSpPr txBox="1">
              <a:spLocks noChangeArrowheads="1"/>
            </p:cNvSpPr>
            <p:nvPr/>
          </p:nvSpPr>
          <p:spPr bwMode="auto">
            <a:xfrm rot="305992">
              <a:off x="6530548" y="2211896"/>
              <a:ext cx="979185" cy="33769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a:t>
              </a:r>
            </a:p>
          </p:txBody>
        </p:sp>
        <p:sp>
          <p:nvSpPr>
            <p:cNvPr id="14" name="Line 9"/>
            <p:cNvSpPr>
              <a:spLocks noChangeShapeType="1"/>
            </p:cNvSpPr>
            <p:nvPr/>
          </p:nvSpPr>
          <p:spPr bwMode="auto">
            <a:xfrm flipH="1">
              <a:off x="5840394" y="2774724"/>
              <a:ext cx="2245465" cy="210512"/>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5" name="Text Box 10"/>
            <p:cNvSpPr txBox="1">
              <a:spLocks noChangeArrowheads="1"/>
            </p:cNvSpPr>
            <p:nvPr/>
          </p:nvSpPr>
          <p:spPr bwMode="auto">
            <a:xfrm rot="21314389">
              <a:off x="5989520" y="2578831"/>
              <a:ext cx="1610985" cy="33769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 + ack </a:t>
              </a:r>
            </a:p>
          </p:txBody>
        </p:sp>
        <p:sp>
          <p:nvSpPr>
            <p:cNvPr id="16" name="Line 11"/>
            <p:cNvSpPr>
              <a:spLocks noChangeShapeType="1"/>
            </p:cNvSpPr>
            <p:nvPr/>
          </p:nvSpPr>
          <p:spPr bwMode="auto">
            <a:xfrm>
              <a:off x="5840394" y="3406261"/>
              <a:ext cx="2245465" cy="421025"/>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7" name="Text Box 12"/>
            <p:cNvSpPr txBox="1">
              <a:spLocks noChangeArrowheads="1"/>
            </p:cNvSpPr>
            <p:nvPr/>
          </p:nvSpPr>
          <p:spPr bwMode="auto">
            <a:xfrm rot="623789">
              <a:off x="5862812" y="3281420"/>
              <a:ext cx="2209402"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ack + HTTP GET</a:t>
              </a:r>
            </a:p>
          </p:txBody>
        </p:sp>
        <p:sp>
          <p:nvSpPr>
            <p:cNvPr id="25" name="AutoShape 20"/>
            <p:cNvSpPr>
              <a:spLocks/>
            </p:cNvSpPr>
            <p:nvPr/>
          </p:nvSpPr>
          <p:spPr bwMode="auto">
            <a:xfrm>
              <a:off x="5700052" y="2353699"/>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27" name="Text Box 22"/>
            <p:cNvSpPr txBox="1">
              <a:spLocks noChangeArrowheads="1"/>
            </p:cNvSpPr>
            <p:nvPr/>
          </p:nvSpPr>
          <p:spPr bwMode="auto">
            <a:xfrm>
              <a:off x="5138546" y="2452687"/>
              <a:ext cx="576454"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4" name="AutoShape 20"/>
            <p:cNvSpPr>
              <a:spLocks/>
            </p:cNvSpPr>
            <p:nvPr/>
          </p:nvSpPr>
          <p:spPr bwMode="auto">
            <a:xfrm>
              <a:off x="5700052" y="3483263"/>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5" name="Text Box 22"/>
            <p:cNvSpPr txBox="1">
              <a:spLocks noChangeArrowheads="1"/>
            </p:cNvSpPr>
            <p:nvPr/>
          </p:nvSpPr>
          <p:spPr bwMode="auto">
            <a:xfrm>
              <a:off x="5138546" y="3582251"/>
              <a:ext cx="576454"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7" name="AutoShape 20"/>
            <p:cNvSpPr>
              <a:spLocks/>
            </p:cNvSpPr>
            <p:nvPr/>
          </p:nvSpPr>
          <p:spPr bwMode="auto">
            <a:xfrm>
              <a:off x="5722481" y="4244411"/>
              <a:ext cx="70171" cy="100584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8" name="Text Box 22"/>
            <p:cNvSpPr txBox="1">
              <a:spLocks noChangeArrowheads="1"/>
            </p:cNvSpPr>
            <p:nvPr/>
          </p:nvSpPr>
          <p:spPr bwMode="auto">
            <a:xfrm>
              <a:off x="5160975" y="4580400"/>
              <a:ext cx="421476"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err="1">
                  <a:solidFill>
                    <a:srgbClr val="333399"/>
                  </a:solidFill>
                  <a:latin typeface="+mn-lt"/>
                </a:rPr>
                <a:t>Tx</a:t>
              </a:r>
              <a:endParaRPr lang="en-US" dirty="0">
                <a:solidFill>
                  <a:srgbClr val="333399"/>
                </a:solidFill>
                <a:latin typeface="+mn-lt"/>
              </a:endParaRPr>
            </a:p>
          </p:txBody>
        </p:sp>
      </p:grpSp>
    </p:spTree>
    <p:extLst>
      <p:ext uri="{BB962C8B-B14F-4D97-AF65-F5344CB8AC3E}">
        <p14:creationId xmlns:p14="http://schemas.microsoft.com/office/powerpoint/2010/main" val="68273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Non-persistent connections</a:t>
            </a:r>
          </a:p>
        </p:txBody>
      </p:sp>
      <p:sp>
        <p:nvSpPr>
          <p:cNvPr id="9" name="Content Placeholder 8"/>
          <p:cNvSpPr>
            <a:spLocks noGrp="1"/>
          </p:cNvSpPr>
          <p:nvPr>
            <p:ph idx="1"/>
          </p:nvPr>
        </p:nvSpPr>
        <p:spPr/>
        <p:txBody>
          <a:bodyPr/>
          <a:lstStyle/>
          <a:p>
            <a:r>
              <a:rPr lang="en-US" dirty="0"/>
              <a:t>Default in HTTP/1.0</a:t>
            </a:r>
          </a:p>
          <a:p>
            <a:r>
              <a:rPr lang="en-US" dirty="0">
                <a:solidFill>
                  <a:srgbClr val="0000FF"/>
                </a:solidFill>
              </a:rPr>
              <a:t>2RTT+△ for each object</a:t>
            </a:r>
            <a:r>
              <a:rPr lang="en-US" dirty="0"/>
              <a:t> in the HTML file!</a:t>
            </a:r>
          </a:p>
          <a:p>
            <a:pPr lvl="1"/>
            <a:r>
              <a:rPr lang="en-US" dirty="0"/>
              <a:t>One more 2RTT+△ for the HTML file itself</a:t>
            </a:r>
          </a:p>
          <a:p>
            <a:r>
              <a:rPr lang="en-US" dirty="0"/>
              <a:t>Doing the same thing over and over again</a:t>
            </a:r>
          </a:p>
          <a:p>
            <a:pPr lvl="1"/>
            <a:r>
              <a:rPr lang="en-US" dirty="0"/>
              <a:t>Inefficient</a:t>
            </a:r>
          </a:p>
        </p:txBody>
      </p:sp>
      <p:sp>
        <p:nvSpPr>
          <p:cNvPr id="5" name="Date Placeholder 4"/>
          <p:cNvSpPr>
            <a:spLocks noGrp="1"/>
          </p:cNvSpPr>
          <p:nvPr>
            <p:ph type="dt" sz="half" idx="10"/>
          </p:nvPr>
        </p:nvSpPr>
        <p:spPr/>
        <p:txBody>
          <a:bodyPr/>
          <a:lstStyle/>
          <a:p>
            <a:r>
              <a:rPr lang="en-US"/>
              <a:t>September 17, 2018</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F36FED86-94EF-254D-90EE-B810FE8299EE}" type="slidenum">
              <a:rPr lang="en-US" smtClean="0"/>
              <a:pPr/>
              <a:t>28</a:t>
            </a:fld>
            <a:endParaRPr lang="en-US"/>
          </a:p>
        </p:txBody>
      </p:sp>
    </p:spTree>
    <p:extLst>
      <p:ext uri="{BB962C8B-B14F-4D97-AF65-F5344CB8AC3E}">
        <p14:creationId xmlns:p14="http://schemas.microsoft.com/office/powerpoint/2010/main" val="1240149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dirty="0"/>
              <a:t>Concurrent requests and responses</a:t>
            </a:r>
          </a:p>
        </p:txBody>
      </p:sp>
      <p:sp>
        <p:nvSpPr>
          <p:cNvPr id="1149955" name="Rectangle 3"/>
          <p:cNvSpPr>
            <a:spLocks noGrp="1" noChangeArrowheads="1"/>
          </p:cNvSpPr>
          <p:nvPr>
            <p:ph sz="half" idx="1"/>
          </p:nvPr>
        </p:nvSpPr>
        <p:spPr/>
        <p:txBody>
          <a:bodyPr/>
          <a:lstStyle/>
          <a:p>
            <a:r>
              <a:rPr lang="en-US"/>
              <a:t>Use multiple connections in parallel</a:t>
            </a:r>
          </a:p>
          <a:p>
            <a:r>
              <a:rPr lang="en-US"/>
              <a:t>Does not necessarily maintain order of responses</a:t>
            </a:r>
            <a:endParaRPr lang="en-US">
              <a:sym typeface="Wingdings" charset="0"/>
            </a:endParaRPr>
          </a:p>
          <a:p>
            <a:endParaRPr lang="en-US" dirty="0"/>
          </a:p>
        </p:txBody>
      </p:sp>
      <p:sp>
        <p:nvSpPr>
          <p:cNvPr id="10" name="Date Placeholder 9"/>
          <p:cNvSpPr>
            <a:spLocks noGrp="1"/>
          </p:cNvSpPr>
          <p:nvPr>
            <p:ph type="dt" sz="half" idx="10"/>
          </p:nvPr>
        </p:nvSpPr>
        <p:spPr/>
        <p:txBody>
          <a:bodyPr/>
          <a:lstStyle/>
          <a:p>
            <a:r>
              <a:rPr lang="en-US"/>
              <a:t>September 17, 2018</a:t>
            </a:r>
          </a:p>
        </p:txBody>
      </p:sp>
      <p:sp>
        <p:nvSpPr>
          <p:cNvPr id="11" name="Footer Placeholder 10"/>
          <p:cNvSpPr>
            <a:spLocks noGrp="1"/>
          </p:cNvSpPr>
          <p:nvPr>
            <p:ph type="ftr" sz="quarter" idx="11"/>
          </p:nvPr>
        </p:nvSpPr>
        <p:spPr/>
        <p:txBody>
          <a:bodyPr/>
          <a:lstStyle/>
          <a:p>
            <a:r>
              <a:rPr lang="en-US"/>
              <a:t>EECS 489 – Lecture 4</a:t>
            </a:r>
          </a:p>
        </p:txBody>
      </p:sp>
      <p:sp>
        <p:nvSpPr>
          <p:cNvPr id="12" name="Slide Number Placeholder 11"/>
          <p:cNvSpPr>
            <a:spLocks noGrp="1"/>
          </p:cNvSpPr>
          <p:nvPr>
            <p:ph type="sldNum" sz="quarter" idx="12"/>
          </p:nvPr>
        </p:nvSpPr>
        <p:spPr/>
        <p:txBody>
          <a:bodyPr/>
          <a:lstStyle/>
          <a:p>
            <a:fld id="{A190D881-957A-7944-A8D0-1584E528B88F}" type="slidenum">
              <a:rPr lang="en-US" smtClean="0"/>
              <a:pPr/>
              <a:t>29</a:t>
            </a:fld>
            <a:endParaRPr lang="en-US"/>
          </a:p>
        </p:txBody>
      </p:sp>
      <p:sp>
        <p:nvSpPr>
          <p:cNvPr id="1149982" name="Rectangle 30"/>
          <p:cNvSpPr>
            <a:spLocks noChangeArrowheads="1"/>
          </p:cNvSpPr>
          <p:nvPr/>
        </p:nvSpPr>
        <p:spPr bwMode="auto">
          <a:xfrm>
            <a:off x="499249" y="4249984"/>
            <a:ext cx="3275256" cy="14650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nchor="ctr">
            <a:spAutoFit/>
          </a:bodyPr>
          <a:lstStyle/>
          <a:p>
            <a:pPr marL="223695" indent="-223695" algn="l" eaLnBrk="0" hangingPunct="0">
              <a:lnSpc>
                <a:spcPct val="90000"/>
              </a:lnSpc>
              <a:spcBef>
                <a:spcPct val="50000"/>
              </a:spcBef>
              <a:buFontTx/>
              <a:buChar char="•"/>
            </a:pPr>
            <a:r>
              <a:rPr lang="en-US" sz="2400" b="0" dirty="0">
                <a:latin typeface="Arial" charset="0"/>
                <a:sym typeface="Wingdings" charset="0"/>
              </a:rPr>
              <a:t>Client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Content provider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Network = </a:t>
            </a:r>
            <a:r>
              <a:rPr lang="en-US" sz="2400" b="0" dirty="0">
                <a:solidFill>
                  <a:srgbClr val="FF0000"/>
                </a:solidFill>
                <a:latin typeface="Arial" charset="0"/>
                <a:sym typeface="Wingdings" charset="0"/>
              </a:rPr>
              <a:t></a:t>
            </a:r>
            <a:r>
              <a:rPr lang="en-US" sz="2400" b="0" dirty="0">
                <a:latin typeface="Arial" charset="0"/>
                <a:sym typeface="Wingdings" charset="0"/>
              </a:rPr>
              <a:t> Why?</a:t>
            </a:r>
          </a:p>
        </p:txBody>
      </p:sp>
      <p:grpSp>
        <p:nvGrpSpPr>
          <p:cNvPr id="2" name="Group 117"/>
          <p:cNvGrpSpPr>
            <a:grpSpLocks/>
          </p:cNvGrpSpPr>
          <p:nvPr/>
        </p:nvGrpSpPr>
        <p:grpSpPr bwMode="auto">
          <a:xfrm>
            <a:off x="5562601" y="2514600"/>
            <a:ext cx="990600" cy="990600"/>
            <a:chOff x="1584" y="1536"/>
            <a:chExt cx="624" cy="624"/>
          </a:xfrm>
        </p:grpSpPr>
        <p:sp>
          <p:nvSpPr>
            <p:cNvPr id="87088" name="Line 118"/>
            <p:cNvSpPr>
              <a:spLocks noChangeShapeType="1"/>
            </p:cNvSpPr>
            <p:nvPr/>
          </p:nvSpPr>
          <p:spPr bwMode="auto">
            <a:xfrm>
              <a:off x="1584" y="1536"/>
              <a:ext cx="624" cy="624"/>
            </a:xfrm>
            <a:prstGeom prst="line">
              <a:avLst/>
            </a:prstGeom>
            <a:noFill/>
            <a:ln w="381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9" name="Text Box 119"/>
            <p:cNvSpPr txBox="1">
              <a:spLocks noChangeArrowheads="1"/>
            </p:cNvSpPr>
            <p:nvPr/>
          </p:nvSpPr>
          <p:spPr bwMode="auto">
            <a:xfrm>
              <a:off x="1680" y="1632"/>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b="0">
                  <a:latin typeface="Arial" charset="0"/>
                  <a:cs typeface="ＭＳ Ｐゴシック" charset="0"/>
                </a:rPr>
                <a:t>R1</a:t>
              </a:r>
            </a:p>
          </p:txBody>
        </p:sp>
      </p:grpSp>
      <p:grpSp>
        <p:nvGrpSpPr>
          <p:cNvPr id="3" name="Group 120"/>
          <p:cNvGrpSpPr>
            <a:grpSpLocks/>
          </p:cNvGrpSpPr>
          <p:nvPr/>
        </p:nvGrpSpPr>
        <p:grpSpPr bwMode="auto">
          <a:xfrm>
            <a:off x="6705601" y="2438435"/>
            <a:ext cx="990600" cy="461964"/>
            <a:chOff x="2304" y="1200"/>
            <a:chExt cx="624" cy="291"/>
          </a:xfrm>
        </p:grpSpPr>
        <p:sp>
          <p:nvSpPr>
            <p:cNvPr id="87086" name="Line 121"/>
            <p:cNvSpPr>
              <a:spLocks noChangeShapeType="1"/>
            </p:cNvSpPr>
            <p:nvPr/>
          </p:nvSpPr>
          <p:spPr bwMode="auto">
            <a:xfrm>
              <a:off x="2304" y="1248"/>
              <a:ext cx="624" cy="240"/>
            </a:xfrm>
            <a:prstGeom prst="line">
              <a:avLst/>
            </a:prstGeom>
            <a:noFill/>
            <a:ln w="381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7" name="Rectangle 122"/>
            <p:cNvSpPr>
              <a:spLocks noChangeArrowheads="1"/>
            </p:cNvSpPr>
            <p:nvPr/>
          </p:nvSpPr>
          <p:spPr bwMode="auto">
            <a:xfrm>
              <a:off x="2400" y="1200"/>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dirty="0">
                  <a:latin typeface="Arial" charset="0"/>
                </a:rPr>
                <a:t>R2</a:t>
              </a:r>
            </a:p>
          </p:txBody>
        </p:sp>
      </p:grpSp>
      <p:grpSp>
        <p:nvGrpSpPr>
          <p:cNvPr id="4" name="Group 123"/>
          <p:cNvGrpSpPr>
            <a:grpSpLocks/>
          </p:cNvGrpSpPr>
          <p:nvPr/>
        </p:nvGrpSpPr>
        <p:grpSpPr bwMode="auto">
          <a:xfrm>
            <a:off x="7848601" y="2514600"/>
            <a:ext cx="990600" cy="533400"/>
            <a:chOff x="3024" y="1536"/>
            <a:chExt cx="624" cy="336"/>
          </a:xfrm>
        </p:grpSpPr>
        <p:sp>
          <p:nvSpPr>
            <p:cNvPr id="87084" name="Line 124"/>
            <p:cNvSpPr>
              <a:spLocks noChangeShapeType="1"/>
            </p:cNvSpPr>
            <p:nvPr/>
          </p:nvSpPr>
          <p:spPr bwMode="auto">
            <a:xfrm>
              <a:off x="3024" y="1536"/>
              <a:ext cx="624" cy="336"/>
            </a:xfrm>
            <a:prstGeom prst="line">
              <a:avLst/>
            </a:prstGeom>
            <a:noFill/>
            <a:ln w="381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5" name="Rectangle 125"/>
            <p:cNvSpPr>
              <a:spLocks noChangeArrowheads="1"/>
            </p:cNvSpPr>
            <p:nvPr/>
          </p:nvSpPr>
          <p:spPr bwMode="auto">
            <a:xfrm>
              <a:off x="3120" y="1536"/>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dirty="0">
                  <a:latin typeface="Arial" charset="0"/>
                </a:rPr>
                <a:t>R3</a:t>
              </a:r>
            </a:p>
          </p:txBody>
        </p:sp>
      </p:grpSp>
      <p:grpSp>
        <p:nvGrpSpPr>
          <p:cNvPr id="5" name="Group 130"/>
          <p:cNvGrpSpPr>
            <a:grpSpLocks/>
          </p:cNvGrpSpPr>
          <p:nvPr/>
        </p:nvGrpSpPr>
        <p:grpSpPr bwMode="auto">
          <a:xfrm>
            <a:off x="5562601" y="3581400"/>
            <a:ext cx="990600" cy="1143000"/>
            <a:chOff x="1584" y="2208"/>
            <a:chExt cx="624" cy="720"/>
          </a:xfrm>
        </p:grpSpPr>
        <p:sp>
          <p:nvSpPr>
            <p:cNvPr id="87082" name="Line 131"/>
            <p:cNvSpPr>
              <a:spLocks noChangeShapeType="1"/>
            </p:cNvSpPr>
            <p:nvPr/>
          </p:nvSpPr>
          <p:spPr bwMode="auto">
            <a:xfrm flipH="1">
              <a:off x="1584" y="2208"/>
              <a:ext cx="624" cy="720"/>
            </a:xfrm>
            <a:prstGeom prst="line">
              <a:avLst/>
            </a:prstGeom>
            <a:noFill/>
            <a:ln w="1270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3" name="Rectangle 132"/>
            <p:cNvSpPr>
              <a:spLocks noChangeArrowheads="1"/>
            </p:cNvSpPr>
            <p:nvPr/>
          </p:nvSpPr>
          <p:spPr bwMode="auto">
            <a:xfrm>
              <a:off x="1776" y="230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T1</a:t>
              </a:r>
            </a:p>
          </p:txBody>
        </p:sp>
      </p:grpSp>
      <p:grpSp>
        <p:nvGrpSpPr>
          <p:cNvPr id="6" name="Group 133"/>
          <p:cNvGrpSpPr>
            <a:grpSpLocks/>
          </p:cNvGrpSpPr>
          <p:nvPr/>
        </p:nvGrpSpPr>
        <p:grpSpPr bwMode="auto">
          <a:xfrm>
            <a:off x="6705601" y="2971800"/>
            <a:ext cx="987425" cy="533400"/>
            <a:chOff x="2304" y="1824"/>
            <a:chExt cx="622" cy="336"/>
          </a:xfrm>
        </p:grpSpPr>
        <p:sp>
          <p:nvSpPr>
            <p:cNvPr id="87080" name="Line 134"/>
            <p:cNvSpPr>
              <a:spLocks noChangeShapeType="1"/>
            </p:cNvSpPr>
            <p:nvPr/>
          </p:nvSpPr>
          <p:spPr bwMode="auto">
            <a:xfrm flipH="1">
              <a:off x="2304" y="1824"/>
              <a:ext cx="622" cy="336"/>
            </a:xfrm>
            <a:prstGeom prst="line">
              <a:avLst/>
            </a:prstGeom>
            <a:noFill/>
            <a:ln w="1270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1" name="Rectangle 135"/>
            <p:cNvSpPr>
              <a:spLocks noChangeArrowheads="1"/>
            </p:cNvSpPr>
            <p:nvPr/>
          </p:nvSpPr>
          <p:spPr bwMode="auto">
            <a:xfrm>
              <a:off x="2496" y="182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T2</a:t>
              </a:r>
            </a:p>
          </p:txBody>
        </p:sp>
      </p:grpSp>
      <p:grpSp>
        <p:nvGrpSpPr>
          <p:cNvPr id="7" name="Group 136"/>
          <p:cNvGrpSpPr>
            <a:grpSpLocks/>
          </p:cNvGrpSpPr>
          <p:nvPr/>
        </p:nvGrpSpPr>
        <p:grpSpPr bwMode="auto">
          <a:xfrm>
            <a:off x="7848601" y="3048000"/>
            <a:ext cx="990600" cy="609600"/>
            <a:chOff x="3024" y="1872"/>
            <a:chExt cx="624" cy="384"/>
          </a:xfrm>
        </p:grpSpPr>
        <p:sp>
          <p:nvSpPr>
            <p:cNvPr id="87078" name="Line 137"/>
            <p:cNvSpPr>
              <a:spLocks noChangeShapeType="1"/>
            </p:cNvSpPr>
            <p:nvPr/>
          </p:nvSpPr>
          <p:spPr bwMode="auto">
            <a:xfrm flipH="1">
              <a:off x="3024" y="1872"/>
              <a:ext cx="624" cy="384"/>
            </a:xfrm>
            <a:prstGeom prst="line">
              <a:avLst/>
            </a:prstGeom>
            <a:noFill/>
            <a:ln w="1270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79" name="Rectangle 138"/>
            <p:cNvSpPr>
              <a:spLocks noChangeArrowheads="1"/>
            </p:cNvSpPr>
            <p:nvPr/>
          </p:nvSpPr>
          <p:spPr bwMode="auto">
            <a:xfrm>
              <a:off x="3216" y="1872"/>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T3</a:t>
              </a:r>
            </a:p>
          </p:txBody>
        </p:sp>
      </p:grpSp>
      <p:grpSp>
        <p:nvGrpSpPr>
          <p:cNvPr id="8" name="Group 148"/>
          <p:cNvGrpSpPr>
            <a:grpSpLocks/>
          </p:cNvGrpSpPr>
          <p:nvPr/>
        </p:nvGrpSpPr>
        <p:grpSpPr bwMode="auto">
          <a:xfrm>
            <a:off x="5562600" y="1905000"/>
            <a:ext cx="2286000" cy="457200"/>
            <a:chOff x="3504" y="1200"/>
            <a:chExt cx="1440" cy="288"/>
          </a:xfrm>
        </p:grpSpPr>
        <p:sp>
          <p:nvSpPr>
            <p:cNvPr id="87075" name="Line 139"/>
            <p:cNvSpPr>
              <a:spLocks noChangeShapeType="1"/>
            </p:cNvSpPr>
            <p:nvPr/>
          </p:nvSpPr>
          <p:spPr bwMode="auto">
            <a:xfrm flipV="1">
              <a:off x="3504" y="1200"/>
              <a:ext cx="768" cy="28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6" name="Line 142"/>
            <p:cNvSpPr>
              <a:spLocks noChangeShapeType="1"/>
            </p:cNvSpPr>
            <p:nvPr/>
          </p:nvSpPr>
          <p:spPr bwMode="auto">
            <a:xfrm flipV="1">
              <a:off x="4224" y="1296"/>
              <a:ext cx="96"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7" name="Line 144"/>
            <p:cNvSpPr>
              <a:spLocks noChangeShapeType="1"/>
            </p:cNvSpPr>
            <p:nvPr/>
          </p:nvSpPr>
          <p:spPr bwMode="auto">
            <a:xfrm flipH="1" flipV="1">
              <a:off x="4800" y="1296"/>
              <a:ext cx="144"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9" name="Group 152"/>
          <p:cNvGrpSpPr>
            <a:grpSpLocks/>
          </p:cNvGrpSpPr>
          <p:nvPr/>
        </p:nvGrpSpPr>
        <p:grpSpPr bwMode="auto">
          <a:xfrm>
            <a:off x="5562601" y="2362200"/>
            <a:ext cx="3276600" cy="3429000"/>
            <a:chOff x="3504" y="1488"/>
            <a:chExt cx="2064" cy="2160"/>
          </a:xfrm>
        </p:grpSpPr>
        <p:sp>
          <p:nvSpPr>
            <p:cNvPr id="87057" name="Line 110"/>
            <p:cNvSpPr>
              <a:spLocks noChangeShapeType="1"/>
            </p:cNvSpPr>
            <p:nvPr/>
          </p:nvSpPr>
          <p:spPr bwMode="auto">
            <a:xfrm>
              <a:off x="3504" y="1584"/>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8" name="Line 126"/>
            <p:cNvSpPr>
              <a:spLocks noChangeShapeType="1"/>
            </p:cNvSpPr>
            <p:nvPr/>
          </p:nvSpPr>
          <p:spPr bwMode="auto">
            <a:xfrm>
              <a:off x="3504" y="1920"/>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9" name="Line 127"/>
            <p:cNvSpPr>
              <a:spLocks noChangeShapeType="1"/>
            </p:cNvSpPr>
            <p:nvPr/>
          </p:nvSpPr>
          <p:spPr bwMode="auto">
            <a:xfrm>
              <a:off x="3504" y="2256"/>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0" name="Line 128"/>
            <p:cNvSpPr>
              <a:spLocks noChangeShapeType="1"/>
            </p:cNvSpPr>
            <p:nvPr/>
          </p:nvSpPr>
          <p:spPr bwMode="auto">
            <a:xfrm>
              <a:off x="3504" y="2592"/>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1" name="Line 129"/>
            <p:cNvSpPr>
              <a:spLocks noChangeShapeType="1"/>
            </p:cNvSpPr>
            <p:nvPr/>
          </p:nvSpPr>
          <p:spPr bwMode="auto">
            <a:xfrm>
              <a:off x="3504" y="2928"/>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62" name="Group 150"/>
            <p:cNvGrpSpPr>
              <a:grpSpLocks/>
            </p:cNvGrpSpPr>
            <p:nvPr/>
          </p:nvGrpSpPr>
          <p:grpSpPr bwMode="auto">
            <a:xfrm>
              <a:off x="3504" y="1488"/>
              <a:ext cx="2064" cy="2160"/>
              <a:chOff x="3504" y="1488"/>
              <a:chExt cx="2064" cy="2160"/>
            </a:xfrm>
          </p:grpSpPr>
          <p:sp>
            <p:nvSpPr>
              <p:cNvPr id="87065" name="Line 111"/>
              <p:cNvSpPr>
                <a:spLocks noChangeShapeType="1"/>
              </p:cNvSpPr>
              <p:nvPr/>
            </p:nvSpPr>
            <p:spPr bwMode="auto">
              <a:xfrm>
                <a:off x="350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6" name="Line 112"/>
              <p:cNvSpPr>
                <a:spLocks noChangeShapeType="1"/>
              </p:cNvSpPr>
              <p:nvPr/>
            </p:nvSpPr>
            <p:spPr bwMode="auto">
              <a:xfrm>
                <a:off x="4848" y="1490"/>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7" name="Line 113"/>
              <p:cNvSpPr>
                <a:spLocks noChangeShapeType="1"/>
              </p:cNvSpPr>
              <p:nvPr/>
            </p:nvSpPr>
            <p:spPr bwMode="auto">
              <a:xfrm>
                <a:off x="4947"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8" name="Line 114"/>
              <p:cNvSpPr>
                <a:spLocks noChangeShapeType="1"/>
              </p:cNvSpPr>
              <p:nvPr/>
            </p:nvSpPr>
            <p:spPr bwMode="auto">
              <a:xfrm>
                <a:off x="4125" y="1490"/>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9" name="Line 115"/>
              <p:cNvSpPr>
                <a:spLocks noChangeShapeType="1"/>
              </p:cNvSpPr>
              <p:nvPr/>
            </p:nvSpPr>
            <p:spPr bwMode="auto">
              <a:xfrm>
                <a:off x="422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0" name="Line 116"/>
              <p:cNvSpPr>
                <a:spLocks noChangeShapeType="1"/>
              </p:cNvSpPr>
              <p:nvPr/>
            </p:nvSpPr>
            <p:spPr bwMode="auto">
              <a:xfrm>
                <a:off x="5568" y="1488"/>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71" name="Group 149"/>
              <p:cNvGrpSpPr>
                <a:grpSpLocks/>
              </p:cNvGrpSpPr>
              <p:nvPr/>
            </p:nvGrpSpPr>
            <p:grpSpPr bwMode="auto">
              <a:xfrm>
                <a:off x="4128" y="3120"/>
                <a:ext cx="1440" cy="528"/>
                <a:chOff x="4128" y="3120"/>
                <a:chExt cx="1440" cy="528"/>
              </a:xfrm>
            </p:grpSpPr>
            <p:sp>
              <p:nvSpPr>
                <p:cNvPr id="87072" name="Line 140"/>
                <p:cNvSpPr>
                  <a:spLocks noChangeShapeType="1"/>
                </p:cNvSpPr>
                <p:nvPr/>
              </p:nvSpPr>
              <p:spPr bwMode="auto">
                <a:xfrm flipH="1">
                  <a:off x="4704" y="3120"/>
                  <a:ext cx="864"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3" name="Line 141"/>
                <p:cNvSpPr>
                  <a:spLocks noChangeShapeType="1"/>
                </p:cNvSpPr>
                <p:nvPr/>
              </p:nvSpPr>
              <p:spPr bwMode="auto">
                <a:xfrm>
                  <a:off x="4128" y="3120"/>
                  <a:ext cx="240"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4" name="Line 143"/>
                <p:cNvSpPr>
                  <a:spLocks noChangeShapeType="1"/>
                </p:cNvSpPr>
                <p:nvPr/>
              </p:nvSpPr>
              <p:spPr bwMode="auto">
                <a:xfrm flipH="1">
                  <a:off x="4608" y="3120"/>
                  <a:ext cx="240"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87063" name="Rectangle 145"/>
            <p:cNvSpPr>
              <a:spLocks noChangeArrowheads="1"/>
            </p:cNvSpPr>
            <p:nvPr/>
          </p:nvSpPr>
          <p:spPr bwMode="auto">
            <a:xfrm>
              <a:off x="4859" y="1536"/>
              <a:ext cx="79" cy="177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87064" name="Rectangle 146"/>
            <p:cNvSpPr>
              <a:spLocks noChangeArrowheads="1"/>
            </p:cNvSpPr>
            <p:nvPr/>
          </p:nvSpPr>
          <p:spPr bwMode="auto">
            <a:xfrm>
              <a:off x="4136" y="1536"/>
              <a:ext cx="75" cy="158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57" name="Text Box 5"/>
          <p:cNvSpPr txBox="1">
            <a:spLocks noChangeArrowheads="1"/>
          </p:cNvSpPr>
          <p:nvPr/>
        </p:nvSpPr>
        <p:spPr bwMode="auto">
          <a:xfrm>
            <a:off x="6596621" y="1676400"/>
            <a:ext cx="1181300" cy="520601"/>
          </a:xfrm>
          <a:prstGeom prst="rect">
            <a:avLst/>
          </a:prstGeom>
          <a:solidFill>
            <a:schemeClr val="bg1"/>
          </a:solidFill>
          <a:ln>
            <a:solidFill>
              <a:srgbClr val="0000FF"/>
            </a:solid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Client</a:t>
            </a:r>
          </a:p>
        </p:txBody>
      </p:sp>
      <p:sp>
        <p:nvSpPr>
          <p:cNvPr id="58" name="Text Box 5"/>
          <p:cNvSpPr txBox="1">
            <a:spLocks noChangeArrowheads="1"/>
          </p:cNvSpPr>
          <p:nvPr/>
        </p:nvSpPr>
        <p:spPr bwMode="auto">
          <a:xfrm>
            <a:off x="6496164" y="5727799"/>
            <a:ext cx="1301524" cy="520601"/>
          </a:xfrm>
          <a:prstGeom prst="rect">
            <a:avLst/>
          </a:prstGeom>
          <a:solidFill>
            <a:schemeClr val="bg1"/>
          </a:solidFill>
          <a:ln>
            <a:solidFill>
              <a:srgbClr val="0000FF"/>
            </a:solid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Server</a:t>
            </a:r>
          </a:p>
        </p:txBody>
      </p:sp>
    </p:spTree>
    <p:extLst>
      <p:ext uri="{BB962C8B-B14F-4D97-AF65-F5344CB8AC3E}">
        <p14:creationId xmlns:p14="http://schemas.microsoft.com/office/powerpoint/2010/main" val="156714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49955">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p:stCondLst>
                              <p:cond delay="30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20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998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998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99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uiExpand="1" build="p"/>
      <p:bldP spid="1149982" grpId="0" build="p"/>
      <p:bldP spid="57" grpId="0" animBg="1"/>
      <p:bldP spid="5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a:t>The Web: Precursor</a:t>
            </a:r>
          </a:p>
        </p:txBody>
      </p:sp>
      <p:sp>
        <p:nvSpPr>
          <p:cNvPr id="26628" name="Rectangle 3"/>
          <p:cNvSpPr>
            <a:spLocks noGrp="1" noChangeArrowheads="1"/>
          </p:cNvSpPr>
          <p:nvPr>
            <p:ph idx="1"/>
          </p:nvPr>
        </p:nvSpPr>
        <p:spPr/>
        <p:txBody>
          <a:bodyPr/>
          <a:lstStyle/>
          <a:p>
            <a:r>
              <a:rPr lang="en-US" dirty="0"/>
              <a:t>1945, </a:t>
            </a:r>
            <a:r>
              <a:rPr lang="en-US" dirty="0" err="1">
                <a:solidFill>
                  <a:srgbClr val="0000FF"/>
                </a:solidFill>
              </a:rPr>
              <a:t>Vannevar</a:t>
            </a:r>
            <a:r>
              <a:rPr lang="en-US" dirty="0">
                <a:solidFill>
                  <a:srgbClr val="0000FF"/>
                </a:solidFill>
              </a:rPr>
              <a:t> Bush</a:t>
            </a:r>
            <a:r>
              <a:rPr lang="en-US" dirty="0"/>
              <a:t>, </a:t>
            </a:r>
            <a:r>
              <a:rPr lang="en-US" dirty="0" err="1"/>
              <a:t>Memex</a:t>
            </a:r>
            <a:endParaRPr lang="en-US" dirty="0"/>
          </a:p>
          <a:p>
            <a:pPr lvl="1"/>
            <a:r>
              <a:rPr lang="en-US" dirty="0"/>
              <a:t>Concept of the web based on microfilms</a:t>
            </a:r>
          </a:p>
          <a:p>
            <a:r>
              <a:rPr lang="en-US" dirty="0"/>
              <a:t>1967, </a:t>
            </a:r>
            <a:r>
              <a:rPr lang="en-US" dirty="0">
                <a:solidFill>
                  <a:srgbClr val="0000FF"/>
                </a:solidFill>
              </a:rPr>
              <a:t>Ted Nelson</a:t>
            </a:r>
            <a:r>
              <a:rPr lang="en-US" dirty="0"/>
              <a:t>, Project Xanadu</a:t>
            </a:r>
          </a:p>
          <a:p>
            <a:pPr lvl="1"/>
            <a:r>
              <a:rPr lang="en-US" dirty="0"/>
              <a:t>A world-wide publishing network to store information as connected literature</a:t>
            </a:r>
          </a:p>
          <a:p>
            <a:pPr lvl="1"/>
            <a:r>
              <a:rPr lang="en-US" dirty="0"/>
              <a:t>Coined the term </a:t>
            </a:r>
            <a:r>
              <a:rPr lang="ja-JP" altLang="en-US" dirty="0"/>
              <a:t>“</a:t>
            </a:r>
            <a:r>
              <a:rPr lang="en-US" dirty="0"/>
              <a:t>Hypertext</a:t>
            </a:r>
            <a:r>
              <a:rPr lang="ja-JP" altLang="en-US" dirty="0"/>
              <a:t>”</a:t>
            </a:r>
            <a:endParaRPr lang="en-US" altLang="ja-JP" dirty="0"/>
          </a:p>
          <a:p>
            <a:r>
              <a:rPr lang="en-US" dirty="0"/>
              <a:t>1968, </a:t>
            </a:r>
            <a:r>
              <a:rPr lang="en-US" dirty="0">
                <a:solidFill>
                  <a:srgbClr val="0000FF"/>
                </a:solidFill>
              </a:rPr>
              <a:t>Douglas </a:t>
            </a:r>
            <a:r>
              <a:rPr lang="en-US" dirty="0" err="1">
                <a:solidFill>
                  <a:srgbClr val="0000FF"/>
                </a:solidFill>
              </a:rPr>
              <a:t>Engelbart</a:t>
            </a:r>
            <a:r>
              <a:rPr lang="en-US" dirty="0"/>
              <a:t>, NLS (</a:t>
            </a:r>
            <a:r>
              <a:rPr lang="en-US" dirty="0" err="1"/>
              <a:t>oN-Line</a:t>
            </a:r>
            <a:r>
              <a:rPr lang="en-US" dirty="0"/>
              <a:t> System)</a:t>
            </a:r>
          </a:p>
          <a:p>
            <a:pPr lvl="1"/>
            <a:r>
              <a:rPr lang="en-US" dirty="0"/>
              <a:t>Mother of all demos</a:t>
            </a:r>
          </a:p>
          <a:p>
            <a:pPr lvl="1"/>
            <a:endParaRPr lang="en-US" dirty="0"/>
          </a:p>
        </p:txBody>
      </p:sp>
      <p:sp>
        <p:nvSpPr>
          <p:cNvPr id="11" name="Date Placeholder 10"/>
          <p:cNvSpPr>
            <a:spLocks noGrp="1"/>
          </p:cNvSpPr>
          <p:nvPr>
            <p:ph type="dt" sz="half" idx="10"/>
          </p:nvPr>
        </p:nvSpPr>
        <p:spPr/>
        <p:txBody>
          <a:bodyPr/>
          <a:lstStyle/>
          <a:p>
            <a:r>
              <a:rPr lang="en-US"/>
              <a:t>September 17, 2018</a:t>
            </a:r>
            <a:endParaRPr lang="en-US" sz="1050" b="0">
              <a:latin typeface="Times New Roman" charset="0"/>
            </a:endParaRPr>
          </a:p>
        </p:txBody>
      </p:sp>
      <p:sp>
        <p:nvSpPr>
          <p:cNvPr id="12" name="Footer Placeholder 11"/>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13" name="Slide Number Placeholder 12"/>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98531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dirty="0"/>
              <a:t>Persistent connections</a:t>
            </a:r>
          </a:p>
        </p:txBody>
      </p:sp>
      <p:sp>
        <p:nvSpPr>
          <p:cNvPr id="3" name="Content Placeholder 2"/>
          <p:cNvSpPr>
            <a:spLocks noGrp="1"/>
          </p:cNvSpPr>
          <p:nvPr>
            <p:ph idx="1"/>
          </p:nvPr>
        </p:nvSpPr>
        <p:spPr/>
        <p:txBody>
          <a:bodyPr/>
          <a:lstStyle/>
          <a:p>
            <a:r>
              <a:rPr lang="en-US" dirty="0"/>
              <a:t>Maintain TCP connection across multiple requests</a:t>
            </a:r>
          </a:p>
          <a:p>
            <a:pPr lvl="1"/>
            <a:r>
              <a:rPr lang="en-US" dirty="0"/>
              <a:t>Including transfers subsequent to current page</a:t>
            </a:r>
          </a:p>
          <a:p>
            <a:pPr lvl="1"/>
            <a:r>
              <a:rPr lang="en-US" dirty="0"/>
              <a:t>Client or server can tear down connection</a:t>
            </a:r>
          </a:p>
          <a:p>
            <a:r>
              <a:rPr lang="en-US" dirty="0">
                <a:solidFill>
                  <a:srgbClr val="0000FF"/>
                </a:solidFill>
              </a:rPr>
              <a:t>Advantages</a:t>
            </a:r>
          </a:p>
          <a:p>
            <a:pPr lvl="1"/>
            <a:r>
              <a:rPr lang="en-US" dirty="0"/>
              <a:t>Avoid overhead of connection set-up and tear-down</a:t>
            </a:r>
          </a:p>
          <a:p>
            <a:pPr lvl="1"/>
            <a:r>
              <a:rPr lang="en-US" dirty="0"/>
              <a:t>Allow underlying layers (e.g., TCP) to learn about RTT and bandwidth characteristics</a:t>
            </a:r>
          </a:p>
          <a:p>
            <a:r>
              <a:rPr lang="en-US" dirty="0"/>
              <a:t>Default in HTTP/1.1</a:t>
            </a:r>
          </a:p>
        </p:txBody>
      </p:sp>
      <p:sp>
        <p:nvSpPr>
          <p:cNvPr id="2" name="Date Placeholder 1"/>
          <p:cNvSpPr>
            <a:spLocks noGrp="1"/>
          </p:cNvSpPr>
          <p:nvPr>
            <p:ph type="dt" sz="half" idx="10"/>
          </p:nvPr>
        </p:nvSpPr>
        <p:spPr/>
        <p:txBody>
          <a:bodyPr/>
          <a:lstStyle/>
          <a:p>
            <a:r>
              <a:rPr lang="en-US"/>
              <a:t>September 17, 2018</a:t>
            </a:r>
          </a:p>
        </p:txBody>
      </p:sp>
      <p:sp>
        <p:nvSpPr>
          <p:cNvPr id="4" name="Footer Placeholder 3"/>
          <p:cNvSpPr>
            <a:spLocks noGrp="1"/>
          </p:cNvSpPr>
          <p:nvPr>
            <p:ph type="ftr" sz="quarter" idx="11"/>
          </p:nvPr>
        </p:nvSpPr>
        <p:spPr/>
        <p:txBody>
          <a:bodyPr/>
          <a:lstStyle/>
          <a:p>
            <a:r>
              <a:rPr lang="en-US"/>
              <a:t>EECS 489 – Lecture 4</a:t>
            </a:r>
          </a:p>
        </p:txBody>
      </p:sp>
      <p:sp>
        <p:nvSpPr>
          <p:cNvPr id="5" name="Slide Number Placeholder 4"/>
          <p:cNvSpPr>
            <a:spLocks noGrp="1"/>
          </p:cNvSpPr>
          <p:nvPr>
            <p:ph type="sldNum" sz="quarter" idx="12"/>
          </p:nvPr>
        </p:nvSpPr>
        <p:spPr/>
        <p:txBody>
          <a:bodyPr/>
          <a:lstStyle/>
          <a:p>
            <a:fld id="{A190D881-957A-7944-A8D0-1584E528B88F}" type="slidenum">
              <a:rPr lang="en-US" smtClean="0"/>
              <a:pPr/>
              <a:t>30</a:t>
            </a:fld>
            <a:endParaRPr lang="en-US"/>
          </a:p>
        </p:txBody>
      </p:sp>
    </p:spTree>
    <p:extLst>
      <p:ext uri="{BB962C8B-B14F-4D97-AF65-F5344CB8AC3E}">
        <p14:creationId xmlns:p14="http://schemas.microsoft.com/office/powerpoint/2010/main" val="114531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dirty="0"/>
              <a:t>Pipelined requests &amp; responses</a:t>
            </a:r>
          </a:p>
        </p:txBody>
      </p:sp>
      <p:sp>
        <p:nvSpPr>
          <p:cNvPr id="13" name="Content Placeholder 12"/>
          <p:cNvSpPr>
            <a:spLocks noGrp="1"/>
          </p:cNvSpPr>
          <p:nvPr>
            <p:ph sz="half" idx="1"/>
          </p:nvPr>
        </p:nvSpPr>
        <p:spPr/>
        <p:txBody>
          <a:bodyPr/>
          <a:lstStyle/>
          <a:p>
            <a:r>
              <a:rPr lang="en-US" dirty="0"/>
              <a:t>Batch requests and responses to reduce the number of packets</a:t>
            </a:r>
          </a:p>
          <a:p>
            <a:endParaRPr lang="en-US" dirty="0"/>
          </a:p>
          <a:p>
            <a:r>
              <a:rPr lang="en-US" dirty="0"/>
              <a:t>Multiple requests can be contained in one TCP segment</a:t>
            </a:r>
          </a:p>
          <a:p>
            <a:endParaRPr lang="en-US" dirty="0"/>
          </a:p>
          <a:p>
            <a:endParaRPr lang="en-US" dirty="0"/>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31</a:t>
            </a:fld>
            <a:endParaRPr lang="en-US"/>
          </a:p>
        </p:txBody>
      </p:sp>
      <p:sp>
        <p:nvSpPr>
          <p:cNvPr id="89093" name="Line 4"/>
          <p:cNvSpPr>
            <a:spLocks noChangeShapeType="1"/>
          </p:cNvSpPr>
          <p:nvPr/>
        </p:nvSpPr>
        <p:spPr bwMode="auto">
          <a:xfrm>
            <a:off x="5729285" y="2133600"/>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4" name="Line 5"/>
          <p:cNvSpPr>
            <a:spLocks noChangeShapeType="1"/>
          </p:cNvSpPr>
          <p:nvPr/>
        </p:nvSpPr>
        <p:spPr bwMode="auto">
          <a:xfrm>
            <a:off x="8015285" y="2057400"/>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5" name="Text Box 6"/>
          <p:cNvSpPr txBox="1">
            <a:spLocks noChangeArrowheads="1"/>
          </p:cNvSpPr>
          <p:nvPr/>
        </p:nvSpPr>
        <p:spPr bwMode="auto">
          <a:xfrm>
            <a:off x="5334000" y="1790701"/>
            <a:ext cx="840973"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Client</a:t>
            </a:r>
            <a:endParaRPr lang="en-US" sz="1800" b="0">
              <a:latin typeface="Arial" charset="0"/>
            </a:endParaRPr>
          </a:p>
        </p:txBody>
      </p:sp>
      <p:sp>
        <p:nvSpPr>
          <p:cNvPr id="89096" name="Text Box 7"/>
          <p:cNvSpPr txBox="1">
            <a:spLocks noChangeArrowheads="1"/>
          </p:cNvSpPr>
          <p:nvPr/>
        </p:nvSpPr>
        <p:spPr bwMode="auto">
          <a:xfrm>
            <a:off x="7558086" y="1770062"/>
            <a:ext cx="913108"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Server</a:t>
            </a:r>
            <a:endParaRPr lang="en-US" sz="1800" b="0">
              <a:latin typeface="Arial" charset="0"/>
            </a:endParaRPr>
          </a:p>
        </p:txBody>
      </p:sp>
      <p:sp>
        <p:nvSpPr>
          <p:cNvPr id="89097" name="Line 8"/>
          <p:cNvSpPr>
            <a:spLocks noChangeShapeType="1"/>
          </p:cNvSpPr>
          <p:nvPr/>
        </p:nvSpPr>
        <p:spPr bwMode="auto">
          <a:xfrm>
            <a:off x="5729285" y="24384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8" name="Text Box 9"/>
          <p:cNvSpPr txBox="1">
            <a:spLocks noChangeArrowheads="1"/>
          </p:cNvSpPr>
          <p:nvPr/>
        </p:nvSpPr>
        <p:spPr bwMode="auto">
          <a:xfrm rot="523781">
            <a:off x="6171946" y="2282222"/>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1</a:t>
            </a:r>
          </a:p>
        </p:txBody>
      </p:sp>
      <p:sp>
        <p:nvSpPr>
          <p:cNvPr id="89099" name="Line 10"/>
          <p:cNvSpPr>
            <a:spLocks noChangeShapeType="1"/>
          </p:cNvSpPr>
          <p:nvPr/>
        </p:nvSpPr>
        <p:spPr bwMode="auto">
          <a:xfrm>
            <a:off x="5729285" y="2743201"/>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0" name="Text Box 11"/>
          <p:cNvSpPr txBox="1">
            <a:spLocks noChangeArrowheads="1"/>
          </p:cNvSpPr>
          <p:nvPr/>
        </p:nvSpPr>
        <p:spPr bwMode="auto">
          <a:xfrm rot="523781">
            <a:off x="6171946" y="2587022"/>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2</a:t>
            </a:r>
          </a:p>
        </p:txBody>
      </p:sp>
      <p:sp>
        <p:nvSpPr>
          <p:cNvPr id="89101" name="Line 12"/>
          <p:cNvSpPr>
            <a:spLocks noChangeShapeType="1"/>
          </p:cNvSpPr>
          <p:nvPr/>
        </p:nvSpPr>
        <p:spPr bwMode="auto">
          <a:xfrm>
            <a:off x="5729285" y="30480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2" name="Text Box 13"/>
          <p:cNvSpPr txBox="1">
            <a:spLocks noChangeArrowheads="1"/>
          </p:cNvSpPr>
          <p:nvPr/>
        </p:nvSpPr>
        <p:spPr bwMode="auto">
          <a:xfrm rot="523781">
            <a:off x="6171946" y="2909284"/>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3</a:t>
            </a:r>
          </a:p>
        </p:txBody>
      </p:sp>
      <p:sp>
        <p:nvSpPr>
          <p:cNvPr id="89103" name="Line 14"/>
          <p:cNvSpPr>
            <a:spLocks noChangeShapeType="1"/>
          </p:cNvSpPr>
          <p:nvPr/>
        </p:nvSpPr>
        <p:spPr bwMode="auto">
          <a:xfrm flipH="1">
            <a:off x="5729285" y="39624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4" name="Text Box 15"/>
          <p:cNvSpPr txBox="1">
            <a:spLocks noChangeArrowheads="1"/>
          </p:cNvSpPr>
          <p:nvPr/>
        </p:nvSpPr>
        <p:spPr bwMode="auto">
          <a:xfrm rot="-543031">
            <a:off x="6085981" y="38443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1</a:t>
            </a:r>
          </a:p>
        </p:txBody>
      </p:sp>
      <p:sp>
        <p:nvSpPr>
          <p:cNvPr id="89105" name="Line 16"/>
          <p:cNvSpPr>
            <a:spLocks noChangeShapeType="1"/>
          </p:cNvSpPr>
          <p:nvPr/>
        </p:nvSpPr>
        <p:spPr bwMode="auto">
          <a:xfrm flipH="1">
            <a:off x="5729285" y="42672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6" name="Text Box 17"/>
          <p:cNvSpPr txBox="1">
            <a:spLocks noChangeArrowheads="1"/>
          </p:cNvSpPr>
          <p:nvPr/>
        </p:nvSpPr>
        <p:spPr bwMode="auto">
          <a:xfrm rot="-543031">
            <a:off x="6085981" y="41491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2</a:t>
            </a:r>
          </a:p>
        </p:txBody>
      </p:sp>
      <p:sp>
        <p:nvSpPr>
          <p:cNvPr id="89107" name="Line 18"/>
          <p:cNvSpPr>
            <a:spLocks noChangeShapeType="1"/>
          </p:cNvSpPr>
          <p:nvPr/>
        </p:nvSpPr>
        <p:spPr bwMode="auto">
          <a:xfrm flipH="1">
            <a:off x="5729285" y="46101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8" name="Text Box 19"/>
          <p:cNvSpPr txBox="1">
            <a:spLocks noChangeArrowheads="1"/>
          </p:cNvSpPr>
          <p:nvPr/>
        </p:nvSpPr>
        <p:spPr bwMode="auto">
          <a:xfrm rot="-543031">
            <a:off x="6085981" y="44920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3</a:t>
            </a:r>
          </a:p>
        </p:txBody>
      </p:sp>
    </p:spTree>
    <p:extLst>
      <p:ext uri="{BB962C8B-B14F-4D97-AF65-F5344CB8AC3E}">
        <p14:creationId xmlns:p14="http://schemas.microsoft.com/office/powerpoint/2010/main" val="1335006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small objects</a:t>
            </a:r>
          </a:p>
        </p:txBody>
      </p:sp>
      <p:sp>
        <p:nvSpPr>
          <p:cNvPr id="3" name="Content Placeholder 2"/>
          <p:cNvSpPr>
            <a:spLocks noGrp="1"/>
          </p:cNvSpPr>
          <p:nvPr>
            <p:ph idx="1"/>
          </p:nvPr>
        </p:nvSpPr>
        <p:spPr/>
        <p:txBody>
          <a:bodyPr/>
          <a:lstStyle/>
          <a:p>
            <a:r>
              <a:rPr lang="en-US" dirty="0">
                <a:solidFill>
                  <a:srgbClr val="0000FF"/>
                </a:solidFill>
              </a:rPr>
              <a:t>Time dominated by latency</a:t>
            </a:r>
          </a:p>
          <a:p>
            <a:endParaRPr lang="en-US" dirty="0"/>
          </a:p>
          <a:p>
            <a:r>
              <a:rPr lang="en-US" dirty="0"/>
              <a:t>One-at-a-time:  ~2n RTT</a:t>
            </a:r>
          </a:p>
          <a:p>
            <a:r>
              <a:rPr lang="en-US" dirty="0"/>
              <a:t>m concurrent: ~2[n/m] RTT</a:t>
            </a:r>
          </a:p>
          <a:p>
            <a:r>
              <a:rPr lang="en-US" dirty="0"/>
              <a:t>Persistent: ~ (n+1)RTT</a:t>
            </a:r>
          </a:p>
          <a:p>
            <a:r>
              <a:rPr lang="en-US" dirty="0"/>
              <a:t>Pipelined: ~2 RTT</a:t>
            </a:r>
          </a:p>
          <a:p>
            <a:r>
              <a:rPr lang="en-US"/>
              <a:t>Pipelined and Persistent</a:t>
            </a:r>
            <a:r>
              <a:rPr lang="en-US" dirty="0"/>
              <a:t>: ~2 RTT first time, RTT later</a:t>
            </a:r>
          </a:p>
          <a:p>
            <a:endParaRPr lang="en-US" dirty="0"/>
          </a:p>
        </p:txBody>
      </p:sp>
      <p:sp>
        <p:nvSpPr>
          <p:cNvPr id="4" name="Date Placeholder 3"/>
          <p:cNvSpPr>
            <a:spLocks noGrp="1"/>
          </p:cNvSpPr>
          <p:nvPr>
            <p:ph type="dt" sz="half" idx="10"/>
          </p:nvPr>
        </p:nvSpPr>
        <p:spPr/>
        <p:txBody>
          <a:bodyPr/>
          <a:lstStyle/>
          <a:p>
            <a:r>
              <a:rPr lang="en-US"/>
              <a:t>September 17, 2018</a:t>
            </a:r>
          </a:p>
        </p:txBody>
      </p:sp>
      <p:sp>
        <p:nvSpPr>
          <p:cNvPr id="5" name="Footer Placeholder 4"/>
          <p:cNvSpPr>
            <a:spLocks noGrp="1"/>
          </p:cNvSpPr>
          <p:nvPr>
            <p:ph type="ftr" sz="quarter" idx="11"/>
          </p:nvPr>
        </p:nvSpPr>
        <p:spPr/>
        <p:txBody>
          <a:bodyPr/>
          <a:lstStyle/>
          <a:p>
            <a:r>
              <a:rPr lang="en-US"/>
              <a:t>EECS 489 – Lecture 4</a:t>
            </a:r>
          </a:p>
        </p:txBody>
      </p:sp>
      <p:sp>
        <p:nvSpPr>
          <p:cNvPr id="6" name="Slide Number Placeholder 5"/>
          <p:cNvSpPr>
            <a:spLocks noGrp="1"/>
          </p:cNvSpPr>
          <p:nvPr>
            <p:ph type="sldNum" sz="quarter" idx="12"/>
          </p:nvPr>
        </p:nvSpPr>
        <p:spPr/>
        <p:txBody>
          <a:bodyPr/>
          <a:lstStyle/>
          <a:p>
            <a:fld id="{A190D881-957A-7944-A8D0-1584E528B88F}" type="slidenum">
              <a:rPr lang="en-US" smtClean="0"/>
              <a:pPr/>
              <a:t>32</a:t>
            </a:fld>
            <a:endParaRPr lang="en-US"/>
          </a:p>
        </p:txBody>
      </p:sp>
    </p:spTree>
    <p:extLst>
      <p:ext uri="{BB962C8B-B14F-4D97-AF65-F5344CB8AC3E}">
        <p14:creationId xmlns:p14="http://schemas.microsoft.com/office/powerpoint/2010/main" val="158015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large objects each of size F</a:t>
            </a:r>
          </a:p>
        </p:txBody>
      </p:sp>
      <p:sp>
        <p:nvSpPr>
          <p:cNvPr id="3" name="Content Placeholder 2"/>
          <p:cNvSpPr>
            <a:spLocks noGrp="1"/>
          </p:cNvSpPr>
          <p:nvPr>
            <p:ph idx="1"/>
          </p:nvPr>
        </p:nvSpPr>
        <p:spPr/>
        <p:txBody>
          <a:bodyPr/>
          <a:lstStyle/>
          <a:p>
            <a:r>
              <a:rPr lang="en-US" dirty="0">
                <a:solidFill>
                  <a:srgbClr val="0000FF"/>
                </a:solidFill>
              </a:rPr>
              <a:t>Time dominated by bandwidth</a:t>
            </a:r>
          </a:p>
          <a:p>
            <a:endParaRPr lang="en-US" dirty="0"/>
          </a:p>
          <a:p>
            <a:r>
              <a:rPr lang="en-US" dirty="0"/>
              <a:t>One-at-a-time:  ~ </a:t>
            </a:r>
            <a:r>
              <a:rPr lang="en-US" dirty="0" err="1"/>
              <a:t>nF</a:t>
            </a:r>
            <a:r>
              <a:rPr lang="en-US" dirty="0"/>
              <a:t>/B</a:t>
            </a:r>
          </a:p>
          <a:p>
            <a:r>
              <a:rPr lang="en-US" dirty="0"/>
              <a:t>m concurrent: ~ [n/m] F/B</a:t>
            </a:r>
          </a:p>
          <a:p>
            <a:pPr lvl="1"/>
            <a:r>
              <a:rPr lang="en-US" dirty="0"/>
              <a:t>Assuming shared with large population of users and each TCP connection gets the same bandwidth</a:t>
            </a:r>
          </a:p>
          <a:p>
            <a:r>
              <a:rPr lang="en-US" dirty="0"/>
              <a:t>Pipelined and/or persistent: ~ </a:t>
            </a:r>
            <a:r>
              <a:rPr lang="en-US" dirty="0" err="1"/>
              <a:t>nF</a:t>
            </a:r>
            <a:r>
              <a:rPr lang="en-US" dirty="0"/>
              <a:t>/B</a:t>
            </a:r>
          </a:p>
          <a:p>
            <a:pPr lvl="1"/>
            <a:r>
              <a:rPr lang="en-US" dirty="0"/>
              <a:t>The only thing that helps is getting more bandwidth</a:t>
            </a:r>
          </a:p>
          <a:p>
            <a:endParaRPr lang="en-US" dirty="0"/>
          </a:p>
        </p:txBody>
      </p:sp>
      <p:sp>
        <p:nvSpPr>
          <p:cNvPr id="4" name="Date Placeholder 3"/>
          <p:cNvSpPr>
            <a:spLocks noGrp="1"/>
          </p:cNvSpPr>
          <p:nvPr>
            <p:ph type="dt" sz="half" idx="10"/>
          </p:nvPr>
        </p:nvSpPr>
        <p:spPr/>
        <p:txBody>
          <a:bodyPr/>
          <a:lstStyle/>
          <a:p>
            <a:r>
              <a:rPr lang="en-US"/>
              <a:t>September 17, 2018</a:t>
            </a:r>
          </a:p>
        </p:txBody>
      </p:sp>
      <p:sp>
        <p:nvSpPr>
          <p:cNvPr id="5" name="Footer Placeholder 4"/>
          <p:cNvSpPr>
            <a:spLocks noGrp="1"/>
          </p:cNvSpPr>
          <p:nvPr>
            <p:ph type="ftr" sz="quarter" idx="11"/>
          </p:nvPr>
        </p:nvSpPr>
        <p:spPr/>
        <p:txBody>
          <a:bodyPr/>
          <a:lstStyle/>
          <a:p>
            <a:r>
              <a:rPr lang="en-US"/>
              <a:t>EECS 489 – Lecture 4</a:t>
            </a:r>
          </a:p>
        </p:txBody>
      </p:sp>
      <p:sp>
        <p:nvSpPr>
          <p:cNvPr id="6" name="Slide Number Placeholder 5"/>
          <p:cNvSpPr>
            <a:spLocks noGrp="1"/>
          </p:cNvSpPr>
          <p:nvPr>
            <p:ph type="sldNum" sz="quarter" idx="12"/>
          </p:nvPr>
        </p:nvSpPr>
        <p:spPr/>
        <p:txBody>
          <a:bodyPr/>
          <a:lstStyle/>
          <a:p>
            <a:fld id="{A190D881-957A-7944-A8D0-1584E528B88F}" type="slidenum">
              <a:rPr lang="en-US" smtClean="0"/>
              <a:pPr/>
              <a:t>33</a:t>
            </a:fld>
            <a:endParaRPr lang="en-US"/>
          </a:p>
        </p:txBody>
      </p:sp>
    </p:spTree>
    <p:extLst>
      <p:ext uri="{BB962C8B-B14F-4D97-AF65-F5344CB8AC3E}">
        <p14:creationId xmlns:p14="http://schemas.microsoft.com/office/powerpoint/2010/main" val="195472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p:txBody>
          <a:bodyPr/>
          <a:lstStyle/>
          <a:p>
            <a:r>
              <a:rPr lang="en-US" dirty="0"/>
              <a:t>Caching</a:t>
            </a:r>
          </a:p>
        </p:txBody>
      </p:sp>
      <p:sp>
        <p:nvSpPr>
          <p:cNvPr id="92165" name="Rectangle 3"/>
          <p:cNvSpPr>
            <a:spLocks noGrp="1" noChangeArrowheads="1"/>
          </p:cNvSpPr>
          <p:nvPr>
            <p:ph idx="1"/>
          </p:nvPr>
        </p:nvSpPr>
        <p:spPr/>
        <p:txBody>
          <a:bodyPr/>
          <a:lstStyle/>
          <a:p>
            <a:r>
              <a:rPr lang="en-US"/>
              <a:t>Why does caching work?</a:t>
            </a:r>
          </a:p>
          <a:p>
            <a:pPr lvl="1"/>
            <a:r>
              <a:rPr lang="en-US"/>
              <a:t>Exploits locality of reference</a:t>
            </a:r>
          </a:p>
          <a:p>
            <a:pPr lvl="1"/>
            <a:endParaRPr lang="en-US"/>
          </a:p>
          <a:p>
            <a:r>
              <a:rPr lang="en-US"/>
              <a:t>How well does caching work?</a:t>
            </a:r>
          </a:p>
          <a:p>
            <a:pPr lvl="1"/>
            <a:r>
              <a:rPr lang="en-US"/>
              <a:t>Very well, up to a limit</a:t>
            </a:r>
          </a:p>
          <a:p>
            <a:pPr lvl="1"/>
            <a:r>
              <a:rPr lang="en-US"/>
              <a:t>Large overlap in content</a:t>
            </a:r>
          </a:p>
          <a:p>
            <a:pPr lvl="1"/>
            <a:r>
              <a:rPr lang="en-US"/>
              <a:t>But many unique requests</a:t>
            </a:r>
          </a:p>
          <a:p>
            <a:pPr lvl="2"/>
            <a:r>
              <a:rPr lang="en-US"/>
              <a:t>A universal story!</a:t>
            </a:r>
          </a:p>
          <a:p>
            <a:pPr lvl="2"/>
            <a:r>
              <a:rPr lang="en-US"/>
              <a:t>Effectiveness of caching grows logarithmically with size</a:t>
            </a:r>
          </a:p>
          <a:p>
            <a:endParaRPr lang="en-US" dirty="0"/>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34</a:t>
            </a:fld>
            <a:endParaRPr lang="en-US"/>
          </a:p>
        </p:txBody>
      </p:sp>
    </p:spTree>
    <p:extLst>
      <p:ext uri="{BB962C8B-B14F-4D97-AF65-F5344CB8AC3E}">
        <p14:creationId xmlns:p14="http://schemas.microsoft.com/office/powerpoint/2010/main" val="90128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6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16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165">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65">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6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35</a:t>
            </a:fld>
            <a:endParaRPr lang="en-US"/>
          </a:p>
        </p:txBody>
      </p:sp>
      <p:sp>
        <p:nvSpPr>
          <p:cNvPr id="14" name="Text Box 4"/>
          <p:cNvSpPr txBox="1">
            <a:spLocks noChangeArrowheads="1"/>
          </p:cNvSpPr>
          <p:nvPr/>
        </p:nvSpPr>
        <p:spPr bwMode="auto">
          <a:xfrm>
            <a:off x="786406" y="3474241"/>
            <a:ext cx="7571188" cy="16311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latin typeface="Lucida Console" charset="0"/>
                <a:ea typeface="Lucida Console" charset="0"/>
                <a:cs typeface="Lucida Console" charset="0"/>
              </a:rPr>
              <a:t>GET /</a:t>
            </a:r>
            <a:r>
              <a:rPr lang="en-US" dirty="0" err="1">
                <a:solidFill>
                  <a:srgbClr val="D3A600"/>
                </a:solidFill>
                <a:latin typeface="Lucida Console" charset="0"/>
                <a:ea typeface="Lucida Console" charset="0"/>
                <a:cs typeface="Lucida Console" charset="0"/>
              </a:rPr>
              <a:t>somedir</a:t>
            </a:r>
            <a:r>
              <a:rPr lang="en-US" dirty="0">
                <a:solidFill>
                  <a:srgbClr val="D3A600"/>
                </a:solidFill>
                <a:latin typeface="Lucida Console" charset="0"/>
                <a:ea typeface="Lucida Console" charset="0"/>
                <a:cs typeface="Lucida Console" charset="0"/>
              </a:rPr>
              <a:t>/</a:t>
            </a:r>
            <a:r>
              <a:rPr lang="en-US" dirty="0" err="1">
                <a:solidFill>
                  <a:srgbClr val="D3A600"/>
                </a:solidFill>
                <a:latin typeface="Lucida Console" charset="0"/>
                <a:ea typeface="Lucida Console" charset="0"/>
                <a:cs typeface="Lucida Console" charset="0"/>
              </a:rPr>
              <a:t>page.html</a:t>
            </a:r>
            <a:r>
              <a:rPr lang="en-US" dirty="0">
                <a:solidFill>
                  <a:srgbClr val="D3A600"/>
                </a:solidFill>
                <a:latin typeface="Lucida Console" charset="0"/>
                <a:ea typeface="Lucida Console" charset="0"/>
                <a:cs typeface="Lucida Console" charset="0"/>
              </a:rPr>
              <a:t> HTTP/1.1</a:t>
            </a:r>
          </a:p>
          <a:p>
            <a:pPr algn="l"/>
            <a:r>
              <a:rPr lang="en-US" dirty="0">
                <a:solidFill>
                  <a:srgbClr val="D3A600"/>
                </a:solidFill>
                <a:latin typeface="Lucida Console" charset="0"/>
                <a:ea typeface="Lucida Console" charset="0"/>
                <a:cs typeface="Lucida Console" charset="0"/>
              </a:rPr>
              <a:t>Host: </a:t>
            </a:r>
            <a:r>
              <a:rPr lang="en-US" dirty="0" err="1">
                <a:solidFill>
                  <a:srgbClr val="D3A600"/>
                </a:solidFill>
                <a:latin typeface="Lucida Console" charset="0"/>
                <a:ea typeface="Lucida Console" charset="0"/>
                <a:cs typeface="Lucida Console" charset="0"/>
              </a:rPr>
              <a:t>www.someschool.edu</a:t>
            </a:r>
            <a:r>
              <a:rPr lang="en-US" dirty="0">
                <a:solidFill>
                  <a:srgbClr val="D3A600"/>
                </a:solidFill>
                <a:latin typeface="Lucida Console" charset="0"/>
                <a:ea typeface="Lucida Console" charset="0"/>
                <a:cs typeface="Lucida Console" charset="0"/>
              </a:rPr>
              <a:t> </a:t>
            </a:r>
          </a:p>
          <a:p>
            <a:pPr algn="l"/>
            <a:r>
              <a:rPr lang="en-US" dirty="0">
                <a:solidFill>
                  <a:srgbClr val="D3A600"/>
                </a:solidFill>
                <a:latin typeface="Lucida Console" charset="0"/>
                <a:ea typeface="Lucida Console" charset="0"/>
                <a:cs typeface="Lucida Console" charset="0"/>
              </a:rPr>
              <a:t>User-agent: Mozilla/4.0</a:t>
            </a:r>
          </a:p>
          <a:p>
            <a:r>
              <a:rPr lang="en-US" dirty="0">
                <a:solidFill>
                  <a:srgbClr val="D3A600"/>
                </a:solidFill>
                <a:latin typeface="Lucida Console" charset="0"/>
                <a:ea typeface="Lucida Console" charset="0"/>
                <a:cs typeface="Lucida Console" charset="0"/>
              </a:rPr>
              <a:t>If-modified-since: Wed, 18 Jan 2017 10:25:50 GMT</a:t>
            </a:r>
          </a:p>
          <a:p>
            <a:pPr algn="l"/>
            <a:r>
              <a:rPr lang="en-US" b="0" dirty="0">
                <a:solidFill>
                  <a:srgbClr val="D3A600"/>
                </a:solidFill>
                <a:latin typeface="Lucida Console" charset="0"/>
                <a:ea typeface="Lucida Console" charset="0"/>
                <a:cs typeface="Lucida Console" charset="0"/>
              </a:rPr>
              <a:t>(blank line)</a:t>
            </a:r>
            <a:r>
              <a:rPr lang="en-US" dirty="0">
                <a:solidFill>
                  <a:srgbClr val="D3A600"/>
                </a:solidFill>
                <a:latin typeface="Lucida Console" charset="0"/>
                <a:ea typeface="Lucida Console" charset="0"/>
                <a:cs typeface="Lucida Console" charset="0"/>
              </a:rPr>
              <a:t> </a:t>
            </a:r>
            <a:endParaRPr lang="en-US" sz="2400" b="0" dirty="0">
              <a:solidFill>
                <a:srgbClr val="D3A600"/>
              </a:solidFill>
              <a:latin typeface="Lucida Console" charset="0"/>
              <a:ea typeface="Lucida Console" charset="0"/>
              <a:cs typeface="Lucida Console" charset="0"/>
            </a:endParaRPr>
          </a:p>
        </p:txBody>
      </p:sp>
    </p:spTree>
    <p:extLst>
      <p:ext uri="{BB962C8B-B14F-4D97-AF65-F5344CB8AC3E}">
        <p14:creationId xmlns:p14="http://schemas.microsoft.com/office/powerpoint/2010/main" val="114442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a:p>
            <a:r>
              <a:rPr lang="en-US" dirty="0">
                <a:latin typeface="Arial" charset="0"/>
                <a:ea typeface="Arial" charset="0"/>
                <a:cs typeface="Arial" charset="0"/>
              </a:rPr>
              <a:t>Client specifies </a:t>
            </a:r>
            <a:r>
              <a:rPr lang="ja-JP" altLang="en-US" dirty="0">
                <a:latin typeface="Arial" charset="0"/>
                <a:ea typeface="Arial" charset="0"/>
                <a:cs typeface="Arial" charset="0"/>
              </a:rPr>
              <a:t>“</a:t>
            </a:r>
            <a:r>
              <a:rPr lang="en-US" sz="2400" dirty="0">
                <a:solidFill>
                  <a:srgbClr val="0000FF"/>
                </a:solidFill>
                <a:latin typeface="Lucida Console" charset="0"/>
                <a:ea typeface="Lucida Console" charset="0"/>
                <a:cs typeface="Lucida Console" charset="0"/>
              </a:rPr>
              <a:t>if-modified-since</a:t>
            </a:r>
            <a:r>
              <a:rPr lang="ja-JP" altLang="en-US" dirty="0">
                <a:latin typeface="Arial" charset="0"/>
                <a:ea typeface="Arial" charset="0"/>
                <a:cs typeface="Arial" charset="0"/>
              </a:rPr>
              <a:t>”</a:t>
            </a:r>
            <a:r>
              <a:rPr lang="en-US" dirty="0">
                <a:latin typeface="Arial" charset="0"/>
                <a:ea typeface="Arial" charset="0"/>
                <a:cs typeface="Arial" charset="0"/>
              </a:rPr>
              <a:t> time in request</a:t>
            </a:r>
          </a:p>
          <a:p>
            <a:pPr>
              <a:lnSpc>
                <a:spcPct val="80000"/>
              </a:lnSpc>
            </a:pPr>
            <a:r>
              <a:rPr lang="en-US" dirty="0">
                <a:latin typeface="Arial" charset="0"/>
                <a:ea typeface="Arial" charset="0"/>
                <a:cs typeface="Arial" charset="0"/>
              </a:rPr>
              <a:t>Server compares this against </a:t>
            </a:r>
            <a:r>
              <a:rPr lang="ja-JP" altLang="en-US" dirty="0">
                <a:latin typeface="Arial" charset="0"/>
                <a:ea typeface="Arial" charset="0"/>
                <a:cs typeface="Arial" charset="0"/>
              </a:rPr>
              <a:t>“</a:t>
            </a:r>
            <a:r>
              <a:rPr lang="en-US" dirty="0">
                <a:latin typeface="Arial" charset="0"/>
                <a:ea typeface="Arial" charset="0"/>
                <a:cs typeface="Arial" charset="0"/>
              </a:rPr>
              <a:t>last modified</a:t>
            </a:r>
            <a:r>
              <a:rPr lang="ja-JP" altLang="en-US" dirty="0">
                <a:latin typeface="Arial" charset="0"/>
                <a:ea typeface="Arial" charset="0"/>
                <a:cs typeface="Arial" charset="0"/>
              </a:rPr>
              <a:t>”</a:t>
            </a:r>
            <a:r>
              <a:rPr lang="en-US" dirty="0">
                <a:latin typeface="Arial" charset="0"/>
                <a:ea typeface="Arial" charset="0"/>
                <a:cs typeface="Arial" charset="0"/>
              </a:rPr>
              <a:t> time of resource</a:t>
            </a:r>
          </a:p>
          <a:p>
            <a:pPr>
              <a:lnSpc>
                <a:spcPct val="80000"/>
              </a:lnSpc>
            </a:pPr>
            <a:r>
              <a:rPr lang="en-US" dirty="0">
                <a:latin typeface="Arial" charset="0"/>
                <a:ea typeface="Arial" charset="0"/>
                <a:cs typeface="Arial" charset="0"/>
              </a:rPr>
              <a:t>Server returns </a:t>
            </a:r>
            <a:r>
              <a:rPr lang="ja-JP" altLang="en-US" dirty="0">
                <a:latin typeface="Arial" charset="0"/>
                <a:ea typeface="Arial" charset="0"/>
                <a:cs typeface="Arial" charset="0"/>
              </a:rPr>
              <a:t>“</a:t>
            </a:r>
            <a:r>
              <a:rPr lang="en-US" dirty="0">
                <a:latin typeface="Arial" charset="0"/>
                <a:ea typeface="Arial" charset="0"/>
                <a:cs typeface="Arial" charset="0"/>
              </a:rPr>
              <a:t>Not Modified</a:t>
            </a:r>
            <a:r>
              <a:rPr lang="ja-JP" altLang="en-US" dirty="0">
                <a:latin typeface="Arial" charset="0"/>
                <a:ea typeface="Arial" charset="0"/>
                <a:cs typeface="Arial" charset="0"/>
              </a:rPr>
              <a:t>”</a:t>
            </a:r>
            <a:r>
              <a:rPr lang="en-US" dirty="0">
                <a:latin typeface="Arial" charset="0"/>
                <a:ea typeface="Arial" charset="0"/>
                <a:cs typeface="Arial" charset="0"/>
              </a:rPr>
              <a:t> if resource has not changed</a:t>
            </a:r>
          </a:p>
          <a:p>
            <a:pPr>
              <a:lnSpc>
                <a:spcPct val="80000"/>
              </a:lnSpc>
            </a:pPr>
            <a:r>
              <a:rPr lang="en-US" dirty="0">
                <a:latin typeface="Arial" charset="0"/>
                <a:ea typeface="Arial" charset="0"/>
                <a:cs typeface="Arial" charset="0"/>
              </a:rPr>
              <a:t>…. or a </a:t>
            </a:r>
            <a:r>
              <a:rPr lang="ja-JP" altLang="en-US" dirty="0">
                <a:latin typeface="Arial" charset="0"/>
                <a:ea typeface="Arial" charset="0"/>
                <a:cs typeface="Arial" charset="0"/>
              </a:rPr>
              <a:t>“</a:t>
            </a:r>
            <a:r>
              <a:rPr lang="en-US" dirty="0">
                <a:latin typeface="Arial" charset="0"/>
                <a:ea typeface="Arial" charset="0"/>
                <a:cs typeface="Arial" charset="0"/>
              </a:rPr>
              <a:t>OK</a:t>
            </a:r>
            <a:r>
              <a:rPr lang="ja-JP" altLang="en-US" dirty="0">
                <a:latin typeface="Arial" charset="0"/>
                <a:ea typeface="Arial" charset="0"/>
                <a:cs typeface="Arial" charset="0"/>
              </a:rPr>
              <a:t>”</a:t>
            </a:r>
            <a:r>
              <a:rPr lang="en-US" dirty="0">
                <a:latin typeface="Arial" charset="0"/>
                <a:ea typeface="Arial" charset="0"/>
                <a:cs typeface="Arial" charset="0"/>
              </a:rPr>
              <a:t> with the latest version otherwise</a:t>
            </a:r>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174935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54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54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5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a:p>
            <a:r>
              <a:rPr lang="en-US" dirty="0"/>
              <a:t>Response header:</a:t>
            </a:r>
          </a:p>
          <a:p>
            <a:pPr lvl="1"/>
            <a:r>
              <a:rPr lang="en-US" dirty="0">
                <a:solidFill>
                  <a:srgbClr val="0000FF"/>
                </a:solidFill>
                <a:latin typeface="Lucida Console" charset="0"/>
                <a:ea typeface="Lucida Console" charset="0"/>
                <a:cs typeface="Lucida Console" charset="0"/>
              </a:rPr>
              <a:t>Expires</a:t>
            </a:r>
            <a:r>
              <a:rPr lang="en-US" dirty="0">
                <a:solidFill>
                  <a:srgbClr val="0000FF"/>
                </a:solidFill>
              </a:rPr>
              <a:t> </a:t>
            </a:r>
            <a:r>
              <a:rPr lang="en-US" dirty="0"/>
              <a:t>– how long it</a:t>
            </a:r>
            <a:r>
              <a:rPr lang="ja-JP" altLang="en-US" dirty="0"/>
              <a:t>’</a:t>
            </a:r>
            <a:r>
              <a:rPr lang="en-US" dirty="0"/>
              <a:t>s safe to cache the resource</a:t>
            </a:r>
          </a:p>
          <a:p>
            <a:pPr lvl="1"/>
            <a:r>
              <a:rPr lang="en-US" dirty="0">
                <a:solidFill>
                  <a:srgbClr val="0000FF"/>
                </a:solidFill>
                <a:latin typeface="Lucida Console" charset="0"/>
                <a:ea typeface="Lucida Console" charset="0"/>
                <a:cs typeface="Lucida Console" charset="0"/>
              </a:rPr>
              <a:t>No-cache</a:t>
            </a:r>
            <a:r>
              <a:rPr lang="en-US" dirty="0"/>
              <a:t> – ignore all caches; always get resource directly from server</a:t>
            </a:r>
          </a:p>
          <a:p>
            <a:pPr lvl="1"/>
            <a:endParaRPr lang="en-US" dirty="0"/>
          </a:p>
          <a:p>
            <a:pPr lvl="1"/>
            <a:endParaRPr lang="en-US" dirty="0"/>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37</a:t>
            </a:fld>
            <a:endParaRPr lang="en-US"/>
          </a:p>
        </p:txBody>
      </p:sp>
    </p:spTree>
    <p:extLst>
      <p:ext uri="{BB962C8B-B14F-4D97-AF65-F5344CB8AC3E}">
        <p14:creationId xmlns:p14="http://schemas.microsoft.com/office/powerpoint/2010/main" val="1218476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a:t>Caching: Where?</a:t>
            </a:r>
            <a:endParaRPr lang="en-US" dirty="0"/>
          </a:p>
        </p:txBody>
      </p:sp>
      <p:sp>
        <p:nvSpPr>
          <p:cNvPr id="1085443" name="Rectangle 3"/>
          <p:cNvSpPr>
            <a:spLocks noGrp="1" noChangeArrowheads="1"/>
          </p:cNvSpPr>
          <p:nvPr>
            <p:ph idx="1"/>
          </p:nvPr>
        </p:nvSpPr>
        <p:spPr/>
        <p:txBody>
          <a:bodyPr/>
          <a:lstStyle/>
          <a:p>
            <a:r>
              <a:rPr lang="en-US" dirty="0"/>
              <a:t>Options</a:t>
            </a:r>
          </a:p>
          <a:p>
            <a:pPr lvl="1"/>
            <a:r>
              <a:rPr lang="en-US" dirty="0"/>
              <a:t>Client (browser)</a:t>
            </a:r>
          </a:p>
          <a:p>
            <a:pPr lvl="1"/>
            <a:r>
              <a:rPr lang="en-US" dirty="0"/>
              <a:t>Forward proxies </a:t>
            </a:r>
          </a:p>
          <a:p>
            <a:pPr lvl="1"/>
            <a:r>
              <a:rPr lang="en-US" dirty="0"/>
              <a:t>Reverse proxies</a:t>
            </a:r>
          </a:p>
          <a:p>
            <a:pPr lvl="1"/>
            <a:r>
              <a:rPr lang="en-US" dirty="0">
                <a:solidFill>
                  <a:schemeClr val="accent2">
                    <a:lumMod val="50000"/>
                    <a:lumOff val="50000"/>
                  </a:schemeClr>
                </a:solidFill>
              </a:rPr>
              <a:t>Content Distribution Network </a:t>
            </a:r>
          </a:p>
          <a:p>
            <a:pPr lvl="1"/>
            <a:endParaRPr lang="en-US" dirty="0"/>
          </a:p>
          <a:p>
            <a:pPr lvl="1"/>
            <a:endParaRPr lang="en-US" dirty="0"/>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38</a:t>
            </a:fld>
            <a:endParaRPr lang="en-US"/>
          </a:p>
        </p:txBody>
      </p:sp>
    </p:spTree>
    <p:extLst>
      <p:ext uri="{BB962C8B-B14F-4D97-AF65-F5344CB8AC3E}">
        <p14:creationId xmlns:p14="http://schemas.microsoft.com/office/powerpoint/2010/main" val="19566228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2"/>
          <p:cNvSpPr>
            <a:spLocks noGrp="1" noChangeArrowheads="1"/>
          </p:cNvSpPr>
          <p:nvPr>
            <p:ph type="title"/>
          </p:nvPr>
        </p:nvSpPr>
        <p:spPr/>
        <p:txBody>
          <a:bodyPr/>
          <a:lstStyle/>
          <a:p>
            <a:r>
              <a:rPr lang="en-US" dirty="0"/>
              <a:t>Caching: Where?</a:t>
            </a:r>
          </a:p>
        </p:txBody>
      </p:sp>
      <p:sp>
        <p:nvSpPr>
          <p:cNvPr id="1669123" name="Rectangle 3"/>
          <p:cNvSpPr>
            <a:spLocks noGrp="1" noChangeArrowheads="1"/>
          </p:cNvSpPr>
          <p:nvPr>
            <p:ph type="body" idx="1"/>
          </p:nvPr>
        </p:nvSpPr>
        <p:spPr/>
        <p:txBody>
          <a:bodyPr/>
          <a:lstStyle/>
          <a:p>
            <a:r>
              <a:rPr lang="en-US" dirty="0"/>
              <a:t>Many clients transfer same information</a:t>
            </a:r>
            <a:r>
              <a:rPr lang="en-US" dirty="0">
                <a:sym typeface="Wingdings" charset="0"/>
              </a:rPr>
              <a:t> </a:t>
            </a:r>
          </a:p>
          <a:p>
            <a:pPr lvl="1"/>
            <a:r>
              <a:rPr lang="en-US" dirty="0">
                <a:sym typeface="Wingdings" charset="0"/>
              </a:rPr>
              <a:t>Generate unnecessary server and network load</a:t>
            </a:r>
          </a:p>
          <a:p>
            <a:pPr lvl="1"/>
            <a:r>
              <a:rPr lang="en-US" dirty="0">
                <a:sym typeface="Wingdings" charset="0"/>
              </a:rPr>
              <a:t>Clients experience unnecessary latency</a:t>
            </a:r>
            <a:endParaRPr lang="en-US" dirty="0"/>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39</a:t>
            </a:fld>
            <a:endParaRPr lang="en-US"/>
          </a:p>
        </p:txBody>
      </p:sp>
      <p:grpSp>
        <p:nvGrpSpPr>
          <p:cNvPr id="1669124" name="Group 4"/>
          <p:cNvGrpSpPr>
            <a:grpSpLocks/>
          </p:cNvGrpSpPr>
          <p:nvPr/>
        </p:nvGrpSpPr>
        <p:grpSpPr bwMode="auto">
          <a:xfrm>
            <a:off x="6019800" y="6096001"/>
            <a:ext cx="371475" cy="381000"/>
            <a:chOff x="1014" y="912"/>
            <a:chExt cx="574" cy="596"/>
          </a:xfrm>
        </p:grpSpPr>
        <p:sp>
          <p:nvSpPr>
            <p:cNvPr id="1669125"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26"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27"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28"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29"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0"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1"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2"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33"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34"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5"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6"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37" name="Group 17"/>
          <p:cNvGrpSpPr>
            <a:grpSpLocks/>
          </p:cNvGrpSpPr>
          <p:nvPr/>
        </p:nvGrpSpPr>
        <p:grpSpPr bwMode="auto">
          <a:xfrm>
            <a:off x="7477125" y="6096001"/>
            <a:ext cx="371475" cy="381000"/>
            <a:chOff x="1014" y="912"/>
            <a:chExt cx="574" cy="596"/>
          </a:xfrm>
        </p:grpSpPr>
        <p:sp>
          <p:nvSpPr>
            <p:cNvPr id="1669138"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39"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0"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1"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42"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3"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4"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5"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46"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47"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8"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9"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50" name="Group 30"/>
          <p:cNvGrpSpPr>
            <a:grpSpLocks/>
          </p:cNvGrpSpPr>
          <p:nvPr/>
        </p:nvGrpSpPr>
        <p:grpSpPr bwMode="auto">
          <a:xfrm>
            <a:off x="1219200" y="6096001"/>
            <a:ext cx="371475" cy="381000"/>
            <a:chOff x="1014" y="912"/>
            <a:chExt cx="574" cy="596"/>
          </a:xfrm>
        </p:grpSpPr>
        <p:sp>
          <p:nvSpPr>
            <p:cNvPr id="1669151"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52"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3"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4"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55"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6"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7"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8"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59"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60"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1"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2"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63" name="Group 43"/>
          <p:cNvGrpSpPr>
            <a:grpSpLocks/>
          </p:cNvGrpSpPr>
          <p:nvPr/>
        </p:nvGrpSpPr>
        <p:grpSpPr bwMode="auto">
          <a:xfrm>
            <a:off x="2895600" y="6096001"/>
            <a:ext cx="371475" cy="381000"/>
            <a:chOff x="1014" y="912"/>
            <a:chExt cx="574" cy="596"/>
          </a:xfrm>
        </p:grpSpPr>
        <p:sp>
          <p:nvSpPr>
            <p:cNvPr id="1669164"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65"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6"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7"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68"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9"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0"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1"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72"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73"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4"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5"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76" name="Group 56"/>
          <p:cNvGrpSpPr>
            <a:grpSpLocks/>
          </p:cNvGrpSpPr>
          <p:nvPr/>
        </p:nvGrpSpPr>
        <p:grpSpPr bwMode="auto">
          <a:xfrm>
            <a:off x="1371600" y="4572000"/>
            <a:ext cx="2179638" cy="1447800"/>
            <a:chOff x="832" y="1344"/>
            <a:chExt cx="1136" cy="1024"/>
          </a:xfrm>
        </p:grpSpPr>
        <p:sp>
          <p:nvSpPr>
            <p:cNvPr id="1669177"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8"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9"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0"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1"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2"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3"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4"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5"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1669186" name="Group 66"/>
          <p:cNvGrpSpPr>
            <a:grpSpLocks/>
          </p:cNvGrpSpPr>
          <p:nvPr/>
        </p:nvGrpSpPr>
        <p:grpSpPr bwMode="auto">
          <a:xfrm>
            <a:off x="5440364" y="4572000"/>
            <a:ext cx="2179637" cy="1447800"/>
            <a:chOff x="832" y="1344"/>
            <a:chExt cx="1136" cy="1024"/>
          </a:xfrm>
        </p:grpSpPr>
        <p:sp>
          <p:nvSpPr>
            <p:cNvPr id="1669187"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8"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9"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0"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1"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2"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3"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4"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5"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1669196" name="Group 76"/>
          <p:cNvGrpSpPr>
            <a:grpSpLocks/>
          </p:cNvGrpSpPr>
          <p:nvPr/>
        </p:nvGrpSpPr>
        <p:grpSpPr bwMode="auto">
          <a:xfrm>
            <a:off x="3276600" y="3962401"/>
            <a:ext cx="2438400" cy="1447800"/>
            <a:chOff x="832" y="1344"/>
            <a:chExt cx="1136" cy="1024"/>
          </a:xfrm>
        </p:grpSpPr>
        <p:sp>
          <p:nvSpPr>
            <p:cNvPr id="1669197"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8"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9"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0"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1"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2"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3"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4"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5"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1669206" name="Text Box 86"/>
          <p:cNvSpPr txBox="1">
            <a:spLocks noChangeArrowheads="1"/>
          </p:cNvSpPr>
          <p:nvPr/>
        </p:nvSpPr>
        <p:spPr bwMode="auto">
          <a:xfrm>
            <a:off x="3556439" y="3476637"/>
            <a:ext cx="939361"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a:latin typeface="+mn-lt"/>
              </a:rPr>
              <a:t>Server</a:t>
            </a:r>
          </a:p>
        </p:txBody>
      </p:sp>
      <p:sp>
        <p:nvSpPr>
          <p:cNvPr id="1669207"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1669208"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09"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0"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1"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2"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1669213"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1669214"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669215" name="Object 95"/>
          <p:cNvGraphicFramePr>
            <a:graphicFrameLocks noChangeAspect="1"/>
          </p:cNvGraphicFramePr>
          <p:nvPr>
            <p:extLst/>
          </p:nvPr>
        </p:nvGraphicFramePr>
        <p:xfrm>
          <a:off x="4486276" y="3429000"/>
          <a:ext cx="314325" cy="515938"/>
        </p:xfrm>
        <a:graphic>
          <a:graphicData uri="http://schemas.openxmlformats.org/presentationml/2006/ole">
            <mc:AlternateContent xmlns:mc="http://schemas.openxmlformats.org/markup-compatibility/2006">
              <mc:Choice xmlns:v="urn:schemas-microsoft-com:vml" Requires="v">
                <p:oleObj spid="_x0000_s4185" name="Clip" r:id="rId3" imgW="2106360" imgH="3468960" progId="MS_ClipArt_Gallery.5">
                  <p:embed/>
                </p:oleObj>
              </mc:Choice>
              <mc:Fallback>
                <p:oleObj name="Clip" r:id="rId3" imgW="2106360" imgH="346896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6276" y="3429000"/>
                        <a:ext cx="314325" cy="515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239242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 History</a:t>
            </a:r>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First HTTP implementation – 1990 </a:t>
            </a:r>
          </a:p>
          <a:p>
            <a:pPr lvl="2"/>
            <a:r>
              <a:rPr lang="en-US" dirty="0">
                <a:solidFill>
                  <a:srgbClr val="0000FF"/>
                </a:solidFill>
              </a:rPr>
              <a:t>Tim Berners-Lee</a:t>
            </a:r>
            <a:r>
              <a:rPr lang="en-US" dirty="0"/>
              <a:t> at CERN</a:t>
            </a:r>
          </a:p>
          <a:p>
            <a:pPr lvl="1"/>
            <a:r>
              <a:rPr lang="en-US" dirty="0"/>
              <a:t>HTTP/0.9 – 1991</a:t>
            </a:r>
          </a:p>
          <a:p>
            <a:pPr lvl="2"/>
            <a:r>
              <a:rPr lang="en-US" dirty="0"/>
              <a:t>Simple GET command for the Web</a:t>
            </a:r>
          </a:p>
          <a:p>
            <a:pPr lvl="1"/>
            <a:r>
              <a:rPr lang="en-US" dirty="0"/>
              <a:t>HTTP/1.0 – 1992</a:t>
            </a:r>
          </a:p>
          <a:p>
            <a:pPr lvl="2"/>
            <a:r>
              <a:rPr lang="en-US" dirty="0"/>
              <a:t>Client/server information, simple caching</a:t>
            </a:r>
          </a:p>
        </p:txBody>
      </p:sp>
      <p:sp>
        <p:nvSpPr>
          <p:cNvPr id="9" name="Date Placeholder 8"/>
          <p:cNvSpPr>
            <a:spLocks noGrp="1"/>
          </p:cNvSpPr>
          <p:nvPr>
            <p:ph type="dt" sz="half" idx="10"/>
          </p:nvPr>
        </p:nvSpPr>
        <p:spPr/>
        <p:txBody>
          <a:bodyPr/>
          <a:lstStyle/>
          <a:p>
            <a:r>
              <a:rPr lang="en-US"/>
              <a:t>September 17, 2018</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4094644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Reverse Proxies</a:t>
            </a:r>
          </a:p>
        </p:txBody>
      </p:sp>
      <p:sp>
        <p:nvSpPr>
          <p:cNvPr id="3" name="Content Placeholder 2"/>
          <p:cNvSpPr>
            <a:spLocks noGrp="1"/>
          </p:cNvSpPr>
          <p:nvPr>
            <p:ph idx="1"/>
          </p:nvPr>
        </p:nvSpPr>
        <p:spPr/>
        <p:txBody>
          <a:bodyPr/>
          <a:lstStyle/>
          <a:p>
            <a:r>
              <a:rPr lang="en-US" dirty="0"/>
              <a:t>Cache documents close to server</a:t>
            </a:r>
          </a:p>
          <a:p>
            <a:pPr lvl="1"/>
            <a:r>
              <a:rPr lang="en-US" dirty="0">
                <a:sym typeface="Wingdings" charset="0"/>
              </a:rPr>
              <a:t>Decrease server load</a:t>
            </a:r>
          </a:p>
          <a:p>
            <a:pPr lvl="1"/>
            <a:r>
              <a:rPr lang="en-US" dirty="0">
                <a:sym typeface="Wingdings" charset="0"/>
              </a:rPr>
              <a:t>By content provider</a:t>
            </a: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40</a:t>
            </a:fld>
            <a:endParaRPr lang="en-US"/>
          </a:p>
        </p:txBody>
      </p:sp>
      <p:sp>
        <p:nvSpPr>
          <p:cNvPr id="7" name="Footer Placeholder 2"/>
          <p:cNvSpPr txBox="1">
            <a:spLocks/>
          </p:cNvSpPr>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ct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r>
              <a:rPr lang="en-US"/>
              <a:t>EECS 489 – Lecture 4</a:t>
            </a:r>
          </a:p>
        </p:txBody>
      </p:sp>
      <p:sp>
        <p:nvSpPr>
          <p:cNvPr id="8" name="Slide Number Placeholder 3"/>
          <p:cNvSpPr txBox="1">
            <a:spLocks/>
          </p:cNvSpPr>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fld id="{A190D881-957A-7944-A8D0-1584E528B88F}" type="slidenum">
              <a:rPr lang="en-US" smtClean="0"/>
              <a:pPr/>
              <a:t>40</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p:grpSpPr>
        <p:sp>
          <p:nvSpPr>
            <p:cNvPr id="62"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3"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4"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5"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6"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7"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8"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9"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70"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71" name="Group 66"/>
          <p:cNvGrpSpPr>
            <a:grpSpLocks/>
          </p:cNvGrpSpPr>
          <p:nvPr/>
        </p:nvGrpSpPr>
        <p:grpSpPr bwMode="auto">
          <a:xfrm>
            <a:off x="5440364" y="4572000"/>
            <a:ext cx="2179637" cy="1447800"/>
            <a:chOff x="832" y="1344"/>
            <a:chExt cx="1136" cy="1024"/>
          </a:xfrm>
        </p:grpSpPr>
        <p:sp>
          <p:nvSpPr>
            <p:cNvPr id="72"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p:grpSpPr>
        <p:sp>
          <p:nvSpPr>
            <p:cNvPr id="82"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extLst>
              <p:ext uri="{D42A27DB-BD31-4B8C-83A1-F6EECF244321}">
                <p14:modId xmlns:p14="http://schemas.microsoft.com/office/powerpoint/2010/main" val="1670086783"/>
              </p:ext>
            </p:extLst>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spid="_x0000_s1082" name="Clip" r:id="rId3" imgW="2107949" imgH="3470495" progId="MS_ClipArt_Gallery.5">
                  <p:embed/>
                </p:oleObj>
              </mc:Choice>
              <mc:Fallback>
                <p:oleObj name="Clip" r:id="rId3" imgW="2107949" imgH="347049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solidFill>
                <a:srgbClr val="0000FF"/>
              </a:solidFill>
            </a:endParaRPr>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0000FF"/>
                </a:solidFill>
                <a:latin typeface="Arial" charset="0"/>
              </a:rPr>
              <a:t>Reverse proxies</a:t>
            </a:r>
          </a:p>
        </p:txBody>
      </p:sp>
    </p:spTree>
    <p:extLst>
      <p:ext uri="{BB962C8B-B14F-4D97-AF65-F5344CB8AC3E}">
        <p14:creationId xmlns:p14="http://schemas.microsoft.com/office/powerpoint/2010/main" val="13144090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Forward Proxies</a:t>
            </a:r>
          </a:p>
        </p:txBody>
      </p:sp>
      <p:sp>
        <p:nvSpPr>
          <p:cNvPr id="3" name="Content Placeholder 2"/>
          <p:cNvSpPr>
            <a:spLocks noGrp="1"/>
          </p:cNvSpPr>
          <p:nvPr>
            <p:ph idx="1"/>
          </p:nvPr>
        </p:nvSpPr>
        <p:spPr/>
        <p:txBody>
          <a:bodyPr/>
          <a:lstStyle/>
          <a:p>
            <a:r>
              <a:rPr lang="en-US" dirty="0"/>
              <a:t>Cache documents close to clients </a:t>
            </a:r>
          </a:p>
          <a:p>
            <a:pPr lvl="1"/>
            <a:r>
              <a:rPr lang="en-US" dirty="0">
                <a:sym typeface="Wingdings" charset="0"/>
              </a:rPr>
              <a:t>Reduce network traffic and decrease latency</a:t>
            </a:r>
          </a:p>
          <a:p>
            <a:pPr lvl="1"/>
            <a:r>
              <a:rPr lang="en-US" dirty="0">
                <a:sym typeface="Wingdings" charset="0"/>
              </a:rPr>
              <a:t>By ISPs or enterprises</a:t>
            </a:r>
            <a:endParaRPr lang="en-US" dirty="0"/>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41</a:t>
            </a:fld>
            <a:endParaRPr lang="en-US"/>
          </a:p>
        </p:txBody>
      </p:sp>
      <p:sp>
        <p:nvSpPr>
          <p:cNvPr id="7" name="Footer Placeholder 2"/>
          <p:cNvSpPr txBox="1">
            <a:spLocks/>
          </p:cNvSpPr>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ct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r>
              <a:rPr lang="en-US"/>
              <a:t>EECS 489 – Lecture 4</a:t>
            </a:r>
          </a:p>
        </p:txBody>
      </p:sp>
      <p:sp>
        <p:nvSpPr>
          <p:cNvPr id="8" name="Slide Number Placeholder 3"/>
          <p:cNvSpPr txBox="1">
            <a:spLocks/>
          </p:cNvSpPr>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fld id="{A190D881-957A-7944-A8D0-1584E528B88F}" type="slidenum">
              <a:rPr lang="en-US" smtClean="0"/>
              <a:pPr/>
              <a:t>41</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p:grpSpPr>
        <p:sp>
          <p:nvSpPr>
            <p:cNvPr id="62"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3"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4"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5"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6"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7"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8"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9"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70"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grpSp>
      <p:grpSp>
        <p:nvGrpSpPr>
          <p:cNvPr id="71" name="Group 66"/>
          <p:cNvGrpSpPr>
            <a:grpSpLocks/>
          </p:cNvGrpSpPr>
          <p:nvPr/>
        </p:nvGrpSpPr>
        <p:grpSpPr bwMode="auto">
          <a:xfrm>
            <a:off x="5440364" y="4572000"/>
            <a:ext cx="2179637" cy="1447800"/>
            <a:chOff x="832" y="1344"/>
            <a:chExt cx="1136" cy="1024"/>
          </a:xfrm>
        </p:grpSpPr>
        <p:sp>
          <p:nvSpPr>
            <p:cNvPr id="72"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p:grpSpPr>
        <p:sp>
          <p:nvSpPr>
            <p:cNvPr id="82"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extLst/>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spid="_x0000_s7225" name="Clip" r:id="rId3" imgW="2107949" imgH="3470495" progId="MS_ClipArt_Gallery.5">
                  <p:embed/>
                </p:oleObj>
              </mc:Choice>
              <mc:Fallback>
                <p:oleObj name="Clip" r:id="rId3" imgW="2107949" imgH="347049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0000FF"/>
                </a:solidFill>
                <a:latin typeface="Arial" charset="0"/>
              </a:rPr>
              <a:t>Reverse proxies</a:t>
            </a:r>
          </a:p>
        </p:txBody>
      </p:sp>
      <p:sp>
        <p:nvSpPr>
          <p:cNvPr id="108" name="Rectangle 98"/>
          <p:cNvSpPr>
            <a:spLocks noChangeArrowheads="1"/>
          </p:cNvSpPr>
          <p:nvPr/>
        </p:nvSpPr>
        <p:spPr bwMode="auto">
          <a:xfrm>
            <a:off x="23034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9" name="Rectangle 99"/>
          <p:cNvSpPr>
            <a:spLocks noChangeArrowheads="1"/>
          </p:cNvSpPr>
          <p:nvPr/>
        </p:nvSpPr>
        <p:spPr bwMode="auto">
          <a:xfrm>
            <a:off x="29638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10" name="Oval 100"/>
          <p:cNvSpPr>
            <a:spLocks noChangeArrowheads="1"/>
          </p:cNvSpPr>
          <p:nvPr/>
        </p:nvSpPr>
        <p:spPr bwMode="auto">
          <a:xfrm>
            <a:off x="2074862" y="5105400"/>
            <a:ext cx="1260966" cy="457200"/>
          </a:xfrm>
          <a:prstGeom prst="ellipse">
            <a:avLst/>
          </a:prstGeom>
          <a:noFill/>
          <a:ln w="19050" cmpd="sng">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solidFill>
                <a:srgbClr val="0000FF"/>
              </a:solidFill>
            </a:endParaRPr>
          </a:p>
        </p:txBody>
      </p:sp>
      <p:sp>
        <p:nvSpPr>
          <p:cNvPr id="111" name="Text Box 110"/>
          <p:cNvSpPr txBox="1">
            <a:spLocks noChangeArrowheads="1"/>
          </p:cNvSpPr>
          <p:nvPr/>
        </p:nvSpPr>
        <p:spPr bwMode="auto">
          <a:xfrm>
            <a:off x="398465" y="5076837"/>
            <a:ext cx="1669497"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dirty="0">
                <a:solidFill>
                  <a:srgbClr val="0000FF"/>
                </a:solidFill>
                <a:latin typeface="Arial" charset="0"/>
              </a:rPr>
              <a:t>Forward proxies</a:t>
            </a:r>
          </a:p>
        </p:txBody>
      </p:sp>
    </p:spTree>
    <p:extLst>
      <p:ext uri="{BB962C8B-B14F-4D97-AF65-F5344CB8AC3E}">
        <p14:creationId xmlns:p14="http://schemas.microsoft.com/office/powerpoint/2010/main" val="5707692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HTTP/1.1</a:t>
            </a:r>
          </a:p>
          <a:p>
            <a:pPr lvl="1"/>
            <a:r>
              <a:rPr lang="en-US" dirty="0"/>
              <a:t>Text-based protocol</a:t>
            </a:r>
          </a:p>
          <a:p>
            <a:pPr lvl="1"/>
            <a:r>
              <a:rPr lang="en-US" dirty="0"/>
              <a:t>Being replaced by binary HTTP/2 protocol</a:t>
            </a:r>
          </a:p>
          <a:p>
            <a:r>
              <a:rPr lang="en-US" dirty="0"/>
              <a:t>Many ways to improve performance</a:t>
            </a:r>
          </a:p>
          <a:p>
            <a:pPr lvl="1"/>
            <a:r>
              <a:rPr lang="en-US" dirty="0"/>
              <a:t>Pipelining and batching</a:t>
            </a:r>
          </a:p>
          <a:p>
            <a:pPr lvl="1"/>
            <a:r>
              <a:rPr lang="en-US" dirty="0"/>
              <a:t>Caching in proxies and CDNs</a:t>
            </a:r>
          </a:p>
          <a:p>
            <a:pPr lvl="1"/>
            <a:r>
              <a:rPr lang="en-US" dirty="0"/>
              <a:t>Datacenters</a:t>
            </a:r>
          </a:p>
        </p:txBody>
      </p:sp>
      <p:sp>
        <p:nvSpPr>
          <p:cNvPr id="4" name="Date Placeholder 3"/>
          <p:cNvSpPr>
            <a:spLocks noGrp="1"/>
          </p:cNvSpPr>
          <p:nvPr>
            <p:ph type="dt" sz="half" idx="10"/>
          </p:nvPr>
        </p:nvSpPr>
        <p:spPr/>
        <p:txBody>
          <a:bodyPr/>
          <a:lstStyle/>
          <a:p>
            <a:r>
              <a:rPr lang="en-US"/>
              <a:t>September 17,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42</a:t>
            </a:fld>
            <a:endParaRPr lang="en-US"/>
          </a:p>
        </p:txBody>
      </p:sp>
    </p:spTree>
    <p:extLst>
      <p:ext uri="{BB962C8B-B14F-4D97-AF65-F5344CB8AC3E}">
        <p14:creationId xmlns:p14="http://schemas.microsoft.com/office/powerpoint/2010/main" val="12493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HTTP/1.1 – 1996 </a:t>
            </a:r>
          </a:p>
          <a:p>
            <a:pPr lvl="2"/>
            <a:r>
              <a:rPr lang="en-US" dirty="0"/>
              <a:t>Performance and security optimizations</a:t>
            </a:r>
          </a:p>
          <a:p>
            <a:pPr lvl="1"/>
            <a:r>
              <a:rPr lang="en-US" dirty="0"/>
              <a:t>HTTP/2 – 2015</a:t>
            </a:r>
          </a:p>
          <a:p>
            <a:pPr lvl="2"/>
            <a:r>
              <a:rPr lang="en-US" dirty="0"/>
              <a:t>Latency optimizations via request multiplexing over single TCP connection</a:t>
            </a:r>
          </a:p>
          <a:p>
            <a:pPr lvl="2"/>
            <a:r>
              <a:rPr lang="en-US" dirty="0"/>
              <a:t>Binary protocol instead of text</a:t>
            </a:r>
          </a:p>
          <a:p>
            <a:pPr lvl="2"/>
            <a:r>
              <a:rPr lang="en-US" dirty="0"/>
              <a:t>Server push</a:t>
            </a:r>
          </a:p>
          <a:p>
            <a:pPr lvl="2"/>
            <a:endParaRPr lang="en-US" dirty="0"/>
          </a:p>
        </p:txBody>
      </p:sp>
      <p:sp>
        <p:nvSpPr>
          <p:cNvPr id="3" name="Date Placeholder 2"/>
          <p:cNvSpPr>
            <a:spLocks noGrp="1"/>
          </p:cNvSpPr>
          <p:nvPr>
            <p:ph type="dt" sz="half" idx="10"/>
          </p:nvPr>
        </p:nvSpPr>
        <p:spPr/>
        <p:txBody>
          <a:bodyPr/>
          <a:lstStyle/>
          <a:p>
            <a:r>
              <a:rPr lang="en-US"/>
              <a:t>September 17, 2018</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407513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a:t>Web components</a:t>
            </a:r>
          </a:p>
        </p:txBody>
      </p:sp>
      <p:sp>
        <p:nvSpPr>
          <p:cNvPr id="1064963" name="Rectangle 3"/>
          <p:cNvSpPr>
            <a:spLocks noGrp="1" noChangeArrowheads="1"/>
          </p:cNvSpPr>
          <p:nvPr>
            <p:ph type="body" idx="1"/>
          </p:nvPr>
        </p:nvSpPr>
        <p:spPr/>
        <p:txBody>
          <a:bodyPr/>
          <a:lstStyle/>
          <a:p>
            <a:r>
              <a:rPr lang="en-US" dirty="0"/>
              <a:t>Infrastructure:</a:t>
            </a:r>
          </a:p>
          <a:p>
            <a:pPr lvl="1"/>
            <a:r>
              <a:rPr lang="en-US" dirty="0"/>
              <a:t>Clients</a:t>
            </a:r>
          </a:p>
          <a:p>
            <a:pPr lvl="1"/>
            <a:r>
              <a:rPr lang="en-US" dirty="0"/>
              <a:t>Servers (DNS, CDN, Datacenters)</a:t>
            </a:r>
          </a:p>
          <a:p>
            <a:pPr lvl="1"/>
            <a:endParaRPr lang="en-US" dirty="0"/>
          </a:p>
          <a:p>
            <a:r>
              <a:rPr lang="en-US" dirty="0"/>
              <a:t>Content:</a:t>
            </a:r>
          </a:p>
          <a:p>
            <a:pPr lvl="1"/>
            <a:r>
              <a:rPr lang="en-US" dirty="0"/>
              <a:t>URL: naming content</a:t>
            </a:r>
          </a:p>
          <a:p>
            <a:pPr lvl="1"/>
            <a:r>
              <a:rPr lang="en-US" dirty="0"/>
              <a:t>HTML: formatting content</a:t>
            </a:r>
          </a:p>
          <a:p>
            <a:pPr lvl="1"/>
            <a:endParaRPr lang="en-US" dirty="0"/>
          </a:p>
          <a:p>
            <a:r>
              <a:rPr lang="en-US" dirty="0"/>
              <a:t>Protocol for exchanging information: </a:t>
            </a:r>
            <a:r>
              <a:rPr lang="en-US" dirty="0">
                <a:solidFill>
                  <a:srgbClr val="0000FF"/>
                </a:solidFill>
              </a:rPr>
              <a:t>HTTP</a:t>
            </a:r>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6</a:t>
            </a:fld>
            <a:endParaRPr lang="en-US"/>
          </a:p>
        </p:txBody>
      </p:sp>
    </p:spTree>
    <p:extLst>
      <p:ext uri="{BB962C8B-B14F-4D97-AF65-F5344CB8AC3E}">
        <p14:creationId xmlns:p14="http://schemas.microsoft.com/office/powerpoint/2010/main" val="143808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4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4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4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9924E-C6B4-5048-8634-D39FF32A05E1}"/>
              </a:ext>
            </a:extLst>
          </p:cNvPr>
          <p:cNvSpPr>
            <a:spLocks noGrp="1"/>
          </p:cNvSpPr>
          <p:nvPr>
            <p:ph type="title"/>
          </p:nvPr>
        </p:nvSpPr>
        <p:spPr/>
        <p:txBody>
          <a:bodyPr/>
          <a:lstStyle/>
          <a:p>
            <a:r>
              <a:rPr lang="en-US" dirty="0"/>
              <a:t>Why is there nothing about the network?</a:t>
            </a:r>
          </a:p>
        </p:txBody>
      </p:sp>
      <p:sp>
        <p:nvSpPr>
          <p:cNvPr id="4" name="Date Placeholder 3">
            <a:extLst>
              <a:ext uri="{FF2B5EF4-FFF2-40B4-BE49-F238E27FC236}">
                <a16:creationId xmlns:a16="http://schemas.microsoft.com/office/drawing/2014/main" id="{A810A6F7-78F6-7E4A-881C-CACA8E81C440}"/>
              </a:ext>
            </a:extLst>
          </p:cNvPr>
          <p:cNvSpPr>
            <a:spLocks noGrp="1"/>
          </p:cNvSpPr>
          <p:nvPr>
            <p:ph type="dt" sz="half" idx="10"/>
          </p:nvPr>
        </p:nvSpPr>
        <p:spPr/>
        <p:txBody>
          <a:bodyPr/>
          <a:lstStyle/>
          <a:p>
            <a:r>
              <a:rPr lang="en-US"/>
              <a:t>September 17, 2018</a:t>
            </a:r>
            <a:endParaRPr lang="en-US" sz="1050" b="0">
              <a:latin typeface="Times New Roman" charset="0"/>
            </a:endParaRPr>
          </a:p>
        </p:txBody>
      </p:sp>
      <p:sp>
        <p:nvSpPr>
          <p:cNvPr id="5" name="Footer Placeholder 4">
            <a:extLst>
              <a:ext uri="{FF2B5EF4-FFF2-40B4-BE49-F238E27FC236}">
                <a16:creationId xmlns:a16="http://schemas.microsoft.com/office/drawing/2014/main" id="{EF6CF32F-268E-4940-B654-73B268083CCC}"/>
              </a:ext>
            </a:extLst>
          </p:cNvPr>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a:extLst>
              <a:ext uri="{FF2B5EF4-FFF2-40B4-BE49-F238E27FC236}">
                <a16:creationId xmlns:a16="http://schemas.microsoft.com/office/drawing/2014/main" id="{CB6CC156-1BD0-C143-AD5E-36E320C9A420}"/>
              </a:ext>
            </a:extLst>
          </p:cNvPr>
          <p:cNvSpPr>
            <a:spLocks noGrp="1"/>
          </p:cNvSpPr>
          <p:nvPr>
            <p:ph type="sldNum" sz="quarter" idx="12"/>
          </p:nvPr>
        </p:nvSpPr>
        <p:spPr/>
        <p:txBody>
          <a:bodyPr/>
          <a:lstStyle/>
          <a:p>
            <a:fld id="{A190D881-957A-7944-A8D0-1584E528B88F}" type="slidenum">
              <a:rPr lang="en-US" smtClean="0"/>
              <a:pPr/>
              <a:t>7</a:t>
            </a:fld>
            <a:endParaRPr lang="en-US"/>
          </a:p>
        </p:txBody>
      </p:sp>
      <p:grpSp>
        <p:nvGrpSpPr>
          <p:cNvPr id="45" name="Group 44">
            <a:extLst>
              <a:ext uri="{FF2B5EF4-FFF2-40B4-BE49-F238E27FC236}">
                <a16:creationId xmlns:a16="http://schemas.microsoft.com/office/drawing/2014/main" id="{6BCD461C-E90C-8942-8A8D-00E5F0D28493}"/>
              </a:ext>
            </a:extLst>
          </p:cNvPr>
          <p:cNvGrpSpPr/>
          <p:nvPr/>
        </p:nvGrpSpPr>
        <p:grpSpPr>
          <a:xfrm>
            <a:off x="1066800" y="2438400"/>
            <a:ext cx="7113588" cy="2577900"/>
            <a:chOff x="1066800" y="2438400"/>
            <a:chExt cx="7113588" cy="2577900"/>
          </a:xfrm>
        </p:grpSpPr>
        <p:sp>
          <p:nvSpPr>
            <p:cNvPr id="7" name="Rectangle 4">
              <a:extLst>
                <a:ext uri="{FF2B5EF4-FFF2-40B4-BE49-F238E27FC236}">
                  <a16:creationId xmlns:a16="http://schemas.microsoft.com/office/drawing/2014/main" id="{6084CC52-5591-D849-8400-98C5A049ED17}"/>
                </a:ext>
              </a:extLst>
            </p:cNvPr>
            <p:cNvSpPr>
              <a:spLocks noChangeArrowheads="1"/>
            </p:cNvSpPr>
            <p:nvPr/>
          </p:nvSpPr>
          <p:spPr bwMode="auto">
            <a:xfrm>
              <a:off x="10668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8" name="Text Box 5">
              <a:extLst>
                <a:ext uri="{FF2B5EF4-FFF2-40B4-BE49-F238E27FC236}">
                  <a16:creationId xmlns:a16="http://schemas.microsoft.com/office/drawing/2014/main" id="{A5AB6CDF-AF84-2D45-8858-4A22E484A588}"/>
                </a:ext>
              </a:extLst>
            </p:cNvPr>
            <p:cNvSpPr txBox="1">
              <a:spLocks noChangeArrowheads="1"/>
            </p:cNvSpPr>
            <p:nvPr/>
          </p:nvSpPr>
          <p:spPr bwMode="auto">
            <a:xfrm>
              <a:off x="1233488" y="2803525"/>
              <a:ext cx="136795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bg1"/>
                  </a:solidFill>
                  <a:latin typeface="Arial" charset="0"/>
                  <a:ea typeface="Arial" charset="0"/>
                  <a:cs typeface="Arial" charset="0"/>
                </a:rPr>
                <a:t>Transport</a:t>
              </a:r>
            </a:p>
          </p:txBody>
        </p:sp>
        <p:sp>
          <p:nvSpPr>
            <p:cNvPr id="9" name="Rectangle 6">
              <a:extLst>
                <a:ext uri="{FF2B5EF4-FFF2-40B4-BE49-F238E27FC236}">
                  <a16:creationId xmlns:a16="http://schemas.microsoft.com/office/drawing/2014/main" id="{4D8F8F19-2BE4-B145-B8BA-D405A989A345}"/>
                </a:ext>
              </a:extLst>
            </p:cNvPr>
            <p:cNvSpPr>
              <a:spLocks noChangeArrowheads="1"/>
            </p:cNvSpPr>
            <p:nvPr/>
          </p:nvSpPr>
          <p:spPr bwMode="auto">
            <a:xfrm>
              <a:off x="10668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0" name="Text Box 7">
              <a:extLst>
                <a:ext uri="{FF2B5EF4-FFF2-40B4-BE49-F238E27FC236}">
                  <a16:creationId xmlns:a16="http://schemas.microsoft.com/office/drawing/2014/main" id="{CB7A033C-C3C6-014A-B516-478EF9A64AAC}"/>
                </a:ext>
              </a:extLst>
            </p:cNvPr>
            <p:cNvSpPr txBox="1">
              <a:spLocks noChangeArrowheads="1"/>
            </p:cNvSpPr>
            <p:nvPr/>
          </p:nvSpPr>
          <p:spPr bwMode="auto">
            <a:xfrm>
              <a:off x="1325563" y="31845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1" name="Rectangle 8">
              <a:extLst>
                <a:ext uri="{FF2B5EF4-FFF2-40B4-BE49-F238E27FC236}">
                  <a16:creationId xmlns:a16="http://schemas.microsoft.com/office/drawing/2014/main" id="{71C678CA-27CA-0045-8C8D-A2E0911E10D1}"/>
                </a:ext>
              </a:extLst>
            </p:cNvPr>
            <p:cNvSpPr>
              <a:spLocks noChangeArrowheads="1"/>
            </p:cNvSpPr>
            <p:nvPr/>
          </p:nvSpPr>
          <p:spPr bwMode="auto">
            <a:xfrm>
              <a:off x="10668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2" name="Text Box 9">
              <a:extLst>
                <a:ext uri="{FF2B5EF4-FFF2-40B4-BE49-F238E27FC236}">
                  <a16:creationId xmlns:a16="http://schemas.microsoft.com/office/drawing/2014/main" id="{1DC274E1-A87C-084C-88E4-468990A3F286}"/>
                </a:ext>
              </a:extLst>
            </p:cNvPr>
            <p:cNvSpPr txBox="1">
              <a:spLocks noChangeArrowheads="1"/>
            </p:cNvSpPr>
            <p:nvPr/>
          </p:nvSpPr>
          <p:spPr bwMode="auto">
            <a:xfrm>
              <a:off x="1331913" y="35655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13" name="Rectangle 10">
              <a:extLst>
                <a:ext uri="{FF2B5EF4-FFF2-40B4-BE49-F238E27FC236}">
                  <a16:creationId xmlns:a16="http://schemas.microsoft.com/office/drawing/2014/main" id="{A4408228-516B-8349-882A-F9A4F2633B4E}"/>
                </a:ext>
              </a:extLst>
            </p:cNvPr>
            <p:cNvSpPr>
              <a:spLocks noChangeArrowheads="1"/>
            </p:cNvSpPr>
            <p:nvPr/>
          </p:nvSpPr>
          <p:spPr bwMode="auto">
            <a:xfrm>
              <a:off x="10668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4" name="Text Box 11">
              <a:extLst>
                <a:ext uri="{FF2B5EF4-FFF2-40B4-BE49-F238E27FC236}">
                  <a16:creationId xmlns:a16="http://schemas.microsoft.com/office/drawing/2014/main" id="{07F41EC8-DF6A-D84A-A336-A994DBF2F3B3}"/>
                </a:ext>
              </a:extLst>
            </p:cNvPr>
            <p:cNvSpPr txBox="1">
              <a:spLocks noChangeArrowheads="1"/>
            </p:cNvSpPr>
            <p:nvPr/>
          </p:nvSpPr>
          <p:spPr bwMode="auto">
            <a:xfrm>
              <a:off x="1311275" y="39465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15" name="Rectangle 12">
              <a:extLst>
                <a:ext uri="{FF2B5EF4-FFF2-40B4-BE49-F238E27FC236}">
                  <a16:creationId xmlns:a16="http://schemas.microsoft.com/office/drawing/2014/main" id="{A41B833D-2166-474A-864D-95F38BD9CAA6}"/>
                </a:ext>
              </a:extLst>
            </p:cNvPr>
            <p:cNvSpPr>
              <a:spLocks noChangeArrowheads="1"/>
            </p:cNvSpPr>
            <p:nvPr/>
          </p:nvSpPr>
          <p:spPr bwMode="auto">
            <a:xfrm>
              <a:off x="64770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16" name="Text Box 13">
              <a:extLst>
                <a:ext uri="{FF2B5EF4-FFF2-40B4-BE49-F238E27FC236}">
                  <a16:creationId xmlns:a16="http://schemas.microsoft.com/office/drawing/2014/main" id="{21AC3F20-29F1-8B40-B287-1688324D7FD7}"/>
                </a:ext>
              </a:extLst>
            </p:cNvPr>
            <p:cNvSpPr txBox="1">
              <a:spLocks noChangeArrowheads="1"/>
            </p:cNvSpPr>
            <p:nvPr/>
          </p:nvSpPr>
          <p:spPr bwMode="auto">
            <a:xfrm>
              <a:off x="6643688" y="2803525"/>
              <a:ext cx="136795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17" name="Rectangle 14">
              <a:extLst>
                <a:ext uri="{FF2B5EF4-FFF2-40B4-BE49-F238E27FC236}">
                  <a16:creationId xmlns:a16="http://schemas.microsoft.com/office/drawing/2014/main" id="{E32E59E7-03FB-E04B-98ED-3DBFE0A78DC6}"/>
                </a:ext>
              </a:extLst>
            </p:cNvPr>
            <p:cNvSpPr>
              <a:spLocks noChangeArrowheads="1"/>
            </p:cNvSpPr>
            <p:nvPr/>
          </p:nvSpPr>
          <p:spPr bwMode="auto">
            <a:xfrm>
              <a:off x="64770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8" name="Text Box 15">
              <a:extLst>
                <a:ext uri="{FF2B5EF4-FFF2-40B4-BE49-F238E27FC236}">
                  <a16:creationId xmlns:a16="http://schemas.microsoft.com/office/drawing/2014/main" id="{2867E3DC-300F-074C-A091-A16574ABA022}"/>
                </a:ext>
              </a:extLst>
            </p:cNvPr>
            <p:cNvSpPr txBox="1">
              <a:spLocks noChangeArrowheads="1"/>
            </p:cNvSpPr>
            <p:nvPr/>
          </p:nvSpPr>
          <p:spPr bwMode="auto">
            <a:xfrm>
              <a:off x="6735763" y="31845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9" name="Rectangle 16">
              <a:extLst>
                <a:ext uri="{FF2B5EF4-FFF2-40B4-BE49-F238E27FC236}">
                  <a16:creationId xmlns:a16="http://schemas.microsoft.com/office/drawing/2014/main" id="{DB212FEE-70CC-0E4F-92CD-4FBFC97987A0}"/>
                </a:ext>
              </a:extLst>
            </p:cNvPr>
            <p:cNvSpPr>
              <a:spLocks noChangeArrowheads="1"/>
            </p:cNvSpPr>
            <p:nvPr/>
          </p:nvSpPr>
          <p:spPr bwMode="auto">
            <a:xfrm>
              <a:off x="64770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0" name="Text Box 17">
              <a:extLst>
                <a:ext uri="{FF2B5EF4-FFF2-40B4-BE49-F238E27FC236}">
                  <a16:creationId xmlns:a16="http://schemas.microsoft.com/office/drawing/2014/main" id="{7977350B-5929-A747-BA57-FDB1CBC6C6A3}"/>
                </a:ext>
              </a:extLst>
            </p:cNvPr>
            <p:cNvSpPr txBox="1">
              <a:spLocks noChangeArrowheads="1"/>
            </p:cNvSpPr>
            <p:nvPr/>
          </p:nvSpPr>
          <p:spPr bwMode="auto">
            <a:xfrm>
              <a:off x="6742113" y="35655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1" name="Rectangle 18">
              <a:extLst>
                <a:ext uri="{FF2B5EF4-FFF2-40B4-BE49-F238E27FC236}">
                  <a16:creationId xmlns:a16="http://schemas.microsoft.com/office/drawing/2014/main" id="{58DF4B30-C2D0-094E-B5E4-8EBB812D5CEE}"/>
                </a:ext>
              </a:extLst>
            </p:cNvPr>
            <p:cNvSpPr>
              <a:spLocks noChangeArrowheads="1"/>
            </p:cNvSpPr>
            <p:nvPr/>
          </p:nvSpPr>
          <p:spPr bwMode="auto">
            <a:xfrm>
              <a:off x="64770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2" name="Text Box 19">
              <a:extLst>
                <a:ext uri="{FF2B5EF4-FFF2-40B4-BE49-F238E27FC236}">
                  <a16:creationId xmlns:a16="http://schemas.microsoft.com/office/drawing/2014/main" id="{DFDD6229-6193-404E-AA71-540C66150530}"/>
                </a:ext>
              </a:extLst>
            </p:cNvPr>
            <p:cNvSpPr txBox="1">
              <a:spLocks noChangeArrowheads="1"/>
            </p:cNvSpPr>
            <p:nvPr/>
          </p:nvSpPr>
          <p:spPr bwMode="auto">
            <a:xfrm>
              <a:off x="6721475" y="39465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23" name="Rectangle 20">
              <a:extLst>
                <a:ext uri="{FF2B5EF4-FFF2-40B4-BE49-F238E27FC236}">
                  <a16:creationId xmlns:a16="http://schemas.microsoft.com/office/drawing/2014/main" id="{1C7464A8-3EF4-F741-A9B8-8CF6ED31623F}"/>
                </a:ext>
              </a:extLst>
            </p:cNvPr>
            <p:cNvSpPr>
              <a:spLocks noChangeArrowheads="1"/>
            </p:cNvSpPr>
            <p:nvPr/>
          </p:nvSpPr>
          <p:spPr bwMode="auto">
            <a:xfrm>
              <a:off x="3706813" y="3200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4" name="Text Box 21">
              <a:extLst>
                <a:ext uri="{FF2B5EF4-FFF2-40B4-BE49-F238E27FC236}">
                  <a16:creationId xmlns:a16="http://schemas.microsoft.com/office/drawing/2014/main" id="{114E4131-8D50-0745-8E63-8D1F34845061}"/>
                </a:ext>
              </a:extLst>
            </p:cNvPr>
            <p:cNvSpPr txBox="1">
              <a:spLocks noChangeArrowheads="1"/>
            </p:cNvSpPr>
            <p:nvPr/>
          </p:nvSpPr>
          <p:spPr bwMode="auto">
            <a:xfrm>
              <a:off x="3965575" y="31845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25" name="Rectangle 22">
              <a:extLst>
                <a:ext uri="{FF2B5EF4-FFF2-40B4-BE49-F238E27FC236}">
                  <a16:creationId xmlns:a16="http://schemas.microsoft.com/office/drawing/2014/main" id="{31991950-C3F9-E644-B115-C910137845A6}"/>
                </a:ext>
              </a:extLst>
            </p:cNvPr>
            <p:cNvSpPr>
              <a:spLocks noChangeArrowheads="1"/>
            </p:cNvSpPr>
            <p:nvPr/>
          </p:nvSpPr>
          <p:spPr bwMode="auto">
            <a:xfrm>
              <a:off x="3706813" y="3581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6" name="Text Box 23">
              <a:extLst>
                <a:ext uri="{FF2B5EF4-FFF2-40B4-BE49-F238E27FC236}">
                  <a16:creationId xmlns:a16="http://schemas.microsoft.com/office/drawing/2014/main" id="{22D76A70-D4FA-474D-AEAC-E621B5D1E100}"/>
                </a:ext>
              </a:extLst>
            </p:cNvPr>
            <p:cNvSpPr txBox="1">
              <a:spLocks noChangeArrowheads="1"/>
            </p:cNvSpPr>
            <p:nvPr/>
          </p:nvSpPr>
          <p:spPr bwMode="auto">
            <a:xfrm>
              <a:off x="3971925" y="35655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7" name="Rectangle 24">
              <a:extLst>
                <a:ext uri="{FF2B5EF4-FFF2-40B4-BE49-F238E27FC236}">
                  <a16:creationId xmlns:a16="http://schemas.microsoft.com/office/drawing/2014/main" id="{29991395-F6DC-7D4F-9AC6-3009C8715489}"/>
                </a:ext>
              </a:extLst>
            </p:cNvPr>
            <p:cNvSpPr>
              <a:spLocks noChangeArrowheads="1"/>
            </p:cNvSpPr>
            <p:nvPr/>
          </p:nvSpPr>
          <p:spPr bwMode="auto">
            <a:xfrm>
              <a:off x="3706813" y="3962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8" name="Text Box 25">
              <a:extLst>
                <a:ext uri="{FF2B5EF4-FFF2-40B4-BE49-F238E27FC236}">
                  <a16:creationId xmlns:a16="http://schemas.microsoft.com/office/drawing/2014/main" id="{3DA7E817-9A03-9042-9516-8A4A2070C5DD}"/>
                </a:ext>
              </a:extLst>
            </p:cNvPr>
            <p:cNvSpPr txBox="1">
              <a:spLocks noChangeArrowheads="1"/>
            </p:cNvSpPr>
            <p:nvPr/>
          </p:nvSpPr>
          <p:spPr bwMode="auto">
            <a:xfrm>
              <a:off x="3951288" y="39465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cxnSp>
          <p:nvCxnSpPr>
            <p:cNvPr id="29" name="AutoShape 26">
              <a:extLst>
                <a:ext uri="{FF2B5EF4-FFF2-40B4-BE49-F238E27FC236}">
                  <a16:creationId xmlns:a16="http://schemas.microsoft.com/office/drawing/2014/main" id="{79B8FFC1-4CF2-7347-BAAD-0847F49DBA82}"/>
                </a:ext>
              </a:extLst>
            </p:cNvPr>
            <p:cNvCxnSpPr>
              <a:cxnSpLocks noChangeShapeType="1"/>
              <a:stCxn id="13" idx="3"/>
              <a:endCxn id="27" idx="1"/>
            </p:cNvCxnSpPr>
            <p:nvPr/>
          </p:nvCxnSpPr>
          <p:spPr bwMode="auto">
            <a:xfrm>
              <a:off x="2782888" y="4152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0" name="AutoShape 27">
              <a:extLst>
                <a:ext uri="{FF2B5EF4-FFF2-40B4-BE49-F238E27FC236}">
                  <a16:creationId xmlns:a16="http://schemas.microsoft.com/office/drawing/2014/main" id="{5553BD2A-EACF-5C42-9F23-23E3F3EAF2FE}"/>
                </a:ext>
              </a:extLst>
            </p:cNvPr>
            <p:cNvCxnSpPr>
              <a:cxnSpLocks noChangeShapeType="1"/>
              <a:stCxn id="11" idx="3"/>
              <a:endCxn id="25" idx="1"/>
            </p:cNvCxnSpPr>
            <p:nvPr/>
          </p:nvCxnSpPr>
          <p:spPr bwMode="auto">
            <a:xfrm>
              <a:off x="2782888" y="3771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1" name="AutoShape 28">
              <a:extLst>
                <a:ext uri="{FF2B5EF4-FFF2-40B4-BE49-F238E27FC236}">
                  <a16:creationId xmlns:a16="http://schemas.microsoft.com/office/drawing/2014/main" id="{3A75A5D4-C03F-3847-8F76-3F5B678AE744}"/>
                </a:ext>
              </a:extLst>
            </p:cNvPr>
            <p:cNvCxnSpPr>
              <a:cxnSpLocks noChangeShapeType="1"/>
              <a:stCxn id="9" idx="3"/>
              <a:endCxn id="23" idx="1"/>
            </p:cNvCxnSpPr>
            <p:nvPr/>
          </p:nvCxnSpPr>
          <p:spPr bwMode="auto">
            <a:xfrm>
              <a:off x="2782888" y="3390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2" name="AutoShape 29">
              <a:extLst>
                <a:ext uri="{FF2B5EF4-FFF2-40B4-BE49-F238E27FC236}">
                  <a16:creationId xmlns:a16="http://schemas.microsoft.com/office/drawing/2014/main" id="{396C6EF5-CBE3-7648-847A-35380FA991C6}"/>
                </a:ext>
              </a:extLst>
            </p:cNvPr>
            <p:cNvCxnSpPr>
              <a:cxnSpLocks noChangeShapeType="1"/>
              <a:stCxn id="27" idx="3"/>
              <a:endCxn id="21" idx="1"/>
            </p:cNvCxnSpPr>
            <p:nvPr/>
          </p:nvCxnSpPr>
          <p:spPr bwMode="auto">
            <a:xfrm>
              <a:off x="5422900" y="4152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3" name="AutoShape 30">
              <a:extLst>
                <a:ext uri="{FF2B5EF4-FFF2-40B4-BE49-F238E27FC236}">
                  <a16:creationId xmlns:a16="http://schemas.microsoft.com/office/drawing/2014/main" id="{4BAAC610-26DA-2941-B090-02609F7B5F0A}"/>
                </a:ext>
              </a:extLst>
            </p:cNvPr>
            <p:cNvCxnSpPr>
              <a:cxnSpLocks noChangeShapeType="1"/>
              <a:stCxn id="25" idx="3"/>
              <a:endCxn id="19" idx="1"/>
            </p:cNvCxnSpPr>
            <p:nvPr/>
          </p:nvCxnSpPr>
          <p:spPr bwMode="auto">
            <a:xfrm>
              <a:off x="5422900" y="3771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4" name="AutoShape 31">
              <a:extLst>
                <a:ext uri="{FF2B5EF4-FFF2-40B4-BE49-F238E27FC236}">
                  <a16:creationId xmlns:a16="http://schemas.microsoft.com/office/drawing/2014/main" id="{B0689C38-A64C-9647-8D50-1AD8E0B55E4F}"/>
                </a:ext>
              </a:extLst>
            </p:cNvPr>
            <p:cNvCxnSpPr>
              <a:cxnSpLocks noChangeShapeType="1"/>
              <a:stCxn id="23" idx="3"/>
              <a:endCxn id="17" idx="1"/>
            </p:cNvCxnSpPr>
            <p:nvPr/>
          </p:nvCxnSpPr>
          <p:spPr bwMode="auto">
            <a:xfrm>
              <a:off x="5422900" y="3390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5" name="AutoShape 32">
              <a:extLst>
                <a:ext uri="{FF2B5EF4-FFF2-40B4-BE49-F238E27FC236}">
                  <a16:creationId xmlns:a16="http://schemas.microsoft.com/office/drawing/2014/main" id="{5F3D525D-87E6-9341-85D2-7533DF8DD440}"/>
                </a:ext>
              </a:extLst>
            </p:cNvPr>
            <p:cNvCxnSpPr>
              <a:cxnSpLocks noChangeShapeType="1"/>
              <a:stCxn id="7" idx="3"/>
              <a:endCxn id="15" idx="1"/>
            </p:cNvCxnSpPr>
            <p:nvPr/>
          </p:nvCxnSpPr>
          <p:spPr bwMode="auto">
            <a:xfrm>
              <a:off x="2782888" y="30099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nvGrpSpPr>
            <p:cNvPr id="36" name="Group 33">
              <a:extLst>
                <a:ext uri="{FF2B5EF4-FFF2-40B4-BE49-F238E27FC236}">
                  <a16:creationId xmlns:a16="http://schemas.microsoft.com/office/drawing/2014/main" id="{D8219378-BA52-594D-B261-0FEE28295C52}"/>
                </a:ext>
              </a:extLst>
            </p:cNvPr>
            <p:cNvGrpSpPr>
              <a:grpSpLocks/>
            </p:cNvGrpSpPr>
            <p:nvPr/>
          </p:nvGrpSpPr>
          <p:grpSpPr bwMode="auto">
            <a:xfrm>
              <a:off x="1066800" y="2438400"/>
              <a:ext cx="7113588" cy="400050"/>
              <a:chOff x="647" y="2280"/>
              <a:chExt cx="4481" cy="252"/>
            </a:xfrm>
          </p:grpSpPr>
          <p:sp>
            <p:nvSpPr>
              <p:cNvPr id="37" name="Rectangle 34">
                <a:extLst>
                  <a:ext uri="{FF2B5EF4-FFF2-40B4-BE49-F238E27FC236}">
                    <a16:creationId xmlns:a16="http://schemas.microsoft.com/office/drawing/2014/main" id="{BCDDEA64-A714-9244-B774-09E8840398E7}"/>
                  </a:ext>
                </a:extLst>
              </p:cNvPr>
              <p:cNvSpPr>
                <a:spLocks noChangeArrowheads="1"/>
              </p:cNvSpPr>
              <p:nvPr/>
            </p:nvSpPr>
            <p:spPr bwMode="auto">
              <a:xfrm>
                <a:off x="647"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38" name="Text Box 35">
                <a:extLst>
                  <a:ext uri="{FF2B5EF4-FFF2-40B4-BE49-F238E27FC236}">
                    <a16:creationId xmlns:a16="http://schemas.microsoft.com/office/drawing/2014/main" id="{2AFBFA54-570E-8848-B2B7-BECD7D94E206}"/>
                  </a:ext>
                </a:extLst>
              </p:cNvPr>
              <p:cNvSpPr txBox="1">
                <a:spLocks noChangeArrowheads="1"/>
              </p:cNvSpPr>
              <p:nvPr/>
            </p:nvSpPr>
            <p:spPr bwMode="auto">
              <a:xfrm>
                <a:off x="695" y="2280"/>
                <a:ext cx="99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sp>
            <p:nvSpPr>
              <p:cNvPr id="39" name="Rectangle 36">
                <a:extLst>
                  <a:ext uri="{FF2B5EF4-FFF2-40B4-BE49-F238E27FC236}">
                    <a16:creationId xmlns:a16="http://schemas.microsoft.com/office/drawing/2014/main" id="{0322AACE-624F-524C-AB06-DDE62640D02E}"/>
                  </a:ext>
                </a:extLst>
              </p:cNvPr>
              <p:cNvSpPr>
                <a:spLocks noChangeArrowheads="1"/>
              </p:cNvSpPr>
              <p:nvPr/>
            </p:nvSpPr>
            <p:spPr bwMode="auto">
              <a:xfrm>
                <a:off x="4055"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40" name="Text Box 37">
                <a:extLst>
                  <a:ext uri="{FF2B5EF4-FFF2-40B4-BE49-F238E27FC236}">
                    <a16:creationId xmlns:a16="http://schemas.microsoft.com/office/drawing/2014/main" id="{2142066D-47ED-EB47-A42E-A18B38484216}"/>
                  </a:ext>
                </a:extLst>
              </p:cNvPr>
              <p:cNvSpPr txBox="1">
                <a:spLocks noChangeArrowheads="1"/>
              </p:cNvSpPr>
              <p:nvPr/>
            </p:nvSpPr>
            <p:spPr bwMode="auto">
              <a:xfrm>
                <a:off x="4076" y="2280"/>
                <a:ext cx="99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cxnSp>
            <p:nvCxnSpPr>
              <p:cNvPr id="41" name="AutoShape 38">
                <a:extLst>
                  <a:ext uri="{FF2B5EF4-FFF2-40B4-BE49-F238E27FC236}">
                    <a16:creationId xmlns:a16="http://schemas.microsoft.com/office/drawing/2014/main" id="{000A2BC3-649B-B742-BDB3-F822A9864C5F}"/>
                  </a:ext>
                </a:extLst>
              </p:cNvPr>
              <p:cNvCxnSpPr>
                <a:cxnSpLocks noChangeShapeType="1"/>
                <a:stCxn id="37" idx="3"/>
                <a:endCxn id="40" idx="1"/>
              </p:cNvCxnSpPr>
              <p:nvPr/>
            </p:nvCxnSpPr>
            <p:spPr bwMode="auto">
              <a:xfrm>
                <a:off x="1720" y="2400"/>
                <a:ext cx="235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sp>
          <p:nvSpPr>
            <p:cNvPr id="42" name="Text Box 39">
              <a:extLst>
                <a:ext uri="{FF2B5EF4-FFF2-40B4-BE49-F238E27FC236}">
                  <a16:creationId xmlns:a16="http://schemas.microsoft.com/office/drawing/2014/main" id="{797740BE-A653-BD4C-840E-E45FB322DF59}"/>
                </a:ext>
              </a:extLst>
            </p:cNvPr>
            <p:cNvSpPr txBox="1">
              <a:spLocks noChangeArrowheads="1"/>
            </p:cNvSpPr>
            <p:nvPr/>
          </p:nvSpPr>
          <p:spPr bwMode="auto">
            <a:xfrm>
              <a:off x="1226968" y="4495800"/>
              <a:ext cx="1381469"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Clients</a:t>
              </a:r>
            </a:p>
          </p:txBody>
        </p:sp>
        <p:sp>
          <p:nvSpPr>
            <p:cNvPr id="43" name="Text Box 40">
              <a:extLst>
                <a:ext uri="{FF2B5EF4-FFF2-40B4-BE49-F238E27FC236}">
                  <a16:creationId xmlns:a16="http://schemas.microsoft.com/office/drawing/2014/main" id="{AFA87016-E6B1-D54D-8B3D-45DB7FC5A8D6}"/>
                </a:ext>
              </a:extLst>
            </p:cNvPr>
            <p:cNvSpPr txBox="1">
              <a:spLocks noChangeArrowheads="1"/>
            </p:cNvSpPr>
            <p:nvPr/>
          </p:nvSpPr>
          <p:spPr bwMode="auto">
            <a:xfrm>
              <a:off x="6578643" y="4495800"/>
              <a:ext cx="1501694"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Servers</a:t>
              </a:r>
            </a:p>
          </p:txBody>
        </p:sp>
        <p:sp>
          <p:nvSpPr>
            <p:cNvPr id="44" name="Text Box 41">
              <a:extLst>
                <a:ext uri="{FF2B5EF4-FFF2-40B4-BE49-F238E27FC236}">
                  <a16:creationId xmlns:a16="http://schemas.microsoft.com/office/drawing/2014/main" id="{E7CB7631-7711-A44F-896F-E0448428BA2F}"/>
                </a:ext>
              </a:extLst>
            </p:cNvPr>
            <p:cNvSpPr txBox="1">
              <a:spLocks noChangeArrowheads="1"/>
            </p:cNvSpPr>
            <p:nvPr/>
          </p:nvSpPr>
          <p:spPr bwMode="auto">
            <a:xfrm>
              <a:off x="3887818" y="4495800"/>
              <a:ext cx="1339790"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chemeClr val="bg2">
                      <a:lumMod val="50000"/>
                    </a:schemeClr>
                  </a:solidFill>
                  <a:latin typeface="Arial" charset="0"/>
                  <a:ea typeface="Arial" charset="0"/>
                  <a:cs typeface="Arial" charset="0"/>
                </a:rPr>
                <a:t>Switch</a:t>
              </a:r>
            </a:p>
          </p:txBody>
        </p:sp>
      </p:grpSp>
    </p:spTree>
    <p:extLst>
      <p:ext uri="{BB962C8B-B14F-4D97-AF65-F5344CB8AC3E}">
        <p14:creationId xmlns:p14="http://schemas.microsoft.com/office/powerpoint/2010/main" val="325632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endParaRPr lang="en-US" dirty="0"/>
          </a:p>
          <a:p>
            <a:r>
              <a:rPr lang="en-US" dirty="0"/>
              <a:t>Extend the idea of hierarchical hostnames to include anything in a file system</a:t>
            </a:r>
          </a:p>
          <a:p>
            <a:pPr lvl="1"/>
            <a:r>
              <a:rPr lang="en-US" sz="1800" dirty="0">
                <a:solidFill>
                  <a:schemeClr val="accent2">
                    <a:lumMod val="50000"/>
                    <a:lumOff val="50000"/>
                  </a:schemeClr>
                </a:solidFill>
                <a:latin typeface="Lucida Console" charset="0"/>
                <a:ea typeface="Lucida Console" charset="0"/>
                <a:cs typeface="Lucida Console" charset="0"/>
              </a:rPr>
              <a:t>https://</a:t>
            </a:r>
            <a:r>
              <a:rPr lang="en-US" sz="1800" dirty="0" err="1">
                <a:solidFill>
                  <a:schemeClr val="accent2">
                    <a:lumMod val="50000"/>
                    <a:lumOff val="50000"/>
                  </a:schemeClr>
                </a:solidFill>
                <a:latin typeface="Lucida Console" charset="0"/>
                <a:ea typeface="Lucida Console" charset="0"/>
                <a:cs typeface="Lucida Console" charset="0"/>
              </a:rPr>
              <a:t>github.com</a:t>
            </a:r>
            <a:r>
              <a:rPr lang="en-US" sz="1800" dirty="0">
                <a:solidFill>
                  <a:schemeClr val="accent2">
                    <a:lumMod val="50000"/>
                    <a:lumOff val="50000"/>
                  </a:schemeClr>
                </a:solidFill>
                <a:latin typeface="Lucida Console" charset="0"/>
                <a:ea typeface="Lucida Console" charset="0"/>
                <a:cs typeface="Lucida Console" charset="0"/>
              </a:rPr>
              <a:t>/</a:t>
            </a:r>
            <a:r>
              <a:rPr lang="en-US" sz="1800" dirty="0" err="1">
                <a:solidFill>
                  <a:schemeClr val="accent2">
                    <a:lumMod val="50000"/>
                    <a:lumOff val="50000"/>
                  </a:schemeClr>
                </a:solidFill>
                <a:latin typeface="Lucida Console" charset="0"/>
                <a:ea typeface="Lucida Console" charset="0"/>
                <a:cs typeface="Lucida Console" charset="0"/>
              </a:rPr>
              <a:t>mosharaf</a:t>
            </a:r>
            <a:r>
              <a:rPr lang="en-US" sz="1800" dirty="0">
                <a:solidFill>
                  <a:schemeClr val="accent2">
                    <a:lumMod val="50000"/>
                    <a:lumOff val="50000"/>
                  </a:schemeClr>
                </a:solidFill>
                <a:latin typeface="Lucida Console" charset="0"/>
                <a:ea typeface="Lucida Console" charset="0"/>
                <a:cs typeface="Lucida Console" charset="0"/>
              </a:rPr>
              <a:t>/eecs489/blob/master/Slides/091718.pptx</a:t>
            </a:r>
          </a:p>
          <a:p>
            <a:r>
              <a:rPr lang="en-US" dirty="0"/>
              <a:t>Extend to program executions as well…</a:t>
            </a:r>
          </a:p>
          <a:p>
            <a:pPr lvl="1"/>
            <a:r>
              <a:rPr lang="en-US" sz="1800" dirty="0">
                <a:solidFill>
                  <a:schemeClr val="accent2">
                    <a:lumMod val="50000"/>
                    <a:lumOff val="50000"/>
                  </a:schemeClr>
                </a:solidFill>
                <a:latin typeface="Lucida Console" charset="0"/>
                <a:ea typeface="Lucida Console" charset="0"/>
                <a:cs typeface="Lucida Console" charset="0"/>
              </a:rPr>
              <a:t>http://us.f413.mail.yahoo.com/ym/ShowLetter?box=%40B%40Bulk&amp;MsgId=2604_1744106_29699_1123_1261_0_28917_3552_1289957100&amp;Search=&amp;Nhead=f&amp;YY=31454&amp;order=down&amp;sort=date&amp;pos=0&amp;view=a&amp;head=b</a:t>
            </a:r>
          </a:p>
          <a:p>
            <a:pPr lvl="1"/>
            <a:r>
              <a:rPr lang="en-US" dirty="0"/>
              <a:t>Server side processing can be included in the name</a:t>
            </a:r>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8</a:t>
            </a:fld>
            <a:endParaRPr lang="en-US"/>
          </a:p>
        </p:txBody>
      </p:sp>
    </p:spTree>
    <p:extLst>
      <p:ext uri="{BB962C8B-B14F-4D97-AF65-F5344CB8AC3E}">
        <p14:creationId xmlns:p14="http://schemas.microsoft.com/office/powerpoint/2010/main" val="181460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3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37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37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537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37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3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376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pPr lvl="1"/>
            <a:r>
              <a:rPr lang="en-US" sz="1800" dirty="0">
                <a:latin typeface="Lucida Console" charset="0"/>
                <a:ea typeface="Lucida Console" charset="0"/>
                <a:cs typeface="Lucida Console" charset="0"/>
              </a:rPr>
              <a:t>protocol</a:t>
            </a:r>
            <a:r>
              <a:rPr lang="en-US" dirty="0"/>
              <a:t>: http, ftp, https, </a:t>
            </a:r>
            <a:r>
              <a:rPr lang="en-US" dirty="0" err="1"/>
              <a:t>smtp</a:t>
            </a:r>
            <a:r>
              <a:rPr lang="en-US" dirty="0"/>
              <a:t>, </a:t>
            </a:r>
            <a:r>
              <a:rPr lang="en-US" dirty="0" err="1"/>
              <a:t>rtsp</a:t>
            </a:r>
            <a:r>
              <a:rPr lang="en-US" dirty="0"/>
              <a:t>, </a:t>
            </a:r>
            <a:r>
              <a:rPr lang="en-US" i="1" dirty="0"/>
              <a:t>etc</a:t>
            </a:r>
            <a:r>
              <a:rPr lang="en-US" dirty="0"/>
              <a:t>.</a:t>
            </a:r>
          </a:p>
          <a:p>
            <a:pPr lvl="1"/>
            <a:r>
              <a:rPr lang="en-US" sz="1800" dirty="0">
                <a:latin typeface="Lucida Console" charset="0"/>
                <a:ea typeface="Lucida Console" charset="0"/>
                <a:cs typeface="Lucida Console" charset="0"/>
              </a:rPr>
              <a:t>hostname</a:t>
            </a:r>
            <a:r>
              <a:rPr lang="en-US" dirty="0"/>
              <a:t>: DNS name, IP address</a:t>
            </a:r>
          </a:p>
          <a:p>
            <a:pPr lvl="1"/>
            <a:r>
              <a:rPr lang="en-US" sz="1800" dirty="0">
                <a:latin typeface="Lucida Console" charset="0"/>
                <a:ea typeface="Lucida Console" charset="0"/>
                <a:cs typeface="Lucida Console" charset="0"/>
              </a:rPr>
              <a:t>port</a:t>
            </a:r>
            <a:r>
              <a:rPr lang="en-US" i="1" dirty="0"/>
              <a:t>:</a:t>
            </a:r>
            <a:r>
              <a:rPr lang="en-US" dirty="0"/>
              <a:t> defaults to protocol</a:t>
            </a:r>
            <a:r>
              <a:rPr lang="en-US" altLang="ja-JP" dirty="0"/>
              <a:t>’</a:t>
            </a:r>
            <a:r>
              <a:rPr lang="en-US" dirty="0"/>
              <a:t>s standard port </a:t>
            </a:r>
          </a:p>
          <a:p>
            <a:pPr lvl="2"/>
            <a:r>
              <a:rPr lang="en-US" i="1" dirty="0"/>
              <a:t>E.g.,</a:t>
            </a:r>
            <a:r>
              <a:rPr lang="en-US" dirty="0"/>
              <a:t> http: 80,  https: 443</a:t>
            </a:r>
          </a:p>
          <a:p>
            <a:pPr lvl="1"/>
            <a:r>
              <a:rPr lang="en-US" sz="1800" dirty="0">
                <a:latin typeface="Lucida Console" charset="0"/>
                <a:ea typeface="Lucida Console" charset="0"/>
                <a:cs typeface="Lucida Console" charset="0"/>
              </a:rPr>
              <a:t>directory path</a:t>
            </a:r>
            <a:r>
              <a:rPr lang="en-US" dirty="0"/>
              <a:t>: hierarchical, reflecting file system</a:t>
            </a:r>
          </a:p>
          <a:p>
            <a:pPr lvl="1"/>
            <a:r>
              <a:rPr lang="en-US" sz="1800" dirty="0">
                <a:latin typeface="Lucida Console" charset="0"/>
                <a:ea typeface="Lucida Console" charset="0"/>
                <a:cs typeface="Lucida Console" charset="0"/>
              </a:rPr>
              <a:t>resource</a:t>
            </a:r>
            <a:r>
              <a:rPr lang="en-US" dirty="0"/>
              <a:t>: Identifies the desired resource</a:t>
            </a:r>
          </a:p>
          <a:p>
            <a:pPr lvl="1"/>
            <a:endParaRPr lang="en-US" dirty="0"/>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9</a:t>
            </a:fld>
            <a:endParaRPr lang="en-US"/>
          </a:p>
        </p:txBody>
      </p:sp>
    </p:spTree>
    <p:extLst>
      <p:ext uri="{BB962C8B-B14F-4D97-AF65-F5344CB8AC3E}">
        <p14:creationId xmlns:p14="http://schemas.microsoft.com/office/powerpoint/2010/main" val="50327748"/>
      </p:ext>
    </p:extLst>
  </p:cSld>
  <p:clrMapOvr>
    <a:masterClrMapping/>
  </p:clrMapOvr>
</p:sld>
</file>

<file path=ppt/theme/theme1.xml><?xml version="1.0" encoding="utf-8"?>
<a:theme xmlns:a="http://schemas.openxmlformats.org/drawingml/2006/main" name="dbllineb">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c:\msoffice\powerpnt\template\bwovrhd\dbllineb.ppt</Template>
  <TotalTime>1490453200</TotalTime>
  <Pages>7</Pages>
  <Words>2355</Words>
  <Application>Microsoft Macintosh PowerPoint</Application>
  <PresentationFormat>On-screen Show (4:3)</PresentationFormat>
  <Paragraphs>523</Paragraphs>
  <Slides>42</Slides>
  <Notes>21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5" baseType="lpstr">
      <vt:lpstr>ＭＳ Ｐゴシック</vt:lpstr>
      <vt:lpstr>PMingLiU</vt:lpstr>
      <vt:lpstr>Arial</vt:lpstr>
      <vt:lpstr>Arial Black</vt:lpstr>
      <vt:lpstr>Courier</vt:lpstr>
      <vt:lpstr>Courier New</vt:lpstr>
      <vt:lpstr>Gill Sans</vt:lpstr>
      <vt:lpstr>Lucida Console</vt:lpstr>
      <vt:lpstr>Monotype Sorts</vt:lpstr>
      <vt:lpstr>Times New Roman</vt:lpstr>
      <vt:lpstr>Wingdings</vt:lpstr>
      <vt:lpstr>dbllineb</vt:lpstr>
      <vt:lpstr>Clip</vt:lpstr>
      <vt:lpstr>EECS 489 Computer Networks  Fall 2018</vt:lpstr>
      <vt:lpstr>Agenda</vt:lpstr>
      <vt:lpstr>The Web: Precursor</vt:lpstr>
      <vt:lpstr>The Web: History</vt:lpstr>
      <vt:lpstr>The Web: History (cont’d)</vt:lpstr>
      <vt:lpstr>Web components</vt:lpstr>
      <vt:lpstr>Why is there nothing about the network?</vt:lpstr>
      <vt:lpstr>URL: Uniform Record Locator</vt:lpstr>
      <vt:lpstr>URL: Uniform Record Locator</vt:lpstr>
      <vt:lpstr>Hyper Text Transfer Protocol (HTTP)</vt:lpstr>
      <vt:lpstr>Steps in HTTP request/response</vt:lpstr>
      <vt:lpstr>Method types (HTTP 1.1)</vt:lpstr>
      <vt:lpstr>Client-to-server communication</vt:lpstr>
      <vt:lpstr>Client-to-server communication</vt:lpstr>
      <vt:lpstr>Server-to-client communication</vt:lpstr>
      <vt:lpstr>HTTP is stateless </vt:lpstr>
      <vt:lpstr>Question</vt:lpstr>
      <vt:lpstr>State in a stateless protocol: Cookies</vt:lpstr>
      <vt:lpstr>“Abuse” of cookies</vt:lpstr>
      <vt:lpstr>5-minute break!</vt:lpstr>
      <vt:lpstr>Announcements</vt:lpstr>
      <vt:lpstr>Performance goals</vt:lpstr>
      <vt:lpstr>Solutions?</vt:lpstr>
      <vt:lpstr>Solutions?</vt:lpstr>
      <vt:lpstr>Solutions?</vt:lpstr>
      <vt:lpstr>HTTP performance</vt:lpstr>
      <vt:lpstr>Object request response time</vt:lpstr>
      <vt:lpstr>Non-persistent connections</vt:lpstr>
      <vt:lpstr>Concurrent requests and responses</vt:lpstr>
      <vt:lpstr>Persistent connections</vt:lpstr>
      <vt:lpstr>Pipelined requests &amp; responses</vt:lpstr>
      <vt:lpstr>Scorecard: Getting n small objects</vt:lpstr>
      <vt:lpstr>Scorecard: Getting n large objects each of size F</vt:lpstr>
      <vt:lpstr>Caching</vt:lpstr>
      <vt:lpstr>Caching: How</vt:lpstr>
      <vt:lpstr>Caching: How</vt:lpstr>
      <vt:lpstr>Caching: How</vt:lpstr>
      <vt:lpstr>Caching: Where?</vt:lpstr>
      <vt:lpstr>Caching: Where?</vt:lpstr>
      <vt:lpstr>Caching with Reverse Proxies</vt:lpstr>
      <vt:lpstr>Caching with Forward Proxies</vt:lpstr>
      <vt:lpstr>Summary</vt:lpstr>
    </vt:vector>
  </TitlesOfParts>
  <Manager/>
  <Company>UC Riverside</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CS153: Lecture 3 - Processes</dc:title>
  <dc:subject/>
  <dc:creator>Harsha V. Madhyastha</dc:creator>
  <cp:keywords/>
  <dc:description/>
  <cp:lastModifiedBy>Microsoft Office User</cp:lastModifiedBy>
  <cp:revision>1260</cp:revision>
  <cp:lastPrinted>1999-09-08T17:25:07Z</cp:lastPrinted>
  <dcterms:created xsi:type="dcterms:W3CDTF">2014-01-14T18:15:50Z</dcterms:created>
  <dcterms:modified xsi:type="dcterms:W3CDTF">2018-10-19T01:20:08Z</dcterms:modified>
  <cp:category/>
</cp:coreProperties>
</file>