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8" r:id="rId2"/>
    <p:sldId id="487" r:id="rId3"/>
    <p:sldId id="542" r:id="rId4"/>
    <p:sldId id="540" r:id="rId5"/>
    <p:sldId id="543" r:id="rId6"/>
    <p:sldId id="563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64" r:id="rId17"/>
    <p:sldId id="555" r:id="rId18"/>
    <p:sldId id="556" r:id="rId19"/>
    <p:sldId id="557" r:id="rId20"/>
    <p:sldId id="559" r:id="rId21"/>
    <p:sldId id="560" r:id="rId22"/>
    <p:sldId id="561" r:id="rId23"/>
    <p:sldId id="562" r:id="rId24"/>
    <p:sldId id="544" r:id="rId25"/>
    <p:sldId id="565" r:id="rId26"/>
    <p:sldId id="624" r:id="rId27"/>
    <p:sldId id="567" r:id="rId28"/>
    <p:sldId id="568" r:id="rId29"/>
    <p:sldId id="569" r:id="rId30"/>
    <p:sldId id="572" r:id="rId31"/>
    <p:sldId id="573" r:id="rId32"/>
    <p:sldId id="574" r:id="rId33"/>
    <p:sldId id="575" r:id="rId34"/>
    <p:sldId id="576" r:id="rId35"/>
    <p:sldId id="577" r:id="rId36"/>
    <p:sldId id="598" r:id="rId37"/>
    <p:sldId id="599" r:id="rId38"/>
    <p:sldId id="600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601" r:id="rId48"/>
    <p:sldId id="592" r:id="rId49"/>
    <p:sldId id="602" r:id="rId50"/>
    <p:sldId id="594" r:id="rId51"/>
    <p:sldId id="595" r:id="rId52"/>
    <p:sldId id="596" r:id="rId53"/>
    <p:sldId id="603" r:id="rId54"/>
    <p:sldId id="605" r:id="rId55"/>
    <p:sldId id="606" r:id="rId56"/>
    <p:sldId id="607" r:id="rId57"/>
    <p:sldId id="604" r:id="rId58"/>
    <p:sldId id="597" r:id="rId59"/>
    <p:sldId id="623" r:id="rId60"/>
    <p:sldId id="608" r:id="rId61"/>
    <p:sldId id="609" r:id="rId62"/>
    <p:sldId id="610" r:id="rId63"/>
    <p:sldId id="611" r:id="rId64"/>
    <p:sldId id="612" r:id="rId65"/>
    <p:sldId id="613" r:id="rId66"/>
    <p:sldId id="614" r:id="rId67"/>
    <p:sldId id="615" r:id="rId68"/>
    <p:sldId id="616" r:id="rId69"/>
    <p:sldId id="617" r:id="rId70"/>
    <p:sldId id="618" r:id="rId71"/>
    <p:sldId id="619" r:id="rId72"/>
    <p:sldId id="620" r:id="rId73"/>
    <p:sldId id="621" r:id="rId74"/>
    <p:sldId id="622" r:id="rId7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9"/>
    <p:restoredTop sz="94666"/>
  </p:normalViewPr>
  <p:slideViewPr>
    <p:cSldViewPr>
      <p:cViewPr varScale="1">
        <p:scale>
          <a:sx n="98" d="100"/>
          <a:sy n="98" d="100"/>
        </p:scale>
        <p:origin x="1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handoutMaster" Target="handoutMasters/handoutMaster1.xml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1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19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059172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9279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39176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8826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4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284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8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4428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8056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DSLAM: Digital</a:t>
            </a:r>
            <a:r>
              <a:rPr lang="en-US" sz="2200" baseline="0" dirty="0" smtClean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116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677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32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56518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CMTS: Cable</a:t>
            </a:r>
            <a:r>
              <a:rPr lang="en-US" sz="2200" baseline="0" dirty="0" smtClean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937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2929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472766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0776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235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63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670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4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7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9,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23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4311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 smtClean="0"/>
              <a:t>Computer Networks</a:t>
            </a:r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basics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</a:t>
            </a:r>
            <a:r>
              <a:rPr lang="en-US" dirty="0" smtClean="0"/>
              <a:t>the network shared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evaluate a network</a:t>
            </a:r>
            <a:r>
              <a:rPr lang="en-US" dirty="0" smtClean="0"/>
              <a:t>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redictable </a:t>
            </a:r>
            <a:r>
              <a:rPr lang="en-US" dirty="0">
                <a:ea typeface="ＭＳ Ｐゴシック" charset="0"/>
              </a:rPr>
              <a:t>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imple/fast switching </a:t>
            </a:r>
            <a:r>
              <a:rPr lang="en-US" dirty="0">
                <a:ea typeface="ＭＳ Ｐゴシック" charset="0"/>
              </a:rPr>
              <a:t>(once circuit </a:t>
            </a:r>
            <a:r>
              <a:rPr lang="en-US" dirty="0" smtClean="0">
                <a:ea typeface="ＭＳ Ｐゴシック" charset="0"/>
              </a:rPr>
              <a:t>established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omplexity </a:t>
            </a:r>
            <a:r>
              <a:rPr lang="en-US" dirty="0"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setup/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witch fails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</a:t>
            </a:r>
            <a:r>
              <a:rPr lang="en-US" dirty="0" smtClean="0"/>
              <a:t>independently</a:t>
            </a:r>
            <a:endParaRPr lang="en-US" dirty="0"/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</a:t>
            </a:r>
            <a:r>
              <a:rPr lang="en-US" dirty="0" smtClean="0"/>
              <a:t>independently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With buffers to absolve transient overloads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fficient use of network resources</a:t>
            </a:r>
            <a:endParaRPr lang="en-US" dirty="0">
              <a:ea typeface="ＭＳ Ｐゴシック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</a:t>
            </a:r>
            <a:r>
              <a:rPr lang="en-US" dirty="0" smtClean="0">
                <a:solidFill>
                  <a:srgbClr val="0000FF"/>
                </a:solidFill>
                <a:ea typeface="ＭＳ Ｐゴシック" charset="0"/>
              </a:rPr>
              <a:t>obust: can “route around trouble”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equires buffer management and congestion control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Results in unpredictability</a:t>
            </a:r>
          </a:p>
          <a:p>
            <a:pPr lvl="1"/>
            <a:r>
              <a:rPr lang="en-US" dirty="0" smtClean="0"/>
              <a:t>Works well except for the extreme cases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sections start this week</a:t>
            </a:r>
          </a:p>
          <a:p>
            <a:pPr lvl="1"/>
            <a:r>
              <a:rPr lang="en-US" dirty="0" smtClean="0"/>
              <a:t>Check course webpage for times, dates, locations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Assignment 1 is live!</a:t>
            </a:r>
          </a:p>
          <a:p>
            <a:pPr lvl="1"/>
            <a:r>
              <a:rPr lang="en-US" dirty="0" smtClean="0"/>
              <a:t>Sign up </a:t>
            </a:r>
            <a:r>
              <a:rPr lang="en-US" dirty="0"/>
              <a:t>your </a:t>
            </a:r>
            <a:r>
              <a:rPr lang="en-US" dirty="0" smtClean="0"/>
              <a:t>individual GitHub </a:t>
            </a:r>
            <a:r>
              <a:rPr lang="en-US" dirty="0"/>
              <a:t>id at https://</a:t>
            </a:r>
            <a:r>
              <a:rPr lang="en-US" dirty="0" err="1"/>
              <a:t>goo.gl</a:t>
            </a:r>
            <a:r>
              <a:rPr lang="en-US" dirty="0"/>
              <a:t>/forms/ivNarhVVC63hSG703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Wait-listed </a:t>
            </a:r>
            <a:r>
              <a:rPr lang="en-US" altLang="x-none" dirty="0"/>
              <a:t>students will be </a:t>
            </a:r>
            <a:r>
              <a:rPr lang="en-US" altLang="x-none" dirty="0" smtClean="0"/>
              <a:t>enrolled as </a:t>
            </a:r>
            <a:r>
              <a:rPr lang="en-US" altLang="x-none" dirty="0"/>
              <a:t>and when registered students drop the class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a network?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End-systems and networks connected by switches instead of directly connecting them</a:t>
            </a:r>
          </a:p>
          <a:p>
            <a:r>
              <a:rPr lang="en-US" dirty="0" smtClean="0"/>
              <a:t>Allows us to scale</a:t>
            </a:r>
          </a:p>
          <a:p>
            <a:pPr lvl="1"/>
            <a:r>
              <a:rPr lang="en-US" dirty="0" smtClean="0"/>
              <a:t>For example, directly connecting N nodes to each other would require N</a:t>
            </a:r>
            <a:r>
              <a:rPr lang="en-US" baseline="30000" dirty="0" smtClean="0"/>
              <a:t>2 </a:t>
            </a:r>
            <a:r>
              <a:rPr lang="en-US" dirty="0" smtClean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ransmission delay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ropagation delay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ueuing delay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~100Mbps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ropagation delay: ~10msec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bits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</a:t>
            </a:r>
            <a:r>
              <a:rPr lang="en-US" dirty="0" smtClean="0"/>
              <a:t>of </a:t>
            </a:r>
            <a:r>
              <a:rPr lang="en-US" dirty="0"/>
              <a:t>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1000 bits / 100 Mbits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</a:t>
            </a:r>
            <a:r>
              <a:rPr lang="en-US" dirty="0"/>
              <a:t>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33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</a:t>
            </a:r>
            <a:r>
              <a:rPr lang="en-US" dirty="0" smtClean="0"/>
              <a:t>from </a:t>
            </a:r>
            <a:r>
              <a:rPr lang="en-US" dirty="0"/>
              <a:t>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30 kilometers / </a:t>
            </a:r>
            <a:r>
              <a:rPr lang="en-US" dirty="0" smtClean="0">
                <a:solidFill>
                  <a:srgbClr val="0000FF"/>
                </a:solidFill>
              </a:rPr>
              <a:t>3*10</a:t>
            </a:r>
            <a:r>
              <a:rPr lang="en-US" baseline="30000" dirty="0" smtClean="0">
                <a:solidFill>
                  <a:srgbClr val="0000FF"/>
                </a:solidFill>
              </a:rPr>
              <a:t>8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34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bps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2"/>
                </a:solidFill>
                <a:cs typeface="Arial" charset="0"/>
              </a:endParaRP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bits=800x1/10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2"/>
                </a:solidFill>
                <a:cs typeface="Arial" charset="0"/>
              </a:endParaRP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 smtClean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2"/>
                </a:solidFill>
                <a:cs typeface="Arial" charset="0"/>
              </a:endParaRP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800x1/10</a:t>
              </a:r>
              <a:r>
                <a:rPr lang="en-US" sz="1969" baseline="30000" dirty="0" smtClean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2"/>
                  </a:solidFill>
                  <a:cs typeface="Arial" charset="0"/>
                </a:rPr>
                <a:t>)+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</a:t>
              </a:r>
              <a:r>
                <a:rPr lang="en-US" sz="1969" dirty="0" smtClean="0">
                  <a:solidFill>
                    <a:srgbClr val="0000FF"/>
                  </a:solidFill>
                  <a:cs typeface="Arial" charset="0"/>
                </a:rPr>
                <a:t>1.0008ms</a:t>
              </a:r>
              <a:endParaRPr lang="en-US" sz="1969" dirty="0">
                <a:solidFill>
                  <a:srgbClr val="0000FF"/>
                </a:solidFill>
                <a:cs typeface="Arial" charset="0"/>
              </a:endParaRP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 smtClean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bps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large file using 100-byte packets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Transmission delay decreases as bandwidth increases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view of a link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bandwidth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0000FF"/>
                </a:solidFill>
              </a:rPr>
              <a:t>transmission delay</a:t>
            </a:r>
            <a:endParaRPr lang="en-US" sz="1800" b="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</a:t>
            </a:r>
            <a:r>
              <a:rPr lang="en-US" dirty="0"/>
              <a:t>we </a:t>
            </a:r>
            <a:r>
              <a:rPr lang="en-US" dirty="0" smtClean="0"/>
              <a:t>need to share </a:t>
            </a:r>
            <a:r>
              <a:rPr lang="en-US" dirty="0"/>
              <a:t>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rgbClr val="0000FF"/>
                </a:solidFill>
              </a:rPr>
              <a:t>Switch and link resources</a:t>
            </a:r>
            <a:endParaRPr lang="en-US" sz="2800" b="0" dirty="0">
              <a:solidFill>
                <a:srgbClr val="0000FF"/>
              </a:solidFill>
            </a:endParaRP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41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08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0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9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4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0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0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140202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overload leads to packet loss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 smtClean="0"/>
              <a:t>Arrival </a:t>
            </a:r>
            <a:r>
              <a:rPr lang="en-US" dirty="0"/>
              <a:t>rate at the queue</a:t>
            </a:r>
          </a:p>
          <a:p>
            <a:pPr lvl="1"/>
            <a:r>
              <a:rPr lang="en-US" dirty="0" smtClean="0"/>
              <a:t>Nature </a:t>
            </a:r>
            <a:r>
              <a:rPr lang="en-US" dirty="0"/>
              <a:t>of arriving traffic (bursty or not?)</a:t>
            </a:r>
          </a:p>
          <a:p>
            <a:pPr lvl="1"/>
            <a:r>
              <a:rPr lang="en-US" dirty="0" smtClean="0"/>
              <a:t>Transmission </a:t>
            </a:r>
            <a:r>
              <a:rPr lang="en-US" dirty="0"/>
              <a:t>rate of outgoing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queuing delay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/>
              <a:t>of queuing delay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ways to share 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switching</a:t>
            </a:r>
          </a:p>
          <a:p>
            <a:pPr lvl="1"/>
            <a:r>
              <a:rPr lang="en-US" dirty="0" smtClean="0"/>
              <a:t>Resource reserved per connection</a:t>
            </a:r>
          </a:p>
          <a:p>
            <a:pPr lvl="1"/>
            <a:r>
              <a:rPr lang="en-US" dirty="0" smtClean="0"/>
              <a:t>Admission control: per connection</a:t>
            </a:r>
          </a:p>
          <a:p>
            <a:r>
              <a:rPr lang="en-US" dirty="0" smtClean="0"/>
              <a:t>Packet switching via statistical multiplexing</a:t>
            </a:r>
          </a:p>
          <a:p>
            <a:pPr lvl="1"/>
            <a:r>
              <a:rPr lang="en-US" dirty="0" smtClean="0"/>
              <a:t>Packets treated independently, on-demand</a:t>
            </a:r>
          </a:p>
          <a:p>
            <a:pPr lvl="1"/>
            <a:r>
              <a:rPr lang="en-US" dirty="0" smtClean="0"/>
              <a:t>Admission control: per packet</a:t>
            </a:r>
          </a:p>
          <a:p>
            <a:endParaRPr lang="en-US" dirty="0" smtClean="0"/>
          </a:p>
          <a:p>
            <a:r>
              <a:rPr lang="en-US" dirty="0" smtClean="0"/>
              <a:t>Hybrid: virtual circuits</a:t>
            </a:r>
          </a:p>
          <a:p>
            <a:pPr lvl="1"/>
            <a:r>
              <a:rPr lang="en-US" dirty="0" smtClean="0"/>
              <a:t>Emulating circuit switching with packets (see text)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theory </a:t>
            </a:r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Arrival process: how packets arrive</a:t>
            </a:r>
          </a:p>
          <a:p>
            <a:pPr lvl="1"/>
            <a:r>
              <a:rPr lang="en-US" dirty="0" smtClean="0"/>
              <a:t>Average rate A</a:t>
            </a:r>
          </a:p>
          <a:p>
            <a:pPr lvl="1"/>
            <a:r>
              <a:rPr lang="en-US" dirty="0" smtClean="0"/>
              <a:t>Peak rate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W: average time packets wait in the queue</a:t>
            </a:r>
          </a:p>
          <a:p>
            <a:pPr lvl="1"/>
            <a:r>
              <a:rPr lang="en-US" dirty="0" smtClean="0"/>
              <a:t>W for “waiting time”</a:t>
            </a:r>
          </a:p>
          <a:p>
            <a:endParaRPr lang="en-US" dirty="0" smtClean="0"/>
          </a:p>
          <a:p>
            <a:r>
              <a:rPr lang="en-US" dirty="0" smtClean="0"/>
              <a:t>L: average number of packets waiting in the queue</a:t>
            </a:r>
          </a:p>
          <a:p>
            <a:pPr lvl="1"/>
            <a:r>
              <a:rPr lang="en-US" dirty="0" smtClean="0"/>
              <a:t>L for “length of queue”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L = A x W</a:t>
            </a:r>
          </a:p>
          <a:p>
            <a:endParaRPr lang="en-US" smtClean="0"/>
          </a:p>
          <a:p>
            <a:r>
              <a:rPr lang="en-US" smtClean="0"/>
              <a:t>Compute L: count packets in queue every second</a:t>
            </a:r>
          </a:p>
          <a:p>
            <a:pPr lvl="1"/>
            <a:r>
              <a:rPr lang="en-US" smtClean="0"/>
              <a:t>How often does a single packet get counted? W times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Why do you care?</a:t>
            </a:r>
          </a:p>
          <a:p>
            <a:pPr lvl="1"/>
            <a:r>
              <a:rPr lang="en-US" smtClean="0"/>
              <a:t>Easy to compute L, harder to compute W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 smtClean="0"/>
              <a:t>How long does the switch take to process a  packet?</a:t>
            </a:r>
            <a:endParaRPr lang="en-US" dirty="0"/>
          </a:p>
          <a:p>
            <a:pPr lvl="1"/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56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</a:t>
            </a:r>
            <a:r>
              <a:rPr sz="2531" b="0" dirty="0" smtClean="0"/>
              <a:t>time</a:t>
            </a:r>
            <a:r>
              <a:rPr lang="en-US" sz="2531" b="0" dirty="0" smtClean="0"/>
              <a:t> (T)</a:t>
            </a:r>
            <a:r>
              <a:rPr sz="2531" b="0" dirty="0" smtClean="0"/>
              <a:t> </a:t>
            </a:r>
            <a:r>
              <a:rPr sz="2531" b="0" dirty="0"/>
              <a:t>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 smtClean="0"/>
              <a:t>F/T </a:t>
            </a:r>
            <a:r>
              <a:rPr lang="en-US" sz="2800" b="0" dirty="0"/>
              <a:t>≈</a:t>
            </a:r>
            <a:r>
              <a:rPr lang="en-US" sz="2531" b="0" dirty="0" smtClean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8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57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endParaRPr sz="2531" b="0" dirty="0"/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r>
              <a:rPr lang="en-US" sz="2531" b="0" dirty="0" smtClean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smtClean="0">
                <a:solidFill>
                  <a:srgbClr val="0000FF"/>
                </a:solidFill>
              </a:rPr>
              <a:t>min{</a:t>
            </a:r>
            <a:r>
              <a:rPr sz="2531" b="0" smtClean="0">
                <a:solidFill>
                  <a:srgbClr val="0000FF"/>
                </a:solidFill>
              </a:rPr>
              <a:t>R</a:t>
            </a:r>
            <a:r>
              <a:rPr lang="en-US" sz="2531" b="0" smtClean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6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is it shared?</a:t>
            </a:r>
          </a:p>
          <a:p>
            <a:pPr lvl="1"/>
            <a:r>
              <a:rPr lang="en-US" dirty="0" smtClean="0"/>
              <a:t>On-demand or via reservation</a:t>
            </a:r>
          </a:p>
          <a:p>
            <a:pPr lvl="0"/>
            <a:r>
              <a:rPr lang="en-US" dirty="0" smtClean="0"/>
              <a:t>How do we evaluate a network? </a:t>
            </a:r>
          </a:p>
          <a:p>
            <a:pPr lvl="1"/>
            <a:r>
              <a:rPr lang="en-US" dirty="0" smtClean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exist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See backup slides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switching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</a:t>
            </a:r>
            <a:r>
              <a:rPr lang="en-US" sz="2800" dirty="0" err="1" smtClean="0">
                <a:solidFill>
                  <a:srgbClr val="0000FF"/>
                </a:solidFill>
              </a:rPr>
              <a:t>rc</a:t>
            </a:r>
            <a:r>
              <a:rPr lang="en-US" sz="2800" dirty="0" smtClean="0"/>
              <a:t> sends reservation request to </a:t>
            </a:r>
            <a:r>
              <a:rPr lang="en-US" sz="2800" dirty="0" err="1" smtClean="0">
                <a:solidFill>
                  <a:srgbClr val="0000FF"/>
                </a:solidFill>
              </a:rPr>
              <a:t>dst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smtClean="0"/>
              <a:t>Switches create circuit </a:t>
            </a:r>
            <a:r>
              <a:rPr lang="en-US" sz="2800" i="1" dirty="0" smtClean="0"/>
              <a:t>after</a:t>
            </a:r>
            <a:r>
              <a:rPr lang="en-US" sz="2800" dirty="0" smtClean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sends </a:t>
            </a:r>
            <a:r>
              <a:rPr lang="en-US" sz="2800" dirty="0" smtClean="0"/>
              <a:t>teardown request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network made of?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623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86803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20722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hop</a:t>
            </a:r>
            <a:endParaRPr lang="en-US" dirty="0"/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connect?</a:t>
            </a:r>
            <a:endParaRPr lang="en-US" dirty="0"/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Subscriber Line (DSL)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an cable provider as an ISP?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82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via cable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 smtClean="0"/>
              <a:t>Up </a:t>
            </a:r>
            <a:r>
              <a:rPr lang="en-US" dirty="0"/>
              <a:t>to 42.8 Mbps downstream</a:t>
            </a:r>
          </a:p>
          <a:p>
            <a:r>
              <a:rPr lang="en-US" dirty="0" smtClean="0"/>
              <a:t>Up </a:t>
            </a:r>
            <a:r>
              <a:rPr lang="en-US" dirty="0"/>
              <a:t>to 30.7 Mbps upstream</a:t>
            </a:r>
          </a:p>
          <a:p>
            <a:r>
              <a:rPr lang="en-US" dirty="0" smtClean="0"/>
              <a:t>Shared </a:t>
            </a:r>
            <a:r>
              <a:rPr lang="en-US" dirty="0"/>
              <a:t>broadcast </a:t>
            </a:r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Reservation </a:t>
            </a:r>
            <a:r>
              <a:rPr lang="en-US" dirty="0"/>
              <a:t>establishes a “circuit” within a </a:t>
            </a:r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means?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70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97755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WiFi?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kinds of circuits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</a:t>
            </a:r>
            <a:r>
              <a:rPr lang="en-US" dirty="0" smtClean="0"/>
              <a:t>circuit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Frequency </a:t>
            </a:r>
            <a:r>
              <a:rPr lang="en-US" dirty="0"/>
              <a:t>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9,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1490453841</TotalTime>
  <Pages>7</Pages>
  <Words>2217</Words>
  <Application>Microsoft Macintosh PowerPoint</Application>
  <PresentationFormat>On-screen Show (4:3)</PresentationFormat>
  <Paragraphs>663</Paragraphs>
  <Slides>74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Arial Black</vt:lpstr>
      <vt:lpstr>Calibri</vt:lpstr>
      <vt:lpstr>Courier New</vt:lpstr>
      <vt:lpstr>Gill Sans</vt:lpstr>
      <vt:lpstr>Helvetica</vt:lpstr>
      <vt:lpstr>Monotype Sorts</vt:lpstr>
      <vt:lpstr>ＭＳ Ｐゴシック</vt:lpstr>
      <vt:lpstr>PMingLiU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Announcements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1205</cp:revision>
  <cp:lastPrinted>1999-09-08T17:25:07Z</cp:lastPrinted>
  <dcterms:created xsi:type="dcterms:W3CDTF">2014-01-14T18:15:50Z</dcterms:created>
  <dcterms:modified xsi:type="dcterms:W3CDTF">2017-01-15T15:58:39Z</dcterms:modified>
  <cp:category/>
</cp:coreProperties>
</file>