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258" r:id="rId2"/>
    <p:sldId id="487" r:id="rId3"/>
    <p:sldId id="513" r:id="rId4"/>
    <p:sldId id="514" r:id="rId5"/>
    <p:sldId id="516" r:id="rId6"/>
    <p:sldId id="515" r:id="rId7"/>
    <p:sldId id="526" r:id="rId8"/>
    <p:sldId id="524" r:id="rId9"/>
    <p:sldId id="527" r:id="rId10"/>
    <p:sldId id="528" r:id="rId11"/>
    <p:sldId id="540" r:id="rId12"/>
    <p:sldId id="529" r:id="rId13"/>
    <p:sldId id="530" r:id="rId14"/>
    <p:sldId id="531" r:id="rId15"/>
    <p:sldId id="532" r:id="rId16"/>
    <p:sldId id="533" r:id="rId17"/>
    <p:sldId id="534" r:id="rId18"/>
    <p:sldId id="535" r:id="rId19"/>
    <p:sldId id="536" r:id="rId20"/>
    <p:sldId id="537" r:id="rId21"/>
    <p:sldId id="538" r:id="rId22"/>
    <p:sldId id="539" r:id="rId23"/>
    <p:sldId id="541" r:id="rId24"/>
    <p:sldId id="542" r:id="rId25"/>
    <p:sldId id="543" r:id="rId26"/>
    <p:sldId id="544" r:id="rId27"/>
    <p:sldId id="545" r:id="rId28"/>
    <p:sldId id="546" r:id="rId29"/>
    <p:sldId id="547" r:id="rId30"/>
    <p:sldId id="548" r:id="rId31"/>
    <p:sldId id="549" r:id="rId32"/>
    <p:sldId id="550" r:id="rId33"/>
    <p:sldId id="551" r:id="rId34"/>
    <p:sldId id="552" r:id="rId35"/>
    <p:sldId id="553" r:id="rId36"/>
    <p:sldId id="554" r:id="rId37"/>
    <p:sldId id="502" r:id="rId38"/>
    <p:sldId id="555" r:id="rId39"/>
    <p:sldId id="556" r:id="rId40"/>
    <p:sldId id="557" r:id="rId41"/>
    <p:sldId id="558" r:id="rId42"/>
    <p:sldId id="559" r:id="rId43"/>
    <p:sldId id="560" r:id="rId44"/>
    <p:sldId id="561" r:id="rId45"/>
    <p:sldId id="562" r:id="rId46"/>
    <p:sldId id="563" r:id="rId47"/>
    <p:sldId id="564" r:id="rId48"/>
    <p:sldId id="565" r:id="rId49"/>
    <p:sldId id="566" r:id="rId50"/>
    <p:sldId id="567" r:id="rId51"/>
    <p:sldId id="568" r:id="rId52"/>
    <p:sldId id="569" r:id="rId53"/>
    <p:sldId id="512" r:id="rId5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FFCB05"/>
    <a:srgbClr val="333399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25"/>
    <p:restoredTop sz="89045"/>
  </p:normalViewPr>
  <p:slideViewPr>
    <p:cSldViewPr>
      <p:cViewPr varScale="1">
        <p:scale>
          <a:sx n="105" d="100"/>
          <a:sy n="105" d="100"/>
        </p:scale>
        <p:origin x="65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A9E29F3-C168-9A47-8C8A-46BDC2A74B93}" type="slidenum">
              <a:rPr lang="en-US" sz="1300" b="0">
                <a:latin typeface="Times New Roman" charset="0"/>
              </a:rPr>
              <a:pPr eaLnBrk="1" hangingPunct="1"/>
              <a:t>17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6170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18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2734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7E73F25-B83A-D648-AFA5-DAF8D5ED7F57}" type="slidenum">
              <a:rPr lang="en-US" sz="1300" b="0">
                <a:latin typeface="Times New Roman" charset="0"/>
              </a:rPr>
              <a:pPr eaLnBrk="1" hangingPunct="1"/>
              <a:t>20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5494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22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6632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the window moves, the timer is restarted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97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DA42316-7BDE-E242-A2E7-21BC69DF4EEC}" type="slidenum">
              <a:rPr lang="en-US" sz="1300" b="0">
                <a:latin typeface="Times New Roman" charset="0"/>
              </a:rPr>
              <a:pPr eaLnBrk="1" hangingPunct="1"/>
              <a:t>34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0.125 is 1/8,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which is easier to compute by simple right shifting bits.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555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36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799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CC3C6E6-5BD2-C34F-9643-EE0DADF7AF6D}" type="slidenum">
              <a:rPr lang="en-US" sz="1300" b="0">
                <a:latin typeface="Times New Roman" charset="0"/>
              </a:rPr>
              <a:pPr eaLnBrk="1" hangingPunct="1"/>
              <a:t>40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270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F96CD0B-3BCB-7846-B3E5-AD71ED030C79}" type="slidenum">
              <a:rPr lang="en-US" sz="1300" b="0">
                <a:latin typeface="Times New Roman" charset="0"/>
              </a:rPr>
              <a:pPr eaLnBrk="1" hangingPunct="1"/>
              <a:t>41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9653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42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123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43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2224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44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5903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45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5912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5C67908-891F-064C-BF1C-8DC331DCFB45}" type="slidenum">
              <a:rPr lang="en-US" sz="1300" b="0">
                <a:latin typeface="Times New Roman" charset="0"/>
              </a:rPr>
              <a:pPr eaLnBrk="1" hangingPunct="1"/>
              <a:t>46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2994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EB63B9-CE76-CA46-A985-4EBE2E5DD35D}" type="slidenum">
              <a:rPr lang="en-US" sz="1300" b="0">
                <a:latin typeface="Times New Roman" charset="0"/>
              </a:rPr>
              <a:pPr eaLnBrk="1" hangingPunct="1"/>
              <a:t>47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2418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65A0D10-E7F8-E946-BE1E-635A5BF6387A}" type="slidenum">
              <a:rPr lang="en-US" sz="1300" b="0">
                <a:latin typeface="Times New Roman" charset="0"/>
              </a:rPr>
              <a:pPr eaLnBrk="1" hangingPunct="1"/>
              <a:t>48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8423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E9B2A7C-4352-6F4A-9BCA-59016BCB4C2F}" type="slidenum">
              <a:rPr lang="en-US" sz="1300" b="0">
                <a:latin typeface="Times New Roman" charset="0"/>
              </a:rPr>
              <a:pPr eaLnBrk="1" hangingPunct="1"/>
              <a:t>50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Why timer?  Will get packet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with no state!!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4530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64BC5DD-F3D6-734B-AE37-06D4ABF193E0}" type="slidenum">
              <a:rPr lang="en-US" sz="1300" b="0">
                <a:latin typeface="Times New Roman" charset="0"/>
              </a:rPr>
              <a:pPr eaLnBrk="1" hangingPunct="1"/>
              <a:t>51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3831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0F2F9F7-F13F-A745-B601-041547EB2A10}" type="slidenum">
              <a:rPr lang="en-US" sz="1300" b="0">
                <a:latin typeface="Times New Roman" charset="0"/>
              </a:rPr>
              <a:pPr eaLnBrk="1" hangingPunct="1"/>
              <a:t>52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768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49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10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336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12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790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336CF3E-E769-AC40-9E12-9CC078555AB7}" type="slidenum">
              <a:rPr lang="en-US" sz="1300" b="0">
                <a:latin typeface="Times New Roman" charset="0"/>
              </a:rPr>
              <a:pPr eaLnBrk="1" hangingPunct="1"/>
              <a:t>13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563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754433D-2A41-5444-9C42-7A0F027E8C55}" type="slidenum">
              <a:rPr lang="en-US" sz="1300" b="0">
                <a:latin typeface="Times New Roman" charset="0"/>
              </a:rPr>
              <a:pPr eaLnBrk="1" hangingPunct="1"/>
              <a:t>14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116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BBFC7EA-0BB6-894E-83B3-32EB41C590E5}" type="slidenum">
              <a:rPr lang="en-US" sz="1300" b="0">
                <a:latin typeface="Times New Roman" charset="0"/>
              </a:rPr>
              <a:pPr eaLnBrk="1" hangingPunct="1"/>
              <a:t>15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3384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A9E29F3-C168-9A47-8C8A-46BDC2A74B93}" type="slidenum">
              <a:rPr lang="en-US" sz="1300" b="0">
                <a:latin typeface="Times New Roman" charset="0"/>
              </a:rPr>
              <a:pPr eaLnBrk="1" hangingPunct="1"/>
              <a:t>16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78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September 30, 2019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8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069263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152900" cy="2667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1219200"/>
            <a:ext cx="4152900" cy="2667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200" y="4038600"/>
            <a:ext cx="8458200" cy="2667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7E9D7D-CD46-A340-A1D8-BC4BFD5FE6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9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September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  <p:sldLayoutId id="2147483709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Fall 2019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header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762000" y="3124200"/>
            <a:ext cx="254909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Computed </a:t>
            </a:r>
            <a:br>
              <a:rPr lang="en-US" b="0" dirty="0">
                <a:solidFill>
                  <a:srgbClr val="0000FF"/>
                </a:solidFill>
                <a:latin typeface="Arial" charset="0"/>
              </a:rPr>
            </a:br>
            <a:r>
              <a:rPr lang="en-US" b="0" dirty="0">
                <a:solidFill>
                  <a:srgbClr val="0000FF"/>
                </a:solidFill>
                <a:latin typeface="Arial" charset="0"/>
              </a:rPr>
              <a:t>over pseudo-header </a:t>
            </a:r>
          </a:p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and data</a:t>
            </a:r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2971800" y="3810000"/>
            <a:ext cx="3124200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57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does TCP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/>
              <a:t>Checksum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Sequence numbers</a:t>
            </a:r>
            <a:r>
              <a:rPr lang="en-US" dirty="0"/>
              <a:t> are byte offsets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435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header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4135438" y="2281420"/>
            <a:ext cx="3124200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27055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Byte offsets</a:t>
            </a:r>
          </a:p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(NOT packet id),</a:t>
            </a:r>
          </a:p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because TCP is a </a:t>
            </a:r>
          </a:p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byte stream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30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ja-JP" altLang="en-US" dirty="0"/>
              <a:t>“</a:t>
            </a:r>
            <a:r>
              <a:rPr lang="en-US" altLang="ja-JP" dirty="0"/>
              <a:t>s</a:t>
            </a:r>
            <a:r>
              <a:rPr lang="en-US" dirty="0"/>
              <a:t>tream of bytes</a:t>
            </a:r>
            <a:r>
              <a:rPr lang="ja-JP" altLang="en-US" dirty="0"/>
              <a:t>”</a:t>
            </a:r>
            <a:r>
              <a:rPr lang="en-US" altLang="ja-JP" dirty="0"/>
              <a:t> s</a:t>
            </a:r>
            <a:r>
              <a:rPr lang="en-US" dirty="0"/>
              <a:t>ervice…</a:t>
            </a:r>
          </a:p>
        </p:txBody>
      </p:sp>
      <p:grpSp>
        <p:nvGrpSpPr>
          <p:cNvPr id="63492" name="Group 3"/>
          <p:cNvGrpSpPr>
            <a:grpSpLocks/>
          </p:cNvGrpSpPr>
          <p:nvPr/>
        </p:nvGrpSpPr>
        <p:grpSpPr bwMode="auto">
          <a:xfrm>
            <a:off x="1460500" y="2122488"/>
            <a:ext cx="5029200" cy="609600"/>
            <a:chOff x="912" y="1104"/>
            <a:chExt cx="3648" cy="384"/>
          </a:xfrm>
        </p:grpSpPr>
        <p:sp>
          <p:nvSpPr>
            <p:cNvPr id="63589" name="Line 4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0" name="Line 5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1" name="Line 6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2" name="Line 7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493" name="Line 8"/>
          <p:cNvSpPr>
            <a:spLocks noChangeShapeType="1"/>
          </p:cNvSpPr>
          <p:nvPr/>
        </p:nvSpPr>
        <p:spPr bwMode="auto">
          <a:xfrm>
            <a:off x="144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4" name="Line 9"/>
          <p:cNvSpPr>
            <a:spLocks noChangeShapeType="1"/>
          </p:cNvSpPr>
          <p:nvPr/>
        </p:nvSpPr>
        <p:spPr bwMode="auto">
          <a:xfrm>
            <a:off x="160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5" name="Line 10"/>
          <p:cNvSpPr>
            <a:spLocks noChangeShapeType="1"/>
          </p:cNvSpPr>
          <p:nvPr/>
        </p:nvSpPr>
        <p:spPr bwMode="auto">
          <a:xfrm>
            <a:off x="175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6" name="Line 11"/>
          <p:cNvSpPr>
            <a:spLocks noChangeShapeType="1"/>
          </p:cNvSpPr>
          <p:nvPr/>
        </p:nvSpPr>
        <p:spPr bwMode="auto">
          <a:xfrm>
            <a:off x="190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7" name="Line 12"/>
          <p:cNvSpPr>
            <a:spLocks noChangeShapeType="1"/>
          </p:cNvSpPr>
          <p:nvPr/>
        </p:nvSpPr>
        <p:spPr bwMode="auto">
          <a:xfrm>
            <a:off x="205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8" name="Line 13"/>
          <p:cNvSpPr>
            <a:spLocks noChangeShapeType="1"/>
          </p:cNvSpPr>
          <p:nvPr/>
        </p:nvSpPr>
        <p:spPr bwMode="auto">
          <a:xfrm>
            <a:off x="220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9" name="Line 14"/>
          <p:cNvSpPr>
            <a:spLocks noChangeShapeType="1"/>
          </p:cNvSpPr>
          <p:nvPr/>
        </p:nvSpPr>
        <p:spPr bwMode="auto">
          <a:xfrm>
            <a:off x="2362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0" name="Line 15"/>
          <p:cNvSpPr>
            <a:spLocks noChangeShapeType="1"/>
          </p:cNvSpPr>
          <p:nvPr/>
        </p:nvSpPr>
        <p:spPr bwMode="auto">
          <a:xfrm>
            <a:off x="2514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1" name="Line 16"/>
          <p:cNvSpPr>
            <a:spLocks noChangeShapeType="1"/>
          </p:cNvSpPr>
          <p:nvPr/>
        </p:nvSpPr>
        <p:spPr bwMode="auto">
          <a:xfrm>
            <a:off x="2667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2" name="Line 17"/>
          <p:cNvSpPr>
            <a:spLocks noChangeShapeType="1"/>
          </p:cNvSpPr>
          <p:nvPr/>
        </p:nvSpPr>
        <p:spPr bwMode="auto">
          <a:xfrm>
            <a:off x="2819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3" name="Line 18"/>
          <p:cNvSpPr>
            <a:spLocks noChangeShapeType="1"/>
          </p:cNvSpPr>
          <p:nvPr/>
        </p:nvSpPr>
        <p:spPr bwMode="auto">
          <a:xfrm>
            <a:off x="2971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4" name="Line 19"/>
          <p:cNvSpPr>
            <a:spLocks noChangeShapeType="1"/>
          </p:cNvSpPr>
          <p:nvPr/>
        </p:nvSpPr>
        <p:spPr bwMode="auto">
          <a:xfrm>
            <a:off x="3124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5" name="Line 20"/>
          <p:cNvSpPr>
            <a:spLocks noChangeShapeType="1"/>
          </p:cNvSpPr>
          <p:nvPr/>
        </p:nvSpPr>
        <p:spPr bwMode="auto">
          <a:xfrm>
            <a:off x="3276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6" name="Line 21"/>
          <p:cNvSpPr>
            <a:spLocks noChangeShapeType="1"/>
          </p:cNvSpPr>
          <p:nvPr/>
        </p:nvSpPr>
        <p:spPr bwMode="auto">
          <a:xfrm>
            <a:off x="3429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7" name="Line 22"/>
          <p:cNvSpPr>
            <a:spLocks noChangeShapeType="1"/>
          </p:cNvSpPr>
          <p:nvPr/>
        </p:nvSpPr>
        <p:spPr bwMode="auto">
          <a:xfrm>
            <a:off x="3581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8" name="Line 23"/>
          <p:cNvSpPr>
            <a:spLocks noChangeShapeType="1"/>
          </p:cNvSpPr>
          <p:nvPr/>
        </p:nvSpPr>
        <p:spPr bwMode="auto">
          <a:xfrm>
            <a:off x="3733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9" name="Line 24"/>
          <p:cNvSpPr>
            <a:spLocks noChangeShapeType="1"/>
          </p:cNvSpPr>
          <p:nvPr/>
        </p:nvSpPr>
        <p:spPr bwMode="auto">
          <a:xfrm>
            <a:off x="3886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0" name="Line 25"/>
          <p:cNvSpPr>
            <a:spLocks noChangeShapeType="1"/>
          </p:cNvSpPr>
          <p:nvPr/>
        </p:nvSpPr>
        <p:spPr bwMode="auto">
          <a:xfrm>
            <a:off x="4038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1" name="Line 26"/>
          <p:cNvSpPr>
            <a:spLocks noChangeShapeType="1"/>
          </p:cNvSpPr>
          <p:nvPr/>
        </p:nvSpPr>
        <p:spPr bwMode="auto">
          <a:xfrm>
            <a:off x="4191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2" name="Line 27"/>
          <p:cNvSpPr>
            <a:spLocks noChangeShapeType="1"/>
          </p:cNvSpPr>
          <p:nvPr/>
        </p:nvSpPr>
        <p:spPr bwMode="auto">
          <a:xfrm>
            <a:off x="4343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3" name="Line 28"/>
          <p:cNvSpPr>
            <a:spLocks noChangeShapeType="1"/>
          </p:cNvSpPr>
          <p:nvPr/>
        </p:nvSpPr>
        <p:spPr bwMode="auto">
          <a:xfrm>
            <a:off x="4495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4" name="Line 29"/>
          <p:cNvSpPr>
            <a:spLocks noChangeShapeType="1"/>
          </p:cNvSpPr>
          <p:nvPr/>
        </p:nvSpPr>
        <p:spPr bwMode="auto">
          <a:xfrm>
            <a:off x="4648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5" name="Line 30"/>
          <p:cNvSpPr>
            <a:spLocks noChangeShapeType="1"/>
          </p:cNvSpPr>
          <p:nvPr/>
        </p:nvSpPr>
        <p:spPr bwMode="auto">
          <a:xfrm>
            <a:off x="4800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6" name="Line 31"/>
          <p:cNvSpPr>
            <a:spLocks noChangeShapeType="1"/>
          </p:cNvSpPr>
          <p:nvPr/>
        </p:nvSpPr>
        <p:spPr bwMode="auto">
          <a:xfrm>
            <a:off x="4953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7" name="Line 32"/>
          <p:cNvSpPr>
            <a:spLocks noChangeShapeType="1"/>
          </p:cNvSpPr>
          <p:nvPr/>
        </p:nvSpPr>
        <p:spPr bwMode="auto">
          <a:xfrm>
            <a:off x="5105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8" name="Line 33"/>
          <p:cNvSpPr>
            <a:spLocks noChangeShapeType="1"/>
          </p:cNvSpPr>
          <p:nvPr/>
        </p:nvSpPr>
        <p:spPr bwMode="auto">
          <a:xfrm>
            <a:off x="525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9" name="Line 34"/>
          <p:cNvSpPr>
            <a:spLocks noChangeShapeType="1"/>
          </p:cNvSpPr>
          <p:nvPr/>
        </p:nvSpPr>
        <p:spPr bwMode="auto">
          <a:xfrm>
            <a:off x="541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0" name="Line 35"/>
          <p:cNvSpPr>
            <a:spLocks noChangeShapeType="1"/>
          </p:cNvSpPr>
          <p:nvPr/>
        </p:nvSpPr>
        <p:spPr bwMode="auto">
          <a:xfrm>
            <a:off x="556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1" name="Line 36"/>
          <p:cNvSpPr>
            <a:spLocks noChangeShapeType="1"/>
          </p:cNvSpPr>
          <p:nvPr/>
        </p:nvSpPr>
        <p:spPr bwMode="auto">
          <a:xfrm>
            <a:off x="571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2" name="Line 37"/>
          <p:cNvSpPr>
            <a:spLocks noChangeShapeType="1"/>
          </p:cNvSpPr>
          <p:nvPr/>
        </p:nvSpPr>
        <p:spPr bwMode="auto">
          <a:xfrm>
            <a:off x="586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3" name="Line 38"/>
          <p:cNvSpPr>
            <a:spLocks noChangeShapeType="1"/>
          </p:cNvSpPr>
          <p:nvPr/>
        </p:nvSpPr>
        <p:spPr bwMode="auto">
          <a:xfrm>
            <a:off x="601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4" name="Line 39"/>
          <p:cNvSpPr>
            <a:spLocks noChangeShapeType="1"/>
          </p:cNvSpPr>
          <p:nvPr/>
        </p:nvSpPr>
        <p:spPr bwMode="auto">
          <a:xfrm>
            <a:off x="61722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5" name="Line 40"/>
          <p:cNvSpPr>
            <a:spLocks noChangeShapeType="1"/>
          </p:cNvSpPr>
          <p:nvPr/>
        </p:nvSpPr>
        <p:spPr bwMode="auto">
          <a:xfrm>
            <a:off x="63246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6" name="Text Box 41"/>
          <p:cNvSpPr txBox="1">
            <a:spLocks noChangeArrowheads="1"/>
          </p:cNvSpPr>
          <p:nvPr/>
        </p:nvSpPr>
        <p:spPr bwMode="auto">
          <a:xfrm rot="5390887">
            <a:off x="1243013" y="2281238"/>
            <a:ext cx="5857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0</a:t>
            </a:r>
          </a:p>
        </p:txBody>
      </p:sp>
      <p:sp>
        <p:nvSpPr>
          <p:cNvPr id="63527" name="Text Box 42"/>
          <p:cNvSpPr txBox="1">
            <a:spLocks noChangeArrowheads="1"/>
          </p:cNvSpPr>
          <p:nvPr/>
        </p:nvSpPr>
        <p:spPr bwMode="auto">
          <a:xfrm rot="5390887">
            <a:off x="1395413" y="2281238"/>
            <a:ext cx="5857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1</a:t>
            </a:r>
          </a:p>
        </p:txBody>
      </p:sp>
      <p:sp>
        <p:nvSpPr>
          <p:cNvPr id="63528" name="Text Box 43"/>
          <p:cNvSpPr txBox="1">
            <a:spLocks noChangeArrowheads="1"/>
          </p:cNvSpPr>
          <p:nvPr/>
        </p:nvSpPr>
        <p:spPr bwMode="auto">
          <a:xfrm rot="5390887">
            <a:off x="1549400" y="2282825"/>
            <a:ext cx="5857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2</a:t>
            </a:r>
          </a:p>
        </p:txBody>
      </p:sp>
      <p:sp>
        <p:nvSpPr>
          <p:cNvPr id="63529" name="Text Box 44"/>
          <p:cNvSpPr txBox="1">
            <a:spLocks noChangeArrowheads="1"/>
          </p:cNvSpPr>
          <p:nvPr/>
        </p:nvSpPr>
        <p:spPr bwMode="auto">
          <a:xfrm rot="5390887">
            <a:off x="1701800" y="2282825"/>
            <a:ext cx="5857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3</a:t>
            </a:r>
          </a:p>
        </p:txBody>
      </p:sp>
      <p:sp>
        <p:nvSpPr>
          <p:cNvPr id="63530" name="Line 45"/>
          <p:cNvSpPr>
            <a:spLocks noChangeShapeType="1"/>
          </p:cNvSpPr>
          <p:nvPr/>
        </p:nvSpPr>
        <p:spPr bwMode="auto">
          <a:xfrm>
            <a:off x="2133600" y="25860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3531" name="Group 46"/>
          <p:cNvGrpSpPr>
            <a:grpSpLocks/>
          </p:cNvGrpSpPr>
          <p:nvPr/>
        </p:nvGrpSpPr>
        <p:grpSpPr bwMode="auto">
          <a:xfrm>
            <a:off x="2743200" y="5334000"/>
            <a:ext cx="5029200" cy="609600"/>
            <a:chOff x="912" y="1104"/>
            <a:chExt cx="3648" cy="384"/>
          </a:xfrm>
        </p:grpSpPr>
        <p:sp>
          <p:nvSpPr>
            <p:cNvPr id="63585" name="Line 47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86" name="Line 48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87" name="Line 49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88" name="Line 50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532" name="Line 51"/>
          <p:cNvSpPr>
            <a:spLocks noChangeShapeType="1"/>
          </p:cNvSpPr>
          <p:nvPr/>
        </p:nvSpPr>
        <p:spPr bwMode="auto">
          <a:xfrm>
            <a:off x="274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3" name="Line 52"/>
          <p:cNvSpPr>
            <a:spLocks noChangeShapeType="1"/>
          </p:cNvSpPr>
          <p:nvPr/>
        </p:nvSpPr>
        <p:spPr bwMode="auto">
          <a:xfrm>
            <a:off x="289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4" name="Line 53"/>
          <p:cNvSpPr>
            <a:spLocks noChangeShapeType="1"/>
          </p:cNvSpPr>
          <p:nvPr/>
        </p:nvSpPr>
        <p:spPr bwMode="auto">
          <a:xfrm>
            <a:off x="304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5" name="Line 54"/>
          <p:cNvSpPr>
            <a:spLocks noChangeShapeType="1"/>
          </p:cNvSpPr>
          <p:nvPr/>
        </p:nvSpPr>
        <p:spPr bwMode="auto">
          <a:xfrm>
            <a:off x="320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6" name="Line 55"/>
          <p:cNvSpPr>
            <a:spLocks noChangeShapeType="1"/>
          </p:cNvSpPr>
          <p:nvPr/>
        </p:nvSpPr>
        <p:spPr bwMode="auto">
          <a:xfrm>
            <a:off x="335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7" name="Line 56"/>
          <p:cNvSpPr>
            <a:spLocks noChangeShapeType="1"/>
          </p:cNvSpPr>
          <p:nvPr/>
        </p:nvSpPr>
        <p:spPr bwMode="auto">
          <a:xfrm>
            <a:off x="350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8" name="Line 57"/>
          <p:cNvSpPr>
            <a:spLocks noChangeShapeType="1"/>
          </p:cNvSpPr>
          <p:nvPr/>
        </p:nvSpPr>
        <p:spPr bwMode="auto">
          <a:xfrm>
            <a:off x="3657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9" name="Line 58"/>
          <p:cNvSpPr>
            <a:spLocks noChangeShapeType="1"/>
          </p:cNvSpPr>
          <p:nvPr/>
        </p:nvSpPr>
        <p:spPr bwMode="auto">
          <a:xfrm>
            <a:off x="3810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0" name="Line 59"/>
          <p:cNvSpPr>
            <a:spLocks noChangeShapeType="1"/>
          </p:cNvSpPr>
          <p:nvPr/>
        </p:nvSpPr>
        <p:spPr bwMode="auto">
          <a:xfrm>
            <a:off x="3962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1" name="Line 60"/>
          <p:cNvSpPr>
            <a:spLocks noChangeShapeType="1"/>
          </p:cNvSpPr>
          <p:nvPr/>
        </p:nvSpPr>
        <p:spPr bwMode="auto">
          <a:xfrm>
            <a:off x="4114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2" name="Line 61"/>
          <p:cNvSpPr>
            <a:spLocks noChangeShapeType="1"/>
          </p:cNvSpPr>
          <p:nvPr/>
        </p:nvSpPr>
        <p:spPr bwMode="auto">
          <a:xfrm>
            <a:off x="4267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3" name="Line 62"/>
          <p:cNvSpPr>
            <a:spLocks noChangeShapeType="1"/>
          </p:cNvSpPr>
          <p:nvPr/>
        </p:nvSpPr>
        <p:spPr bwMode="auto">
          <a:xfrm>
            <a:off x="4419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4" name="Line 63"/>
          <p:cNvSpPr>
            <a:spLocks noChangeShapeType="1"/>
          </p:cNvSpPr>
          <p:nvPr/>
        </p:nvSpPr>
        <p:spPr bwMode="auto">
          <a:xfrm>
            <a:off x="4572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5" name="Line 64"/>
          <p:cNvSpPr>
            <a:spLocks noChangeShapeType="1"/>
          </p:cNvSpPr>
          <p:nvPr/>
        </p:nvSpPr>
        <p:spPr bwMode="auto">
          <a:xfrm>
            <a:off x="4724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6" name="Line 65"/>
          <p:cNvSpPr>
            <a:spLocks noChangeShapeType="1"/>
          </p:cNvSpPr>
          <p:nvPr/>
        </p:nvSpPr>
        <p:spPr bwMode="auto">
          <a:xfrm>
            <a:off x="4876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7" name="Line 66"/>
          <p:cNvSpPr>
            <a:spLocks noChangeShapeType="1"/>
          </p:cNvSpPr>
          <p:nvPr/>
        </p:nvSpPr>
        <p:spPr bwMode="auto">
          <a:xfrm>
            <a:off x="5029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8" name="Line 67"/>
          <p:cNvSpPr>
            <a:spLocks noChangeShapeType="1"/>
          </p:cNvSpPr>
          <p:nvPr/>
        </p:nvSpPr>
        <p:spPr bwMode="auto">
          <a:xfrm>
            <a:off x="5181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9" name="Line 68"/>
          <p:cNvSpPr>
            <a:spLocks noChangeShapeType="1"/>
          </p:cNvSpPr>
          <p:nvPr/>
        </p:nvSpPr>
        <p:spPr bwMode="auto">
          <a:xfrm>
            <a:off x="5334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0" name="Line 69"/>
          <p:cNvSpPr>
            <a:spLocks noChangeShapeType="1"/>
          </p:cNvSpPr>
          <p:nvPr/>
        </p:nvSpPr>
        <p:spPr bwMode="auto">
          <a:xfrm>
            <a:off x="5486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1" name="Line 70"/>
          <p:cNvSpPr>
            <a:spLocks noChangeShapeType="1"/>
          </p:cNvSpPr>
          <p:nvPr/>
        </p:nvSpPr>
        <p:spPr bwMode="auto">
          <a:xfrm>
            <a:off x="5638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2" name="Line 71"/>
          <p:cNvSpPr>
            <a:spLocks noChangeShapeType="1"/>
          </p:cNvSpPr>
          <p:nvPr/>
        </p:nvSpPr>
        <p:spPr bwMode="auto">
          <a:xfrm>
            <a:off x="5791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3" name="Line 72"/>
          <p:cNvSpPr>
            <a:spLocks noChangeShapeType="1"/>
          </p:cNvSpPr>
          <p:nvPr/>
        </p:nvSpPr>
        <p:spPr bwMode="auto">
          <a:xfrm>
            <a:off x="5943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4" name="Line 73"/>
          <p:cNvSpPr>
            <a:spLocks noChangeShapeType="1"/>
          </p:cNvSpPr>
          <p:nvPr/>
        </p:nvSpPr>
        <p:spPr bwMode="auto">
          <a:xfrm>
            <a:off x="6096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5" name="Line 74"/>
          <p:cNvSpPr>
            <a:spLocks noChangeShapeType="1"/>
          </p:cNvSpPr>
          <p:nvPr/>
        </p:nvSpPr>
        <p:spPr bwMode="auto">
          <a:xfrm>
            <a:off x="6248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6" name="Line 75"/>
          <p:cNvSpPr>
            <a:spLocks noChangeShapeType="1"/>
          </p:cNvSpPr>
          <p:nvPr/>
        </p:nvSpPr>
        <p:spPr bwMode="auto">
          <a:xfrm>
            <a:off x="6400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7" name="Line 76"/>
          <p:cNvSpPr>
            <a:spLocks noChangeShapeType="1"/>
          </p:cNvSpPr>
          <p:nvPr/>
        </p:nvSpPr>
        <p:spPr bwMode="auto">
          <a:xfrm>
            <a:off x="655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8" name="Line 77"/>
          <p:cNvSpPr>
            <a:spLocks noChangeShapeType="1"/>
          </p:cNvSpPr>
          <p:nvPr/>
        </p:nvSpPr>
        <p:spPr bwMode="auto">
          <a:xfrm>
            <a:off x="670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9" name="Line 78"/>
          <p:cNvSpPr>
            <a:spLocks noChangeShapeType="1"/>
          </p:cNvSpPr>
          <p:nvPr/>
        </p:nvSpPr>
        <p:spPr bwMode="auto">
          <a:xfrm>
            <a:off x="685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0" name="Line 79"/>
          <p:cNvSpPr>
            <a:spLocks noChangeShapeType="1"/>
          </p:cNvSpPr>
          <p:nvPr/>
        </p:nvSpPr>
        <p:spPr bwMode="auto">
          <a:xfrm>
            <a:off x="701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1" name="Line 80"/>
          <p:cNvSpPr>
            <a:spLocks noChangeShapeType="1"/>
          </p:cNvSpPr>
          <p:nvPr/>
        </p:nvSpPr>
        <p:spPr bwMode="auto">
          <a:xfrm>
            <a:off x="716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2" name="Line 81"/>
          <p:cNvSpPr>
            <a:spLocks noChangeShapeType="1"/>
          </p:cNvSpPr>
          <p:nvPr/>
        </p:nvSpPr>
        <p:spPr bwMode="auto">
          <a:xfrm>
            <a:off x="731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3" name="Line 82"/>
          <p:cNvSpPr>
            <a:spLocks noChangeShapeType="1"/>
          </p:cNvSpPr>
          <p:nvPr/>
        </p:nvSpPr>
        <p:spPr bwMode="auto">
          <a:xfrm>
            <a:off x="74676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4" name="Line 83"/>
          <p:cNvSpPr>
            <a:spLocks noChangeShapeType="1"/>
          </p:cNvSpPr>
          <p:nvPr/>
        </p:nvSpPr>
        <p:spPr bwMode="auto">
          <a:xfrm>
            <a:off x="76200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5" name="Text Box 84"/>
          <p:cNvSpPr txBox="1">
            <a:spLocks noChangeArrowheads="1"/>
          </p:cNvSpPr>
          <p:nvPr/>
        </p:nvSpPr>
        <p:spPr bwMode="auto">
          <a:xfrm rot="5390887">
            <a:off x="2540000" y="5487988"/>
            <a:ext cx="5857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0</a:t>
            </a:r>
          </a:p>
        </p:txBody>
      </p:sp>
      <p:sp>
        <p:nvSpPr>
          <p:cNvPr id="63566" name="Text Box 85"/>
          <p:cNvSpPr txBox="1">
            <a:spLocks noChangeArrowheads="1"/>
          </p:cNvSpPr>
          <p:nvPr/>
        </p:nvSpPr>
        <p:spPr bwMode="auto">
          <a:xfrm rot="5390887">
            <a:off x="2692400" y="5487988"/>
            <a:ext cx="5857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1</a:t>
            </a:r>
          </a:p>
        </p:txBody>
      </p:sp>
      <p:sp>
        <p:nvSpPr>
          <p:cNvPr id="63567" name="Text Box 86"/>
          <p:cNvSpPr txBox="1">
            <a:spLocks noChangeArrowheads="1"/>
          </p:cNvSpPr>
          <p:nvPr/>
        </p:nvSpPr>
        <p:spPr bwMode="auto">
          <a:xfrm rot="5390887">
            <a:off x="2844800" y="5487988"/>
            <a:ext cx="5857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2</a:t>
            </a:r>
          </a:p>
        </p:txBody>
      </p:sp>
      <p:sp>
        <p:nvSpPr>
          <p:cNvPr id="63568" name="Text Box 87"/>
          <p:cNvSpPr txBox="1">
            <a:spLocks noChangeArrowheads="1"/>
          </p:cNvSpPr>
          <p:nvPr/>
        </p:nvSpPr>
        <p:spPr bwMode="auto">
          <a:xfrm rot="5390887">
            <a:off x="2997200" y="5487988"/>
            <a:ext cx="5857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3</a:t>
            </a:r>
          </a:p>
        </p:txBody>
      </p:sp>
      <p:sp>
        <p:nvSpPr>
          <p:cNvPr id="63569" name="Line 88"/>
          <p:cNvSpPr>
            <a:spLocks noChangeShapeType="1"/>
          </p:cNvSpPr>
          <p:nvPr/>
        </p:nvSpPr>
        <p:spPr bwMode="auto">
          <a:xfrm>
            <a:off x="3429000" y="54864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0" name="Line 89"/>
          <p:cNvSpPr>
            <a:spLocks noChangeShapeType="1"/>
          </p:cNvSpPr>
          <p:nvPr/>
        </p:nvSpPr>
        <p:spPr bwMode="auto">
          <a:xfrm>
            <a:off x="3429000" y="57912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1" name="Text Box 90"/>
          <p:cNvSpPr txBox="1">
            <a:spLocks noChangeArrowheads="1"/>
          </p:cNvSpPr>
          <p:nvPr/>
        </p:nvSpPr>
        <p:spPr bwMode="auto">
          <a:xfrm>
            <a:off x="304800" y="1600200"/>
            <a:ext cx="30957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>
                <a:latin typeface="+mn-lt"/>
              </a:rPr>
              <a:t>Application @ Host A</a:t>
            </a:r>
          </a:p>
        </p:txBody>
      </p:sp>
      <p:sp>
        <p:nvSpPr>
          <p:cNvPr id="63572" name="Text Box 91"/>
          <p:cNvSpPr txBox="1">
            <a:spLocks noChangeArrowheads="1"/>
          </p:cNvSpPr>
          <p:nvPr/>
        </p:nvSpPr>
        <p:spPr bwMode="auto">
          <a:xfrm>
            <a:off x="304800" y="6015335"/>
            <a:ext cx="31102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>
                <a:latin typeface="+mn-lt"/>
              </a:rPr>
              <a:t>Application @ Host B</a:t>
            </a:r>
          </a:p>
        </p:txBody>
      </p:sp>
      <p:sp>
        <p:nvSpPr>
          <p:cNvPr id="63573" name="Text Box 92"/>
          <p:cNvSpPr txBox="1">
            <a:spLocks noChangeArrowheads="1"/>
          </p:cNvSpPr>
          <p:nvPr/>
        </p:nvSpPr>
        <p:spPr bwMode="auto">
          <a:xfrm rot="5390887">
            <a:off x="2271713" y="2346325"/>
            <a:ext cx="6619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80</a:t>
            </a:r>
          </a:p>
        </p:txBody>
      </p:sp>
      <p:sp>
        <p:nvSpPr>
          <p:cNvPr id="63574" name="Line 93"/>
          <p:cNvSpPr>
            <a:spLocks noChangeShapeType="1"/>
          </p:cNvSpPr>
          <p:nvPr/>
        </p:nvSpPr>
        <p:spPr bwMode="auto">
          <a:xfrm>
            <a:off x="2133600" y="23574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5" name="Text Box 94"/>
          <p:cNvSpPr txBox="1">
            <a:spLocks noChangeArrowheads="1"/>
          </p:cNvSpPr>
          <p:nvPr/>
        </p:nvSpPr>
        <p:spPr bwMode="auto">
          <a:xfrm rot="5390887">
            <a:off x="3568700" y="5548313"/>
            <a:ext cx="6619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80</a:t>
            </a:r>
          </a:p>
        </p:txBody>
      </p:sp>
      <p:sp>
        <p:nvSpPr>
          <p:cNvPr id="63576" name="Line 95"/>
          <p:cNvSpPr>
            <a:spLocks noChangeShapeType="1"/>
          </p:cNvSpPr>
          <p:nvPr/>
        </p:nvSpPr>
        <p:spPr bwMode="auto">
          <a:xfrm>
            <a:off x="1485900" y="2817813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7" name="Line 96"/>
          <p:cNvSpPr>
            <a:spLocks noChangeShapeType="1"/>
          </p:cNvSpPr>
          <p:nvPr/>
        </p:nvSpPr>
        <p:spPr bwMode="auto">
          <a:xfrm>
            <a:off x="1981200" y="2819400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8" name="Line 97"/>
          <p:cNvSpPr>
            <a:spLocks noChangeShapeType="1"/>
          </p:cNvSpPr>
          <p:nvPr/>
        </p:nvSpPr>
        <p:spPr bwMode="auto">
          <a:xfrm>
            <a:off x="2476500" y="2820988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9" name="Line 98"/>
          <p:cNvSpPr>
            <a:spLocks noChangeShapeType="1"/>
          </p:cNvSpPr>
          <p:nvPr/>
        </p:nvSpPr>
        <p:spPr bwMode="auto">
          <a:xfrm>
            <a:off x="2971800" y="2822575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0" name="Line 99"/>
          <p:cNvSpPr>
            <a:spLocks noChangeShapeType="1"/>
          </p:cNvSpPr>
          <p:nvPr/>
        </p:nvSpPr>
        <p:spPr bwMode="auto">
          <a:xfrm>
            <a:off x="3467100" y="2824163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1" name="Line 100"/>
          <p:cNvSpPr>
            <a:spLocks noChangeShapeType="1"/>
          </p:cNvSpPr>
          <p:nvPr/>
        </p:nvSpPr>
        <p:spPr bwMode="auto">
          <a:xfrm>
            <a:off x="3962400" y="2825750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2" name="Line 101"/>
          <p:cNvSpPr>
            <a:spLocks noChangeShapeType="1"/>
          </p:cNvSpPr>
          <p:nvPr/>
        </p:nvSpPr>
        <p:spPr bwMode="auto">
          <a:xfrm>
            <a:off x="4457700" y="2827338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3" name="Line 102"/>
          <p:cNvSpPr>
            <a:spLocks noChangeShapeType="1"/>
          </p:cNvSpPr>
          <p:nvPr/>
        </p:nvSpPr>
        <p:spPr bwMode="auto">
          <a:xfrm>
            <a:off x="4953000" y="2828925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4" name="Line 103"/>
          <p:cNvSpPr>
            <a:spLocks noChangeShapeType="1"/>
          </p:cNvSpPr>
          <p:nvPr/>
        </p:nvSpPr>
        <p:spPr bwMode="auto">
          <a:xfrm>
            <a:off x="5448300" y="2830513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BC9736-765D-5343-B322-6137A4E70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2019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99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provided using TCP </a:t>
            </a:r>
            <a:r>
              <a:rPr lang="ja-JP" altLang="en-US" dirty="0"/>
              <a:t>“</a:t>
            </a:r>
            <a:r>
              <a:rPr lang="en-US" altLang="ja-JP" dirty="0"/>
              <a:t>s</a:t>
            </a:r>
            <a:r>
              <a:rPr lang="en-US" dirty="0"/>
              <a:t>egments</a:t>
            </a:r>
            <a:r>
              <a:rPr lang="ja-JP" altLang="en-US" dirty="0"/>
              <a:t>”</a:t>
            </a:r>
            <a:endParaRPr lang="en-US" dirty="0"/>
          </a:p>
        </p:txBody>
      </p:sp>
      <p:grpSp>
        <p:nvGrpSpPr>
          <p:cNvPr id="65540" name="Group 3"/>
          <p:cNvGrpSpPr>
            <a:grpSpLocks/>
          </p:cNvGrpSpPr>
          <p:nvPr/>
        </p:nvGrpSpPr>
        <p:grpSpPr bwMode="auto">
          <a:xfrm>
            <a:off x="1447800" y="2128838"/>
            <a:ext cx="5029200" cy="609600"/>
            <a:chOff x="912" y="1104"/>
            <a:chExt cx="3648" cy="384"/>
          </a:xfrm>
        </p:grpSpPr>
        <p:sp>
          <p:nvSpPr>
            <p:cNvPr id="65647" name="Line 4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8" name="Line 5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9" name="Line 6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50" name="Line 7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5541" name="Line 8"/>
          <p:cNvSpPr>
            <a:spLocks noChangeShapeType="1"/>
          </p:cNvSpPr>
          <p:nvPr/>
        </p:nvSpPr>
        <p:spPr bwMode="auto">
          <a:xfrm>
            <a:off x="144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2" name="Line 9"/>
          <p:cNvSpPr>
            <a:spLocks noChangeShapeType="1"/>
          </p:cNvSpPr>
          <p:nvPr/>
        </p:nvSpPr>
        <p:spPr bwMode="auto">
          <a:xfrm>
            <a:off x="160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3" name="Line 10"/>
          <p:cNvSpPr>
            <a:spLocks noChangeShapeType="1"/>
          </p:cNvSpPr>
          <p:nvPr/>
        </p:nvSpPr>
        <p:spPr bwMode="auto">
          <a:xfrm>
            <a:off x="175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4" name="Line 11"/>
          <p:cNvSpPr>
            <a:spLocks noChangeShapeType="1"/>
          </p:cNvSpPr>
          <p:nvPr/>
        </p:nvSpPr>
        <p:spPr bwMode="auto">
          <a:xfrm>
            <a:off x="190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5" name="Line 12"/>
          <p:cNvSpPr>
            <a:spLocks noChangeShapeType="1"/>
          </p:cNvSpPr>
          <p:nvPr/>
        </p:nvSpPr>
        <p:spPr bwMode="auto">
          <a:xfrm>
            <a:off x="205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6" name="Line 13"/>
          <p:cNvSpPr>
            <a:spLocks noChangeShapeType="1"/>
          </p:cNvSpPr>
          <p:nvPr/>
        </p:nvSpPr>
        <p:spPr bwMode="auto">
          <a:xfrm>
            <a:off x="220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7" name="Line 14"/>
          <p:cNvSpPr>
            <a:spLocks noChangeShapeType="1"/>
          </p:cNvSpPr>
          <p:nvPr/>
        </p:nvSpPr>
        <p:spPr bwMode="auto">
          <a:xfrm>
            <a:off x="2362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8" name="Line 15"/>
          <p:cNvSpPr>
            <a:spLocks noChangeShapeType="1"/>
          </p:cNvSpPr>
          <p:nvPr/>
        </p:nvSpPr>
        <p:spPr bwMode="auto">
          <a:xfrm>
            <a:off x="2514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9" name="Line 16"/>
          <p:cNvSpPr>
            <a:spLocks noChangeShapeType="1"/>
          </p:cNvSpPr>
          <p:nvPr/>
        </p:nvSpPr>
        <p:spPr bwMode="auto">
          <a:xfrm>
            <a:off x="2667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0" name="Line 17"/>
          <p:cNvSpPr>
            <a:spLocks noChangeShapeType="1"/>
          </p:cNvSpPr>
          <p:nvPr/>
        </p:nvSpPr>
        <p:spPr bwMode="auto">
          <a:xfrm>
            <a:off x="2819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1" name="Line 18"/>
          <p:cNvSpPr>
            <a:spLocks noChangeShapeType="1"/>
          </p:cNvSpPr>
          <p:nvPr/>
        </p:nvSpPr>
        <p:spPr bwMode="auto">
          <a:xfrm>
            <a:off x="2971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2" name="Line 19"/>
          <p:cNvSpPr>
            <a:spLocks noChangeShapeType="1"/>
          </p:cNvSpPr>
          <p:nvPr/>
        </p:nvSpPr>
        <p:spPr bwMode="auto">
          <a:xfrm>
            <a:off x="3124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3" name="Line 20"/>
          <p:cNvSpPr>
            <a:spLocks noChangeShapeType="1"/>
          </p:cNvSpPr>
          <p:nvPr/>
        </p:nvSpPr>
        <p:spPr bwMode="auto">
          <a:xfrm>
            <a:off x="3276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4" name="Line 21"/>
          <p:cNvSpPr>
            <a:spLocks noChangeShapeType="1"/>
          </p:cNvSpPr>
          <p:nvPr/>
        </p:nvSpPr>
        <p:spPr bwMode="auto">
          <a:xfrm>
            <a:off x="3429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5" name="Line 22"/>
          <p:cNvSpPr>
            <a:spLocks noChangeShapeType="1"/>
          </p:cNvSpPr>
          <p:nvPr/>
        </p:nvSpPr>
        <p:spPr bwMode="auto">
          <a:xfrm>
            <a:off x="3581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6" name="Line 23"/>
          <p:cNvSpPr>
            <a:spLocks noChangeShapeType="1"/>
          </p:cNvSpPr>
          <p:nvPr/>
        </p:nvSpPr>
        <p:spPr bwMode="auto">
          <a:xfrm>
            <a:off x="3733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7" name="Line 24"/>
          <p:cNvSpPr>
            <a:spLocks noChangeShapeType="1"/>
          </p:cNvSpPr>
          <p:nvPr/>
        </p:nvSpPr>
        <p:spPr bwMode="auto">
          <a:xfrm>
            <a:off x="3886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8" name="Line 25"/>
          <p:cNvSpPr>
            <a:spLocks noChangeShapeType="1"/>
          </p:cNvSpPr>
          <p:nvPr/>
        </p:nvSpPr>
        <p:spPr bwMode="auto">
          <a:xfrm>
            <a:off x="4038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9" name="Line 26"/>
          <p:cNvSpPr>
            <a:spLocks noChangeShapeType="1"/>
          </p:cNvSpPr>
          <p:nvPr/>
        </p:nvSpPr>
        <p:spPr bwMode="auto">
          <a:xfrm>
            <a:off x="4191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0" name="Line 27"/>
          <p:cNvSpPr>
            <a:spLocks noChangeShapeType="1"/>
          </p:cNvSpPr>
          <p:nvPr/>
        </p:nvSpPr>
        <p:spPr bwMode="auto">
          <a:xfrm>
            <a:off x="4343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1" name="Line 28"/>
          <p:cNvSpPr>
            <a:spLocks noChangeShapeType="1"/>
          </p:cNvSpPr>
          <p:nvPr/>
        </p:nvSpPr>
        <p:spPr bwMode="auto">
          <a:xfrm>
            <a:off x="4495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2" name="Line 29"/>
          <p:cNvSpPr>
            <a:spLocks noChangeShapeType="1"/>
          </p:cNvSpPr>
          <p:nvPr/>
        </p:nvSpPr>
        <p:spPr bwMode="auto">
          <a:xfrm>
            <a:off x="4648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3" name="Line 30"/>
          <p:cNvSpPr>
            <a:spLocks noChangeShapeType="1"/>
          </p:cNvSpPr>
          <p:nvPr/>
        </p:nvSpPr>
        <p:spPr bwMode="auto">
          <a:xfrm>
            <a:off x="4800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4" name="Line 31"/>
          <p:cNvSpPr>
            <a:spLocks noChangeShapeType="1"/>
          </p:cNvSpPr>
          <p:nvPr/>
        </p:nvSpPr>
        <p:spPr bwMode="auto">
          <a:xfrm>
            <a:off x="4953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5" name="Line 32"/>
          <p:cNvSpPr>
            <a:spLocks noChangeShapeType="1"/>
          </p:cNvSpPr>
          <p:nvPr/>
        </p:nvSpPr>
        <p:spPr bwMode="auto">
          <a:xfrm>
            <a:off x="5105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6" name="Line 33"/>
          <p:cNvSpPr>
            <a:spLocks noChangeShapeType="1"/>
          </p:cNvSpPr>
          <p:nvPr/>
        </p:nvSpPr>
        <p:spPr bwMode="auto">
          <a:xfrm>
            <a:off x="525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7" name="Line 34"/>
          <p:cNvSpPr>
            <a:spLocks noChangeShapeType="1"/>
          </p:cNvSpPr>
          <p:nvPr/>
        </p:nvSpPr>
        <p:spPr bwMode="auto">
          <a:xfrm>
            <a:off x="541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8" name="Line 35"/>
          <p:cNvSpPr>
            <a:spLocks noChangeShapeType="1"/>
          </p:cNvSpPr>
          <p:nvPr/>
        </p:nvSpPr>
        <p:spPr bwMode="auto">
          <a:xfrm>
            <a:off x="556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9" name="Line 36"/>
          <p:cNvSpPr>
            <a:spLocks noChangeShapeType="1"/>
          </p:cNvSpPr>
          <p:nvPr/>
        </p:nvSpPr>
        <p:spPr bwMode="auto">
          <a:xfrm>
            <a:off x="571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0" name="Line 37"/>
          <p:cNvSpPr>
            <a:spLocks noChangeShapeType="1"/>
          </p:cNvSpPr>
          <p:nvPr/>
        </p:nvSpPr>
        <p:spPr bwMode="auto">
          <a:xfrm>
            <a:off x="586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1" name="Line 38"/>
          <p:cNvSpPr>
            <a:spLocks noChangeShapeType="1"/>
          </p:cNvSpPr>
          <p:nvPr/>
        </p:nvSpPr>
        <p:spPr bwMode="auto">
          <a:xfrm>
            <a:off x="601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2" name="Line 39"/>
          <p:cNvSpPr>
            <a:spLocks noChangeShapeType="1"/>
          </p:cNvSpPr>
          <p:nvPr/>
        </p:nvSpPr>
        <p:spPr bwMode="auto">
          <a:xfrm>
            <a:off x="61722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3" name="Line 40"/>
          <p:cNvSpPr>
            <a:spLocks noChangeShapeType="1"/>
          </p:cNvSpPr>
          <p:nvPr/>
        </p:nvSpPr>
        <p:spPr bwMode="auto">
          <a:xfrm>
            <a:off x="63246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4" name="Text Box 41"/>
          <p:cNvSpPr txBox="1">
            <a:spLocks noChangeArrowheads="1"/>
          </p:cNvSpPr>
          <p:nvPr/>
        </p:nvSpPr>
        <p:spPr bwMode="auto">
          <a:xfrm rot="5390887">
            <a:off x="1225440" y="2280057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0</a:t>
            </a:r>
          </a:p>
        </p:txBody>
      </p:sp>
      <p:sp>
        <p:nvSpPr>
          <p:cNvPr id="65575" name="Text Box 42"/>
          <p:cNvSpPr txBox="1">
            <a:spLocks noChangeArrowheads="1"/>
          </p:cNvSpPr>
          <p:nvPr/>
        </p:nvSpPr>
        <p:spPr bwMode="auto">
          <a:xfrm rot="5390887">
            <a:off x="1377840" y="2280057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1</a:t>
            </a:r>
          </a:p>
        </p:txBody>
      </p:sp>
      <p:sp>
        <p:nvSpPr>
          <p:cNvPr id="65576" name="Text Box 43"/>
          <p:cNvSpPr txBox="1">
            <a:spLocks noChangeArrowheads="1"/>
          </p:cNvSpPr>
          <p:nvPr/>
        </p:nvSpPr>
        <p:spPr bwMode="auto">
          <a:xfrm rot="5390887">
            <a:off x="1531828" y="2281645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2</a:t>
            </a:r>
          </a:p>
        </p:txBody>
      </p:sp>
      <p:sp>
        <p:nvSpPr>
          <p:cNvPr id="65577" name="Text Box 44"/>
          <p:cNvSpPr txBox="1">
            <a:spLocks noChangeArrowheads="1"/>
          </p:cNvSpPr>
          <p:nvPr/>
        </p:nvSpPr>
        <p:spPr bwMode="auto">
          <a:xfrm rot="5390887">
            <a:off x="1684228" y="2281645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3</a:t>
            </a:r>
          </a:p>
        </p:txBody>
      </p:sp>
      <p:sp>
        <p:nvSpPr>
          <p:cNvPr id="65578" name="Line 45"/>
          <p:cNvSpPr>
            <a:spLocks noChangeShapeType="1"/>
          </p:cNvSpPr>
          <p:nvPr/>
        </p:nvSpPr>
        <p:spPr bwMode="auto">
          <a:xfrm>
            <a:off x="2133600" y="25860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grpSp>
        <p:nvGrpSpPr>
          <p:cNvPr id="65579" name="Group 46"/>
          <p:cNvGrpSpPr>
            <a:grpSpLocks/>
          </p:cNvGrpSpPr>
          <p:nvPr/>
        </p:nvGrpSpPr>
        <p:grpSpPr bwMode="auto">
          <a:xfrm>
            <a:off x="2743200" y="5334000"/>
            <a:ext cx="5029200" cy="609600"/>
            <a:chOff x="912" y="1104"/>
            <a:chExt cx="3648" cy="384"/>
          </a:xfrm>
        </p:grpSpPr>
        <p:sp>
          <p:nvSpPr>
            <p:cNvPr id="65643" name="Line 47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4" name="Line 48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5" name="Line 49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6" name="Line 50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5580" name="Line 51"/>
          <p:cNvSpPr>
            <a:spLocks noChangeShapeType="1"/>
          </p:cNvSpPr>
          <p:nvPr/>
        </p:nvSpPr>
        <p:spPr bwMode="auto">
          <a:xfrm>
            <a:off x="274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1" name="Line 52"/>
          <p:cNvSpPr>
            <a:spLocks noChangeShapeType="1"/>
          </p:cNvSpPr>
          <p:nvPr/>
        </p:nvSpPr>
        <p:spPr bwMode="auto">
          <a:xfrm>
            <a:off x="289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2" name="Line 53"/>
          <p:cNvSpPr>
            <a:spLocks noChangeShapeType="1"/>
          </p:cNvSpPr>
          <p:nvPr/>
        </p:nvSpPr>
        <p:spPr bwMode="auto">
          <a:xfrm>
            <a:off x="304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3" name="Line 54"/>
          <p:cNvSpPr>
            <a:spLocks noChangeShapeType="1"/>
          </p:cNvSpPr>
          <p:nvPr/>
        </p:nvSpPr>
        <p:spPr bwMode="auto">
          <a:xfrm>
            <a:off x="320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4" name="Line 55"/>
          <p:cNvSpPr>
            <a:spLocks noChangeShapeType="1"/>
          </p:cNvSpPr>
          <p:nvPr/>
        </p:nvSpPr>
        <p:spPr bwMode="auto">
          <a:xfrm>
            <a:off x="335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5" name="Line 56"/>
          <p:cNvSpPr>
            <a:spLocks noChangeShapeType="1"/>
          </p:cNvSpPr>
          <p:nvPr/>
        </p:nvSpPr>
        <p:spPr bwMode="auto">
          <a:xfrm>
            <a:off x="350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6" name="Line 57"/>
          <p:cNvSpPr>
            <a:spLocks noChangeShapeType="1"/>
          </p:cNvSpPr>
          <p:nvPr/>
        </p:nvSpPr>
        <p:spPr bwMode="auto">
          <a:xfrm>
            <a:off x="3657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7" name="Line 58"/>
          <p:cNvSpPr>
            <a:spLocks noChangeShapeType="1"/>
          </p:cNvSpPr>
          <p:nvPr/>
        </p:nvSpPr>
        <p:spPr bwMode="auto">
          <a:xfrm>
            <a:off x="3810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8" name="Line 59"/>
          <p:cNvSpPr>
            <a:spLocks noChangeShapeType="1"/>
          </p:cNvSpPr>
          <p:nvPr/>
        </p:nvSpPr>
        <p:spPr bwMode="auto">
          <a:xfrm>
            <a:off x="3962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9" name="Line 60"/>
          <p:cNvSpPr>
            <a:spLocks noChangeShapeType="1"/>
          </p:cNvSpPr>
          <p:nvPr/>
        </p:nvSpPr>
        <p:spPr bwMode="auto">
          <a:xfrm>
            <a:off x="4114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0" name="Line 61"/>
          <p:cNvSpPr>
            <a:spLocks noChangeShapeType="1"/>
          </p:cNvSpPr>
          <p:nvPr/>
        </p:nvSpPr>
        <p:spPr bwMode="auto">
          <a:xfrm>
            <a:off x="4267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1" name="Line 62"/>
          <p:cNvSpPr>
            <a:spLocks noChangeShapeType="1"/>
          </p:cNvSpPr>
          <p:nvPr/>
        </p:nvSpPr>
        <p:spPr bwMode="auto">
          <a:xfrm>
            <a:off x="4419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2" name="Line 63"/>
          <p:cNvSpPr>
            <a:spLocks noChangeShapeType="1"/>
          </p:cNvSpPr>
          <p:nvPr/>
        </p:nvSpPr>
        <p:spPr bwMode="auto">
          <a:xfrm>
            <a:off x="4572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3" name="Line 64"/>
          <p:cNvSpPr>
            <a:spLocks noChangeShapeType="1"/>
          </p:cNvSpPr>
          <p:nvPr/>
        </p:nvSpPr>
        <p:spPr bwMode="auto">
          <a:xfrm>
            <a:off x="4724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4" name="Line 65"/>
          <p:cNvSpPr>
            <a:spLocks noChangeShapeType="1"/>
          </p:cNvSpPr>
          <p:nvPr/>
        </p:nvSpPr>
        <p:spPr bwMode="auto">
          <a:xfrm>
            <a:off x="4876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5" name="Line 66"/>
          <p:cNvSpPr>
            <a:spLocks noChangeShapeType="1"/>
          </p:cNvSpPr>
          <p:nvPr/>
        </p:nvSpPr>
        <p:spPr bwMode="auto">
          <a:xfrm>
            <a:off x="5029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6" name="Line 67"/>
          <p:cNvSpPr>
            <a:spLocks noChangeShapeType="1"/>
          </p:cNvSpPr>
          <p:nvPr/>
        </p:nvSpPr>
        <p:spPr bwMode="auto">
          <a:xfrm>
            <a:off x="5181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7" name="Line 68"/>
          <p:cNvSpPr>
            <a:spLocks noChangeShapeType="1"/>
          </p:cNvSpPr>
          <p:nvPr/>
        </p:nvSpPr>
        <p:spPr bwMode="auto">
          <a:xfrm>
            <a:off x="5334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8" name="Line 69"/>
          <p:cNvSpPr>
            <a:spLocks noChangeShapeType="1"/>
          </p:cNvSpPr>
          <p:nvPr/>
        </p:nvSpPr>
        <p:spPr bwMode="auto">
          <a:xfrm>
            <a:off x="5486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9" name="Line 70"/>
          <p:cNvSpPr>
            <a:spLocks noChangeShapeType="1"/>
          </p:cNvSpPr>
          <p:nvPr/>
        </p:nvSpPr>
        <p:spPr bwMode="auto">
          <a:xfrm>
            <a:off x="5638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0" name="Line 71"/>
          <p:cNvSpPr>
            <a:spLocks noChangeShapeType="1"/>
          </p:cNvSpPr>
          <p:nvPr/>
        </p:nvSpPr>
        <p:spPr bwMode="auto">
          <a:xfrm>
            <a:off x="5791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1" name="Line 72"/>
          <p:cNvSpPr>
            <a:spLocks noChangeShapeType="1"/>
          </p:cNvSpPr>
          <p:nvPr/>
        </p:nvSpPr>
        <p:spPr bwMode="auto">
          <a:xfrm>
            <a:off x="5943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2" name="Line 73"/>
          <p:cNvSpPr>
            <a:spLocks noChangeShapeType="1"/>
          </p:cNvSpPr>
          <p:nvPr/>
        </p:nvSpPr>
        <p:spPr bwMode="auto">
          <a:xfrm>
            <a:off x="6096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3" name="Line 74"/>
          <p:cNvSpPr>
            <a:spLocks noChangeShapeType="1"/>
          </p:cNvSpPr>
          <p:nvPr/>
        </p:nvSpPr>
        <p:spPr bwMode="auto">
          <a:xfrm>
            <a:off x="6248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4" name="Line 75"/>
          <p:cNvSpPr>
            <a:spLocks noChangeShapeType="1"/>
          </p:cNvSpPr>
          <p:nvPr/>
        </p:nvSpPr>
        <p:spPr bwMode="auto">
          <a:xfrm>
            <a:off x="6400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5" name="Line 76"/>
          <p:cNvSpPr>
            <a:spLocks noChangeShapeType="1"/>
          </p:cNvSpPr>
          <p:nvPr/>
        </p:nvSpPr>
        <p:spPr bwMode="auto">
          <a:xfrm>
            <a:off x="655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6" name="Line 77"/>
          <p:cNvSpPr>
            <a:spLocks noChangeShapeType="1"/>
          </p:cNvSpPr>
          <p:nvPr/>
        </p:nvSpPr>
        <p:spPr bwMode="auto">
          <a:xfrm>
            <a:off x="670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7" name="Line 78"/>
          <p:cNvSpPr>
            <a:spLocks noChangeShapeType="1"/>
          </p:cNvSpPr>
          <p:nvPr/>
        </p:nvSpPr>
        <p:spPr bwMode="auto">
          <a:xfrm>
            <a:off x="685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8" name="Line 79"/>
          <p:cNvSpPr>
            <a:spLocks noChangeShapeType="1"/>
          </p:cNvSpPr>
          <p:nvPr/>
        </p:nvSpPr>
        <p:spPr bwMode="auto">
          <a:xfrm>
            <a:off x="701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9" name="Line 80"/>
          <p:cNvSpPr>
            <a:spLocks noChangeShapeType="1"/>
          </p:cNvSpPr>
          <p:nvPr/>
        </p:nvSpPr>
        <p:spPr bwMode="auto">
          <a:xfrm>
            <a:off x="716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0" name="Line 81"/>
          <p:cNvSpPr>
            <a:spLocks noChangeShapeType="1"/>
          </p:cNvSpPr>
          <p:nvPr/>
        </p:nvSpPr>
        <p:spPr bwMode="auto">
          <a:xfrm>
            <a:off x="731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1" name="Line 82"/>
          <p:cNvSpPr>
            <a:spLocks noChangeShapeType="1"/>
          </p:cNvSpPr>
          <p:nvPr/>
        </p:nvSpPr>
        <p:spPr bwMode="auto">
          <a:xfrm>
            <a:off x="74676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2" name="Line 83"/>
          <p:cNvSpPr>
            <a:spLocks noChangeShapeType="1"/>
          </p:cNvSpPr>
          <p:nvPr/>
        </p:nvSpPr>
        <p:spPr bwMode="auto">
          <a:xfrm>
            <a:off x="76200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3" name="Text Box 84"/>
          <p:cNvSpPr txBox="1">
            <a:spLocks noChangeArrowheads="1"/>
          </p:cNvSpPr>
          <p:nvPr/>
        </p:nvSpPr>
        <p:spPr bwMode="auto">
          <a:xfrm rot="5390887">
            <a:off x="2522427" y="5486808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0</a:t>
            </a:r>
          </a:p>
        </p:txBody>
      </p:sp>
      <p:sp>
        <p:nvSpPr>
          <p:cNvPr id="65614" name="Text Box 85"/>
          <p:cNvSpPr txBox="1">
            <a:spLocks noChangeArrowheads="1"/>
          </p:cNvSpPr>
          <p:nvPr/>
        </p:nvSpPr>
        <p:spPr bwMode="auto">
          <a:xfrm rot="5390887">
            <a:off x="2674827" y="5486808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1</a:t>
            </a:r>
          </a:p>
        </p:txBody>
      </p:sp>
      <p:sp>
        <p:nvSpPr>
          <p:cNvPr id="65615" name="Text Box 86"/>
          <p:cNvSpPr txBox="1">
            <a:spLocks noChangeArrowheads="1"/>
          </p:cNvSpPr>
          <p:nvPr/>
        </p:nvSpPr>
        <p:spPr bwMode="auto">
          <a:xfrm rot="5390887">
            <a:off x="2827227" y="5486808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2</a:t>
            </a:r>
          </a:p>
        </p:txBody>
      </p:sp>
      <p:sp>
        <p:nvSpPr>
          <p:cNvPr id="65616" name="Text Box 87"/>
          <p:cNvSpPr txBox="1">
            <a:spLocks noChangeArrowheads="1"/>
          </p:cNvSpPr>
          <p:nvPr/>
        </p:nvSpPr>
        <p:spPr bwMode="auto">
          <a:xfrm rot="5390887">
            <a:off x="2979627" y="5486808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3</a:t>
            </a:r>
          </a:p>
        </p:txBody>
      </p:sp>
      <p:sp>
        <p:nvSpPr>
          <p:cNvPr id="65617" name="Line 88"/>
          <p:cNvSpPr>
            <a:spLocks noChangeShapeType="1"/>
          </p:cNvSpPr>
          <p:nvPr/>
        </p:nvSpPr>
        <p:spPr bwMode="auto">
          <a:xfrm>
            <a:off x="3429000" y="54864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8" name="Line 89"/>
          <p:cNvSpPr>
            <a:spLocks noChangeShapeType="1"/>
          </p:cNvSpPr>
          <p:nvPr/>
        </p:nvSpPr>
        <p:spPr bwMode="auto">
          <a:xfrm>
            <a:off x="3429000" y="57912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9" name="Text Box 90"/>
          <p:cNvSpPr txBox="1">
            <a:spLocks noChangeArrowheads="1"/>
          </p:cNvSpPr>
          <p:nvPr/>
        </p:nvSpPr>
        <p:spPr bwMode="auto">
          <a:xfrm>
            <a:off x="304800" y="1600200"/>
            <a:ext cx="10951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>
                <a:latin typeface="+mn-lt"/>
              </a:rPr>
              <a:t>Host A</a:t>
            </a:r>
          </a:p>
        </p:txBody>
      </p:sp>
      <p:sp>
        <p:nvSpPr>
          <p:cNvPr id="65620" name="Text Box 91"/>
          <p:cNvSpPr txBox="1">
            <a:spLocks noChangeArrowheads="1"/>
          </p:cNvSpPr>
          <p:nvPr/>
        </p:nvSpPr>
        <p:spPr bwMode="auto">
          <a:xfrm>
            <a:off x="304800" y="4805363"/>
            <a:ext cx="11082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>
                <a:latin typeface="+mn-lt"/>
              </a:rPr>
              <a:t>Host B</a:t>
            </a:r>
          </a:p>
        </p:txBody>
      </p:sp>
      <p:sp>
        <p:nvSpPr>
          <p:cNvPr id="65621" name="Rectangle 92"/>
          <p:cNvSpPr>
            <a:spLocks noChangeArrowheads="1"/>
          </p:cNvSpPr>
          <p:nvPr/>
        </p:nvSpPr>
        <p:spPr bwMode="auto">
          <a:xfrm>
            <a:off x="1447800" y="3200400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5622" name="Text Box 93"/>
          <p:cNvSpPr txBox="1">
            <a:spLocks noChangeArrowheads="1"/>
          </p:cNvSpPr>
          <p:nvPr/>
        </p:nvSpPr>
        <p:spPr bwMode="auto">
          <a:xfrm rot="5390887">
            <a:off x="2249448" y="2345144"/>
            <a:ext cx="7065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80</a:t>
            </a:r>
          </a:p>
        </p:txBody>
      </p:sp>
      <p:sp>
        <p:nvSpPr>
          <p:cNvPr id="65623" name="Line 94"/>
          <p:cNvSpPr>
            <a:spLocks noChangeShapeType="1"/>
          </p:cNvSpPr>
          <p:nvPr/>
        </p:nvSpPr>
        <p:spPr bwMode="auto">
          <a:xfrm>
            <a:off x="2133600" y="23574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4" name="Rectangle 95"/>
          <p:cNvSpPr>
            <a:spLocks noChangeArrowheads="1"/>
          </p:cNvSpPr>
          <p:nvPr/>
        </p:nvSpPr>
        <p:spPr bwMode="auto">
          <a:xfrm>
            <a:off x="2743200" y="4495800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5625" name="Line 96"/>
          <p:cNvSpPr>
            <a:spLocks noChangeShapeType="1"/>
          </p:cNvSpPr>
          <p:nvPr/>
        </p:nvSpPr>
        <p:spPr bwMode="auto">
          <a:xfrm>
            <a:off x="1447800" y="35814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6" name="Line 97"/>
          <p:cNvSpPr>
            <a:spLocks noChangeShapeType="1"/>
          </p:cNvSpPr>
          <p:nvPr/>
        </p:nvSpPr>
        <p:spPr bwMode="auto">
          <a:xfrm>
            <a:off x="2667000" y="35814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7" name="Line 98"/>
          <p:cNvSpPr>
            <a:spLocks noChangeShapeType="1"/>
          </p:cNvSpPr>
          <p:nvPr/>
        </p:nvSpPr>
        <p:spPr bwMode="auto">
          <a:xfrm>
            <a:off x="15240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8" name="Line 99"/>
          <p:cNvSpPr>
            <a:spLocks noChangeShapeType="1"/>
          </p:cNvSpPr>
          <p:nvPr/>
        </p:nvSpPr>
        <p:spPr bwMode="auto">
          <a:xfrm>
            <a:off x="16764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9" name="Line 100"/>
          <p:cNvSpPr>
            <a:spLocks noChangeShapeType="1"/>
          </p:cNvSpPr>
          <p:nvPr/>
        </p:nvSpPr>
        <p:spPr bwMode="auto">
          <a:xfrm>
            <a:off x="18288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0" name="Line 101"/>
          <p:cNvSpPr>
            <a:spLocks noChangeShapeType="1"/>
          </p:cNvSpPr>
          <p:nvPr/>
        </p:nvSpPr>
        <p:spPr bwMode="auto">
          <a:xfrm>
            <a:off x="19812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1" name="Line 102"/>
          <p:cNvSpPr>
            <a:spLocks noChangeShapeType="1"/>
          </p:cNvSpPr>
          <p:nvPr/>
        </p:nvSpPr>
        <p:spPr bwMode="auto">
          <a:xfrm>
            <a:off x="25908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2" name="Line 103"/>
          <p:cNvSpPr>
            <a:spLocks noChangeShapeType="1"/>
          </p:cNvSpPr>
          <p:nvPr/>
        </p:nvSpPr>
        <p:spPr bwMode="auto">
          <a:xfrm>
            <a:off x="2133600" y="29670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3" name="Line 104"/>
          <p:cNvSpPr>
            <a:spLocks noChangeShapeType="1"/>
          </p:cNvSpPr>
          <p:nvPr/>
        </p:nvSpPr>
        <p:spPr bwMode="auto">
          <a:xfrm>
            <a:off x="28194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4" name="Line 105"/>
          <p:cNvSpPr>
            <a:spLocks noChangeShapeType="1"/>
          </p:cNvSpPr>
          <p:nvPr/>
        </p:nvSpPr>
        <p:spPr bwMode="auto">
          <a:xfrm>
            <a:off x="29718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5" name="Line 106"/>
          <p:cNvSpPr>
            <a:spLocks noChangeShapeType="1"/>
          </p:cNvSpPr>
          <p:nvPr/>
        </p:nvSpPr>
        <p:spPr bwMode="auto">
          <a:xfrm>
            <a:off x="31242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6" name="Line 107"/>
          <p:cNvSpPr>
            <a:spLocks noChangeShapeType="1"/>
          </p:cNvSpPr>
          <p:nvPr/>
        </p:nvSpPr>
        <p:spPr bwMode="auto">
          <a:xfrm>
            <a:off x="32766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7" name="Line 108"/>
          <p:cNvSpPr>
            <a:spLocks noChangeShapeType="1"/>
          </p:cNvSpPr>
          <p:nvPr/>
        </p:nvSpPr>
        <p:spPr bwMode="auto">
          <a:xfrm>
            <a:off x="38862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8" name="Line 109"/>
          <p:cNvSpPr>
            <a:spLocks noChangeShapeType="1"/>
          </p:cNvSpPr>
          <p:nvPr/>
        </p:nvSpPr>
        <p:spPr bwMode="auto">
          <a:xfrm>
            <a:off x="3429000" y="51006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9" name="Text Box 110"/>
          <p:cNvSpPr txBox="1">
            <a:spLocks noChangeArrowheads="1"/>
          </p:cNvSpPr>
          <p:nvPr/>
        </p:nvSpPr>
        <p:spPr bwMode="auto">
          <a:xfrm>
            <a:off x="1498600" y="3203575"/>
            <a:ext cx="11938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 dirty="0">
                <a:solidFill>
                  <a:srgbClr val="000099"/>
                </a:solidFill>
                <a:latin typeface="+mn-lt"/>
              </a:rPr>
              <a:t>TCP Data</a:t>
            </a:r>
          </a:p>
        </p:txBody>
      </p:sp>
      <p:sp>
        <p:nvSpPr>
          <p:cNvPr id="65640" name="Text Box 111"/>
          <p:cNvSpPr txBox="1">
            <a:spLocks noChangeArrowheads="1"/>
          </p:cNvSpPr>
          <p:nvPr/>
        </p:nvSpPr>
        <p:spPr bwMode="auto">
          <a:xfrm>
            <a:off x="2717800" y="4513263"/>
            <a:ext cx="11938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solidFill>
                  <a:srgbClr val="000099"/>
                </a:solidFill>
                <a:latin typeface="+mn-lt"/>
              </a:rPr>
              <a:t>TCP Data</a:t>
            </a:r>
          </a:p>
        </p:txBody>
      </p:sp>
      <p:sp>
        <p:nvSpPr>
          <p:cNvPr id="65641" name="Text Box 112"/>
          <p:cNvSpPr txBox="1">
            <a:spLocks noChangeArrowheads="1"/>
          </p:cNvSpPr>
          <p:nvPr/>
        </p:nvSpPr>
        <p:spPr bwMode="auto">
          <a:xfrm rot="5390887">
            <a:off x="3546434" y="5547133"/>
            <a:ext cx="7065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80</a:t>
            </a:r>
          </a:p>
        </p:txBody>
      </p:sp>
      <p:sp>
        <p:nvSpPr>
          <p:cNvPr id="947313" name="AutoShape 113"/>
          <p:cNvSpPr>
            <a:spLocks noChangeArrowheads="1"/>
          </p:cNvSpPr>
          <p:nvPr/>
        </p:nvSpPr>
        <p:spPr bwMode="auto">
          <a:xfrm>
            <a:off x="4114800" y="2890838"/>
            <a:ext cx="4648200" cy="1528762"/>
          </a:xfrm>
          <a:prstGeom prst="wedgeRectCallout">
            <a:avLst>
              <a:gd name="adj1" fmla="val -80620"/>
              <a:gd name="adj2" fmla="val -16061"/>
            </a:avLst>
          </a:prstGeom>
          <a:solidFill>
            <a:srgbClr val="D3A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457200" indent="-457200" algn="l" eaLnBrk="0" hangingPunct="0"/>
            <a:r>
              <a:rPr lang="en-US" sz="2400" b="0" i="1" dirty="0">
                <a:solidFill>
                  <a:schemeClr val="bg1"/>
                </a:solidFill>
                <a:latin typeface="+mn-lt"/>
              </a:rPr>
              <a:t>Segment</a:t>
            </a:r>
            <a:r>
              <a:rPr lang="en-US" sz="2400" b="0" dirty="0">
                <a:solidFill>
                  <a:schemeClr val="bg1"/>
                </a:solidFill>
                <a:latin typeface="+mn-lt"/>
              </a:rPr>
              <a:t> sent when:</a:t>
            </a:r>
          </a:p>
          <a:p>
            <a:pPr marL="457200" indent="-457200" algn="l" eaLnBrk="0" hangingPunct="0">
              <a:buFontTx/>
              <a:buAutoNum type="arabicPeriod"/>
            </a:pPr>
            <a:r>
              <a:rPr lang="en-US" sz="2000" b="0" dirty="0">
                <a:solidFill>
                  <a:schemeClr val="bg1"/>
                </a:solidFill>
                <a:latin typeface="+mn-lt"/>
              </a:rPr>
              <a:t>Segment full (Max Segment Size),</a:t>
            </a:r>
          </a:p>
          <a:p>
            <a:pPr marL="457200" indent="-457200" algn="l" eaLnBrk="0" hangingPunct="0">
              <a:buFontTx/>
              <a:buAutoNum type="arabicPeriod"/>
            </a:pPr>
            <a:r>
              <a:rPr lang="en-US" sz="2000" b="0" dirty="0">
                <a:solidFill>
                  <a:schemeClr val="bg1"/>
                </a:solidFill>
                <a:latin typeface="+mn-lt"/>
              </a:rPr>
              <a:t>Not full, but times out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6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1" grpId="0" animBg="1"/>
      <p:bldP spid="65542" grpId="0" animBg="1"/>
      <p:bldP spid="65543" grpId="0" animBg="1"/>
      <p:bldP spid="65544" grpId="0" animBg="1"/>
      <p:bldP spid="65545" grpId="0" animBg="1"/>
      <p:bldP spid="65546" grpId="0" animBg="1"/>
      <p:bldP spid="65547" grpId="0" animBg="1"/>
      <p:bldP spid="65548" grpId="0" animBg="1"/>
      <p:bldP spid="65549" grpId="0" animBg="1"/>
      <p:bldP spid="65550" grpId="0" animBg="1"/>
      <p:bldP spid="65551" grpId="0" animBg="1"/>
      <p:bldP spid="65552" grpId="0" animBg="1"/>
      <p:bldP spid="65553" grpId="0" animBg="1"/>
      <p:bldP spid="65554" grpId="0" animBg="1"/>
      <p:bldP spid="65555" grpId="0" animBg="1"/>
      <p:bldP spid="65556" grpId="0" animBg="1"/>
      <p:bldP spid="65557" grpId="0" animBg="1"/>
      <p:bldP spid="65558" grpId="0" animBg="1"/>
      <p:bldP spid="65559" grpId="0" animBg="1"/>
      <p:bldP spid="65560" grpId="0" animBg="1"/>
      <p:bldP spid="65561" grpId="0" animBg="1"/>
      <p:bldP spid="65562" grpId="0" animBg="1"/>
      <p:bldP spid="65563" grpId="0" animBg="1"/>
      <p:bldP spid="65564" grpId="0" animBg="1"/>
      <p:bldP spid="65565" grpId="0" animBg="1"/>
      <p:bldP spid="65566" grpId="0" animBg="1"/>
      <p:bldP spid="65567" grpId="0" animBg="1"/>
      <p:bldP spid="65568" grpId="0" animBg="1"/>
      <p:bldP spid="65569" grpId="0" animBg="1"/>
      <p:bldP spid="65570" grpId="0" animBg="1"/>
      <p:bldP spid="65571" grpId="0" animBg="1"/>
      <p:bldP spid="65572" grpId="0" animBg="1"/>
      <p:bldP spid="65573" grpId="0" animBg="1"/>
      <p:bldP spid="65574" grpId="0"/>
      <p:bldP spid="65575" grpId="0"/>
      <p:bldP spid="65576" grpId="0"/>
      <p:bldP spid="65577" grpId="0"/>
      <p:bldP spid="65578" grpId="0" animBg="1"/>
      <p:bldP spid="65580" grpId="0" animBg="1"/>
      <p:bldP spid="65581" grpId="0" animBg="1"/>
      <p:bldP spid="65582" grpId="0" animBg="1"/>
      <p:bldP spid="65583" grpId="0" animBg="1"/>
      <p:bldP spid="65584" grpId="0" animBg="1"/>
      <p:bldP spid="65585" grpId="0" animBg="1"/>
      <p:bldP spid="65586" grpId="0" animBg="1"/>
      <p:bldP spid="65587" grpId="0" animBg="1"/>
      <p:bldP spid="65588" grpId="0" animBg="1"/>
      <p:bldP spid="65589" grpId="0" animBg="1"/>
      <p:bldP spid="65590" grpId="0" animBg="1"/>
      <p:bldP spid="65591" grpId="0" animBg="1"/>
      <p:bldP spid="65592" grpId="0" animBg="1"/>
      <p:bldP spid="65593" grpId="0" animBg="1"/>
      <p:bldP spid="65594" grpId="0" animBg="1"/>
      <p:bldP spid="65595" grpId="0" animBg="1"/>
      <p:bldP spid="65596" grpId="0" animBg="1"/>
      <p:bldP spid="65597" grpId="0" animBg="1"/>
      <p:bldP spid="65598" grpId="0" animBg="1"/>
      <p:bldP spid="65599" grpId="0" animBg="1"/>
      <p:bldP spid="65600" grpId="0" animBg="1"/>
      <p:bldP spid="65601" grpId="0" animBg="1"/>
      <p:bldP spid="65602" grpId="0" animBg="1"/>
      <p:bldP spid="65603" grpId="0" animBg="1"/>
      <p:bldP spid="65604" grpId="0" animBg="1"/>
      <p:bldP spid="65605" grpId="0" animBg="1"/>
      <p:bldP spid="65606" grpId="0" animBg="1"/>
      <p:bldP spid="65607" grpId="0" animBg="1"/>
      <p:bldP spid="65608" grpId="0" animBg="1"/>
      <p:bldP spid="65609" grpId="0" animBg="1"/>
      <p:bldP spid="65610" grpId="0" animBg="1"/>
      <p:bldP spid="65611" grpId="0" animBg="1"/>
      <p:bldP spid="65612" grpId="0" animBg="1"/>
      <p:bldP spid="65613" grpId="0"/>
      <p:bldP spid="65614" grpId="0"/>
      <p:bldP spid="65615" grpId="0"/>
      <p:bldP spid="65616" grpId="0"/>
      <p:bldP spid="65617" grpId="0" animBg="1"/>
      <p:bldP spid="65618" grpId="0" animBg="1"/>
      <p:bldP spid="65619" grpId="0"/>
      <p:bldP spid="65620" grpId="0"/>
      <p:bldP spid="65621" grpId="0" animBg="1"/>
      <p:bldP spid="65622" grpId="0"/>
      <p:bldP spid="65623" grpId="0" animBg="1"/>
      <p:bldP spid="65624" grpId="0" animBg="1"/>
      <p:bldP spid="65625" grpId="0" animBg="1"/>
      <p:bldP spid="65626" grpId="0" animBg="1"/>
      <p:bldP spid="65627" grpId="0" animBg="1"/>
      <p:bldP spid="65628" grpId="0" animBg="1"/>
      <p:bldP spid="65629" grpId="0" animBg="1"/>
      <p:bldP spid="65630" grpId="0" animBg="1"/>
      <p:bldP spid="65631" grpId="0" animBg="1"/>
      <p:bldP spid="65632" grpId="0" animBg="1"/>
      <p:bldP spid="65633" grpId="0" animBg="1"/>
      <p:bldP spid="65634" grpId="0" animBg="1"/>
      <p:bldP spid="65635" grpId="0" animBg="1"/>
      <p:bldP spid="65636" grpId="0" animBg="1"/>
      <p:bldP spid="65637" grpId="0" animBg="1"/>
      <p:bldP spid="65638" grpId="0" animBg="1"/>
      <p:bldP spid="65639" grpId="0"/>
      <p:bldP spid="65640" grpId="0"/>
      <p:bldP spid="65641" grpId="0"/>
      <p:bldP spid="9473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3893129" cy="1143000"/>
          </a:xfrm>
        </p:spPr>
        <p:txBody>
          <a:bodyPr/>
          <a:lstStyle/>
          <a:p>
            <a:r>
              <a:rPr lang="en-US" dirty="0"/>
              <a:t>TCP segment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 packet</a:t>
            </a:r>
          </a:p>
          <a:p>
            <a:pPr lvl="1"/>
            <a:r>
              <a:rPr lang="en-US" dirty="0"/>
              <a:t>No bigger than </a:t>
            </a:r>
            <a:r>
              <a:rPr lang="en-US" dirty="0">
                <a:solidFill>
                  <a:srgbClr val="0000FF"/>
                </a:solidFill>
              </a:rPr>
              <a:t>Maximum Transmission Unit (MTU)</a:t>
            </a:r>
          </a:p>
          <a:p>
            <a:pPr lvl="1"/>
            <a:r>
              <a:rPr lang="en-US" dirty="0"/>
              <a:t>E.g., up to 1500 bytes with Ethernet</a:t>
            </a:r>
          </a:p>
          <a:p>
            <a:r>
              <a:rPr lang="en-US" dirty="0"/>
              <a:t>TCP packet</a:t>
            </a:r>
          </a:p>
          <a:p>
            <a:pPr lvl="1"/>
            <a:r>
              <a:rPr lang="en-US" dirty="0"/>
              <a:t>IP packet with a TCP header and data inside</a:t>
            </a:r>
          </a:p>
          <a:p>
            <a:pPr lvl="1"/>
            <a:r>
              <a:rPr lang="en-US" dirty="0"/>
              <a:t>TCP header </a:t>
            </a:r>
            <a:r>
              <a:rPr lang="en-US" dirty="0">
                <a:sym typeface="Symbol" charset="0"/>
              </a:rPr>
              <a:t></a:t>
            </a:r>
            <a:r>
              <a:rPr lang="en-US" dirty="0"/>
              <a:t> 20 bytes long</a:t>
            </a:r>
          </a:p>
          <a:p>
            <a:r>
              <a:rPr lang="en-US" dirty="0"/>
              <a:t>TCP segment</a:t>
            </a:r>
          </a:p>
          <a:p>
            <a:pPr lvl="1"/>
            <a:r>
              <a:rPr lang="en-US" dirty="0"/>
              <a:t>No more than </a:t>
            </a:r>
            <a:r>
              <a:rPr lang="en-US" dirty="0">
                <a:solidFill>
                  <a:srgbClr val="0000FF"/>
                </a:solidFill>
              </a:rPr>
              <a:t>Maximum Segment Size (MSS)</a:t>
            </a:r>
            <a:r>
              <a:rPr lang="en-US" dirty="0"/>
              <a:t> bytes</a:t>
            </a:r>
          </a:p>
          <a:p>
            <a:pPr lvl="1"/>
            <a:r>
              <a:rPr lang="en-US" dirty="0"/>
              <a:t>E.g., up to 1460 consecutive bytes from the stream</a:t>
            </a:r>
          </a:p>
          <a:p>
            <a:pPr lvl="1"/>
            <a:r>
              <a:rPr lang="en-US" dirty="0"/>
              <a:t>MSS = MTU – (IP header) – (TCP header)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267200" y="323850"/>
            <a:ext cx="4572000" cy="800100"/>
            <a:chOff x="4267200" y="323850"/>
            <a:chExt cx="4572000" cy="800100"/>
          </a:xfrm>
        </p:grpSpPr>
        <p:sp>
          <p:nvSpPr>
            <p:cNvPr id="67589" name="Rectangle 4"/>
            <p:cNvSpPr>
              <a:spLocks noChangeArrowheads="1"/>
            </p:cNvSpPr>
            <p:nvPr/>
          </p:nvSpPr>
          <p:spPr bwMode="auto">
            <a:xfrm>
              <a:off x="4267200" y="323850"/>
              <a:ext cx="4572000" cy="8001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590" name="Line 5"/>
            <p:cNvSpPr>
              <a:spLocks noChangeShapeType="1"/>
            </p:cNvSpPr>
            <p:nvPr/>
          </p:nvSpPr>
          <p:spPr bwMode="auto">
            <a:xfrm>
              <a:off x="8007927" y="323850"/>
              <a:ext cx="0" cy="800100"/>
            </a:xfrm>
            <a:prstGeom prst="line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591" name="Text Box 6"/>
            <p:cNvSpPr txBox="1">
              <a:spLocks noChangeArrowheads="1"/>
            </p:cNvSpPr>
            <p:nvPr/>
          </p:nvSpPr>
          <p:spPr bwMode="auto">
            <a:xfrm>
              <a:off x="8010814" y="666750"/>
              <a:ext cx="69313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 dirty="0">
                  <a:latin typeface="+mn-lt"/>
                </a:rPr>
                <a:t>IP Hdr</a:t>
              </a:r>
            </a:p>
          </p:txBody>
        </p:sp>
        <p:sp>
          <p:nvSpPr>
            <p:cNvPr id="67592" name="Line 7"/>
            <p:cNvSpPr>
              <a:spLocks noChangeShapeType="1"/>
            </p:cNvSpPr>
            <p:nvPr/>
          </p:nvSpPr>
          <p:spPr bwMode="auto">
            <a:xfrm>
              <a:off x="4267200" y="590550"/>
              <a:ext cx="37407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594" name="Text Box 9"/>
            <p:cNvSpPr txBox="1">
              <a:spLocks noChangeArrowheads="1"/>
            </p:cNvSpPr>
            <p:nvPr/>
          </p:nvSpPr>
          <p:spPr bwMode="auto">
            <a:xfrm>
              <a:off x="5652655" y="323850"/>
              <a:ext cx="70924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400" b="0" dirty="0">
                  <a:latin typeface="+mn-lt"/>
                </a:rPr>
                <a:t>IP Data</a:t>
              </a:r>
            </a:p>
          </p:txBody>
        </p:sp>
      </p:grpSp>
      <p:grpSp>
        <p:nvGrpSpPr>
          <p:cNvPr id="67595" name="Group 10"/>
          <p:cNvGrpSpPr>
            <a:grpSpLocks/>
          </p:cNvGrpSpPr>
          <p:nvPr/>
        </p:nvGrpSpPr>
        <p:grpSpPr bwMode="auto">
          <a:xfrm>
            <a:off x="4336473" y="677862"/>
            <a:ext cx="3602182" cy="381000"/>
            <a:chOff x="1200" y="1296"/>
            <a:chExt cx="3168" cy="336"/>
          </a:xfrm>
        </p:grpSpPr>
        <p:sp>
          <p:nvSpPr>
            <p:cNvPr id="67598" name="Rectangle 11"/>
            <p:cNvSpPr>
              <a:spLocks noChangeArrowheads="1"/>
            </p:cNvSpPr>
            <p:nvPr/>
          </p:nvSpPr>
          <p:spPr bwMode="auto">
            <a:xfrm>
              <a:off x="1200" y="1296"/>
              <a:ext cx="3168" cy="3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599" name="Line 12"/>
            <p:cNvSpPr>
              <a:spLocks noChangeShapeType="1"/>
            </p:cNvSpPr>
            <p:nvPr/>
          </p:nvSpPr>
          <p:spPr bwMode="auto">
            <a:xfrm>
              <a:off x="3792" y="12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7596" name="Text Box 13"/>
          <p:cNvSpPr txBox="1">
            <a:spLocks noChangeArrowheads="1"/>
          </p:cNvSpPr>
          <p:nvPr/>
        </p:nvSpPr>
        <p:spPr bwMode="auto">
          <a:xfrm>
            <a:off x="7283714" y="677862"/>
            <a:ext cx="654942" cy="3810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no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200" b="0" dirty="0">
                <a:solidFill>
                  <a:schemeClr val="bg1"/>
                </a:solidFill>
                <a:latin typeface="+mn-lt"/>
              </a:rPr>
              <a:t>TCP Hdr</a:t>
            </a:r>
          </a:p>
        </p:txBody>
      </p:sp>
      <p:sp>
        <p:nvSpPr>
          <p:cNvPr id="67597" name="Text Box 14"/>
          <p:cNvSpPr txBox="1">
            <a:spLocks noChangeArrowheads="1"/>
          </p:cNvSpPr>
          <p:nvPr/>
        </p:nvSpPr>
        <p:spPr bwMode="auto">
          <a:xfrm>
            <a:off x="5313507" y="715962"/>
            <a:ext cx="144606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 dirty="0">
                <a:latin typeface="+mn-lt"/>
              </a:rPr>
              <a:t>TCP Data (segment)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 uiExpand="1" build="p"/>
      <p:bldP spid="67596" grpId="0" animBg="1"/>
      <p:bldP spid="6759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ChangeArrowheads="1"/>
          </p:cNvSpPr>
          <p:nvPr/>
        </p:nvSpPr>
        <p:spPr bwMode="auto">
          <a:xfrm>
            <a:off x="2617788" y="2384425"/>
            <a:ext cx="1219200" cy="609600"/>
          </a:xfrm>
          <a:prstGeom prst="rect">
            <a:avLst/>
          </a:prstGeom>
          <a:solidFill>
            <a:srgbClr val="FFCB05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numbers</a:t>
            </a:r>
          </a:p>
        </p:txBody>
      </p:sp>
      <p:grpSp>
        <p:nvGrpSpPr>
          <p:cNvPr id="69637" name="Group 4"/>
          <p:cNvGrpSpPr>
            <a:grpSpLocks/>
          </p:cNvGrpSpPr>
          <p:nvPr/>
        </p:nvGrpSpPr>
        <p:grpSpPr bwMode="auto">
          <a:xfrm>
            <a:off x="1703388" y="2379663"/>
            <a:ext cx="5029200" cy="609600"/>
            <a:chOff x="912" y="1104"/>
            <a:chExt cx="3648" cy="384"/>
          </a:xfrm>
        </p:grpSpPr>
        <p:sp>
          <p:nvSpPr>
            <p:cNvPr id="69739" name="Line 5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40" name="Line 6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41" name="Line 7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42" name="Line 8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9638" name="Line 9"/>
          <p:cNvSpPr>
            <a:spLocks noChangeShapeType="1"/>
          </p:cNvSpPr>
          <p:nvPr/>
        </p:nvSpPr>
        <p:spPr bwMode="auto">
          <a:xfrm>
            <a:off x="170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39" name="Line 10"/>
          <p:cNvSpPr>
            <a:spLocks noChangeShapeType="1"/>
          </p:cNvSpPr>
          <p:nvPr/>
        </p:nvSpPr>
        <p:spPr bwMode="auto">
          <a:xfrm>
            <a:off x="185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0" name="Line 11"/>
          <p:cNvSpPr>
            <a:spLocks noChangeShapeType="1"/>
          </p:cNvSpPr>
          <p:nvPr/>
        </p:nvSpPr>
        <p:spPr bwMode="auto">
          <a:xfrm>
            <a:off x="200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1" name="Line 12"/>
          <p:cNvSpPr>
            <a:spLocks noChangeShapeType="1"/>
          </p:cNvSpPr>
          <p:nvPr/>
        </p:nvSpPr>
        <p:spPr bwMode="auto">
          <a:xfrm>
            <a:off x="216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2" name="Line 13"/>
          <p:cNvSpPr>
            <a:spLocks noChangeShapeType="1"/>
          </p:cNvSpPr>
          <p:nvPr/>
        </p:nvSpPr>
        <p:spPr bwMode="auto">
          <a:xfrm>
            <a:off x="231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3" name="Line 14"/>
          <p:cNvSpPr>
            <a:spLocks noChangeShapeType="1"/>
          </p:cNvSpPr>
          <p:nvPr/>
        </p:nvSpPr>
        <p:spPr bwMode="auto">
          <a:xfrm>
            <a:off x="246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4" name="Line 15"/>
          <p:cNvSpPr>
            <a:spLocks noChangeShapeType="1"/>
          </p:cNvSpPr>
          <p:nvPr/>
        </p:nvSpPr>
        <p:spPr bwMode="auto">
          <a:xfrm>
            <a:off x="2617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5" name="Line 16"/>
          <p:cNvSpPr>
            <a:spLocks noChangeShapeType="1"/>
          </p:cNvSpPr>
          <p:nvPr/>
        </p:nvSpPr>
        <p:spPr bwMode="auto">
          <a:xfrm>
            <a:off x="2770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6" name="Line 17"/>
          <p:cNvSpPr>
            <a:spLocks noChangeShapeType="1"/>
          </p:cNvSpPr>
          <p:nvPr/>
        </p:nvSpPr>
        <p:spPr bwMode="auto">
          <a:xfrm>
            <a:off x="2922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7" name="Line 18"/>
          <p:cNvSpPr>
            <a:spLocks noChangeShapeType="1"/>
          </p:cNvSpPr>
          <p:nvPr/>
        </p:nvSpPr>
        <p:spPr bwMode="auto">
          <a:xfrm>
            <a:off x="3074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8" name="Line 19"/>
          <p:cNvSpPr>
            <a:spLocks noChangeShapeType="1"/>
          </p:cNvSpPr>
          <p:nvPr/>
        </p:nvSpPr>
        <p:spPr bwMode="auto">
          <a:xfrm>
            <a:off x="3227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9" name="Line 20"/>
          <p:cNvSpPr>
            <a:spLocks noChangeShapeType="1"/>
          </p:cNvSpPr>
          <p:nvPr/>
        </p:nvSpPr>
        <p:spPr bwMode="auto">
          <a:xfrm>
            <a:off x="3379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0" name="Line 21"/>
          <p:cNvSpPr>
            <a:spLocks noChangeShapeType="1"/>
          </p:cNvSpPr>
          <p:nvPr/>
        </p:nvSpPr>
        <p:spPr bwMode="auto">
          <a:xfrm>
            <a:off x="3532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1" name="Line 22"/>
          <p:cNvSpPr>
            <a:spLocks noChangeShapeType="1"/>
          </p:cNvSpPr>
          <p:nvPr/>
        </p:nvSpPr>
        <p:spPr bwMode="auto">
          <a:xfrm>
            <a:off x="3684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2" name="Line 23"/>
          <p:cNvSpPr>
            <a:spLocks noChangeShapeType="1"/>
          </p:cNvSpPr>
          <p:nvPr/>
        </p:nvSpPr>
        <p:spPr bwMode="auto">
          <a:xfrm>
            <a:off x="3836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3" name="Line 24"/>
          <p:cNvSpPr>
            <a:spLocks noChangeShapeType="1"/>
          </p:cNvSpPr>
          <p:nvPr/>
        </p:nvSpPr>
        <p:spPr bwMode="auto">
          <a:xfrm>
            <a:off x="3989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4" name="Line 25"/>
          <p:cNvSpPr>
            <a:spLocks noChangeShapeType="1"/>
          </p:cNvSpPr>
          <p:nvPr/>
        </p:nvSpPr>
        <p:spPr bwMode="auto">
          <a:xfrm>
            <a:off x="4141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5" name="Line 26"/>
          <p:cNvSpPr>
            <a:spLocks noChangeShapeType="1"/>
          </p:cNvSpPr>
          <p:nvPr/>
        </p:nvSpPr>
        <p:spPr bwMode="auto">
          <a:xfrm>
            <a:off x="4294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6" name="Line 27"/>
          <p:cNvSpPr>
            <a:spLocks noChangeShapeType="1"/>
          </p:cNvSpPr>
          <p:nvPr/>
        </p:nvSpPr>
        <p:spPr bwMode="auto">
          <a:xfrm>
            <a:off x="4446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7" name="Line 28"/>
          <p:cNvSpPr>
            <a:spLocks noChangeShapeType="1"/>
          </p:cNvSpPr>
          <p:nvPr/>
        </p:nvSpPr>
        <p:spPr bwMode="auto">
          <a:xfrm>
            <a:off x="4598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8" name="Line 29"/>
          <p:cNvSpPr>
            <a:spLocks noChangeShapeType="1"/>
          </p:cNvSpPr>
          <p:nvPr/>
        </p:nvSpPr>
        <p:spPr bwMode="auto">
          <a:xfrm>
            <a:off x="4751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9" name="Line 30"/>
          <p:cNvSpPr>
            <a:spLocks noChangeShapeType="1"/>
          </p:cNvSpPr>
          <p:nvPr/>
        </p:nvSpPr>
        <p:spPr bwMode="auto">
          <a:xfrm>
            <a:off x="4903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0" name="Line 31"/>
          <p:cNvSpPr>
            <a:spLocks noChangeShapeType="1"/>
          </p:cNvSpPr>
          <p:nvPr/>
        </p:nvSpPr>
        <p:spPr bwMode="auto">
          <a:xfrm>
            <a:off x="5056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1" name="Line 32"/>
          <p:cNvSpPr>
            <a:spLocks noChangeShapeType="1"/>
          </p:cNvSpPr>
          <p:nvPr/>
        </p:nvSpPr>
        <p:spPr bwMode="auto">
          <a:xfrm>
            <a:off x="5208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2" name="Line 33"/>
          <p:cNvSpPr>
            <a:spLocks noChangeShapeType="1"/>
          </p:cNvSpPr>
          <p:nvPr/>
        </p:nvSpPr>
        <p:spPr bwMode="auto">
          <a:xfrm>
            <a:off x="5360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3" name="Line 34"/>
          <p:cNvSpPr>
            <a:spLocks noChangeShapeType="1"/>
          </p:cNvSpPr>
          <p:nvPr/>
        </p:nvSpPr>
        <p:spPr bwMode="auto">
          <a:xfrm>
            <a:off x="551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4" name="Line 35"/>
          <p:cNvSpPr>
            <a:spLocks noChangeShapeType="1"/>
          </p:cNvSpPr>
          <p:nvPr/>
        </p:nvSpPr>
        <p:spPr bwMode="auto">
          <a:xfrm>
            <a:off x="566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5" name="Line 36"/>
          <p:cNvSpPr>
            <a:spLocks noChangeShapeType="1"/>
          </p:cNvSpPr>
          <p:nvPr/>
        </p:nvSpPr>
        <p:spPr bwMode="auto">
          <a:xfrm>
            <a:off x="581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6" name="Line 37"/>
          <p:cNvSpPr>
            <a:spLocks noChangeShapeType="1"/>
          </p:cNvSpPr>
          <p:nvPr/>
        </p:nvSpPr>
        <p:spPr bwMode="auto">
          <a:xfrm>
            <a:off x="597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7" name="Line 38"/>
          <p:cNvSpPr>
            <a:spLocks noChangeShapeType="1"/>
          </p:cNvSpPr>
          <p:nvPr/>
        </p:nvSpPr>
        <p:spPr bwMode="auto">
          <a:xfrm>
            <a:off x="612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8" name="Line 39"/>
          <p:cNvSpPr>
            <a:spLocks noChangeShapeType="1"/>
          </p:cNvSpPr>
          <p:nvPr/>
        </p:nvSpPr>
        <p:spPr bwMode="auto">
          <a:xfrm>
            <a:off x="627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9" name="Line 40"/>
          <p:cNvSpPr>
            <a:spLocks noChangeShapeType="1"/>
          </p:cNvSpPr>
          <p:nvPr/>
        </p:nvSpPr>
        <p:spPr bwMode="auto">
          <a:xfrm>
            <a:off x="64277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70" name="Line 41"/>
          <p:cNvSpPr>
            <a:spLocks noChangeShapeType="1"/>
          </p:cNvSpPr>
          <p:nvPr/>
        </p:nvSpPr>
        <p:spPr bwMode="auto">
          <a:xfrm>
            <a:off x="65801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705" name="Text Box 80"/>
          <p:cNvSpPr txBox="1">
            <a:spLocks noChangeArrowheads="1"/>
          </p:cNvSpPr>
          <p:nvPr/>
        </p:nvSpPr>
        <p:spPr bwMode="auto">
          <a:xfrm>
            <a:off x="263525" y="2362200"/>
            <a:ext cx="10951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>
                <a:latin typeface="+mn-lt"/>
              </a:rPr>
              <a:t>Host A</a:t>
            </a:r>
          </a:p>
        </p:txBody>
      </p:sp>
      <p:sp>
        <p:nvSpPr>
          <p:cNvPr id="69729" name="Text Box 104"/>
          <p:cNvSpPr txBox="1">
            <a:spLocks noChangeArrowheads="1"/>
          </p:cNvSpPr>
          <p:nvPr/>
        </p:nvSpPr>
        <p:spPr bwMode="auto">
          <a:xfrm>
            <a:off x="762000" y="1524000"/>
            <a:ext cx="33137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 dirty="0">
                <a:solidFill>
                  <a:srgbClr val="000099"/>
                </a:solidFill>
                <a:latin typeface="+mn-lt"/>
              </a:rPr>
              <a:t>ISN (Initial Sequence Number)</a:t>
            </a:r>
          </a:p>
        </p:txBody>
      </p:sp>
      <p:sp>
        <p:nvSpPr>
          <p:cNvPr id="69731" name="AutoShape 106"/>
          <p:cNvSpPr>
            <a:spLocks noChangeArrowheads="1"/>
          </p:cNvSpPr>
          <p:nvPr/>
        </p:nvSpPr>
        <p:spPr bwMode="auto">
          <a:xfrm>
            <a:off x="76200" y="3352800"/>
            <a:ext cx="2362200" cy="914400"/>
          </a:xfrm>
          <a:prstGeom prst="wedgeRectCallout">
            <a:avLst>
              <a:gd name="adj1" fmla="val 61239"/>
              <a:gd name="adj2" fmla="val -89071"/>
            </a:avLst>
          </a:prstGeom>
          <a:solidFill>
            <a:srgbClr val="FFCB0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  <a:t>Sequence number  </a:t>
            </a:r>
            <a:b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</a:br>
            <a: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  <a:t>= 1</a:t>
            </a:r>
            <a:r>
              <a:rPr lang="en-US" sz="1800" b="0" baseline="30000" dirty="0">
                <a:solidFill>
                  <a:srgbClr val="0000FF"/>
                </a:solidFill>
                <a:latin typeface="+mn-lt"/>
                <a:cs typeface="Courier"/>
              </a:rPr>
              <a:t>st</a:t>
            </a:r>
            <a: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  <a:t> byte in segment = ISN + k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1676400" y="2209800"/>
            <a:ext cx="914400" cy="0"/>
          </a:xfrm>
          <a:prstGeom prst="straightConnector1">
            <a:avLst/>
          </a:prstGeom>
          <a:noFill/>
          <a:ln w="317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18" name="Line 105"/>
          <p:cNvSpPr>
            <a:spLocks noChangeShapeType="1"/>
          </p:cNvSpPr>
          <p:nvPr/>
        </p:nvSpPr>
        <p:spPr bwMode="auto">
          <a:xfrm>
            <a:off x="1676400" y="1905000"/>
            <a:ext cx="26988" cy="479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04795" y="1809690"/>
            <a:ext cx="846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k</a:t>
            </a:r>
            <a:r>
              <a:rPr lang="en-US" sz="1600" b="0" dirty="0">
                <a:solidFill>
                  <a:srgbClr val="0000FF"/>
                </a:solidFill>
                <a:latin typeface="+mn-lt"/>
              </a:rPr>
              <a:t> bytes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9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29" grpId="0"/>
      <p:bldP spid="69731" grpId="0" animBg="1"/>
      <p:bldP spid="118" grpId="0" animBg="1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ChangeArrowheads="1"/>
          </p:cNvSpPr>
          <p:nvPr/>
        </p:nvSpPr>
        <p:spPr bwMode="auto">
          <a:xfrm>
            <a:off x="2617788" y="2384425"/>
            <a:ext cx="1219200" cy="609600"/>
          </a:xfrm>
          <a:prstGeom prst="rect">
            <a:avLst/>
          </a:prstGeom>
          <a:solidFill>
            <a:srgbClr val="FFCB05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numbers</a:t>
            </a:r>
          </a:p>
        </p:txBody>
      </p:sp>
      <p:grpSp>
        <p:nvGrpSpPr>
          <p:cNvPr id="69637" name="Group 4"/>
          <p:cNvGrpSpPr>
            <a:grpSpLocks/>
          </p:cNvGrpSpPr>
          <p:nvPr/>
        </p:nvGrpSpPr>
        <p:grpSpPr bwMode="auto">
          <a:xfrm>
            <a:off x="1703388" y="2379663"/>
            <a:ext cx="5029200" cy="609600"/>
            <a:chOff x="912" y="1104"/>
            <a:chExt cx="3648" cy="384"/>
          </a:xfrm>
        </p:grpSpPr>
        <p:sp>
          <p:nvSpPr>
            <p:cNvPr id="69739" name="Line 5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40" name="Line 6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41" name="Line 7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42" name="Line 8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9638" name="Line 9"/>
          <p:cNvSpPr>
            <a:spLocks noChangeShapeType="1"/>
          </p:cNvSpPr>
          <p:nvPr/>
        </p:nvSpPr>
        <p:spPr bwMode="auto">
          <a:xfrm>
            <a:off x="170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39" name="Line 10"/>
          <p:cNvSpPr>
            <a:spLocks noChangeShapeType="1"/>
          </p:cNvSpPr>
          <p:nvPr/>
        </p:nvSpPr>
        <p:spPr bwMode="auto">
          <a:xfrm>
            <a:off x="185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0" name="Line 11"/>
          <p:cNvSpPr>
            <a:spLocks noChangeShapeType="1"/>
          </p:cNvSpPr>
          <p:nvPr/>
        </p:nvSpPr>
        <p:spPr bwMode="auto">
          <a:xfrm>
            <a:off x="200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1" name="Line 12"/>
          <p:cNvSpPr>
            <a:spLocks noChangeShapeType="1"/>
          </p:cNvSpPr>
          <p:nvPr/>
        </p:nvSpPr>
        <p:spPr bwMode="auto">
          <a:xfrm>
            <a:off x="216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2" name="Line 13"/>
          <p:cNvSpPr>
            <a:spLocks noChangeShapeType="1"/>
          </p:cNvSpPr>
          <p:nvPr/>
        </p:nvSpPr>
        <p:spPr bwMode="auto">
          <a:xfrm>
            <a:off x="231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3" name="Line 14"/>
          <p:cNvSpPr>
            <a:spLocks noChangeShapeType="1"/>
          </p:cNvSpPr>
          <p:nvPr/>
        </p:nvSpPr>
        <p:spPr bwMode="auto">
          <a:xfrm>
            <a:off x="246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4" name="Line 15"/>
          <p:cNvSpPr>
            <a:spLocks noChangeShapeType="1"/>
          </p:cNvSpPr>
          <p:nvPr/>
        </p:nvSpPr>
        <p:spPr bwMode="auto">
          <a:xfrm>
            <a:off x="2617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5" name="Line 16"/>
          <p:cNvSpPr>
            <a:spLocks noChangeShapeType="1"/>
          </p:cNvSpPr>
          <p:nvPr/>
        </p:nvSpPr>
        <p:spPr bwMode="auto">
          <a:xfrm>
            <a:off x="2770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6" name="Line 17"/>
          <p:cNvSpPr>
            <a:spLocks noChangeShapeType="1"/>
          </p:cNvSpPr>
          <p:nvPr/>
        </p:nvSpPr>
        <p:spPr bwMode="auto">
          <a:xfrm>
            <a:off x="2922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7" name="Line 18"/>
          <p:cNvSpPr>
            <a:spLocks noChangeShapeType="1"/>
          </p:cNvSpPr>
          <p:nvPr/>
        </p:nvSpPr>
        <p:spPr bwMode="auto">
          <a:xfrm>
            <a:off x="3074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8" name="Line 19"/>
          <p:cNvSpPr>
            <a:spLocks noChangeShapeType="1"/>
          </p:cNvSpPr>
          <p:nvPr/>
        </p:nvSpPr>
        <p:spPr bwMode="auto">
          <a:xfrm>
            <a:off x="3227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9" name="Line 20"/>
          <p:cNvSpPr>
            <a:spLocks noChangeShapeType="1"/>
          </p:cNvSpPr>
          <p:nvPr/>
        </p:nvSpPr>
        <p:spPr bwMode="auto">
          <a:xfrm>
            <a:off x="3379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0" name="Line 21"/>
          <p:cNvSpPr>
            <a:spLocks noChangeShapeType="1"/>
          </p:cNvSpPr>
          <p:nvPr/>
        </p:nvSpPr>
        <p:spPr bwMode="auto">
          <a:xfrm>
            <a:off x="3532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1" name="Line 22"/>
          <p:cNvSpPr>
            <a:spLocks noChangeShapeType="1"/>
          </p:cNvSpPr>
          <p:nvPr/>
        </p:nvSpPr>
        <p:spPr bwMode="auto">
          <a:xfrm>
            <a:off x="3684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2" name="Line 23"/>
          <p:cNvSpPr>
            <a:spLocks noChangeShapeType="1"/>
          </p:cNvSpPr>
          <p:nvPr/>
        </p:nvSpPr>
        <p:spPr bwMode="auto">
          <a:xfrm>
            <a:off x="3836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3" name="Line 24"/>
          <p:cNvSpPr>
            <a:spLocks noChangeShapeType="1"/>
          </p:cNvSpPr>
          <p:nvPr/>
        </p:nvSpPr>
        <p:spPr bwMode="auto">
          <a:xfrm>
            <a:off x="3989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4" name="Line 25"/>
          <p:cNvSpPr>
            <a:spLocks noChangeShapeType="1"/>
          </p:cNvSpPr>
          <p:nvPr/>
        </p:nvSpPr>
        <p:spPr bwMode="auto">
          <a:xfrm>
            <a:off x="4141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5" name="Line 26"/>
          <p:cNvSpPr>
            <a:spLocks noChangeShapeType="1"/>
          </p:cNvSpPr>
          <p:nvPr/>
        </p:nvSpPr>
        <p:spPr bwMode="auto">
          <a:xfrm>
            <a:off x="4294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6" name="Line 27"/>
          <p:cNvSpPr>
            <a:spLocks noChangeShapeType="1"/>
          </p:cNvSpPr>
          <p:nvPr/>
        </p:nvSpPr>
        <p:spPr bwMode="auto">
          <a:xfrm>
            <a:off x="4446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7" name="Line 28"/>
          <p:cNvSpPr>
            <a:spLocks noChangeShapeType="1"/>
          </p:cNvSpPr>
          <p:nvPr/>
        </p:nvSpPr>
        <p:spPr bwMode="auto">
          <a:xfrm>
            <a:off x="4598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8" name="Line 29"/>
          <p:cNvSpPr>
            <a:spLocks noChangeShapeType="1"/>
          </p:cNvSpPr>
          <p:nvPr/>
        </p:nvSpPr>
        <p:spPr bwMode="auto">
          <a:xfrm>
            <a:off x="4751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9" name="Line 30"/>
          <p:cNvSpPr>
            <a:spLocks noChangeShapeType="1"/>
          </p:cNvSpPr>
          <p:nvPr/>
        </p:nvSpPr>
        <p:spPr bwMode="auto">
          <a:xfrm>
            <a:off x="4903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0" name="Line 31"/>
          <p:cNvSpPr>
            <a:spLocks noChangeShapeType="1"/>
          </p:cNvSpPr>
          <p:nvPr/>
        </p:nvSpPr>
        <p:spPr bwMode="auto">
          <a:xfrm>
            <a:off x="5056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1" name="Line 32"/>
          <p:cNvSpPr>
            <a:spLocks noChangeShapeType="1"/>
          </p:cNvSpPr>
          <p:nvPr/>
        </p:nvSpPr>
        <p:spPr bwMode="auto">
          <a:xfrm>
            <a:off x="5208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2" name="Line 33"/>
          <p:cNvSpPr>
            <a:spLocks noChangeShapeType="1"/>
          </p:cNvSpPr>
          <p:nvPr/>
        </p:nvSpPr>
        <p:spPr bwMode="auto">
          <a:xfrm>
            <a:off x="5360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3" name="Line 34"/>
          <p:cNvSpPr>
            <a:spLocks noChangeShapeType="1"/>
          </p:cNvSpPr>
          <p:nvPr/>
        </p:nvSpPr>
        <p:spPr bwMode="auto">
          <a:xfrm>
            <a:off x="551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4" name="Line 35"/>
          <p:cNvSpPr>
            <a:spLocks noChangeShapeType="1"/>
          </p:cNvSpPr>
          <p:nvPr/>
        </p:nvSpPr>
        <p:spPr bwMode="auto">
          <a:xfrm>
            <a:off x="566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5" name="Line 36"/>
          <p:cNvSpPr>
            <a:spLocks noChangeShapeType="1"/>
          </p:cNvSpPr>
          <p:nvPr/>
        </p:nvSpPr>
        <p:spPr bwMode="auto">
          <a:xfrm>
            <a:off x="581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6" name="Line 37"/>
          <p:cNvSpPr>
            <a:spLocks noChangeShapeType="1"/>
          </p:cNvSpPr>
          <p:nvPr/>
        </p:nvSpPr>
        <p:spPr bwMode="auto">
          <a:xfrm>
            <a:off x="597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7" name="Line 38"/>
          <p:cNvSpPr>
            <a:spLocks noChangeShapeType="1"/>
          </p:cNvSpPr>
          <p:nvPr/>
        </p:nvSpPr>
        <p:spPr bwMode="auto">
          <a:xfrm>
            <a:off x="612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8" name="Line 39"/>
          <p:cNvSpPr>
            <a:spLocks noChangeShapeType="1"/>
          </p:cNvSpPr>
          <p:nvPr/>
        </p:nvSpPr>
        <p:spPr bwMode="auto">
          <a:xfrm>
            <a:off x="627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9" name="Line 40"/>
          <p:cNvSpPr>
            <a:spLocks noChangeShapeType="1"/>
          </p:cNvSpPr>
          <p:nvPr/>
        </p:nvSpPr>
        <p:spPr bwMode="auto">
          <a:xfrm>
            <a:off x="64277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0" name="Line 41"/>
          <p:cNvSpPr>
            <a:spLocks noChangeShapeType="1"/>
          </p:cNvSpPr>
          <p:nvPr/>
        </p:nvSpPr>
        <p:spPr bwMode="auto">
          <a:xfrm>
            <a:off x="65801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grpSp>
        <p:nvGrpSpPr>
          <p:cNvPr id="69671" name="Group 42"/>
          <p:cNvGrpSpPr>
            <a:grpSpLocks/>
          </p:cNvGrpSpPr>
          <p:nvPr/>
        </p:nvGrpSpPr>
        <p:grpSpPr bwMode="auto">
          <a:xfrm>
            <a:off x="2998788" y="5584825"/>
            <a:ext cx="5029200" cy="609600"/>
            <a:chOff x="912" y="1104"/>
            <a:chExt cx="3648" cy="384"/>
          </a:xfrm>
        </p:grpSpPr>
        <p:sp>
          <p:nvSpPr>
            <p:cNvPr id="69735" name="Line 43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36" name="Line 44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37" name="Line 45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38" name="Line 46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9672" name="Line 47"/>
          <p:cNvSpPr>
            <a:spLocks noChangeShapeType="1"/>
          </p:cNvSpPr>
          <p:nvPr/>
        </p:nvSpPr>
        <p:spPr bwMode="auto">
          <a:xfrm>
            <a:off x="2998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3" name="Line 48"/>
          <p:cNvSpPr>
            <a:spLocks noChangeShapeType="1"/>
          </p:cNvSpPr>
          <p:nvPr/>
        </p:nvSpPr>
        <p:spPr bwMode="auto">
          <a:xfrm>
            <a:off x="3151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4" name="Line 49"/>
          <p:cNvSpPr>
            <a:spLocks noChangeShapeType="1"/>
          </p:cNvSpPr>
          <p:nvPr/>
        </p:nvSpPr>
        <p:spPr bwMode="auto">
          <a:xfrm>
            <a:off x="3303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5" name="Line 50"/>
          <p:cNvSpPr>
            <a:spLocks noChangeShapeType="1"/>
          </p:cNvSpPr>
          <p:nvPr/>
        </p:nvSpPr>
        <p:spPr bwMode="auto">
          <a:xfrm>
            <a:off x="3455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6" name="Line 51"/>
          <p:cNvSpPr>
            <a:spLocks noChangeShapeType="1"/>
          </p:cNvSpPr>
          <p:nvPr/>
        </p:nvSpPr>
        <p:spPr bwMode="auto">
          <a:xfrm>
            <a:off x="3608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7" name="Line 52"/>
          <p:cNvSpPr>
            <a:spLocks noChangeShapeType="1"/>
          </p:cNvSpPr>
          <p:nvPr/>
        </p:nvSpPr>
        <p:spPr bwMode="auto">
          <a:xfrm>
            <a:off x="3760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8" name="Line 53"/>
          <p:cNvSpPr>
            <a:spLocks noChangeShapeType="1"/>
          </p:cNvSpPr>
          <p:nvPr/>
        </p:nvSpPr>
        <p:spPr bwMode="auto">
          <a:xfrm>
            <a:off x="3913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9" name="Line 54"/>
          <p:cNvSpPr>
            <a:spLocks noChangeShapeType="1"/>
          </p:cNvSpPr>
          <p:nvPr/>
        </p:nvSpPr>
        <p:spPr bwMode="auto">
          <a:xfrm>
            <a:off x="4065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0" name="Line 55"/>
          <p:cNvSpPr>
            <a:spLocks noChangeShapeType="1"/>
          </p:cNvSpPr>
          <p:nvPr/>
        </p:nvSpPr>
        <p:spPr bwMode="auto">
          <a:xfrm>
            <a:off x="4217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1" name="Line 56"/>
          <p:cNvSpPr>
            <a:spLocks noChangeShapeType="1"/>
          </p:cNvSpPr>
          <p:nvPr/>
        </p:nvSpPr>
        <p:spPr bwMode="auto">
          <a:xfrm>
            <a:off x="4370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2" name="Line 57"/>
          <p:cNvSpPr>
            <a:spLocks noChangeShapeType="1"/>
          </p:cNvSpPr>
          <p:nvPr/>
        </p:nvSpPr>
        <p:spPr bwMode="auto">
          <a:xfrm>
            <a:off x="4522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3" name="Line 58"/>
          <p:cNvSpPr>
            <a:spLocks noChangeShapeType="1"/>
          </p:cNvSpPr>
          <p:nvPr/>
        </p:nvSpPr>
        <p:spPr bwMode="auto">
          <a:xfrm>
            <a:off x="4675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4" name="Line 59"/>
          <p:cNvSpPr>
            <a:spLocks noChangeShapeType="1"/>
          </p:cNvSpPr>
          <p:nvPr/>
        </p:nvSpPr>
        <p:spPr bwMode="auto">
          <a:xfrm>
            <a:off x="4827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5" name="Line 60"/>
          <p:cNvSpPr>
            <a:spLocks noChangeShapeType="1"/>
          </p:cNvSpPr>
          <p:nvPr/>
        </p:nvSpPr>
        <p:spPr bwMode="auto">
          <a:xfrm>
            <a:off x="4979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6" name="Line 61"/>
          <p:cNvSpPr>
            <a:spLocks noChangeShapeType="1"/>
          </p:cNvSpPr>
          <p:nvPr/>
        </p:nvSpPr>
        <p:spPr bwMode="auto">
          <a:xfrm>
            <a:off x="5132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7" name="Line 62"/>
          <p:cNvSpPr>
            <a:spLocks noChangeShapeType="1"/>
          </p:cNvSpPr>
          <p:nvPr/>
        </p:nvSpPr>
        <p:spPr bwMode="auto">
          <a:xfrm>
            <a:off x="5284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8" name="Line 63"/>
          <p:cNvSpPr>
            <a:spLocks noChangeShapeType="1"/>
          </p:cNvSpPr>
          <p:nvPr/>
        </p:nvSpPr>
        <p:spPr bwMode="auto">
          <a:xfrm>
            <a:off x="5437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9" name="Line 64"/>
          <p:cNvSpPr>
            <a:spLocks noChangeShapeType="1"/>
          </p:cNvSpPr>
          <p:nvPr/>
        </p:nvSpPr>
        <p:spPr bwMode="auto">
          <a:xfrm>
            <a:off x="5589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0" name="Line 65"/>
          <p:cNvSpPr>
            <a:spLocks noChangeShapeType="1"/>
          </p:cNvSpPr>
          <p:nvPr/>
        </p:nvSpPr>
        <p:spPr bwMode="auto">
          <a:xfrm>
            <a:off x="5741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1" name="Line 66"/>
          <p:cNvSpPr>
            <a:spLocks noChangeShapeType="1"/>
          </p:cNvSpPr>
          <p:nvPr/>
        </p:nvSpPr>
        <p:spPr bwMode="auto">
          <a:xfrm>
            <a:off x="5894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2" name="Line 67"/>
          <p:cNvSpPr>
            <a:spLocks noChangeShapeType="1"/>
          </p:cNvSpPr>
          <p:nvPr/>
        </p:nvSpPr>
        <p:spPr bwMode="auto">
          <a:xfrm>
            <a:off x="6046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3" name="Line 68"/>
          <p:cNvSpPr>
            <a:spLocks noChangeShapeType="1"/>
          </p:cNvSpPr>
          <p:nvPr/>
        </p:nvSpPr>
        <p:spPr bwMode="auto">
          <a:xfrm>
            <a:off x="6199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4" name="Line 69"/>
          <p:cNvSpPr>
            <a:spLocks noChangeShapeType="1"/>
          </p:cNvSpPr>
          <p:nvPr/>
        </p:nvSpPr>
        <p:spPr bwMode="auto">
          <a:xfrm>
            <a:off x="6351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5" name="Line 70"/>
          <p:cNvSpPr>
            <a:spLocks noChangeShapeType="1"/>
          </p:cNvSpPr>
          <p:nvPr/>
        </p:nvSpPr>
        <p:spPr bwMode="auto">
          <a:xfrm>
            <a:off x="6503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6" name="Line 71"/>
          <p:cNvSpPr>
            <a:spLocks noChangeShapeType="1"/>
          </p:cNvSpPr>
          <p:nvPr/>
        </p:nvSpPr>
        <p:spPr bwMode="auto">
          <a:xfrm>
            <a:off x="6656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7" name="Line 72"/>
          <p:cNvSpPr>
            <a:spLocks noChangeShapeType="1"/>
          </p:cNvSpPr>
          <p:nvPr/>
        </p:nvSpPr>
        <p:spPr bwMode="auto">
          <a:xfrm>
            <a:off x="6808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8" name="Line 73"/>
          <p:cNvSpPr>
            <a:spLocks noChangeShapeType="1"/>
          </p:cNvSpPr>
          <p:nvPr/>
        </p:nvSpPr>
        <p:spPr bwMode="auto">
          <a:xfrm>
            <a:off x="6961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9" name="Line 74"/>
          <p:cNvSpPr>
            <a:spLocks noChangeShapeType="1"/>
          </p:cNvSpPr>
          <p:nvPr/>
        </p:nvSpPr>
        <p:spPr bwMode="auto">
          <a:xfrm>
            <a:off x="7113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0" name="Line 75"/>
          <p:cNvSpPr>
            <a:spLocks noChangeShapeType="1"/>
          </p:cNvSpPr>
          <p:nvPr/>
        </p:nvSpPr>
        <p:spPr bwMode="auto">
          <a:xfrm>
            <a:off x="7265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1" name="Line 76"/>
          <p:cNvSpPr>
            <a:spLocks noChangeShapeType="1"/>
          </p:cNvSpPr>
          <p:nvPr/>
        </p:nvSpPr>
        <p:spPr bwMode="auto">
          <a:xfrm>
            <a:off x="7418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2" name="Line 77"/>
          <p:cNvSpPr>
            <a:spLocks noChangeShapeType="1"/>
          </p:cNvSpPr>
          <p:nvPr/>
        </p:nvSpPr>
        <p:spPr bwMode="auto">
          <a:xfrm>
            <a:off x="7570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3" name="Line 78"/>
          <p:cNvSpPr>
            <a:spLocks noChangeShapeType="1"/>
          </p:cNvSpPr>
          <p:nvPr/>
        </p:nvSpPr>
        <p:spPr bwMode="auto">
          <a:xfrm>
            <a:off x="7723188" y="5584825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4" name="Line 79"/>
          <p:cNvSpPr>
            <a:spLocks noChangeShapeType="1"/>
          </p:cNvSpPr>
          <p:nvPr/>
        </p:nvSpPr>
        <p:spPr bwMode="auto">
          <a:xfrm>
            <a:off x="7875588" y="5584825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6" name="Text Box 81"/>
          <p:cNvSpPr txBox="1">
            <a:spLocks noChangeArrowheads="1"/>
          </p:cNvSpPr>
          <p:nvPr/>
        </p:nvSpPr>
        <p:spPr bwMode="auto">
          <a:xfrm>
            <a:off x="1634904" y="5638800"/>
            <a:ext cx="11082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>
                <a:latin typeface="+mn-lt"/>
              </a:rPr>
              <a:t>Host B</a:t>
            </a:r>
          </a:p>
        </p:txBody>
      </p:sp>
      <p:sp>
        <p:nvSpPr>
          <p:cNvPr id="69707" name="Rectangle 82"/>
          <p:cNvSpPr>
            <a:spLocks noChangeArrowheads="1"/>
          </p:cNvSpPr>
          <p:nvPr/>
        </p:nvSpPr>
        <p:spPr bwMode="auto">
          <a:xfrm>
            <a:off x="2613025" y="3451225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708" name="Rectangle 83"/>
          <p:cNvSpPr>
            <a:spLocks noChangeArrowheads="1"/>
          </p:cNvSpPr>
          <p:nvPr/>
        </p:nvSpPr>
        <p:spPr bwMode="auto">
          <a:xfrm>
            <a:off x="3913188" y="4746625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709" name="Line 84"/>
          <p:cNvSpPr>
            <a:spLocks noChangeShapeType="1"/>
          </p:cNvSpPr>
          <p:nvPr/>
        </p:nvSpPr>
        <p:spPr bwMode="auto">
          <a:xfrm>
            <a:off x="2617788" y="3832225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0" name="Line 85"/>
          <p:cNvSpPr>
            <a:spLocks noChangeShapeType="1"/>
          </p:cNvSpPr>
          <p:nvPr/>
        </p:nvSpPr>
        <p:spPr bwMode="auto">
          <a:xfrm>
            <a:off x="3836988" y="3832225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1" name="Line 86"/>
          <p:cNvSpPr>
            <a:spLocks noChangeShapeType="1"/>
          </p:cNvSpPr>
          <p:nvPr/>
        </p:nvSpPr>
        <p:spPr bwMode="auto">
          <a:xfrm>
            <a:off x="26892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2" name="Line 87"/>
          <p:cNvSpPr>
            <a:spLocks noChangeShapeType="1"/>
          </p:cNvSpPr>
          <p:nvPr/>
        </p:nvSpPr>
        <p:spPr bwMode="auto">
          <a:xfrm>
            <a:off x="28416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3" name="Line 88"/>
          <p:cNvSpPr>
            <a:spLocks noChangeShapeType="1"/>
          </p:cNvSpPr>
          <p:nvPr/>
        </p:nvSpPr>
        <p:spPr bwMode="auto">
          <a:xfrm>
            <a:off x="29940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4" name="Line 89"/>
          <p:cNvSpPr>
            <a:spLocks noChangeShapeType="1"/>
          </p:cNvSpPr>
          <p:nvPr/>
        </p:nvSpPr>
        <p:spPr bwMode="auto">
          <a:xfrm>
            <a:off x="31464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5" name="Line 90"/>
          <p:cNvSpPr>
            <a:spLocks noChangeShapeType="1"/>
          </p:cNvSpPr>
          <p:nvPr/>
        </p:nvSpPr>
        <p:spPr bwMode="auto">
          <a:xfrm>
            <a:off x="37560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6" name="Line 91"/>
          <p:cNvSpPr>
            <a:spLocks noChangeShapeType="1"/>
          </p:cNvSpPr>
          <p:nvPr/>
        </p:nvSpPr>
        <p:spPr bwMode="auto">
          <a:xfrm>
            <a:off x="3298825" y="3217863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7" name="Line 92"/>
          <p:cNvSpPr>
            <a:spLocks noChangeShapeType="1"/>
          </p:cNvSpPr>
          <p:nvPr/>
        </p:nvSpPr>
        <p:spPr bwMode="auto">
          <a:xfrm>
            <a:off x="39893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8" name="Line 93"/>
          <p:cNvSpPr>
            <a:spLocks noChangeShapeType="1"/>
          </p:cNvSpPr>
          <p:nvPr/>
        </p:nvSpPr>
        <p:spPr bwMode="auto">
          <a:xfrm>
            <a:off x="41417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9" name="Line 94"/>
          <p:cNvSpPr>
            <a:spLocks noChangeShapeType="1"/>
          </p:cNvSpPr>
          <p:nvPr/>
        </p:nvSpPr>
        <p:spPr bwMode="auto">
          <a:xfrm>
            <a:off x="42941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20" name="Line 95"/>
          <p:cNvSpPr>
            <a:spLocks noChangeShapeType="1"/>
          </p:cNvSpPr>
          <p:nvPr/>
        </p:nvSpPr>
        <p:spPr bwMode="auto">
          <a:xfrm>
            <a:off x="44465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21" name="Line 96"/>
          <p:cNvSpPr>
            <a:spLocks noChangeShapeType="1"/>
          </p:cNvSpPr>
          <p:nvPr/>
        </p:nvSpPr>
        <p:spPr bwMode="auto">
          <a:xfrm>
            <a:off x="50561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22" name="Line 97"/>
          <p:cNvSpPr>
            <a:spLocks noChangeShapeType="1"/>
          </p:cNvSpPr>
          <p:nvPr/>
        </p:nvSpPr>
        <p:spPr bwMode="auto">
          <a:xfrm>
            <a:off x="4598988" y="5351463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23" name="Text Box 98"/>
          <p:cNvSpPr txBox="1">
            <a:spLocks noChangeArrowheads="1"/>
          </p:cNvSpPr>
          <p:nvPr/>
        </p:nvSpPr>
        <p:spPr bwMode="auto">
          <a:xfrm>
            <a:off x="2663825" y="3454400"/>
            <a:ext cx="11938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solidFill>
                  <a:srgbClr val="000099"/>
                </a:solidFill>
                <a:latin typeface="+mn-lt"/>
              </a:rPr>
              <a:t>TCP Data</a:t>
            </a:r>
          </a:p>
        </p:txBody>
      </p:sp>
      <p:sp>
        <p:nvSpPr>
          <p:cNvPr id="69724" name="Text Box 99"/>
          <p:cNvSpPr txBox="1">
            <a:spLocks noChangeArrowheads="1"/>
          </p:cNvSpPr>
          <p:nvPr/>
        </p:nvSpPr>
        <p:spPr bwMode="auto">
          <a:xfrm>
            <a:off x="3887788" y="4764088"/>
            <a:ext cx="11938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solidFill>
                  <a:srgbClr val="000099"/>
                </a:solidFill>
                <a:latin typeface="+mn-lt"/>
              </a:rPr>
              <a:t>TCP Data</a:t>
            </a:r>
          </a:p>
        </p:txBody>
      </p:sp>
      <p:sp>
        <p:nvSpPr>
          <p:cNvPr id="69725" name="Rectangle 100"/>
          <p:cNvSpPr>
            <a:spLocks noChangeArrowheads="1"/>
          </p:cNvSpPr>
          <p:nvPr/>
        </p:nvSpPr>
        <p:spPr bwMode="auto">
          <a:xfrm>
            <a:off x="3836988" y="3451225"/>
            <a:ext cx="533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726" name="Text Box 101"/>
          <p:cNvSpPr txBox="1">
            <a:spLocks noChangeArrowheads="1"/>
          </p:cNvSpPr>
          <p:nvPr/>
        </p:nvSpPr>
        <p:spPr bwMode="auto">
          <a:xfrm>
            <a:off x="3913188" y="3424238"/>
            <a:ext cx="5180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 dirty="0">
                <a:solidFill>
                  <a:srgbClr val="000099"/>
                </a:solidFill>
                <a:latin typeface="+mn-lt"/>
              </a:rPr>
              <a:t>TCP </a:t>
            </a:r>
          </a:p>
          <a:p>
            <a:pPr algn="l"/>
            <a:r>
              <a:rPr lang="en-US" sz="1200" b="0" dirty="0">
                <a:solidFill>
                  <a:srgbClr val="000099"/>
                </a:solidFill>
                <a:latin typeface="+mn-lt"/>
              </a:rPr>
              <a:t>HDR</a:t>
            </a:r>
          </a:p>
        </p:txBody>
      </p:sp>
      <p:sp>
        <p:nvSpPr>
          <p:cNvPr id="69727" name="Rectangle 102"/>
          <p:cNvSpPr>
            <a:spLocks noChangeArrowheads="1"/>
          </p:cNvSpPr>
          <p:nvPr/>
        </p:nvSpPr>
        <p:spPr bwMode="auto">
          <a:xfrm>
            <a:off x="5132388" y="4746625"/>
            <a:ext cx="533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728" name="Text Box 103"/>
          <p:cNvSpPr txBox="1">
            <a:spLocks noChangeArrowheads="1"/>
          </p:cNvSpPr>
          <p:nvPr/>
        </p:nvSpPr>
        <p:spPr bwMode="auto">
          <a:xfrm>
            <a:off x="5159375" y="4746625"/>
            <a:ext cx="5180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 dirty="0">
                <a:solidFill>
                  <a:srgbClr val="000099"/>
                </a:solidFill>
                <a:latin typeface="+mn-lt"/>
              </a:rPr>
              <a:t>TCP </a:t>
            </a:r>
          </a:p>
          <a:p>
            <a:pPr algn="l"/>
            <a:r>
              <a:rPr lang="en-US" sz="1200" b="0" dirty="0">
                <a:solidFill>
                  <a:srgbClr val="000099"/>
                </a:solidFill>
                <a:latin typeface="+mn-lt"/>
              </a:rPr>
              <a:t>HDR</a:t>
            </a:r>
          </a:p>
        </p:txBody>
      </p:sp>
      <p:sp>
        <p:nvSpPr>
          <p:cNvPr id="69732" name="Rectangle 107"/>
          <p:cNvSpPr>
            <a:spLocks noChangeArrowheads="1"/>
          </p:cNvSpPr>
          <p:nvPr/>
        </p:nvSpPr>
        <p:spPr bwMode="auto">
          <a:xfrm>
            <a:off x="3913188" y="5584825"/>
            <a:ext cx="1219200" cy="609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951404" name="AutoShape 108"/>
          <p:cNvSpPr>
            <a:spLocks noChangeArrowheads="1"/>
          </p:cNvSpPr>
          <p:nvPr/>
        </p:nvSpPr>
        <p:spPr bwMode="auto">
          <a:xfrm>
            <a:off x="5741988" y="3756025"/>
            <a:ext cx="3325812" cy="914400"/>
          </a:xfrm>
          <a:prstGeom prst="wedgeRectCallout">
            <a:avLst>
              <a:gd name="adj1" fmla="val -66104"/>
              <a:gd name="adj2" fmla="val 149045"/>
            </a:avLst>
          </a:prstGeom>
          <a:solidFill>
            <a:srgbClr val="FFCB0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800" b="0" dirty="0">
                <a:solidFill>
                  <a:srgbClr val="0000FF"/>
                </a:solidFill>
                <a:latin typeface="+mn-lt"/>
              </a:rPr>
              <a:t>ACK sequence number </a:t>
            </a:r>
          </a:p>
          <a:p>
            <a:pPr algn="ctr" eaLnBrk="0" hangingPunct="0"/>
            <a:r>
              <a:rPr lang="en-US" sz="1800" b="0" dirty="0">
                <a:solidFill>
                  <a:srgbClr val="0000FF"/>
                </a:solidFill>
                <a:latin typeface="+mn-lt"/>
              </a:rPr>
              <a:t>= next expected byte</a:t>
            </a:r>
          </a:p>
          <a:p>
            <a:pPr algn="ctr" eaLnBrk="0" hangingPunct="0"/>
            <a:r>
              <a:rPr lang="en-US" sz="1800" b="0" dirty="0">
                <a:solidFill>
                  <a:srgbClr val="0000FF"/>
                </a:solidFill>
                <a:latin typeface="+mn-lt"/>
              </a:rPr>
              <a:t>= </a:t>
            </a:r>
            <a:r>
              <a:rPr lang="en-US" sz="1800" b="0" dirty="0" err="1">
                <a:solidFill>
                  <a:srgbClr val="0000FF"/>
                </a:solidFill>
                <a:latin typeface="+mn-lt"/>
              </a:rPr>
              <a:t>seqno</a:t>
            </a:r>
            <a:r>
              <a:rPr lang="en-US" sz="1800" b="0" dirty="0">
                <a:solidFill>
                  <a:srgbClr val="0000FF"/>
                </a:solidFill>
                <a:latin typeface="+mn-lt"/>
              </a:rPr>
              <a:t> + length(data)</a:t>
            </a:r>
          </a:p>
        </p:txBody>
      </p:sp>
      <p:sp>
        <p:nvSpPr>
          <p:cNvPr id="951405" name="Rectangle 109"/>
          <p:cNvSpPr>
            <a:spLocks noChangeArrowheads="1"/>
          </p:cNvSpPr>
          <p:nvPr/>
        </p:nvSpPr>
        <p:spPr bwMode="auto">
          <a:xfrm>
            <a:off x="5132388" y="5584825"/>
            <a:ext cx="152400" cy="609600"/>
          </a:xfrm>
          <a:prstGeom prst="rect">
            <a:avLst/>
          </a:prstGeom>
          <a:solidFill>
            <a:srgbClr val="FFCB0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11" name="Text Box 80"/>
          <p:cNvSpPr txBox="1">
            <a:spLocks noChangeArrowheads="1"/>
          </p:cNvSpPr>
          <p:nvPr/>
        </p:nvSpPr>
        <p:spPr bwMode="auto">
          <a:xfrm>
            <a:off x="263525" y="2362200"/>
            <a:ext cx="10951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>
                <a:latin typeface="+mn-lt"/>
              </a:rPr>
              <a:t>Host A</a:t>
            </a:r>
          </a:p>
        </p:txBody>
      </p:sp>
      <p:sp>
        <p:nvSpPr>
          <p:cNvPr id="112" name="Text Box 104"/>
          <p:cNvSpPr txBox="1">
            <a:spLocks noChangeArrowheads="1"/>
          </p:cNvSpPr>
          <p:nvPr/>
        </p:nvSpPr>
        <p:spPr bwMode="auto">
          <a:xfrm>
            <a:off x="762000" y="1524000"/>
            <a:ext cx="33137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 dirty="0">
                <a:solidFill>
                  <a:srgbClr val="000099"/>
                </a:solidFill>
                <a:latin typeface="+mn-lt"/>
              </a:rPr>
              <a:t>ISN (Initial Sequence Number)</a:t>
            </a:r>
          </a:p>
        </p:txBody>
      </p:sp>
      <p:sp>
        <p:nvSpPr>
          <p:cNvPr id="113" name="AutoShape 106"/>
          <p:cNvSpPr>
            <a:spLocks noChangeArrowheads="1"/>
          </p:cNvSpPr>
          <p:nvPr/>
        </p:nvSpPr>
        <p:spPr bwMode="auto">
          <a:xfrm>
            <a:off x="76200" y="3352800"/>
            <a:ext cx="2362200" cy="914400"/>
          </a:xfrm>
          <a:prstGeom prst="wedgeRectCallout">
            <a:avLst>
              <a:gd name="adj1" fmla="val 61239"/>
              <a:gd name="adj2" fmla="val -89071"/>
            </a:avLst>
          </a:prstGeom>
          <a:solidFill>
            <a:srgbClr val="FFCB0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  <a:t>Sequence number  </a:t>
            </a:r>
            <a:b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</a:br>
            <a: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  <a:t>= 1</a:t>
            </a:r>
            <a:r>
              <a:rPr lang="en-US" sz="1800" b="0" baseline="30000" dirty="0">
                <a:solidFill>
                  <a:srgbClr val="0000FF"/>
                </a:solidFill>
                <a:latin typeface="+mn-lt"/>
                <a:cs typeface="Courier"/>
              </a:rPr>
              <a:t>st</a:t>
            </a:r>
            <a: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  <a:t> byte in segment = ISN + k</a:t>
            </a:r>
          </a:p>
        </p:txBody>
      </p:sp>
      <p:cxnSp>
        <p:nvCxnSpPr>
          <p:cNvPr id="114" name="Straight Arrow Connector 113"/>
          <p:cNvCxnSpPr/>
          <p:nvPr/>
        </p:nvCxnSpPr>
        <p:spPr bwMode="auto">
          <a:xfrm>
            <a:off x="1676400" y="2209800"/>
            <a:ext cx="914400" cy="0"/>
          </a:xfrm>
          <a:prstGeom prst="straightConnector1">
            <a:avLst/>
          </a:prstGeom>
          <a:noFill/>
          <a:ln w="317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15" name="Line 105"/>
          <p:cNvSpPr>
            <a:spLocks noChangeShapeType="1"/>
          </p:cNvSpPr>
          <p:nvPr/>
        </p:nvSpPr>
        <p:spPr bwMode="auto">
          <a:xfrm>
            <a:off x="1676400" y="1905000"/>
            <a:ext cx="26988" cy="479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1979687" y="18288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k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404" grpId="0" animBg="1"/>
      <p:bldP spid="95140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header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4135438" y="2281420"/>
            <a:ext cx="3124200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190763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Starting byte offset of data carried in this segment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6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does TCP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/>
              <a:t>Checksum </a:t>
            </a:r>
          </a:p>
          <a:p>
            <a:pPr lvl="1"/>
            <a:r>
              <a:rPr lang="en-US" dirty="0"/>
              <a:t>Sequence numbers are byte offsets </a:t>
            </a:r>
          </a:p>
          <a:p>
            <a:pPr lvl="1"/>
            <a:r>
              <a:rPr lang="en-US" dirty="0"/>
              <a:t>Receiver sends </a:t>
            </a:r>
            <a:r>
              <a:rPr lang="en-US" dirty="0">
                <a:solidFill>
                  <a:srgbClr val="0000FF"/>
                </a:solidFill>
              </a:rPr>
              <a:t>cumulative acknowledgements</a:t>
            </a:r>
            <a:r>
              <a:rPr lang="en-US" dirty="0"/>
              <a:t> (like GBN)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61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reliable data transfer to TCP</a:t>
            </a:r>
          </a:p>
          <a:p>
            <a:r>
              <a:rPr lang="en-US" dirty="0"/>
              <a:t>TCP connection setup and teardown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ACKs and sequence numbers</a:t>
            </a:r>
          </a:p>
        </p:txBody>
      </p:sp>
      <p:sp>
        <p:nvSpPr>
          <p:cNvPr id="924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 sends packet </a:t>
            </a:r>
          </a:p>
          <a:p>
            <a:pPr lvl="1"/>
            <a:r>
              <a:rPr lang="en-US" dirty="0"/>
              <a:t>Data starts with sequence number X</a:t>
            </a:r>
          </a:p>
          <a:p>
            <a:pPr lvl="1"/>
            <a:r>
              <a:rPr lang="en-US" dirty="0"/>
              <a:t>Packet contains B bytes [X, X+1, X+2, ….X+B-1]</a:t>
            </a:r>
          </a:p>
          <a:p>
            <a:r>
              <a:rPr lang="en-US" dirty="0"/>
              <a:t>Upon receipt of packet, receiver sends an ACK</a:t>
            </a:r>
          </a:p>
          <a:p>
            <a:pPr lvl="1"/>
            <a:r>
              <a:rPr lang="en-US" dirty="0"/>
              <a:t> If all data prior to X already received:</a:t>
            </a:r>
          </a:p>
          <a:p>
            <a:pPr lvl="2"/>
            <a:r>
              <a:rPr lang="en-US" dirty="0"/>
              <a:t>ACK acknowledges </a:t>
            </a:r>
            <a:r>
              <a:rPr lang="en-US" dirty="0">
                <a:solidFill>
                  <a:srgbClr val="0000FF"/>
                </a:solidFill>
              </a:rPr>
              <a:t>X+B</a:t>
            </a:r>
            <a:r>
              <a:rPr lang="en-US" dirty="0"/>
              <a:t> (because that is next expected byte)</a:t>
            </a:r>
          </a:p>
          <a:p>
            <a:pPr lvl="1"/>
            <a:r>
              <a:rPr lang="en-US" dirty="0"/>
              <a:t>If highest in-order byte received is Y </a:t>
            </a:r>
            <a:r>
              <a:rPr lang="en-US" dirty="0" err="1"/>
              <a:t>s.t.</a:t>
            </a:r>
            <a:r>
              <a:rPr lang="en-US" dirty="0"/>
              <a:t> (Y+1) &lt; X</a:t>
            </a:r>
          </a:p>
          <a:p>
            <a:pPr lvl="2"/>
            <a:r>
              <a:rPr lang="en-US" dirty="0"/>
              <a:t>ACK acknowledges </a:t>
            </a:r>
            <a:r>
              <a:rPr lang="en-US" dirty="0">
                <a:solidFill>
                  <a:srgbClr val="0000FF"/>
                </a:solidFill>
              </a:rPr>
              <a:t>Y+1</a:t>
            </a:r>
          </a:p>
          <a:p>
            <a:pPr lvl="2"/>
            <a:r>
              <a:rPr lang="en-US" dirty="0"/>
              <a:t>Even if this has been </a:t>
            </a:r>
            <a:r>
              <a:rPr lang="en-US" dirty="0" err="1"/>
              <a:t>ACKed</a:t>
            </a:r>
            <a:r>
              <a:rPr lang="en-US" dirty="0"/>
              <a:t> before</a:t>
            </a:r>
          </a:p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28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Sender: </a:t>
            </a:r>
            <a:r>
              <a:rPr lang="en-US" dirty="0" err="1"/>
              <a:t>seqno</a:t>
            </a:r>
            <a:r>
              <a:rPr lang="en-US" dirty="0"/>
              <a:t>=X, length=B</a:t>
            </a:r>
          </a:p>
          <a:p>
            <a:r>
              <a:rPr lang="en-US" dirty="0"/>
              <a:t>Receiver: ACK=X+B</a:t>
            </a:r>
          </a:p>
          <a:p>
            <a:r>
              <a:rPr lang="en-US" dirty="0"/>
              <a:t>Sender: </a:t>
            </a:r>
            <a:r>
              <a:rPr lang="en-US" dirty="0" err="1"/>
              <a:t>seqno</a:t>
            </a:r>
            <a:r>
              <a:rPr lang="en-US" dirty="0"/>
              <a:t>=X+B, length=B</a:t>
            </a:r>
          </a:p>
          <a:p>
            <a:r>
              <a:rPr lang="en-US" dirty="0"/>
              <a:t>Receiver: ACK=X+2B</a:t>
            </a:r>
          </a:p>
          <a:p>
            <a:r>
              <a:rPr lang="en-US" dirty="0"/>
              <a:t>Sender: </a:t>
            </a:r>
            <a:r>
              <a:rPr lang="en-US" dirty="0" err="1"/>
              <a:t>seqno</a:t>
            </a:r>
            <a:r>
              <a:rPr lang="en-US" dirty="0"/>
              <a:t>=X+2B, length=B</a:t>
            </a:r>
          </a:p>
          <a:p>
            <a:endParaRPr lang="en-US" dirty="0"/>
          </a:p>
          <a:p>
            <a:r>
              <a:rPr lang="en-US" dirty="0" err="1">
                <a:solidFill>
                  <a:srgbClr val="0000FF"/>
                </a:solidFill>
              </a:rPr>
              <a:t>Seqno</a:t>
            </a:r>
            <a:r>
              <a:rPr lang="en-US" dirty="0">
                <a:solidFill>
                  <a:srgbClr val="0000FF"/>
                </a:solidFill>
              </a:rPr>
              <a:t> of next packet is same as last ACK field</a:t>
            </a:r>
          </a:p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2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header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3872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4135438" y="2743200"/>
            <a:ext cx="3124200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Acknowledgment gives </a:t>
            </a:r>
            <a:r>
              <a:rPr lang="en-US" b="0" dirty="0" err="1">
                <a:solidFill>
                  <a:srgbClr val="0000FF"/>
                </a:solidFill>
                <a:latin typeface="Arial" charset="0"/>
              </a:rPr>
              <a:t>seqno</a:t>
            </a:r>
            <a:r>
              <a:rPr lang="en-US" b="0" dirty="0">
                <a:solidFill>
                  <a:srgbClr val="0000FF"/>
                </a:solidFill>
                <a:latin typeface="Arial" charset="0"/>
              </a:rPr>
              <a:t> just beyond highest </a:t>
            </a:r>
            <a:r>
              <a:rPr lang="en-US" b="0" dirty="0" err="1">
                <a:solidFill>
                  <a:srgbClr val="0000FF"/>
                </a:solidFill>
                <a:latin typeface="Arial" charset="0"/>
              </a:rPr>
              <a:t>seqno</a:t>
            </a:r>
            <a:r>
              <a:rPr lang="en-US" b="0" dirty="0">
                <a:solidFill>
                  <a:srgbClr val="0000FF"/>
                </a:solidFill>
                <a:latin typeface="Arial" charset="0"/>
              </a:rPr>
              <a:t> received </a:t>
            </a:r>
            <a:r>
              <a:rPr lang="en-US" u="sng" dirty="0">
                <a:solidFill>
                  <a:srgbClr val="0000FF"/>
                </a:solidFill>
                <a:latin typeface="Arial" charset="0"/>
              </a:rPr>
              <a:t>in order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6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does TCP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/>
              <a:t>Checksum </a:t>
            </a:r>
          </a:p>
          <a:p>
            <a:pPr lvl="1"/>
            <a:r>
              <a:rPr lang="en-US" dirty="0"/>
              <a:t>Sequence numbers are byte offsets </a:t>
            </a:r>
          </a:p>
          <a:p>
            <a:pPr lvl="1"/>
            <a:r>
              <a:rPr lang="en-US" dirty="0"/>
              <a:t>Receiver sends cumulative acknowledgements (like GBN)</a:t>
            </a:r>
          </a:p>
          <a:p>
            <a:pPr lvl="1"/>
            <a:r>
              <a:rPr lang="en-US" dirty="0"/>
              <a:t>Receivers </a:t>
            </a:r>
            <a:r>
              <a:rPr lang="en-US" dirty="0">
                <a:solidFill>
                  <a:srgbClr val="0000FF"/>
                </a:solidFill>
              </a:rPr>
              <a:t>can buffer out-of-sequence packets</a:t>
            </a:r>
            <a:r>
              <a:rPr lang="en-US" dirty="0"/>
              <a:t> (like SR)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47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Loss with cumulative 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 sends packets with 100B and </a:t>
            </a:r>
            <a:r>
              <a:rPr lang="en-US" dirty="0" err="1"/>
              <a:t>seqnos</a:t>
            </a:r>
            <a:r>
              <a:rPr lang="en-US" dirty="0"/>
              <a:t>.:</a:t>
            </a:r>
          </a:p>
          <a:p>
            <a:pPr lvl="1"/>
            <a:r>
              <a:rPr lang="en-US" dirty="0"/>
              <a:t>100, 200, 300, 400, 500, 600, 700, 800, …</a:t>
            </a:r>
          </a:p>
          <a:p>
            <a:r>
              <a:rPr lang="en-US" dirty="0"/>
              <a:t>Assume the fifth packet (</a:t>
            </a:r>
            <a:r>
              <a:rPr lang="en-US" dirty="0" err="1"/>
              <a:t>seqno</a:t>
            </a:r>
            <a:r>
              <a:rPr lang="en-US" dirty="0"/>
              <a:t> 500) is lost, but no others</a:t>
            </a:r>
          </a:p>
          <a:p>
            <a:r>
              <a:rPr lang="en-US" dirty="0"/>
              <a:t>Stream of ACKs will be:</a:t>
            </a:r>
          </a:p>
          <a:p>
            <a:pPr lvl="1"/>
            <a:r>
              <a:rPr lang="en-US" dirty="0"/>
              <a:t>200, 300, 400, 500, 500, 500, 500,…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7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TCP introduce?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/>
              <a:t>Checksum </a:t>
            </a:r>
          </a:p>
          <a:p>
            <a:pPr lvl="1"/>
            <a:r>
              <a:rPr lang="en-US" dirty="0"/>
              <a:t>Sequence numbers are byte offsets </a:t>
            </a:r>
          </a:p>
          <a:p>
            <a:pPr lvl="1"/>
            <a:r>
              <a:rPr lang="en-US" dirty="0"/>
              <a:t>Receiver sends cumulative acknowledgements (like GBN)</a:t>
            </a:r>
          </a:p>
          <a:p>
            <a:pPr lvl="1"/>
            <a:r>
              <a:rPr lang="en-US" dirty="0"/>
              <a:t>Receivers can buffer out-of-sequence packets (like SR)</a:t>
            </a:r>
          </a:p>
          <a:p>
            <a:r>
              <a:rPr lang="en-US" dirty="0"/>
              <a:t>Introduces </a:t>
            </a:r>
            <a:r>
              <a:rPr lang="en-US" dirty="0">
                <a:solidFill>
                  <a:srgbClr val="0000FF"/>
                </a:solidFill>
              </a:rPr>
              <a:t>fast retransmit</a:t>
            </a:r>
            <a:r>
              <a:rPr lang="en-US" dirty="0"/>
              <a:t>: duplicate ACKs trigger early retransmission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679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Loss with cumulative 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Duplicate ACKs</a:t>
            </a:r>
            <a:r>
              <a:rPr lang="en-US" dirty="0"/>
              <a:t> are a sign of an isolated loss</a:t>
            </a:r>
          </a:p>
          <a:p>
            <a:pPr lvl="1"/>
            <a:r>
              <a:rPr lang="en-US" dirty="0"/>
              <a:t>The lack of ACK progress means 500 hasn’t been delivered</a:t>
            </a:r>
          </a:p>
          <a:p>
            <a:pPr lvl="1"/>
            <a:r>
              <a:rPr lang="en-US" dirty="0"/>
              <a:t>Stream of ACKs means some packets are being delivered</a:t>
            </a:r>
          </a:p>
          <a:p>
            <a:r>
              <a:rPr lang="en-US" dirty="0"/>
              <a:t>Trigger retransmission upon receiving k duplicate ACKs</a:t>
            </a:r>
          </a:p>
          <a:p>
            <a:pPr lvl="2"/>
            <a:r>
              <a:rPr lang="en-US" dirty="0"/>
              <a:t>TCP uses k=3</a:t>
            </a:r>
          </a:p>
          <a:p>
            <a:pPr lvl="2"/>
            <a:r>
              <a:rPr lang="en-US" dirty="0"/>
              <a:t>Faster than waiting for timeout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50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Loss with cumulative 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choices after resending</a:t>
            </a:r>
          </a:p>
          <a:p>
            <a:pPr lvl="1"/>
            <a:r>
              <a:rPr lang="en-US" dirty="0"/>
              <a:t>Send missing packet and move sliding window by the number of dup ACKs</a:t>
            </a:r>
          </a:p>
          <a:p>
            <a:pPr lvl="2"/>
            <a:r>
              <a:rPr lang="en-US" dirty="0"/>
              <a:t>Speeds up transmission, but might be wrong</a:t>
            </a:r>
          </a:p>
          <a:p>
            <a:pPr lvl="1"/>
            <a:r>
              <a:rPr lang="en-US" dirty="0"/>
              <a:t>Send missing packet, and wait for ACK to move sliding window</a:t>
            </a:r>
          </a:p>
          <a:p>
            <a:pPr lvl="2"/>
            <a:r>
              <a:rPr lang="en-US" dirty="0"/>
              <a:t>Is slowed down by single dropped packets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Which should TCP do?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Choose correctness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24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TCP introduce?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/>
              <a:t>Checksum </a:t>
            </a:r>
          </a:p>
          <a:p>
            <a:pPr lvl="1"/>
            <a:r>
              <a:rPr lang="en-US" dirty="0"/>
              <a:t>Sequence numbers are byte offsets </a:t>
            </a:r>
          </a:p>
          <a:p>
            <a:pPr lvl="1"/>
            <a:r>
              <a:rPr lang="en-US" dirty="0"/>
              <a:t>Receiver sends cumulative acknowledgements (like GBN)</a:t>
            </a:r>
          </a:p>
          <a:p>
            <a:pPr lvl="1"/>
            <a:r>
              <a:rPr lang="en-US" dirty="0"/>
              <a:t>Receivers buffer out-of-sequence packets (like SR)</a:t>
            </a:r>
          </a:p>
          <a:p>
            <a:r>
              <a:rPr lang="en-US" dirty="0"/>
              <a:t>Introduces fast retransmit: duplicate ACKs trigger early retransmission</a:t>
            </a:r>
          </a:p>
          <a:p>
            <a:r>
              <a:rPr lang="en-US" dirty="0"/>
              <a:t>Sender maintains a </a:t>
            </a:r>
            <a:r>
              <a:rPr lang="en-US" dirty="0">
                <a:solidFill>
                  <a:srgbClr val="0000FF"/>
                </a:solidFill>
              </a:rPr>
              <a:t>single retransmission timer</a:t>
            </a:r>
            <a:r>
              <a:rPr lang="en-US" dirty="0"/>
              <a:t> (like GBN) and retransmits on timeout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38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Retransmission timeout</a:t>
            </a:r>
          </a:p>
        </p:txBody>
      </p:sp>
      <p:sp>
        <p:nvSpPr>
          <p:cNvPr id="1142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sender hasn’t received an ACK by timeout, </a:t>
            </a:r>
            <a:r>
              <a:rPr lang="en-US" dirty="0">
                <a:solidFill>
                  <a:srgbClr val="0000FF"/>
                </a:solidFill>
              </a:rPr>
              <a:t>retransmit the first packet</a:t>
            </a:r>
            <a:r>
              <a:rPr lang="en-US" dirty="0"/>
              <a:t> in the window</a:t>
            </a:r>
          </a:p>
          <a:p>
            <a:r>
              <a:rPr lang="en-US" dirty="0"/>
              <a:t>How do we pick a timeout value?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9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Designing a reliable transport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Stop and wait</a:t>
            </a:r>
            <a:r>
              <a:rPr lang="en-US" dirty="0"/>
              <a:t> is correct but inefficient</a:t>
            </a:r>
          </a:p>
          <a:p>
            <a:r>
              <a:rPr lang="en-US" dirty="0">
                <a:solidFill>
                  <a:srgbClr val="0000FF"/>
                </a:solidFill>
              </a:rPr>
              <a:t>Sliding window</a:t>
            </a:r>
            <a:r>
              <a:rPr lang="en-US" dirty="0"/>
              <a:t> uses pipelining to increase throughput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973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546" name="Line 2"/>
          <p:cNvSpPr>
            <a:spLocks noChangeShapeType="1"/>
          </p:cNvSpPr>
          <p:nvPr/>
        </p:nvSpPr>
        <p:spPr bwMode="auto">
          <a:xfrm>
            <a:off x="5799345" y="1988415"/>
            <a:ext cx="0" cy="762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25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illustration</a:t>
            </a:r>
          </a:p>
        </p:txBody>
      </p:sp>
      <p:sp>
        <p:nvSpPr>
          <p:cNvPr id="1132548" name="Line 4"/>
          <p:cNvSpPr>
            <a:spLocks noChangeShapeType="1"/>
          </p:cNvSpPr>
          <p:nvPr/>
        </p:nvSpPr>
        <p:spPr bwMode="auto">
          <a:xfrm>
            <a:off x="3589545" y="1836015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49" name="Line 5"/>
          <p:cNvSpPr>
            <a:spLocks noChangeShapeType="1"/>
          </p:cNvSpPr>
          <p:nvPr/>
        </p:nvSpPr>
        <p:spPr bwMode="auto">
          <a:xfrm>
            <a:off x="1349583" y="1988415"/>
            <a:ext cx="1173162" cy="2730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0" name="Text Box 6"/>
          <p:cNvSpPr txBox="1">
            <a:spLocks noChangeArrowheads="1"/>
          </p:cNvSpPr>
          <p:nvPr/>
        </p:nvSpPr>
        <p:spPr bwMode="auto">
          <a:xfrm>
            <a:off x="1608345" y="1836015"/>
            <a:ext cx="309563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1</a:t>
            </a:r>
          </a:p>
        </p:txBody>
      </p:sp>
      <p:sp>
        <p:nvSpPr>
          <p:cNvPr id="1132551" name="Line 7"/>
          <p:cNvSpPr>
            <a:spLocks noChangeShapeType="1"/>
          </p:cNvSpPr>
          <p:nvPr/>
        </p:nvSpPr>
        <p:spPr bwMode="auto">
          <a:xfrm>
            <a:off x="1379745" y="1759815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2" name="Line 8"/>
          <p:cNvSpPr>
            <a:spLocks noChangeShapeType="1"/>
          </p:cNvSpPr>
          <p:nvPr/>
        </p:nvSpPr>
        <p:spPr bwMode="auto">
          <a:xfrm>
            <a:off x="1379745" y="4807815"/>
            <a:ext cx="2209800" cy="5143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3" name="Text Box 9"/>
          <p:cNvSpPr txBox="1">
            <a:spLocks noChangeArrowheads="1"/>
          </p:cNvSpPr>
          <p:nvPr/>
        </p:nvSpPr>
        <p:spPr bwMode="auto">
          <a:xfrm>
            <a:off x="1638508" y="4655415"/>
            <a:ext cx="309562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1</a:t>
            </a:r>
          </a:p>
        </p:txBody>
      </p:sp>
      <p:sp>
        <p:nvSpPr>
          <p:cNvPr id="1132554" name="Text Box 10"/>
          <p:cNvSpPr txBox="1">
            <a:spLocks noChangeArrowheads="1"/>
          </p:cNvSpPr>
          <p:nvPr/>
        </p:nvSpPr>
        <p:spPr bwMode="auto">
          <a:xfrm>
            <a:off x="223267" y="5946362"/>
            <a:ext cx="466167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29" tIns="45714" rIns="91429" bIns="45714">
            <a:spAutoFit/>
          </a:bodyPr>
          <a:lstStyle/>
          <a:p>
            <a:pPr algn="ctr" eaLnBrk="1" hangingPunct="1"/>
            <a:r>
              <a:rPr lang="en-US" sz="2400" b="0" dirty="0">
                <a:solidFill>
                  <a:srgbClr val="0000FF"/>
                </a:solidFill>
                <a:latin typeface="+mn-lt"/>
              </a:rPr>
              <a:t>Timeout too long </a:t>
            </a:r>
            <a:r>
              <a:rPr lang="en-US" sz="2400" b="0" dirty="0">
                <a:solidFill>
                  <a:srgbClr val="0000FF"/>
                </a:solidFill>
                <a:latin typeface="+mn-lt"/>
                <a:sym typeface="Wingdings" charset="0"/>
              </a:rPr>
              <a:t> inefficient</a:t>
            </a:r>
            <a:endParaRPr lang="en-US" sz="2400" b="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132555" name="Line 11"/>
          <p:cNvSpPr>
            <a:spLocks noChangeShapeType="1"/>
          </p:cNvSpPr>
          <p:nvPr/>
        </p:nvSpPr>
        <p:spPr bwMode="auto">
          <a:xfrm>
            <a:off x="8237745" y="1836015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6" name="Line 12"/>
          <p:cNvSpPr>
            <a:spLocks noChangeShapeType="1"/>
          </p:cNvSpPr>
          <p:nvPr/>
        </p:nvSpPr>
        <p:spPr bwMode="auto">
          <a:xfrm>
            <a:off x="5997783" y="1988415"/>
            <a:ext cx="2239962" cy="5207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7" name="Text Box 13"/>
          <p:cNvSpPr txBox="1">
            <a:spLocks noChangeArrowheads="1"/>
          </p:cNvSpPr>
          <p:nvPr/>
        </p:nvSpPr>
        <p:spPr bwMode="auto">
          <a:xfrm>
            <a:off x="6180345" y="1836015"/>
            <a:ext cx="309563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 dirty="0">
                <a:latin typeface="Tahoma" charset="0"/>
              </a:rPr>
              <a:t>1</a:t>
            </a:r>
          </a:p>
        </p:txBody>
      </p:sp>
      <p:sp>
        <p:nvSpPr>
          <p:cNvPr id="1132558" name="Line 14"/>
          <p:cNvSpPr>
            <a:spLocks noChangeShapeType="1"/>
          </p:cNvSpPr>
          <p:nvPr/>
        </p:nvSpPr>
        <p:spPr bwMode="auto">
          <a:xfrm flipH="1">
            <a:off x="6027945" y="2521815"/>
            <a:ext cx="2209800" cy="609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2559" name="Line 15"/>
          <p:cNvSpPr>
            <a:spLocks noChangeShapeType="1"/>
          </p:cNvSpPr>
          <p:nvPr/>
        </p:nvSpPr>
        <p:spPr bwMode="auto">
          <a:xfrm>
            <a:off x="6027945" y="2750415"/>
            <a:ext cx="2209800" cy="5143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60" name="Text Box 16"/>
          <p:cNvSpPr txBox="1">
            <a:spLocks noChangeArrowheads="1"/>
          </p:cNvSpPr>
          <p:nvPr/>
        </p:nvSpPr>
        <p:spPr bwMode="auto">
          <a:xfrm>
            <a:off x="6210508" y="2612303"/>
            <a:ext cx="309562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1</a:t>
            </a:r>
          </a:p>
        </p:txBody>
      </p:sp>
      <p:sp>
        <p:nvSpPr>
          <p:cNvPr id="1132561" name="Text Box 17"/>
          <p:cNvSpPr txBox="1">
            <a:spLocks noChangeArrowheads="1"/>
          </p:cNvSpPr>
          <p:nvPr/>
        </p:nvSpPr>
        <p:spPr bwMode="auto">
          <a:xfrm>
            <a:off x="5020483" y="5950815"/>
            <a:ext cx="4284062" cy="830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29" tIns="45714" rIns="91429" bIns="45714">
            <a:spAutoFit/>
          </a:bodyPr>
          <a:lstStyle/>
          <a:p>
            <a:pPr algn="ctr" eaLnBrk="1" hangingPunct="1"/>
            <a:r>
              <a:rPr lang="en-US" sz="2400" b="0" dirty="0">
                <a:solidFill>
                  <a:srgbClr val="0000FF"/>
                </a:solidFill>
                <a:latin typeface="+mn-lt"/>
              </a:rPr>
              <a:t>Timeout too short </a:t>
            </a:r>
            <a:r>
              <a:rPr lang="en-US" sz="2400" b="0" dirty="0">
                <a:solidFill>
                  <a:srgbClr val="0000FF"/>
                </a:solidFill>
                <a:latin typeface="+mn-lt"/>
                <a:sym typeface="Wingdings" charset="0"/>
              </a:rPr>
              <a:t> </a:t>
            </a:r>
          </a:p>
          <a:p>
            <a:pPr algn="ctr" eaLnBrk="1" hangingPunct="1"/>
            <a:r>
              <a:rPr lang="en-US" sz="2400" b="0" dirty="0">
                <a:solidFill>
                  <a:srgbClr val="0000FF"/>
                </a:solidFill>
                <a:latin typeface="+mn-lt"/>
                <a:sym typeface="Wingdings" charset="0"/>
              </a:rPr>
              <a:t>duplicate packets </a:t>
            </a:r>
            <a:endParaRPr lang="en-US" sz="2400" b="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132562" name="Line 18"/>
          <p:cNvSpPr>
            <a:spLocks noChangeShapeType="1"/>
          </p:cNvSpPr>
          <p:nvPr/>
        </p:nvSpPr>
        <p:spPr bwMode="auto">
          <a:xfrm>
            <a:off x="1151145" y="198841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132563" name="Text Box 19"/>
          <p:cNvSpPr txBox="1">
            <a:spLocks noChangeArrowheads="1"/>
          </p:cNvSpPr>
          <p:nvPr/>
        </p:nvSpPr>
        <p:spPr bwMode="auto">
          <a:xfrm>
            <a:off x="762000" y="2367828"/>
            <a:ext cx="592137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RTT</a:t>
            </a:r>
          </a:p>
        </p:txBody>
      </p:sp>
      <p:sp>
        <p:nvSpPr>
          <p:cNvPr id="1132564" name="Line 20"/>
          <p:cNvSpPr>
            <a:spLocks noChangeShapeType="1"/>
          </p:cNvSpPr>
          <p:nvPr/>
        </p:nvSpPr>
        <p:spPr bwMode="auto">
          <a:xfrm>
            <a:off x="2446545" y="2140815"/>
            <a:ext cx="1524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65" name="Line 21"/>
          <p:cNvSpPr>
            <a:spLocks noChangeShapeType="1"/>
          </p:cNvSpPr>
          <p:nvPr/>
        </p:nvSpPr>
        <p:spPr bwMode="auto">
          <a:xfrm flipH="1">
            <a:off x="2446545" y="2140815"/>
            <a:ext cx="1524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66" name="Line 22"/>
          <p:cNvSpPr>
            <a:spLocks noChangeShapeType="1"/>
          </p:cNvSpPr>
          <p:nvPr/>
        </p:nvSpPr>
        <p:spPr bwMode="auto">
          <a:xfrm>
            <a:off x="693945" y="1988415"/>
            <a:ext cx="0" cy="2819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67" name="Text Box 23"/>
          <p:cNvSpPr txBox="1">
            <a:spLocks noChangeArrowheads="1"/>
          </p:cNvSpPr>
          <p:nvPr/>
        </p:nvSpPr>
        <p:spPr bwMode="auto">
          <a:xfrm>
            <a:off x="76200" y="3472728"/>
            <a:ext cx="115432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Timeout</a:t>
            </a:r>
          </a:p>
        </p:txBody>
      </p:sp>
      <p:sp>
        <p:nvSpPr>
          <p:cNvPr id="1132568" name="Line 24"/>
          <p:cNvSpPr>
            <a:spLocks noChangeShapeType="1"/>
          </p:cNvSpPr>
          <p:nvPr/>
        </p:nvSpPr>
        <p:spPr bwMode="auto">
          <a:xfrm>
            <a:off x="541545" y="4807815"/>
            <a:ext cx="8382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32569" name="Line 25"/>
          <p:cNvSpPr>
            <a:spLocks noChangeShapeType="1"/>
          </p:cNvSpPr>
          <p:nvPr/>
        </p:nvSpPr>
        <p:spPr bwMode="auto">
          <a:xfrm>
            <a:off x="541545" y="1988415"/>
            <a:ext cx="8382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32570" name="Line 26"/>
          <p:cNvSpPr>
            <a:spLocks noChangeShapeType="1"/>
          </p:cNvSpPr>
          <p:nvPr/>
        </p:nvSpPr>
        <p:spPr bwMode="auto">
          <a:xfrm>
            <a:off x="998745" y="3131415"/>
            <a:ext cx="381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71" name="Line 27"/>
          <p:cNvSpPr>
            <a:spLocks noChangeShapeType="1"/>
          </p:cNvSpPr>
          <p:nvPr/>
        </p:nvSpPr>
        <p:spPr bwMode="auto">
          <a:xfrm>
            <a:off x="4884945" y="3131415"/>
            <a:ext cx="1143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72" name="Line 28"/>
          <p:cNvSpPr>
            <a:spLocks noChangeShapeType="1"/>
          </p:cNvSpPr>
          <p:nvPr/>
        </p:nvSpPr>
        <p:spPr bwMode="auto">
          <a:xfrm>
            <a:off x="4884945" y="1988415"/>
            <a:ext cx="1143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73" name="Text Box 29"/>
          <p:cNvSpPr txBox="1">
            <a:spLocks noChangeArrowheads="1"/>
          </p:cNvSpPr>
          <p:nvPr/>
        </p:nvSpPr>
        <p:spPr bwMode="auto">
          <a:xfrm>
            <a:off x="4892675" y="2140815"/>
            <a:ext cx="115432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Timeout</a:t>
            </a:r>
          </a:p>
        </p:txBody>
      </p:sp>
      <p:sp>
        <p:nvSpPr>
          <p:cNvPr id="1132574" name="Line 30"/>
          <p:cNvSpPr>
            <a:spLocks noChangeShapeType="1"/>
          </p:cNvSpPr>
          <p:nvPr/>
        </p:nvSpPr>
        <p:spPr bwMode="auto">
          <a:xfrm>
            <a:off x="5646945" y="2750415"/>
            <a:ext cx="381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75" name="Line 31"/>
          <p:cNvSpPr>
            <a:spLocks noChangeShapeType="1"/>
          </p:cNvSpPr>
          <p:nvPr/>
        </p:nvSpPr>
        <p:spPr bwMode="auto">
          <a:xfrm>
            <a:off x="6027945" y="1759815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76" name="Line 32"/>
          <p:cNvSpPr>
            <a:spLocks noChangeShapeType="1"/>
          </p:cNvSpPr>
          <p:nvPr/>
        </p:nvSpPr>
        <p:spPr bwMode="auto">
          <a:xfrm>
            <a:off x="4884945" y="198841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2577" name="Text Box 33"/>
          <p:cNvSpPr txBox="1">
            <a:spLocks noChangeArrowheads="1"/>
          </p:cNvSpPr>
          <p:nvPr/>
        </p:nvSpPr>
        <p:spPr bwMode="auto">
          <a:xfrm>
            <a:off x="4808745" y="2521815"/>
            <a:ext cx="592138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RTT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0EC942-05ED-D34B-9AB2-72470975F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363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2546" grpId="0" animBg="1"/>
      <p:bldP spid="1132555" grpId="0" animBg="1"/>
      <p:bldP spid="1132556" grpId="0" animBg="1"/>
      <p:bldP spid="1132557" grpId="0" animBg="1"/>
      <p:bldP spid="1132558" grpId="0" animBg="1"/>
      <p:bldP spid="1132559" grpId="0" animBg="1"/>
      <p:bldP spid="1132560" grpId="0" animBg="1"/>
      <p:bldP spid="1132561" grpId="0"/>
      <p:bldP spid="1132571" grpId="0" animBg="1"/>
      <p:bldP spid="1132572" grpId="0" animBg="1"/>
      <p:bldP spid="1132573" grpId="0" animBg="1"/>
      <p:bldP spid="1132574" grpId="0" animBg="1"/>
      <p:bldP spid="1132575" grpId="0" animBg="1"/>
      <p:bldP spid="1132576" grpId="0" animBg="1"/>
      <p:bldP spid="113257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Retransmission timeout</a:t>
            </a:r>
          </a:p>
        </p:txBody>
      </p:sp>
      <p:sp>
        <p:nvSpPr>
          <p:cNvPr id="1147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sender hasn’t received an ACK by timeout, retransmit the first packet in the window</a:t>
            </a:r>
          </a:p>
          <a:p>
            <a:r>
              <a:rPr lang="en-US" dirty="0"/>
              <a:t>How to set timeout?</a:t>
            </a:r>
          </a:p>
          <a:p>
            <a:pPr lvl="1"/>
            <a:r>
              <a:rPr lang="en-US" dirty="0"/>
              <a:t>Too long: connection has low throughput</a:t>
            </a:r>
          </a:p>
          <a:p>
            <a:pPr lvl="1"/>
            <a:r>
              <a:rPr lang="en-US" dirty="0"/>
              <a:t>Too short: retransmit packet that was just delayed</a:t>
            </a:r>
          </a:p>
          <a:p>
            <a:r>
              <a:rPr lang="en-US" dirty="0"/>
              <a:t>Solution: </a:t>
            </a:r>
            <a:r>
              <a:rPr lang="en-US" dirty="0">
                <a:solidFill>
                  <a:srgbClr val="0000FF"/>
                </a:solidFill>
              </a:rPr>
              <a:t>make timeout proportional to RTT</a:t>
            </a:r>
          </a:p>
          <a:p>
            <a:pPr lvl="1"/>
            <a:r>
              <a:rPr lang="en-US" dirty="0"/>
              <a:t>But how do we measure RTT?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9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14"/>
          <p:cNvGrpSpPr>
            <a:grpSpLocks/>
          </p:cNvGrpSpPr>
          <p:nvPr/>
        </p:nvGrpSpPr>
        <p:grpSpPr bwMode="auto">
          <a:xfrm>
            <a:off x="1435893" y="2209800"/>
            <a:ext cx="6272213" cy="4292600"/>
            <a:chOff x="782" y="1865"/>
            <a:chExt cx="3951" cy="2704"/>
          </a:xfrm>
        </p:grpSpPr>
        <p:pic>
          <p:nvPicPr>
            <p:cNvPr id="35" name="Picture 1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" y="1865"/>
              <a:ext cx="3951" cy="2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Rectangle 13"/>
            <p:cNvSpPr>
              <a:spLocks noChangeArrowheads="1"/>
            </p:cNvSpPr>
            <p:nvPr/>
          </p:nvSpPr>
          <p:spPr bwMode="auto">
            <a:xfrm>
              <a:off x="2070" y="1926"/>
              <a:ext cx="1404" cy="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ea typeface="ＭＳ Ｐゴシック" charset="0"/>
              </a:endParaRPr>
            </a:p>
          </p:txBody>
        </p:sp>
      </p:grpSp>
      <p:sp>
        <p:nvSpPr>
          <p:cNvPr id="11438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RTT estimation</a:t>
            </a:r>
          </a:p>
        </p:txBody>
      </p:sp>
      <p:sp>
        <p:nvSpPr>
          <p:cNvPr id="1143812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Exponential weighted average of RTT samples</a:t>
            </a:r>
          </a:p>
        </p:txBody>
      </p:sp>
      <p:sp>
        <p:nvSpPr>
          <p:cNvPr id="33" name="Text Box 3"/>
          <p:cNvSpPr txBox="1">
            <a:spLocks noChangeArrowheads="1"/>
          </p:cNvSpPr>
          <p:nvPr/>
        </p:nvSpPr>
        <p:spPr bwMode="auto">
          <a:xfrm>
            <a:off x="1263242" y="2133600"/>
            <a:ext cx="66175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b="1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EstimatedRTT</a:t>
            </a:r>
            <a:r>
              <a:rPr lang="en-US" sz="2000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 = (1- </a:t>
            </a:r>
            <a:r>
              <a:rPr lang="en-US" sz="2000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  <a:sym typeface="Symbol" charset="0"/>
              </a:rPr>
              <a:t></a:t>
            </a:r>
            <a:r>
              <a:rPr lang="en-US" sz="2000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)*</a:t>
            </a:r>
            <a:r>
              <a:rPr lang="en-US" sz="2000" b="1" dirty="0" err="1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EstimatedRTT</a:t>
            </a:r>
            <a:r>
              <a:rPr lang="en-US" sz="2000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 + </a:t>
            </a:r>
            <a:r>
              <a:rPr lang="en-US" sz="2000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  <a:sym typeface="Symbol" charset="0"/>
              </a:rPr>
              <a:t></a:t>
            </a:r>
            <a:r>
              <a:rPr lang="en-US" sz="2000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*SampleRTT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AB86944-482D-3D42-A8C6-3BC72B792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952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Ambiguous measurements</a:t>
            </a:r>
          </a:p>
        </p:txBody>
      </p:sp>
      <p:sp>
        <p:nvSpPr>
          <p:cNvPr id="1144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How do we differentiate between the real ACK, and ACK of the retransmitted packet?</a:t>
            </a:r>
            <a:endParaRPr lang="en-US" dirty="0"/>
          </a:p>
        </p:txBody>
      </p:sp>
      <p:sp>
        <p:nvSpPr>
          <p:cNvPr id="1144836" name="Line 4"/>
          <p:cNvSpPr>
            <a:spLocks noChangeShapeType="1"/>
          </p:cNvSpPr>
          <p:nvPr/>
        </p:nvSpPr>
        <p:spPr bwMode="auto">
          <a:xfrm>
            <a:off x="1773458" y="34290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37" name="Line 5"/>
          <p:cNvSpPr>
            <a:spLocks noChangeShapeType="1"/>
          </p:cNvSpPr>
          <p:nvPr/>
        </p:nvSpPr>
        <p:spPr bwMode="auto">
          <a:xfrm>
            <a:off x="3830858" y="34290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38" name="Line 6"/>
          <p:cNvSpPr>
            <a:spLocks noChangeShapeType="1"/>
          </p:cNvSpPr>
          <p:nvPr/>
        </p:nvSpPr>
        <p:spPr bwMode="auto">
          <a:xfrm>
            <a:off x="1773458" y="38100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39" name="Line 7"/>
          <p:cNvSpPr>
            <a:spLocks noChangeShapeType="1"/>
          </p:cNvSpPr>
          <p:nvPr/>
        </p:nvSpPr>
        <p:spPr bwMode="auto">
          <a:xfrm>
            <a:off x="1773458" y="46482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0" name="Line 8"/>
          <p:cNvSpPr>
            <a:spLocks noChangeShapeType="1"/>
          </p:cNvSpPr>
          <p:nvPr/>
        </p:nvSpPr>
        <p:spPr bwMode="auto">
          <a:xfrm flipH="1">
            <a:off x="1773458" y="5181600"/>
            <a:ext cx="20574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1" name="Text Box 9"/>
          <p:cNvSpPr txBox="1">
            <a:spLocks noChangeArrowheads="1"/>
          </p:cNvSpPr>
          <p:nvPr/>
        </p:nvSpPr>
        <p:spPr bwMode="auto">
          <a:xfrm rot="-755306">
            <a:off x="2408353" y="5167106"/>
            <a:ext cx="571710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ACK</a:t>
            </a:r>
          </a:p>
        </p:txBody>
      </p:sp>
      <p:sp>
        <p:nvSpPr>
          <p:cNvPr id="1144842" name="Text Box 10"/>
          <p:cNvSpPr txBox="1">
            <a:spLocks noChangeArrowheads="1"/>
          </p:cNvSpPr>
          <p:nvPr/>
        </p:nvSpPr>
        <p:spPr bwMode="auto">
          <a:xfrm rot="873085">
            <a:off x="1971424" y="4586081"/>
            <a:ext cx="152970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Retransmission</a:t>
            </a:r>
          </a:p>
        </p:txBody>
      </p:sp>
      <p:sp>
        <p:nvSpPr>
          <p:cNvPr id="1144843" name="Text Box 11"/>
          <p:cNvSpPr txBox="1">
            <a:spLocks noChangeArrowheads="1"/>
          </p:cNvSpPr>
          <p:nvPr/>
        </p:nvSpPr>
        <p:spPr bwMode="auto">
          <a:xfrm rot="802585">
            <a:off x="1734620" y="3795506"/>
            <a:ext cx="206840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Original Transmission</a:t>
            </a:r>
          </a:p>
        </p:txBody>
      </p:sp>
      <p:sp>
        <p:nvSpPr>
          <p:cNvPr id="1144844" name="Line 12"/>
          <p:cNvSpPr>
            <a:spLocks noChangeShapeType="1"/>
          </p:cNvSpPr>
          <p:nvPr/>
        </p:nvSpPr>
        <p:spPr bwMode="auto">
          <a:xfrm>
            <a:off x="1544858" y="38100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5" name="Line 13"/>
          <p:cNvSpPr>
            <a:spLocks noChangeShapeType="1"/>
          </p:cNvSpPr>
          <p:nvPr/>
        </p:nvSpPr>
        <p:spPr bwMode="auto">
          <a:xfrm>
            <a:off x="1544858" y="56388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6" name="Line 14"/>
          <p:cNvSpPr>
            <a:spLocks noChangeShapeType="1"/>
          </p:cNvSpPr>
          <p:nvPr/>
        </p:nvSpPr>
        <p:spPr bwMode="auto">
          <a:xfrm flipV="1">
            <a:off x="1621058" y="3810000"/>
            <a:ext cx="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7" name="Text Box 15"/>
          <p:cNvSpPr txBox="1">
            <a:spLocks noChangeArrowheads="1"/>
          </p:cNvSpPr>
          <p:nvPr/>
        </p:nvSpPr>
        <p:spPr bwMode="auto">
          <a:xfrm rot="-5400000">
            <a:off x="821561" y="4571000"/>
            <a:ext cx="1170368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SampleRTT</a:t>
            </a:r>
          </a:p>
        </p:txBody>
      </p:sp>
      <p:sp>
        <p:nvSpPr>
          <p:cNvPr id="1144848" name="Text Box 16"/>
          <p:cNvSpPr txBox="1">
            <a:spLocks noChangeArrowheads="1"/>
          </p:cNvSpPr>
          <p:nvPr/>
        </p:nvSpPr>
        <p:spPr bwMode="auto">
          <a:xfrm>
            <a:off x="1337797" y="3095625"/>
            <a:ext cx="798296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Sender</a:t>
            </a:r>
          </a:p>
        </p:txBody>
      </p:sp>
      <p:sp>
        <p:nvSpPr>
          <p:cNvPr id="1144849" name="Text Box 17"/>
          <p:cNvSpPr txBox="1">
            <a:spLocks noChangeArrowheads="1"/>
          </p:cNvSpPr>
          <p:nvPr/>
        </p:nvSpPr>
        <p:spPr bwMode="auto">
          <a:xfrm>
            <a:off x="3327839" y="3095625"/>
            <a:ext cx="93936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Receiver</a:t>
            </a:r>
          </a:p>
        </p:txBody>
      </p:sp>
      <p:sp>
        <p:nvSpPr>
          <p:cNvPr id="1144850" name="Line 18"/>
          <p:cNvSpPr>
            <a:spLocks noChangeShapeType="1"/>
          </p:cNvSpPr>
          <p:nvPr/>
        </p:nvSpPr>
        <p:spPr bwMode="auto">
          <a:xfrm>
            <a:off x="5431058" y="34290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1" name="Line 19"/>
          <p:cNvSpPr>
            <a:spLocks noChangeShapeType="1"/>
          </p:cNvSpPr>
          <p:nvPr/>
        </p:nvSpPr>
        <p:spPr bwMode="auto">
          <a:xfrm>
            <a:off x="7488458" y="34290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2" name="Line 20"/>
          <p:cNvSpPr>
            <a:spLocks noChangeShapeType="1"/>
          </p:cNvSpPr>
          <p:nvPr/>
        </p:nvSpPr>
        <p:spPr bwMode="auto">
          <a:xfrm>
            <a:off x="5431058" y="38100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3" name="Line 21"/>
          <p:cNvSpPr>
            <a:spLocks noChangeShapeType="1"/>
          </p:cNvSpPr>
          <p:nvPr/>
        </p:nvSpPr>
        <p:spPr bwMode="auto">
          <a:xfrm>
            <a:off x="5431058" y="46482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4" name="Line 22"/>
          <p:cNvSpPr>
            <a:spLocks noChangeShapeType="1"/>
          </p:cNvSpPr>
          <p:nvPr/>
        </p:nvSpPr>
        <p:spPr bwMode="auto">
          <a:xfrm flipH="1">
            <a:off x="5431058" y="43434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5" name="Text Box 23"/>
          <p:cNvSpPr txBox="1">
            <a:spLocks noChangeArrowheads="1"/>
          </p:cNvSpPr>
          <p:nvPr/>
        </p:nvSpPr>
        <p:spPr bwMode="auto">
          <a:xfrm rot="-755306">
            <a:off x="6370753" y="4281281"/>
            <a:ext cx="571710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ACK</a:t>
            </a:r>
          </a:p>
        </p:txBody>
      </p:sp>
      <p:sp>
        <p:nvSpPr>
          <p:cNvPr id="1144856" name="Text Box 24"/>
          <p:cNvSpPr txBox="1">
            <a:spLocks noChangeArrowheads="1"/>
          </p:cNvSpPr>
          <p:nvPr/>
        </p:nvSpPr>
        <p:spPr bwMode="auto">
          <a:xfrm rot="873085">
            <a:off x="5629024" y="4586081"/>
            <a:ext cx="152970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Retransmission</a:t>
            </a:r>
          </a:p>
        </p:txBody>
      </p:sp>
      <p:sp>
        <p:nvSpPr>
          <p:cNvPr id="1144857" name="Text Box 25"/>
          <p:cNvSpPr txBox="1">
            <a:spLocks noChangeArrowheads="1"/>
          </p:cNvSpPr>
          <p:nvPr/>
        </p:nvSpPr>
        <p:spPr bwMode="auto">
          <a:xfrm rot="802585">
            <a:off x="5392220" y="3795506"/>
            <a:ext cx="206840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Original Transmission</a:t>
            </a:r>
          </a:p>
        </p:txBody>
      </p:sp>
      <p:sp>
        <p:nvSpPr>
          <p:cNvPr id="1144858" name="Line 26"/>
          <p:cNvSpPr>
            <a:spLocks noChangeShapeType="1"/>
          </p:cNvSpPr>
          <p:nvPr/>
        </p:nvSpPr>
        <p:spPr bwMode="auto">
          <a:xfrm>
            <a:off x="5202458" y="38100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9" name="Line 27"/>
          <p:cNvSpPr>
            <a:spLocks noChangeShapeType="1"/>
          </p:cNvSpPr>
          <p:nvPr/>
        </p:nvSpPr>
        <p:spPr bwMode="auto">
          <a:xfrm>
            <a:off x="5202458" y="48768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60" name="Line 28"/>
          <p:cNvSpPr>
            <a:spLocks noChangeShapeType="1"/>
          </p:cNvSpPr>
          <p:nvPr/>
        </p:nvSpPr>
        <p:spPr bwMode="auto">
          <a:xfrm flipV="1">
            <a:off x="5278658" y="3810000"/>
            <a:ext cx="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61" name="Text Box 29"/>
          <p:cNvSpPr txBox="1">
            <a:spLocks noChangeArrowheads="1"/>
          </p:cNvSpPr>
          <p:nvPr/>
        </p:nvSpPr>
        <p:spPr bwMode="auto">
          <a:xfrm rot="-5400000">
            <a:off x="4479161" y="4136025"/>
            <a:ext cx="1170368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SampleRTT</a:t>
            </a:r>
          </a:p>
        </p:txBody>
      </p:sp>
      <p:sp>
        <p:nvSpPr>
          <p:cNvPr id="1144862" name="Text Box 30"/>
          <p:cNvSpPr txBox="1">
            <a:spLocks noChangeArrowheads="1"/>
          </p:cNvSpPr>
          <p:nvPr/>
        </p:nvSpPr>
        <p:spPr bwMode="auto">
          <a:xfrm>
            <a:off x="4995397" y="3095625"/>
            <a:ext cx="798296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Sender</a:t>
            </a:r>
          </a:p>
        </p:txBody>
      </p:sp>
      <p:sp>
        <p:nvSpPr>
          <p:cNvPr id="1144863" name="Text Box 31"/>
          <p:cNvSpPr txBox="1">
            <a:spLocks noChangeArrowheads="1"/>
          </p:cNvSpPr>
          <p:nvPr/>
        </p:nvSpPr>
        <p:spPr bwMode="auto">
          <a:xfrm>
            <a:off x="6985439" y="3095625"/>
            <a:ext cx="93936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Receiver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8223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Karn</a:t>
            </a:r>
            <a:r>
              <a:rPr lang="en-US" dirty="0"/>
              <a:t>/Partridge algorithm</a:t>
            </a:r>
          </a:p>
        </p:txBody>
      </p:sp>
      <p:sp>
        <p:nvSpPr>
          <p:cNvPr id="998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use SampleRTT from retransmissions</a:t>
            </a:r>
          </a:p>
          <a:p>
            <a:pPr lvl="1"/>
            <a:r>
              <a:rPr lang="en-US" dirty="0"/>
              <a:t>Once retransmitted, ignore that segment in the future</a:t>
            </a:r>
          </a:p>
          <a:p>
            <a:r>
              <a:rPr lang="en-US" dirty="0"/>
              <a:t>Computes </a:t>
            </a:r>
            <a:r>
              <a:rPr lang="en-US" dirty="0" err="1"/>
              <a:t>EstimatedRTT</a:t>
            </a:r>
            <a:r>
              <a:rPr lang="en-US" dirty="0"/>
              <a:t> using </a:t>
            </a:r>
            <a:r>
              <a:rPr lang="el-GR" dirty="0"/>
              <a:t>α</a:t>
            </a:r>
            <a:r>
              <a:rPr lang="en-US" dirty="0"/>
              <a:t> = 0.125</a:t>
            </a:r>
          </a:p>
          <a:p>
            <a:r>
              <a:rPr lang="en-US" dirty="0">
                <a:solidFill>
                  <a:srgbClr val="0000FF"/>
                </a:solidFill>
              </a:rPr>
              <a:t>Timeout value (RTO)  = 2 × </a:t>
            </a:r>
            <a:r>
              <a:rPr lang="en-US" dirty="0" err="1">
                <a:solidFill>
                  <a:srgbClr val="0000FF"/>
                </a:solidFill>
              </a:rPr>
              <a:t>EstimatedRTT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/>
              <a:t>Employs </a:t>
            </a:r>
            <a:r>
              <a:rPr lang="en-US" dirty="0">
                <a:solidFill>
                  <a:srgbClr val="0000FF"/>
                </a:solidFill>
              </a:rPr>
              <a:t>exponential </a:t>
            </a:r>
            <a:r>
              <a:rPr lang="en-US" dirty="0" err="1">
                <a:solidFill>
                  <a:srgbClr val="0000FF"/>
                </a:solidFill>
              </a:rPr>
              <a:t>backoff</a:t>
            </a:r>
            <a:endParaRPr lang="en-US" dirty="0">
              <a:solidFill>
                <a:srgbClr val="0000FF"/>
              </a:solidFill>
            </a:endParaRPr>
          </a:p>
          <a:p>
            <a:pPr lvl="2"/>
            <a:r>
              <a:rPr lang="en-US" dirty="0"/>
              <a:t>Every time RTO timer expires, set RTO </a:t>
            </a:r>
            <a:r>
              <a:rPr lang="en-US" dirty="0">
                <a:sym typeface="Symbol" charset="0"/>
              </a:rPr>
              <a:t> 2·RTO</a:t>
            </a:r>
          </a:p>
          <a:p>
            <a:pPr lvl="3"/>
            <a:r>
              <a:rPr lang="en-US" dirty="0">
                <a:sym typeface="Symbol" charset="0"/>
              </a:rPr>
              <a:t>(Up  to maximum  60 sec)</a:t>
            </a:r>
          </a:p>
          <a:p>
            <a:pPr lvl="2"/>
            <a:r>
              <a:rPr lang="en-US" dirty="0">
                <a:sym typeface="Symbol" charset="0"/>
              </a:rPr>
              <a:t>Every time new measurement comes in (= successful original transmission), collapse RTO back to 2 </a:t>
            </a:r>
            <a:r>
              <a:rPr lang="en-US" dirty="0"/>
              <a:t>× </a:t>
            </a:r>
            <a:r>
              <a:rPr lang="en-US" dirty="0" err="1"/>
              <a:t>EstimatedRTT</a:t>
            </a:r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Sensitive to RTT variations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09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840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Jacobson/</a:t>
            </a:r>
            <a:r>
              <a:rPr lang="en-US" dirty="0" err="1"/>
              <a:t>Karels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Problem</a:t>
            </a:r>
            <a:r>
              <a:rPr lang="en-US" dirty="0"/>
              <a:t>: need to better capture variability in RTT</a:t>
            </a:r>
          </a:p>
          <a:p>
            <a:pPr lvl="1"/>
            <a:r>
              <a:rPr lang="en-US" dirty="0"/>
              <a:t>Directly measure deviation</a:t>
            </a:r>
          </a:p>
          <a:p>
            <a:endParaRPr lang="en-US" dirty="0"/>
          </a:p>
          <a:p>
            <a:r>
              <a:rPr lang="en-US" dirty="0"/>
              <a:t>Deviation = | SampleRTT – </a:t>
            </a:r>
            <a:r>
              <a:rPr lang="en-US" dirty="0" err="1"/>
              <a:t>EstimatedRTT</a:t>
            </a:r>
            <a:r>
              <a:rPr lang="en-US" dirty="0"/>
              <a:t> | </a:t>
            </a:r>
          </a:p>
          <a:p>
            <a:r>
              <a:rPr lang="en-US" dirty="0" err="1"/>
              <a:t>DevRTT</a:t>
            </a:r>
            <a:r>
              <a:rPr lang="en-US" dirty="0"/>
              <a:t>: exponential average of Deviation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RTO = </a:t>
            </a:r>
            <a:r>
              <a:rPr lang="en-US" dirty="0" err="1">
                <a:solidFill>
                  <a:srgbClr val="0000FF"/>
                </a:solidFill>
              </a:rPr>
              <a:t>EstimatedRTT</a:t>
            </a:r>
            <a:r>
              <a:rPr lang="en-US" dirty="0">
                <a:solidFill>
                  <a:srgbClr val="0000FF"/>
                </a:solidFill>
              </a:rPr>
              <a:t> + 4 x </a:t>
            </a:r>
            <a:r>
              <a:rPr lang="en-US" dirty="0" err="1">
                <a:solidFill>
                  <a:srgbClr val="0000FF"/>
                </a:solidFill>
              </a:rPr>
              <a:t>DevRTT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header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3872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HdrLen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3194050" y="3200400"/>
            <a:ext cx="1131888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Number of 4-byte words in the header;</a:t>
            </a:r>
          </a:p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5: No options</a:t>
            </a:r>
            <a:endParaRPr lang="en-US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16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08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Assignment 2 is live!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111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Connection Establishment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20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Acknowledgements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Cumulative</a:t>
            </a:r>
          </a:p>
          <a:p>
            <a:pPr lvl="1"/>
            <a:r>
              <a:rPr lang="en-US" dirty="0"/>
              <a:t>Acknowledge many packets at a time</a:t>
            </a:r>
          </a:p>
          <a:p>
            <a:r>
              <a:rPr lang="en-US" dirty="0"/>
              <a:t>Selective</a:t>
            </a:r>
          </a:p>
          <a:p>
            <a:pPr lvl="1"/>
            <a:r>
              <a:rPr lang="en-US" dirty="0"/>
              <a:t>Acknowledge individual packets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702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Sequence Number (ISN)</a:t>
            </a:r>
          </a:p>
        </p:txBody>
      </p:sp>
      <p:sp>
        <p:nvSpPr>
          <p:cNvPr id="953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Sequence number for the very first byte</a:t>
            </a:r>
          </a:p>
          <a:p>
            <a:r>
              <a:rPr lang="en-US" dirty="0">
                <a:solidFill>
                  <a:srgbClr val="0000FF"/>
                </a:solidFill>
              </a:rPr>
              <a:t>Why not just use ISN = 0?</a:t>
            </a:r>
          </a:p>
          <a:p>
            <a:pPr lvl="1"/>
            <a:r>
              <a:rPr lang="en-US" dirty="0"/>
              <a:t>Practical issue</a:t>
            </a:r>
          </a:p>
          <a:p>
            <a:pPr lvl="2"/>
            <a:r>
              <a:rPr lang="en-US" dirty="0"/>
              <a:t>IP addresses and port #s uniquely identify a connection</a:t>
            </a:r>
          </a:p>
          <a:p>
            <a:pPr lvl="2"/>
            <a:r>
              <a:rPr lang="en-US" dirty="0"/>
              <a:t>Eventually, though, these port #s do get used again; small chance an old packet is still in flight</a:t>
            </a:r>
          </a:p>
          <a:p>
            <a:pPr lvl="2"/>
            <a:r>
              <a:rPr lang="en-US" dirty="0"/>
              <a:t>Also, others might try to spoof your connection</a:t>
            </a:r>
          </a:p>
          <a:p>
            <a:pPr lvl="1"/>
            <a:r>
              <a:rPr lang="en-US" dirty="0"/>
              <a:t>Why does using ISN help?</a:t>
            </a:r>
          </a:p>
          <a:p>
            <a:r>
              <a:rPr lang="en-US" dirty="0"/>
              <a:t>Hosts exchange ISNs when establishing connection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D81B93-5EB9-4746-BAF4-3749504CE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2019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6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3347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Establishing a TCP connection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00FF"/>
                </a:solidFill>
              </a:rPr>
              <a:t>Three-way handshake</a:t>
            </a:r>
            <a:r>
              <a:rPr lang="en-US" sz="2400" dirty="0"/>
              <a:t> to establish connection</a:t>
            </a:r>
          </a:p>
          <a:p>
            <a:pPr lvl="1"/>
            <a:r>
              <a:rPr lang="en-US" sz="2000" dirty="0"/>
              <a:t>Host A sends a SYN (open; </a:t>
            </a:r>
            <a:r>
              <a:rPr lang="ja-JP" altLang="en-US" sz="2000" dirty="0"/>
              <a:t>“</a:t>
            </a:r>
            <a:r>
              <a:rPr lang="en-US" sz="2000" dirty="0"/>
              <a:t>synchronize sequence numbers</a:t>
            </a:r>
            <a:r>
              <a:rPr lang="ja-JP" altLang="en-US" sz="2000" dirty="0"/>
              <a:t>”</a:t>
            </a:r>
            <a:r>
              <a:rPr lang="en-US" sz="2000" dirty="0"/>
              <a:t>) to host B</a:t>
            </a:r>
          </a:p>
          <a:p>
            <a:pPr lvl="1"/>
            <a:r>
              <a:rPr lang="en-US" sz="2000" dirty="0"/>
              <a:t>Host B returns a SYN acknowledgment (SYN ACK)</a:t>
            </a:r>
          </a:p>
          <a:p>
            <a:pPr lvl="1"/>
            <a:r>
              <a:rPr lang="en-US" sz="2000" dirty="0"/>
              <a:t>Host A sends an ACK to acknowledge the SYN ACK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46800" y="2230438"/>
            <a:ext cx="1603375" cy="631826"/>
            <a:chOff x="1544" y="979"/>
            <a:chExt cx="1010" cy="398"/>
          </a:xfrm>
        </p:grpSpPr>
        <p:sp>
          <p:nvSpPr>
            <p:cNvPr id="75798" name="Line 5"/>
            <p:cNvSpPr>
              <a:spLocks noChangeShapeType="1"/>
            </p:cNvSpPr>
            <p:nvPr/>
          </p:nvSpPr>
          <p:spPr bwMode="auto">
            <a:xfrm rot="5400000" flipV="1">
              <a:off x="1958" y="782"/>
              <a:ext cx="181" cy="101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9" name="Text Box 6"/>
            <p:cNvSpPr txBox="1">
              <a:spLocks noChangeArrowheads="1"/>
            </p:cNvSpPr>
            <p:nvPr/>
          </p:nvSpPr>
          <p:spPr bwMode="auto">
            <a:xfrm rot="605430">
              <a:off x="1821" y="979"/>
              <a:ext cx="45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rgbClr val="0000FF"/>
                  </a:solidFill>
                  <a:latin typeface="Arial" charset="0"/>
                  <a:ea typeface="Arial" charset="0"/>
                </a:rPr>
                <a:t>SYN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157913" y="2871787"/>
            <a:ext cx="1574800" cy="520700"/>
            <a:chOff x="1551" y="1383"/>
            <a:chExt cx="992" cy="328"/>
          </a:xfrm>
        </p:grpSpPr>
        <p:sp>
          <p:nvSpPr>
            <p:cNvPr id="75796" name="Line 8"/>
            <p:cNvSpPr>
              <a:spLocks noChangeShapeType="1"/>
            </p:cNvSpPr>
            <p:nvPr/>
          </p:nvSpPr>
          <p:spPr bwMode="auto">
            <a:xfrm rot="5400000">
              <a:off x="1952" y="1121"/>
              <a:ext cx="189" cy="9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7" name="Text Box 9"/>
            <p:cNvSpPr txBox="1">
              <a:spLocks noChangeArrowheads="1"/>
            </p:cNvSpPr>
            <p:nvPr/>
          </p:nvSpPr>
          <p:spPr bwMode="auto">
            <a:xfrm rot="10146980" flipH="1" flipV="1">
              <a:off x="1631" y="1383"/>
              <a:ext cx="8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rgbClr val="FF3300"/>
                  </a:solidFill>
                  <a:latin typeface="Arial" charset="0"/>
                  <a:ea typeface="Arial" charset="0"/>
                </a:rPr>
                <a:t>SYN ACK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6135688" y="3527427"/>
            <a:ext cx="1600200" cy="614363"/>
            <a:chOff x="1537" y="1796"/>
            <a:chExt cx="1008" cy="387"/>
          </a:xfrm>
        </p:grpSpPr>
        <p:sp>
          <p:nvSpPr>
            <p:cNvPr id="75794" name="Line 11"/>
            <p:cNvSpPr>
              <a:spLocks noChangeShapeType="1"/>
            </p:cNvSpPr>
            <p:nvPr/>
          </p:nvSpPr>
          <p:spPr bwMode="auto">
            <a:xfrm rot="5400000" flipV="1">
              <a:off x="1897" y="1535"/>
              <a:ext cx="288" cy="100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5" name="Text Box 12"/>
            <p:cNvSpPr txBox="1">
              <a:spLocks noChangeArrowheads="1"/>
            </p:cNvSpPr>
            <p:nvPr/>
          </p:nvSpPr>
          <p:spPr bwMode="auto">
            <a:xfrm rot="1044999">
              <a:off x="1827" y="1796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ACK</a:t>
              </a:r>
            </a:p>
          </p:txBody>
        </p:sp>
      </p:grpSp>
      <p:sp>
        <p:nvSpPr>
          <p:cNvPr id="75784" name="Line 13"/>
          <p:cNvSpPr>
            <a:spLocks noChangeShapeType="1"/>
          </p:cNvSpPr>
          <p:nvPr/>
        </p:nvSpPr>
        <p:spPr bwMode="auto">
          <a:xfrm rot="16200000" flipH="1">
            <a:off x="6295231" y="3809206"/>
            <a:ext cx="2890837" cy="63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5785" name="Line 14"/>
          <p:cNvSpPr>
            <a:spLocks noChangeShapeType="1"/>
          </p:cNvSpPr>
          <p:nvPr/>
        </p:nvSpPr>
        <p:spPr bwMode="auto">
          <a:xfrm rot="5400000">
            <a:off x="4744244" y="3769518"/>
            <a:ext cx="2797175" cy="2381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5786" name="Text Box 15"/>
          <p:cNvSpPr txBox="1">
            <a:spLocks noChangeArrowheads="1"/>
          </p:cNvSpPr>
          <p:nvPr/>
        </p:nvSpPr>
        <p:spPr bwMode="auto">
          <a:xfrm>
            <a:off x="5970588" y="1916112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solidFill>
                  <a:srgbClr val="0000FF"/>
                </a:solidFill>
                <a:latin typeface="Arial" charset="0"/>
                <a:ea typeface="Arial" charset="0"/>
              </a:rPr>
              <a:t>A</a:t>
            </a:r>
          </a:p>
        </p:txBody>
      </p:sp>
      <p:sp>
        <p:nvSpPr>
          <p:cNvPr id="75787" name="Text Box 16"/>
          <p:cNvSpPr txBox="1">
            <a:spLocks noChangeArrowheads="1"/>
          </p:cNvSpPr>
          <p:nvPr/>
        </p:nvSpPr>
        <p:spPr bwMode="auto">
          <a:xfrm>
            <a:off x="7537450" y="1878012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solidFill>
                  <a:srgbClr val="FF3300"/>
                </a:solidFill>
                <a:latin typeface="Arial" charset="0"/>
                <a:ea typeface="Arial" charset="0"/>
              </a:rPr>
              <a:t>B</a:t>
            </a:r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6140450" y="4059238"/>
            <a:ext cx="1627188" cy="968376"/>
            <a:chOff x="1540" y="2131"/>
            <a:chExt cx="1025" cy="610"/>
          </a:xfrm>
        </p:grpSpPr>
        <p:sp>
          <p:nvSpPr>
            <p:cNvPr id="75790" name="Line 18"/>
            <p:cNvSpPr>
              <a:spLocks noChangeShapeType="1"/>
            </p:cNvSpPr>
            <p:nvPr/>
          </p:nvSpPr>
          <p:spPr bwMode="auto">
            <a:xfrm rot="5400000" flipV="1">
              <a:off x="1896" y="1874"/>
              <a:ext cx="296" cy="10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1" name="Text Box 19"/>
            <p:cNvSpPr txBox="1">
              <a:spLocks noChangeArrowheads="1"/>
            </p:cNvSpPr>
            <p:nvPr/>
          </p:nvSpPr>
          <p:spPr bwMode="auto">
            <a:xfrm rot="1003808">
              <a:off x="1809" y="2131"/>
              <a:ext cx="45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Data</a:t>
              </a:r>
            </a:p>
          </p:txBody>
        </p:sp>
        <p:sp>
          <p:nvSpPr>
            <p:cNvPr id="75792" name="Line 20"/>
            <p:cNvSpPr>
              <a:spLocks noChangeShapeType="1"/>
            </p:cNvSpPr>
            <p:nvPr/>
          </p:nvSpPr>
          <p:spPr bwMode="auto">
            <a:xfrm rot="5400000" flipV="1">
              <a:off x="1914" y="2089"/>
              <a:ext cx="296" cy="10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3" name="Text Box 21"/>
            <p:cNvSpPr txBox="1">
              <a:spLocks noChangeArrowheads="1"/>
            </p:cNvSpPr>
            <p:nvPr/>
          </p:nvSpPr>
          <p:spPr bwMode="auto">
            <a:xfrm rot="1003808">
              <a:off x="1827" y="2346"/>
              <a:ext cx="45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rgbClr val="0000FF"/>
                  </a:solidFill>
                  <a:latin typeface="Arial" charset="0"/>
                  <a:ea typeface="Arial" charset="0"/>
                </a:rPr>
                <a:t>Data</a:t>
              </a: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4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header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3872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HdrLen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13043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Flags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4811712" y="3276600"/>
            <a:ext cx="1131888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Arial" charset="0"/>
              </a:rPr>
              <a:t>Flags:</a:t>
            </a:r>
          </a:p>
          <a:p>
            <a:r>
              <a:rPr lang="en-US" b="0" u="sng" dirty="0">
                <a:solidFill>
                  <a:srgbClr val="0000FF"/>
                </a:solidFill>
                <a:latin typeface="Arial" charset="0"/>
              </a:rPr>
              <a:t>SYN</a:t>
            </a:r>
          </a:p>
          <a:p>
            <a:r>
              <a:rPr lang="en-US" b="0" u="sng" dirty="0">
                <a:solidFill>
                  <a:srgbClr val="0000FF"/>
                </a:solidFill>
                <a:latin typeface="Arial" charset="0"/>
              </a:rPr>
              <a:t>ACK</a:t>
            </a:r>
          </a:p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FIN</a:t>
            </a:r>
          </a:p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RST</a:t>
            </a:r>
          </a:p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PSH</a:t>
            </a:r>
          </a:p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URG</a:t>
            </a:r>
          </a:p>
          <a:p>
            <a:endParaRPr lang="en-US" b="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031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A’s initial SYN packet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999303" y="1874838"/>
            <a:ext cx="102989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A’s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6418723" y="1874838"/>
            <a:ext cx="104887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B’s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3993867" y="2408238"/>
            <a:ext cx="3397533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A’s Initial 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5407132" y="2865438"/>
            <a:ext cx="612668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N/A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44863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 dirty="0">
                <a:solidFill>
                  <a:srgbClr val="0000FF"/>
                </a:solidFill>
                <a:latin typeface="Arial" charset="0"/>
              </a:rPr>
              <a:t>5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43245"/>
            <a:ext cx="71365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SYN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44863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Urgent pointer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A tells B to open a connection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44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B’s SYN-ACK packet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999303" y="1874838"/>
            <a:ext cx="104887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B’s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6418723" y="1874838"/>
            <a:ext cx="104887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A’s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3993867" y="2408238"/>
            <a:ext cx="3397533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B’s Initial 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724400" y="2865438"/>
            <a:ext cx="1986891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ACK=A’s ISN+1</a:t>
            </a:r>
            <a:endParaRPr lang="en-US" b="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44863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 dirty="0">
                <a:solidFill>
                  <a:srgbClr val="0000FF"/>
                </a:solidFill>
                <a:latin typeface="Arial" charset="0"/>
              </a:rPr>
              <a:t>5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724400" y="3389412"/>
            <a:ext cx="971741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FF"/>
                </a:solidFill>
                <a:latin typeface="Arial" charset="0"/>
              </a:rPr>
              <a:t>SYN|ACK</a:t>
            </a:r>
            <a:endParaRPr lang="en-US" sz="1400" b="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44863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Urgent pointer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B tells it accepts and is ready to accept next packet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1089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A’s ACK to SYN-ACK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999303" y="1874838"/>
            <a:ext cx="102989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A’s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6418723" y="1874838"/>
            <a:ext cx="104887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B’s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3993867" y="2408238"/>
            <a:ext cx="3397533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A’s Initial 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44863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 dirty="0">
                <a:solidFill>
                  <a:srgbClr val="0000FF"/>
                </a:solidFill>
                <a:latin typeface="Arial" charset="0"/>
              </a:rPr>
              <a:t>5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43245"/>
            <a:ext cx="71365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ACK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44863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Urgent pointer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A tells B to open a connection</a:t>
            </a: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4724400" y="2865438"/>
            <a:ext cx="1986891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ACK=B’s ISN+1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869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TCP’s 3-Way handshaking</a:t>
            </a:r>
          </a:p>
        </p:txBody>
      </p:sp>
      <p:sp>
        <p:nvSpPr>
          <p:cNvPr id="86020" name="Line 3"/>
          <p:cNvSpPr>
            <a:spLocks noChangeShapeType="1"/>
          </p:cNvSpPr>
          <p:nvPr/>
        </p:nvSpPr>
        <p:spPr bwMode="auto">
          <a:xfrm>
            <a:off x="1985963" y="3041650"/>
            <a:ext cx="1587" cy="26670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86021" name="Text Box 4"/>
          <p:cNvSpPr txBox="1">
            <a:spLocks noChangeArrowheads="1"/>
          </p:cNvSpPr>
          <p:nvPr/>
        </p:nvSpPr>
        <p:spPr bwMode="auto">
          <a:xfrm>
            <a:off x="889000" y="2426494"/>
            <a:ext cx="18700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>
                <a:solidFill>
                  <a:srgbClr val="0000FF"/>
                </a:solidFill>
                <a:latin typeface="Arial" charset="0"/>
              </a:rPr>
              <a:t>Client (initiator)</a:t>
            </a:r>
          </a:p>
        </p:txBody>
      </p:sp>
      <p:sp>
        <p:nvSpPr>
          <p:cNvPr id="86022" name="Text Box 5"/>
          <p:cNvSpPr txBox="1">
            <a:spLocks noChangeArrowheads="1"/>
          </p:cNvSpPr>
          <p:nvPr/>
        </p:nvSpPr>
        <p:spPr bwMode="auto">
          <a:xfrm>
            <a:off x="6403975" y="2426493"/>
            <a:ext cx="8921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rgbClr val="FF0000"/>
                </a:solidFill>
                <a:latin typeface="Arial" charset="0"/>
              </a:rPr>
              <a:t>Server</a:t>
            </a:r>
          </a:p>
        </p:txBody>
      </p:sp>
      <p:sp>
        <p:nvSpPr>
          <p:cNvPr id="86023" name="Line 6"/>
          <p:cNvSpPr>
            <a:spLocks noChangeShapeType="1"/>
          </p:cNvSpPr>
          <p:nvPr/>
        </p:nvSpPr>
        <p:spPr bwMode="auto">
          <a:xfrm>
            <a:off x="6858000" y="3041650"/>
            <a:ext cx="1588" cy="2667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rgbClr val="FF0000"/>
              </a:solidFill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981200" y="3295650"/>
            <a:ext cx="4876800" cy="736600"/>
            <a:chOff x="1248" y="2176"/>
            <a:chExt cx="3072" cy="464"/>
          </a:xfrm>
        </p:grpSpPr>
        <p:sp>
          <p:nvSpPr>
            <p:cNvPr id="86036" name="Line 8"/>
            <p:cNvSpPr>
              <a:spLocks noChangeShapeType="1"/>
            </p:cNvSpPr>
            <p:nvPr/>
          </p:nvSpPr>
          <p:spPr bwMode="auto">
            <a:xfrm>
              <a:off x="1248" y="2256"/>
              <a:ext cx="3072" cy="38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86037" name="Text Box 9"/>
            <p:cNvSpPr txBox="1">
              <a:spLocks noChangeArrowheads="1"/>
            </p:cNvSpPr>
            <p:nvPr/>
          </p:nvSpPr>
          <p:spPr bwMode="auto">
            <a:xfrm rot="429064">
              <a:off x="1931" y="2176"/>
              <a:ext cx="131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SYN, SeqNum = x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982788" y="4162425"/>
            <a:ext cx="4875212" cy="631825"/>
            <a:chOff x="1248" y="2722"/>
            <a:chExt cx="3072" cy="398"/>
          </a:xfrm>
        </p:grpSpPr>
        <p:sp>
          <p:nvSpPr>
            <p:cNvPr id="86034" name="Line 11"/>
            <p:cNvSpPr>
              <a:spLocks noChangeShapeType="1"/>
            </p:cNvSpPr>
            <p:nvPr/>
          </p:nvSpPr>
          <p:spPr bwMode="auto">
            <a:xfrm flipH="1">
              <a:off x="1248" y="2784"/>
              <a:ext cx="3072" cy="33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86035" name="Text Box 12"/>
            <p:cNvSpPr txBox="1">
              <a:spLocks noChangeArrowheads="1"/>
            </p:cNvSpPr>
            <p:nvPr/>
          </p:nvSpPr>
          <p:spPr bwMode="auto">
            <a:xfrm rot="-375610">
              <a:off x="1440" y="2722"/>
              <a:ext cx="262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FF0000"/>
                  </a:solidFill>
                  <a:latin typeface="Arial" charset="0"/>
                </a:rPr>
                <a:t>SYN + ACK, SeqNum = y, Ack = x + 1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1981200" y="4972050"/>
            <a:ext cx="4876800" cy="736600"/>
            <a:chOff x="1248" y="3232"/>
            <a:chExt cx="3072" cy="464"/>
          </a:xfrm>
        </p:grpSpPr>
        <p:sp>
          <p:nvSpPr>
            <p:cNvPr id="86032" name="Line 14"/>
            <p:cNvSpPr>
              <a:spLocks noChangeShapeType="1"/>
            </p:cNvSpPr>
            <p:nvPr/>
          </p:nvSpPr>
          <p:spPr bwMode="auto">
            <a:xfrm>
              <a:off x="1248" y="3312"/>
              <a:ext cx="3072" cy="38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86033" name="Text Box 15"/>
            <p:cNvSpPr txBox="1">
              <a:spLocks noChangeArrowheads="1"/>
            </p:cNvSpPr>
            <p:nvPr/>
          </p:nvSpPr>
          <p:spPr bwMode="auto">
            <a:xfrm rot="429064">
              <a:off x="1964" y="3232"/>
              <a:ext cx="1259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ACK, Ack = y + 1</a:t>
              </a:r>
            </a:p>
          </p:txBody>
        </p:sp>
      </p:grpSp>
      <p:sp>
        <p:nvSpPr>
          <p:cNvPr id="86027" name="Text Box 16"/>
          <p:cNvSpPr txBox="1">
            <a:spLocks noChangeArrowheads="1"/>
          </p:cNvSpPr>
          <p:nvPr/>
        </p:nvSpPr>
        <p:spPr bwMode="auto">
          <a:xfrm>
            <a:off x="1219200" y="1638300"/>
            <a:ext cx="8667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i="1" dirty="0">
                <a:solidFill>
                  <a:srgbClr val="0000FF"/>
                </a:solidFill>
                <a:latin typeface="Arial" charset="0"/>
              </a:rPr>
              <a:t>Active</a:t>
            </a:r>
            <a:br>
              <a:rPr lang="en-US" sz="1800" i="1" dirty="0">
                <a:solidFill>
                  <a:srgbClr val="0000FF"/>
                </a:solidFill>
                <a:latin typeface="Arial" charset="0"/>
              </a:rPr>
            </a:br>
            <a:r>
              <a:rPr lang="en-US" sz="1800" i="1" dirty="0">
                <a:solidFill>
                  <a:srgbClr val="0000FF"/>
                </a:solidFill>
                <a:latin typeface="Arial" charset="0"/>
              </a:rPr>
              <a:t>Open</a:t>
            </a:r>
          </a:p>
        </p:txBody>
      </p:sp>
      <p:sp>
        <p:nvSpPr>
          <p:cNvPr id="86028" name="Text Box 17"/>
          <p:cNvSpPr txBox="1">
            <a:spLocks noChangeArrowheads="1"/>
          </p:cNvSpPr>
          <p:nvPr/>
        </p:nvSpPr>
        <p:spPr bwMode="auto">
          <a:xfrm>
            <a:off x="6324600" y="1638300"/>
            <a:ext cx="10318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i="1" dirty="0">
                <a:solidFill>
                  <a:srgbClr val="FF0000"/>
                </a:solidFill>
                <a:latin typeface="Arial" charset="0"/>
              </a:rPr>
              <a:t>Passive</a:t>
            </a:r>
            <a:br>
              <a:rPr lang="en-US" sz="1800" i="1" dirty="0">
                <a:solidFill>
                  <a:srgbClr val="FF0000"/>
                </a:solidFill>
                <a:latin typeface="Arial" charset="0"/>
              </a:rPr>
            </a:br>
            <a:r>
              <a:rPr lang="en-US" sz="1800" i="1" dirty="0">
                <a:solidFill>
                  <a:srgbClr val="FF0000"/>
                </a:solidFill>
                <a:latin typeface="Arial" charset="0"/>
              </a:rPr>
              <a:t>Open</a:t>
            </a:r>
          </a:p>
        </p:txBody>
      </p:sp>
      <p:sp>
        <p:nvSpPr>
          <p:cNvPr id="967698" name="Text Box 18"/>
          <p:cNvSpPr txBox="1">
            <a:spLocks noChangeArrowheads="1"/>
          </p:cNvSpPr>
          <p:nvPr/>
        </p:nvSpPr>
        <p:spPr bwMode="auto">
          <a:xfrm>
            <a:off x="606425" y="2998787"/>
            <a:ext cx="141605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rgbClr val="0000FF"/>
                </a:solidFill>
                <a:latin typeface="Courier" charset="0"/>
              </a:rPr>
              <a:t>connect()</a:t>
            </a:r>
          </a:p>
        </p:txBody>
      </p:sp>
      <p:sp>
        <p:nvSpPr>
          <p:cNvPr id="86030" name="Text Box 19"/>
          <p:cNvSpPr txBox="1">
            <a:spLocks noChangeArrowheads="1"/>
          </p:cNvSpPr>
          <p:nvPr/>
        </p:nvSpPr>
        <p:spPr bwMode="auto">
          <a:xfrm>
            <a:off x="6934200" y="2998787"/>
            <a:ext cx="1277938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rgbClr val="FF0000"/>
                </a:solidFill>
                <a:latin typeface="Courier" charset="0"/>
              </a:rPr>
              <a:t>listen()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9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769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if the SYN Packet Gets Lost?</a:t>
            </a:r>
            <a:endParaRPr lang="en-US" dirty="0"/>
          </a:p>
        </p:txBody>
      </p:sp>
      <p:sp>
        <p:nvSpPr>
          <p:cNvPr id="969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the SYN packet gets lost</a:t>
            </a:r>
          </a:p>
          <a:p>
            <a:pPr lvl="1"/>
            <a:r>
              <a:rPr lang="en-US" dirty="0"/>
              <a:t>Packet dropped by the network or server is busy</a:t>
            </a:r>
          </a:p>
          <a:p>
            <a:r>
              <a:rPr lang="en-US" dirty="0"/>
              <a:t>Eventually, no SYN-ACK arrives</a:t>
            </a:r>
          </a:p>
          <a:p>
            <a:pPr lvl="1"/>
            <a:r>
              <a:rPr lang="en-US" dirty="0"/>
              <a:t>Sender retransmits the SYN on timeout</a:t>
            </a:r>
          </a:p>
          <a:p>
            <a:r>
              <a:rPr lang="en-US" dirty="0"/>
              <a:t>How should the TCP sender set the timer?</a:t>
            </a:r>
          </a:p>
          <a:p>
            <a:pPr lvl="1"/>
            <a:r>
              <a:rPr lang="en-US" dirty="0"/>
              <a:t>Sender has no idea how far away the receiver is</a:t>
            </a:r>
          </a:p>
          <a:p>
            <a:pPr lvl="1"/>
            <a:r>
              <a:rPr lang="en-US" dirty="0"/>
              <a:t>Hard to guess a reasonable length of time to wait</a:t>
            </a:r>
          </a:p>
          <a:p>
            <a:pPr lvl="1"/>
            <a:r>
              <a:rPr lang="en-US" dirty="0"/>
              <a:t>SHOULD (RFCs 1122 &amp; 2988) use default of 3 seconds</a:t>
            </a:r>
          </a:p>
          <a:p>
            <a:pPr lvl="2"/>
            <a:r>
              <a:rPr lang="en-US" dirty="0"/>
              <a:t>Some implementations instead use 6 seconds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629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9731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 loss and web downloads</a:t>
            </a:r>
          </a:p>
        </p:txBody>
      </p:sp>
      <p:sp>
        <p:nvSpPr>
          <p:cNvPr id="971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clicks on a hypertext link</a:t>
            </a:r>
          </a:p>
          <a:p>
            <a:pPr lvl="1"/>
            <a:r>
              <a:rPr lang="en-US" dirty="0"/>
              <a:t>Browser creates a socket and does a </a:t>
            </a:r>
            <a:r>
              <a:rPr lang="ja-JP" altLang="en-US" dirty="0"/>
              <a:t>“</a:t>
            </a:r>
            <a:r>
              <a:rPr lang="en-US" dirty="0"/>
              <a:t>connect</a:t>
            </a:r>
            <a:r>
              <a:rPr lang="ja-JP" altLang="en-US" dirty="0"/>
              <a:t>”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ja-JP" altLang="en-US" dirty="0"/>
              <a:t>“</a:t>
            </a:r>
            <a:r>
              <a:rPr lang="en-US" dirty="0"/>
              <a:t>connect</a:t>
            </a:r>
            <a:r>
              <a:rPr lang="ja-JP" altLang="en-US" dirty="0"/>
              <a:t>”</a:t>
            </a:r>
            <a:r>
              <a:rPr lang="en-US" dirty="0"/>
              <a:t> triggers the OS to transmit a SYN</a:t>
            </a:r>
          </a:p>
          <a:p>
            <a:r>
              <a:rPr lang="en-US" dirty="0"/>
              <a:t>If the SYN is lost…</a:t>
            </a:r>
          </a:p>
          <a:p>
            <a:pPr lvl="1"/>
            <a:r>
              <a:rPr lang="en-US" dirty="0"/>
              <a:t>3-6 seconds of delay: can be very long</a:t>
            </a:r>
          </a:p>
          <a:p>
            <a:pPr lvl="1"/>
            <a:r>
              <a:rPr lang="en-US" dirty="0"/>
              <a:t>User may become impatient and can retry</a:t>
            </a:r>
          </a:p>
          <a:p>
            <a:r>
              <a:rPr lang="en-US" dirty="0"/>
              <a:t>User triggers an </a:t>
            </a:r>
            <a:r>
              <a:rPr lang="ja-JP" altLang="en-US" dirty="0"/>
              <a:t>“</a:t>
            </a:r>
            <a:r>
              <a:rPr lang="en-US" dirty="0"/>
              <a:t>abort</a:t>
            </a:r>
            <a:r>
              <a:rPr lang="ja-JP" altLang="en-US" dirty="0"/>
              <a:t>”</a:t>
            </a:r>
            <a:r>
              <a:rPr lang="en-US" dirty="0"/>
              <a:t> of the </a:t>
            </a:r>
            <a:r>
              <a:rPr lang="ja-JP" altLang="en-US" dirty="0"/>
              <a:t>“</a:t>
            </a:r>
            <a:r>
              <a:rPr lang="en-US" dirty="0"/>
              <a:t>connect</a:t>
            </a:r>
            <a:r>
              <a:rPr lang="ja-JP" altLang="en-US" dirty="0"/>
              <a:t>”</a:t>
            </a:r>
            <a:endParaRPr lang="en-US" dirty="0"/>
          </a:p>
          <a:p>
            <a:pPr lvl="1"/>
            <a:r>
              <a:rPr lang="en-US" dirty="0"/>
              <a:t>Browser creates a new socket and another </a:t>
            </a:r>
            <a:r>
              <a:rPr lang="ja-JP" altLang="en-US" dirty="0"/>
              <a:t>“</a:t>
            </a:r>
            <a:r>
              <a:rPr lang="en-US" dirty="0"/>
              <a:t>connect</a:t>
            </a:r>
            <a:r>
              <a:rPr lang="ja-JP" altLang="en-US" dirty="0"/>
              <a:t>”</a:t>
            </a:r>
            <a:endParaRPr lang="en-US" altLang="ja-JP" dirty="0"/>
          </a:p>
          <a:p>
            <a:pPr lvl="1"/>
            <a:r>
              <a:rPr lang="en-US" dirty="0"/>
              <a:t>Can be effective in some cases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1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1779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connection teardown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166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Sliding window protocols</a:t>
            </a:r>
          </a:p>
        </p:txBody>
      </p:sp>
      <p:sp>
        <p:nvSpPr>
          <p:cNvPr id="1124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Resending packets: two canonical approaches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Go-Back-N</a:t>
            </a:r>
            <a:r>
              <a:rPr lang="en-US" dirty="0"/>
              <a:t>: Resend all N packets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Selective Repeat</a:t>
            </a:r>
            <a:r>
              <a:rPr lang="en-US" dirty="0"/>
              <a:t>: Resend only the missing packets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Many variants that differ in implementation details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268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termination, one side at a time</a:t>
            </a:r>
          </a:p>
        </p:txBody>
      </p:sp>
      <p:sp>
        <p:nvSpPr>
          <p:cNvPr id="9779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769472"/>
            <a:ext cx="7924800" cy="2250327"/>
          </a:xfrm>
        </p:spPr>
        <p:txBody>
          <a:bodyPr/>
          <a:lstStyle/>
          <a:p>
            <a:r>
              <a:rPr lang="en-US" sz="2400" dirty="0"/>
              <a:t>Finish (FIN) to close and receive remaining bytes</a:t>
            </a:r>
          </a:p>
          <a:p>
            <a:pPr lvl="1"/>
            <a:r>
              <a:rPr lang="en-US" sz="2000" dirty="0"/>
              <a:t>FIN occupies one byte in the sequence space</a:t>
            </a:r>
          </a:p>
          <a:p>
            <a:r>
              <a:rPr lang="en-US" sz="2400" dirty="0"/>
              <a:t>Other host </a:t>
            </a:r>
            <a:r>
              <a:rPr lang="en-US" sz="2400" dirty="0" err="1"/>
              <a:t>acks</a:t>
            </a:r>
            <a:r>
              <a:rPr lang="en-US" sz="2400" dirty="0"/>
              <a:t> the byte to confirm</a:t>
            </a:r>
          </a:p>
          <a:p>
            <a:r>
              <a:rPr lang="en-US" sz="2400" dirty="0"/>
              <a:t>Closes A’s side of the connection, but not B’s</a:t>
            </a:r>
          </a:p>
          <a:p>
            <a:pPr lvl="1"/>
            <a:r>
              <a:rPr lang="en-US" sz="2000" dirty="0"/>
              <a:t>Until B likewise sends a FIN</a:t>
            </a:r>
          </a:p>
          <a:p>
            <a:pPr lvl="1"/>
            <a:r>
              <a:rPr lang="en-US" sz="2000" dirty="0"/>
              <a:t>Which A then </a:t>
            </a:r>
            <a:r>
              <a:rPr lang="en-US" sz="2000" dirty="0" err="1"/>
              <a:t>acks</a:t>
            </a:r>
            <a:endParaRPr lang="en-US" sz="2000" dirty="0"/>
          </a:p>
        </p:txBody>
      </p:sp>
      <p:sp>
        <p:nvSpPr>
          <p:cNvPr id="97285" name="Line 4"/>
          <p:cNvSpPr>
            <a:spLocks noChangeShapeType="1"/>
          </p:cNvSpPr>
          <p:nvPr/>
        </p:nvSpPr>
        <p:spPr bwMode="auto">
          <a:xfrm flipV="1">
            <a:off x="1471613" y="1762125"/>
            <a:ext cx="287337" cy="1603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6" name="Line 5"/>
          <p:cNvSpPr>
            <a:spLocks noChangeShapeType="1"/>
          </p:cNvSpPr>
          <p:nvPr/>
        </p:nvSpPr>
        <p:spPr bwMode="auto">
          <a:xfrm>
            <a:off x="1989138" y="1779588"/>
            <a:ext cx="300037" cy="157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7" name="Line 6"/>
          <p:cNvSpPr>
            <a:spLocks noChangeShapeType="1"/>
          </p:cNvSpPr>
          <p:nvPr/>
        </p:nvSpPr>
        <p:spPr bwMode="auto">
          <a:xfrm flipV="1">
            <a:off x="2581275" y="1776413"/>
            <a:ext cx="4572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8" name="Line 7"/>
          <p:cNvSpPr>
            <a:spLocks noChangeShapeType="1"/>
          </p:cNvSpPr>
          <p:nvPr/>
        </p:nvSpPr>
        <p:spPr bwMode="auto">
          <a:xfrm flipV="1">
            <a:off x="3113088" y="1771650"/>
            <a:ext cx="469900" cy="15986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9" name="Text Box 8"/>
          <p:cNvSpPr txBox="1">
            <a:spLocks noChangeArrowheads="1"/>
          </p:cNvSpPr>
          <p:nvPr/>
        </p:nvSpPr>
        <p:spPr bwMode="auto">
          <a:xfrm rot="-4794570">
            <a:off x="979488" y="2366962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</a:t>
            </a:r>
          </a:p>
        </p:txBody>
      </p:sp>
      <p:sp>
        <p:nvSpPr>
          <p:cNvPr id="97290" name="Text Box 9"/>
          <p:cNvSpPr txBox="1">
            <a:spLocks noChangeArrowheads="1"/>
          </p:cNvSpPr>
          <p:nvPr/>
        </p:nvSpPr>
        <p:spPr bwMode="auto">
          <a:xfrm rot="4712803">
            <a:off x="1703388" y="2360613"/>
            <a:ext cx="1292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 ACK</a:t>
            </a:r>
          </a:p>
        </p:txBody>
      </p:sp>
      <p:sp>
        <p:nvSpPr>
          <p:cNvPr id="97291" name="Text Box 10"/>
          <p:cNvSpPr txBox="1">
            <a:spLocks noChangeArrowheads="1"/>
          </p:cNvSpPr>
          <p:nvPr/>
        </p:nvSpPr>
        <p:spPr bwMode="auto">
          <a:xfrm rot="-4355001">
            <a:off x="2373313" y="2138363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97292" name="Text Box 11"/>
          <p:cNvSpPr txBox="1">
            <a:spLocks noChangeArrowheads="1"/>
          </p:cNvSpPr>
          <p:nvPr/>
        </p:nvSpPr>
        <p:spPr bwMode="auto">
          <a:xfrm rot="-4396192">
            <a:off x="2824163" y="2382838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Data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833938" y="1773238"/>
            <a:ext cx="465137" cy="1603375"/>
            <a:chOff x="3406" y="1115"/>
            <a:chExt cx="293" cy="1010"/>
          </a:xfrm>
        </p:grpSpPr>
        <p:sp>
          <p:nvSpPr>
            <p:cNvPr id="97326" name="Line 13"/>
            <p:cNvSpPr>
              <a:spLocks noChangeShapeType="1"/>
            </p:cNvSpPr>
            <p:nvPr/>
          </p:nvSpPr>
          <p:spPr bwMode="auto">
            <a:xfrm flipV="1">
              <a:off x="3551" y="1115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7" name="Text Box 14"/>
            <p:cNvSpPr txBox="1">
              <a:spLocks noChangeArrowheads="1"/>
            </p:cNvSpPr>
            <p:nvPr/>
          </p:nvSpPr>
          <p:spPr bwMode="auto">
            <a:xfrm rot="-4702247">
              <a:off x="3344" y="1472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FIN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5576888" y="1771650"/>
            <a:ext cx="514350" cy="1573213"/>
            <a:chOff x="3874" y="1114"/>
            <a:chExt cx="324" cy="991"/>
          </a:xfrm>
        </p:grpSpPr>
        <p:sp>
          <p:nvSpPr>
            <p:cNvPr id="97324" name="Line 16"/>
            <p:cNvSpPr>
              <a:spLocks noChangeShapeType="1"/>
            </p:cNvSpPr>
            <p:nvPr/>
          </p:nvSpPr>
          <p:spPr bwMode="auto">
            <a:xfrm>
              <a:off x="3874" y="1114"/>
              <a:ext cx="175" cy="9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5" name="Text Box 17"/>
            <p:cNvSpPr txBox="1">
              <a:spLocks noChangeArrowheads="1"/>
            </p:cNvSpPr>
            <p:nvPr/>
          </p:nvSpPr>
          <p:spPr bwMode="auto">
            <a:xfrm rot="4688575">
              <a:off x="3846" y="1465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ACK</a:t>
              </a:r>
            </a:p>
          </p:txBody>
        </p:sp>
      </p:grpSp>
      <p:sp>
        <p:nvSpPr>
          <p:cNvPr id="97295" name="Line 18"/>
          <p:cNvSpPr>
            <a:spLocks noChangeShapeType="1"/>
          </p:cNvSpPr>
          <p:nvPr/>
        </p:nvSpPr>
        <p:spPr bwMode="auto">
          <a:xfrm>
            <a:off x="3706813" y="1773238"/>
            <a:ext cx="379412" cy="158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6" name="Line 19"/>
          <p:cNvSpPr>
            <a:spLocks noChangeShapeType="1"/>
          </p:cNvSpPr>
          <p:nvPr/>
        </p:nvSpPr>
        <p:spPr bwMode="auto">
          <a:xfrm flipV="1">
            <a:off x="1263650" y="1752600"/>
            <a:ext cx="7042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7" name="Line 20"/>
          <p:cNvSpPr>
            <a:spLocks noChangeShapeType="1"/>
          </p:cNvSpPr>
          <p:nvPr/>
        </p:nvSpPr>
        <p:spPr bwMode="auto">
          <a:xfrm flipV="1">
            <a:off x="1279525" y="3352800"/>
            <a:ext cx="7102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8" name="Text Box 21"/>
          <p:cNvSpPr txBox="1">
            <a:spLocks noChangeArrowheads="1"/>
          </p:cNvSpPr>
          <p:nvPr/>
        </p:nvSpPr>
        <p:spPr bwMode="auto">
          <a:xfrm rot="4676639">
            <a:off x="3724275" y="2371725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97299" name="Line 22"/>
          <p:cNvSpPr>
            <a:spLocks noChangeShapeType="1"/>
          </p:cNvSpPr>
          <p:nvPr/>
        </p:nvSpPr>
        <p:spPr bwMode="auto">
          <a:xfrm>
            <a:off x="2554288" y="3597275"/>
            <a:ext cx="17795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300" name="Text Box 23"/>
          <p:cNvSpPr txBox="1">
            <a:spLocks noChangeArrowheads="1"/>
          </p:cNvSpPr>
          <p:nvPr/>
        </p:nvSpPr>
        <p:spPr bwMode="auto">
          <a:xfrm>
            <a:off x="1951038" y="3398838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b="0">
                <a:latin typeface="Times New Roman" charset="0"/>
              </a:rPr>
              <a:t>time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97301" name="Text Box 24"/>
          <p:cNvSpPr txBox="1">
            <a:spLocks noChangeArrowheads="1"/>
          </p:cNvSpPr>
          <p:nvPr/>
        </p:nvSpPr>
        <p:spPr bwMode="auto">
          <a:xfrm>
            <a:off x="774700" y="3109913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A</a:t>
            </a:r>
          </a:p>
        </p:txBody>
      </p:sp>
      <p:sp>
        <p:nvSpPr>
          <p:cNvPr id="97302" name="Text Box 25"/>
          <p:cNvSpPr txBox="1">
            <a:spLocks noChangeArrowheads="1"/>
          </p:cNvSpPr>
          <p:nvPr/>
        </p:nvSpPr>
        <p:spPr bwMode="auto">
          <a:xfrm>
            <a:off x="731838" y="157162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B</a:t>
            </a:r>
          </a:p>
        </p:txBody>
      </p:sp>
      <p:sp>
        <p:nvSpPr>
          <p:cNvPr id="97303" name="Oval 26"/>
          <p:cNvSpPr>
            <a:spLocks noChangeArrowheads="1"/>
          </p:cNvSpPr>
          <p:nvPr/>
        </p:nvSpPr>
        <p:spPr bwMode="auto">
          <a:xfrm>
            <a:off x="4246563" y="3108325"/>
            <a:ext cx="825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304" name="Oval 27"/>
          <p:cNvSpPr>
            <a:spLocks noChangeArrowheads="1"/>
          </p:cNvSpPr>
          <p:nvPr/>
        </p:nvSpPr>
        <p:spPr bwMode="auto">
          <a:xfrm>
            <a:off x="4452938" y="3116263"/>
            <a:ext cx="80962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305" name="Oval 28"/>
          <p:cNvSpPr>
            <a:spLocks noChangeArrowheads="1"/>
          </p:cNvSpPr>
          <p:nvPr/>
        </p:nvSpPr>
        <p:spPr bwMode="auto">
          <a:xfrm>
            <a:off x="4668838" y="3108325"/>
            <a:ext cx="80962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6226175" y="1781175"/>
            <a:ext cx="517525" cy="1573213"/>
            <a:chOff x="4283" y="1120"/>
            <a:chExt cx="326" cy="991"/>
          </a:xfrm>
        </p:grpSpPr>
        <p:sp>
          <p:nvSpPr>
            <p:cNvPr id="97322" name="Line 30"/>
            <p:cNvSpPr>
              <a:spLocks noChangeShapeType="1"/>
            </p:cNvSpPr>
            <p:nvPr/>
          </p:nvSpPr>
          <p:spPr bwMode="auto">
            <a:xfrm>
              <a:off x="4283" y="1120"/>
              <a:ext cx="175" cy="9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3" name="Text Box 31"/>
            <p:cNvSpPr txBox="1">
              <a:spLocks noChangeArrowheads="1"/>
            </p:cNvSpPr>
            <p:nvPr/>
          </p:nvSpPr>
          <p:spPr bwMode="auto">
            <a:xfrm rot="4688575">
              <a:off x="4297" y="1472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FIN</a:t>
              </a:r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6797675" y="1743075"/>
            <a:ext cx="466725" cy="1603375"/>
            <a:chOff x="4643" y="1096"/>
            <a:chExt cx="294" cy="1010"/>
          </a:xfrm>
        </p:grpSpPr>
        <p:sp>
          <p:nvSpPr>
            <p:cNvPr id="97320" name="Line 33"/>
            <p:cNvSpPr>
              <a:spLocks noChangeShapeType="1"/>
            </p:cNvSpPr>
            <p:nvPr/>
          </p:nvSpPr>
          <p:spPr bwMode="auto">
            <a:xfrm flipV="1">
              <a:off x="4789" y="1096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1" name="Text Box 34"/>
            <p:cNvSpPr txBox="1">
              <a:spLocks noChangeArrowheads="1"/>
            </p:cNvSpPr>
            <p:nvPr/>
          </p:nvSpPr>
          <p:spPr bwMode="auto">
            <a:xfrm rot="-4702247">
              <a:off x="4541" y="1450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ACK</a:t>
              </a:r>
            </a:p>
          </p:txBody>
        </p:sp>
      </p:grp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6934200" y="3200400"/>
            <a:ext cx="2078038" cy="3484563"/>
            <a:chOff x="4368" y="2016"/>
            <a:chExt cx="1309" cy="2195"/>
          </a:xfrm>
        </p:grpSpPr>
        <p:cxnSp>
          <p:nvCxnSpPr>
            <p:cNvPr id="97317" name="AutoShape 36"/>
            <p:cNvCxnSpPr>
              <a:cxnSpLocks noChangeShapeType="1"/>
              <a:stCxn id="97319" idx="0"/>
              <a:endCxn id="97318" idx="4"/>
            </p:cNvCxnSpPr>
            <p:nvPr/>
          </p:nvCxnSpPr>
          <p:spPr bwMode="auto">
            <a:xfrm flipH="1" flipV="1">
              <a:off x="4854" y="2208"/>
              <a:ext cx="169" cy="1200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97318" name="Oval 37"/>
            <p:cNvSpPr>
              <a:spLocks noChangeArrowheads="1"/>
            </p:cNvSpPr>
            <p:nvPr/>
          </p:nvSpPr>
          <p:spPr bwMode="auto">
            <a:xfrm>
              <a:off x="4428" y="2016"/>
              <a:ext cx="852" cy="192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97319" name="Text Box 38"/>
            <p:cNvSpPr txBox="1">
              <a:spLocks noChangeArrowheads="1"/>
            </p:cNvSpPr>
            <p:nvPr/>
          </p:nvSpPr>
          <p:spPr bwMode="auto">
            <a:xfrm>
              <a:off x="4368" y="3408"/>
              <a:ext cx="1309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sz="1600" dirty="0">
                  <a:solidFill>
                    <a:srgbClr val="0000FF"/>
                  </a:solidFill>
                  <a:latin typeface="Arial" charset="0"/>
                </a:rPr>
                <a:t>TIME_WAIT</a:t>
              </a: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:</a:t>
              </a:r>
            </a:p>
            <a:p>
              <a:pPr algn="l" eaLnBrk="1" hangingPunct="1"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Avoid reincarnation</a:t>
              </a:r>
            </a:p>
            <a:p>
              <a:pPr algn="l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B will retransmit FIN </a:t>
              </a:r>
              <a:br>
                <a:rPr lang="en-US" sz="1600" b="0" dirty="0">
                  <a:solidFill>
                    <a:srgbClr val="0000FF"/>
                  </a:solidFill>
                  <a:latin typeface="Arial" charset="0"/>
                </a:rPr>
              </a:b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if ACK is lost</a:t>
              </a:r>
            </a:p>
          </p:txBody>
        </p:sp>
      </p:grpSp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5715000" y="2971800"/>
            <a:ext cx="2143125" cy="2105025"/>
            <a:chOff x="3600" y="1872"/>
            <a:chExt cx="1350" cy="1326"/>
          </a:xfrm>
        </p:grpSpPr>
        <p:cxnSp>
          <p:nvCxnSpPr>
            <p:cNvPr id="97314" name="AutoShape 40"/>
            <p:cNvCxnSpPr>
              <a:cxnSpLocks noChangeShapeType="1"/>
              <a:stCxn id="97316" idx="0"/>
              <a:endCxn id="97315" idx="4"/>
            </p:cNvCxnSpPr>
            <p:nvPr/>
          </p:nvCxnSpPr>
          <p:spPr bwMode="auto">
            <a:xfrm flipH="1" flipV="1">
              <a:off x="3696" y="2256"/>
              <a:ext cx="723" cy="576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97315" name="Oval 41"/>
            <p:cNvSpPr>
              <a:spLocks noChangeArrowheads="1"/>
            </p:cNvSpPr>
            <p:nvPr/>
          </p:nvSpPr>
          <p:spPr bwMode="auto">
            <a:xfrm>
              <a:off x="3600" y="1872"/>
              <a:ext cx="192" cy="384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97316" name="Text Box 42"/>
            <p:cNvSpPr txBox="1">
              <a:spLocks noChangeArrowheads="1"/>
            </p:cNvSpPr>
            <p:nvPr/>
          </p:nvSpPr>
          <p:spPr bwMode="auto">
            <a:xfrm>
              <a:off x="3888" y="2832"/>
              <a:ext cx="106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Connection</a:t>
              </a:r>
              <a:br>
                <a:rPr lang="en-US" sz="1600" b="0" dirty="0">
                  <a:solidFill>
                    <a:srgbClr val="0000FF"/>
                  </a:solidFill>
                  <a:latin typeface="Arial" charset="0"/>
                </a:rPr>
              </a:b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now </a:t>
              </a:r>
              <a:r>
                <a:rPr lang="en-US" sz="1600" dirty="0">
                  <a:solidFill>
                    <a:srgbClr val="0000FF"/>
                  </a:solidFill>
                  <a:latin typeface="Arial" charset="0"/>
                </a:rPr>
                <a:t>half-closed</a:t>
              </a:r>
              <a:endParaRPr lang="en-US" sz="1600" b="0" dirty="0">
                <a:solidFill>
                  <a:srgbClr val="0000FF"/>
                </a:solidFill>
                <a:latin typeface="Arial" charset="0"/>
              </a:endParaRPr>
            </a:p>
          </p:txBody>
        </p:sp>
      </p:grpSp>
      <p:grpSp>
        <p:nvGrpSpPr>
          <p:cNvPr id="8" name="Group 43"/>
          <p:cNvGrpSpPr>
            <a:grpSpLocks/>
          </p:cNvGrpSpPr>
          <p:nvPr/>
        </p:nvGrpSpPr>
        <p:grpSpPr bwMode="auto">
          <a:xfrm>
            <a:off x="7886700" y="3124200"/>
            <a:ext cx="1257300" cy="1571625"/>
            <a:chOff x="4968" y="1968"/>
            <a:chExt cx="792" cy="990"/>
          </a:xfrm>
        </p:grpSpPr>
        <p:cxnSp>
          <p:nvCxnSpPr>
            <p:cNvPr id="97311" name="AutoShape 44"/>
            <p:cNvCxnSpPr>
              <a:cxnSpLocks noChangeShapeType="1"/>
              <a:stCxn id="97313" idx="0"/>
              <a:endCxn id="97312" idx="4"/>
            </p:cNvCxnSpPr>
            <p:nvPr/>
          </p:nvCxnSpPr>
          <p:spPr bwMode="auto">
            <a:xfrm flipH="1" flipV="1">
              <a:off x="5232" y="2360"/>
              <a:ext cx="132" cy="232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97312" name="Oval 45"/>
            <p:cNvSpPr>
              <a:spLocks noChangeArrowheads="1"/>
            </p:cNvSpPr>
            <p:nvPr/>
          </p:nvSpPr>
          <p:spPr bwMode="auto">
            <a:xfrm>
              <a:off x="5136" y="1968"/>
              <a:ext cx="192" cy="384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97313" name="Text Box 46"/>
            <p:cNvSpPr txBox="1">
              <a:spLocks noChangeArrowheads="1"/>
            </p:cNvSpPr>
            <p:nvPr/>
          </p:nvSpPr>
          <p:spPr bwMode="auto">
            <a:xfrm>
              <a:off x="4968" y="2592"/>
              <a:ext cx="79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Connection</a:t>
              </a:r>
              <a:br>
                <a:rPr lang="en-US" sz="1600" b="0" dirty="0">
                  <a:solidFill>
                    <a:srgbClr val="0000FF"/>
                  </a:solidFill>
                  <a:latin typeface="Arial" charset="0"/>
                </a:rPr>
              </a:b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now </a:t>
              </a:r>
              <a:r>
                <a:rPr lang="en-US" sz="1600" dirty="0">
                  <a:solidFill>
                    <a:srgbClr val="0000FF"/>
                  </a:solidFill>
                  <a:latin typeface="Arial" charset="0"/>
                </a:rPr>
                <a:t>closed</a:t>
              </a:r>
              <a:endParaRPr lang="en-US" sz="1600" b="0" dirty="0">
                <a:solidFill>
                  <a:srgbClr val="0000FF"/>
                </a:solidFill>
                <a:latin typeface="Arial" charset="0"/>
              </a:endParaRPr>
            </a:p>
          </p:txBody>
        </p:sp>
      </p:grp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B930FF-7D65-D44A-915F-30DFD4D27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8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792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termination, both together</a:t>
            </a:r>
          </a:p>
        </p:txBody>
      </p:sp>
      <p:sp>
        <p:nvSpPr>
          <p:cNvPr id="97997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5229224"/>
            <a:ext cx="7924800" cy="790575"/>
          </a:xfrm>
        </p:spPr>
        <p:txBody>
          <a:bodyPr/>
          <a:lstStyle/>
          <a:p>
            <a:r>
              <a:rPr lang="en-US" sz="2400" dirty="0"/>
              <a:t>Same as before, but B sets FIN with their ack of A’s FIN</a:t>
            </a:r>
          </a:p>
        </p:txBody>
      </p:sp>
      <p:sp>
        <p:nvSpPr>
          <p:cNvPr id="99333" name="Line 4"/>
          <p:cNvSpPr>
            <a:spLocks noChangeShapeType="1"/>
          </p:cNvSpPr>
          <p:nvPr/>
        </p:nvSpPr>
        <p:spPr bwMode="auto">
          <a:xfrm flipV="1">
            <a:off x="2044700" y="1758950"/>
            <a:ext cx="287338" cy="1603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4" name="Line 5"/>
          <p:cNvSpPr>
            <a:spLocks noChangeShapeType="1"/>
          </p:cNvSpPr>
          <p:nvPr/>
        </p:nvSpPr>
        <p:spPr bwMode="auto">
          <a:xfrm>
            <a:off x="2562225" y="1776413"/>
            <a:ext cx="300038" cy="157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5" name="Line 6"/>
          <p:cNvSpPr>
            <a:spLocks noChangeShapeType="1"/>
          </p:cNvSpPr>
          <p:nvPr/>
        </p:nvSpPr>
        <p:spPr bwMode="auto">
          <a:xfrm flipV="1">
            <a:off x="3154363" y="1773238"/>
            <a:ext cx="4572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6" name="Line 7"/>
          <p:cNvSpPr>
            <a:spLocks noChangeShapeType="1"/>
          </p:cNvSpPr>
          <p:nvPr/>
        </p:nvSpPr>
        <p:spPr bwMode="auto">
          <a:xfrm flipV="1">
            <a:off x="3686175" y="1768475"/>
            <a:ext cx="469900" cy="15986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7" name="Text Box 8"/>
          <p:cNvSpPr txBox="1">
            <a:spLocks noChangeArrowheads="1"/>
          </p:cNvSpPr>
          <p:nvPr/>
        </p:nvSpPr>
        <p:spPr bwMode="auto">
          <a:xfrm rot="-4794570">
            <a:off x="1552576" y="2363787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</a:t>
            </a:r>
          </a:p>
        </p:txBody>
      </p:sp>
      <p:sp>
        <p:nvSpPr>
          <p:cNvPr id="99338" name="Text Box 9"/>
          <p:cNvSpPr txBox="1">
            <a:spLocks noChangeArrowheads="1"/>
          </p:cNvSpPr>
          <p:nvPr/>
        </p:nvSpPr>
        <p:spPr bwMode="auto">
          <a:xfrm rot="4712803">
            <a:off x="2276475" y="2357438"/>
            <a:ext cx="1292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 ACK</a:t>
            </a:r>
          </a:p>
        </p:txBody>
      </p:sp>
      <p:sp>
        <p:nvSpPr>
          <p:cNvPr id="99339" name="Text Box 10"/>
          <p:cNvSpPr txBox="1">
            <a:spLocks noChangeArrowheads="1"/>
          </p:cNvSpPr>
          <p:nvPr/>
        </p:nvSpPr>
        <p:spPr bwMode="auto">
          <a:xfrm rot="-4355001">
            <a:off x="2946400" y="2135188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99340" name="Text Box 11"/>
          <p:cNvSpPr txBox="1">
            <a:spLocks noChangeArrowheads="1"/>
          </p:cNvSpPr>
          <p:nvPr/>
        </p:nvSpPr>
        <p:spPr bwMode="auto">
          <a:xfrm rot="-4396192">
            <a:off x="3397250" y="2379663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Data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407025" y="1770063"/>
            <a:ext cx="465138" cy="1603375"/>
            <a:chOff x="3406" y="1115"/>
            <a:chExt cx="293" cy="1010"/>
          </a:xfrm>
        </p:grpSpPr>
        <p:sp>
          <p:nvSpPr>
            <p:cNvPr id="99367" name="Line 13"/>
            <p:cNvSpPr>
              <a:spLocks noChangeShapeType="1"/>
            </p:cNvSpPr>
            <p:nvPr/>
          </p:nvSpPr>
          <p:spPr bwMode="auto">
            <a:xfrm flipV="1">
              <a:off x="3551" y="1115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68" name="Text Box 14"/>
            <p:cNvSpPr txBox="1">
              <a:spLocks noChangeArrowheads="1"/>
            </p:cNvSpPr>
            <p:nvPr/>
          </p:nvSpPr>
          <p:spPr bwMode="auto">
            <a:xfrm rot="-4702247">
              <a:off x="3344" y="1472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FIN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6149975" y="1768475"/>
            <a:ext cx="512763" cy="1573213"/>
            <a:chOff x="3874" y="1114"/>
            <a:chExt cx="323" cy="991"/>
          </a:xfrm>
        </p:grpSpPr>
        <p:sp>
          <p:nvSpPr>
            <p:cNvPr id="99365" name="Line 16"/>
            <p:cNvSpPr>
              <a:spLocks noChangeShapeType="1"/>
            </p:cNvSpPr>
            <p:nvPr/>
          </p:nvSpPr>
          <p:spPr bwMode="auto">
            <a:xfrm>
              <a:off x="3874" y="1114"/>
              <a:ext cx="175" cy="9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66" name="Text Box 17"/>
            <p:cNvSpPr txBox="1">
              <a:spLocks noChangeArrowheads="1"/>
            </p:cNvSpPr>
            <p:nvPr/>
          </p:nvSpPr>
          <p:spPr bwMode="auto">
            <a:xfrm rot="4688575">
              <a:off x="3631" y="1466"/>
              <a:ext cx="8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FIN + ACK</a:t>
              </a:r>
            </a:p>
          </p:txBody>
        </p:sp>
      </p:grpSp>
      <p:sp>
        <p:nvSpPr>
          <p:cNvPr id="99343" name="Line 18"/>
          <p:cNvSpPr>
            <a:spLocks noChangeShapeType="1"/>
          </p:cNvSpPr>
          <p:nvPr/>
        </p:nvSpPr>
        <p:spPr bwMode="auto">
          <a:xfrm>
            <a:off x="4279900" y="1770063"/>
            <a:ext cx="379413" cy="158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4" name="Line 19"/>
          <p:cNvSpPr>
            <a:spLocks noChangeShapeType="1"/>
          </p:cNvSpPr>
          <p:nvPr/>
        </p:nvSpPr>
        <p:spPr bwMode="auto">
          <a:xfrm flipV="1">
            <a:off x="1836738" y="1739900"/>
            <a:ext cx="6421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5" name="Line 20"/>
          <p:cNvSpPr>
            <a:spLocks noChangeShapeType="1"/>
          </p:cNvSpPr>
          <p:nvPr/>
        </p:nvSpPr>
        <p:spPr bwMode="auto">
          <a:xfrm flipV="1">
            <a:off x="1852613" y="3352800"/>
            <a:ext cx="64452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6" name="Text Box 21"/>
          <p:cNvSpPr txBox="1">
            <a:spLocks noChangeArrowheads="1"/>
          </p:cNvSpPr>
          <p:nvPr/>
        </p:nvSpPr>
        <p:spPr bwMode="auto">
          <a:xfrm rot="4676639">
            <a:off x="4297363" y="2368550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99347" name="Line 22"/>
          <p:cNvSpPr>
            <a:spLocks noChangeShapeType="1"/>
          </p:cNvSpPr>
          <p:nvPr/>
        </p:nvSpPr>
        <p:spPr bwMode="auto">
          <a:xfrm>
            <a:off x="3127375" y="3594100"/>
            <a:ext cx="1779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8" name="Text Box 23"/>
          <p:cNvSpPr txBox="1">
            <a:spLocks noChangeArrowheads="1"/>
          </p:cNvSpPr>
          <p:nvPr/>
        </p:nvSpPr>
        <p:spPr bwMode="auto">
          <a:xfrm>
            <a:off x="2524125" y="3395663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b="0">
                <a:latin typeface="Times New Roman" charset="0"/>
              </a:rPr>
              <a:t>time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99349" name="Text Box 24"/>
          <p:cNvSpPr txBox="1">
            <a:spLocks noChangeArrowheads="1"/>
          </p:cNvSpPr>
          <p:nvPr/>
        </p:nvSpPr>
        <p:spPr bwMode="auto">
          <a:xfrm>
            <a:off x="1347788" y="3106738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A</a:t>
            </a:r>
          </a:p>
        </p:txBody>
      </p:sp>
      <p:sp>
        <p:nvSpPr>
          <p:cNvPr id="99350" name="Text Box 25"/>
          <p:cNvSpPr txBox="1">
            <a:spLocks noChangeArrowheads="1"/>
          </p:cNvSpPr>
          <p:nvPr/>
        </p:nvSpPr>
        <p:spPr bwMode="auto">
          <a:xfrm>
            <a:off x="1304925" y="156845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B</a:t>
            </a:r>
          </a:p>
        </p:txBody>
      </p:sp>
      <p:sp>
        <p:nvSpPr>
          <p:cNvPr id="99351" name="Oval 26"/>
          <p:cNvSpPr>
            <a:spLocks noChangeArrowheads="1"/>
          </p:cNvSpPr>
          <p:nvPr/>
        </p:nvSpPr>
        <p:spPr bwMode="auto">
          <a:xfrm>
            <a:off x="4819650" y="3105150"/>
            <a:ext cx="825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52" name="Oval 27"/>
          <p:cNvSpPr>
            <a:spLocks noChangeArrowheads="1"/>
          </p:cNvSpPr>
          <p:nvPr/>
        </p:nvSpPr>
        <p:spPr bwMode="auto">
          <a:xfrm>
            <a:off x="5026025" y="3113088"/>
            <a:ext cx="80963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53" name="Oval 28"/>
          <p:cNvSpPr>
            <a:spLocks noChangeArrowheads="1"/>
          </p:cNvSpPr>
          <p:nvPr/>
        </p:nvSpPr>
        <p:spPr bwMode="auto">
          <a:xfrm>
            <a:off x="5241925" y="3105150"/>
            <a:ext cx="80963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6629400" y="1752600"/>
            <a:ext cx="466725" cy="1603375"/>
            <a:chOff x="4643" y="1096"/>
            <a:chExt cx="294" cy="1010"/>
          </a:xfrm>
        </p:grpSpPr>
        <p:sp>
          <p:nvSpPr>
            <p:cNvPr id="99363" name="Line 30"/>
            <p:cNvSpPr>
              <a:spLocks noChangeShapeType="1"/>
            </p:cNvSpPr>
            <p:nvPr/>
          </p:nvSpPr>
          <p:spPr bwMode="auto">
            <a:xfrm flipV="1">
              <a:off x="4789" y="1096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64" name="Text Box 31"/>
            <p:cNvSpPr txBox="1">
              <a:spLocks noChangeArrowheads="1"/>
            </p:cNvSpPr>
            <p:nvPr/>
          </p:nvSpPr>
          <p:spPr bwMode="auto">
            <a:xfrm rot="-4702247">
              <a:off x="4541" y="1450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ACK</a:t>
              </a:r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7467600" y="3124200"/>
            <a:ext cx="1212850" cy="2105025"/>
            <a:chOff x="4704" y="1968"/>
            <a:chExt cx="764" cy="1326"/>
          </a:xfrm>
        </p:grpSpPr>
        <p:cxnSp>
          <p:nvCxnSpPr>
            <p:cNvPr id="99360" name="AutoShape 33"/>
            <p:cNvCxnSpPr>
              <a:cxnSpLocks noChangeShapeType="1"/>
              <a:stCxn id="99362" idx="0"/>
              <a:endCxn id="99361" idx="4"/>
            </p:cNvCxnSpPr>
            <p:nvPr/>
          </p:nvCxnSpPr>
          <p:spPr bwMode="auto">
            <a:xfrm flipV="1">
              <a:off x="5086" y="2360"/>
              <a:ext cx="146" cy="568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99361" name="Oval 34"/>
            <p:cNvSpPr>
              <a:spLocks noChangeArrowheads="1"/>
            </p:cNvSpPr>
            <p:nvPr/>
          </p:nvSpPr>
          <p:spPr bwMode="auto">
            <a:xfrm>
              <a:off x="5136" y="1968"/>
              <a:ext cx="192" cy="384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99362" name="Text Box 35"/>
            <p:cNvSpPr txBox="1">
              <a:spLocks noChangeArrowheads="1"/>
            </p:cNvSpPr>
            <p:nvPr/>
          </p:nvSpPr>
          <p:spPr bwMode="auto">
            <a:xfrm>
              <a:off x="4704" y="2928"/>
              <a:ext cx="76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Connection</a:t>
              </a:r>
              <a:br>
                <a:rPr lang="en-US" sz="1600" b="0" dirty="0">
                  <a:solidFill>
                    <a:srgbClr val="0000FF"/>
                  </a:solidFill>
                  <a:latin typeface="Arial" charset="0"/>
                </a:rPr>
              </a:b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now closed</a:t>
              </a:r>
            </a:p>
          </p:txBody>
        </p:sp>
      </p:grp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5257800" y="3200400"/>
            <a:ext cx="3124200" cy="1735138"/>
            <a:chOff x="3312" y="2016"/>
            <a:chExt cx="1968" cy="1093"/>
          </a:xfrm>
        </p:grpSpPr>
        <p:cxnSp>
          <p:nvCxnSpPr>
            <p:cNvPr id="99357" name="AutoShape 37"/>
            <p:cNvCxnSpPr>
              <a:cxnSpLocks noChangeShapeType="1"/>
              <a:stCxn id="99359" idx="0"/>
              <a:endCxn id="99358" idx="4"/>
            </p:cNvCxnSpPr>
            <p:nvPr/>
          </p:nvCxnSpPr>
          <p:spPr bwMode="auto">
            <a:xfrm rot="5400000" flipH="1" flipV="1">
              <a:off x="4274" y="1871"/>
              <a:ext cx="189" cy="862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99358" name="Oval 38"/>
            <p:cNvSpPr>
              <a:spLocks noChangeArrowheads="1"/>
            </p:cNvSpPr>
            <p:nvPr/>
          </p:nvSpPr>
          <p:spPr bwMode="auto">
            <a:xfrm>
              <a:off x="4320" y="2016"/>
              <a:ext cx="960" cy="192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99359" name="Text Box 39"/>
            <p:cNvSpPr txBox="1">
              <a:spLocks noChangeArrowheads="1"/>
            </p:cNvSpPr>
            <p:nvPr/>
          </p:nvSpPr>
          <p:spPr bwMode="auto">
            <a:xfrm>
              <a:off x="3312" y="2397"/>
              <a:ext cx="1251" cy="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sz="1600" dirty="0">
                  <a:solidFill>
                    <a:srgbClr val="0000FF"/>
                  </a:solidFill>
                  <a:latin typeface="Arial" charset="0"/>
                </a:rPr>
                <a:t>TIME_WAIT</a:t>
              </a: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:</a:t>
              </a:r>
            </a:p>
            <a:p>
              <a:pPr algn="l" eaLnBrk="1" hangingPunct="1">
                <a:lnSpc>
                  <a:spcPct val="40000"/>
                </a:lnSpc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Avoid reincarnation</a:t>
              </a:r>
            </a:p>
            <a:p>
              <a:pPr algn="l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Can retransmit</a:t>
              </a:r>
              <a:br>
                <a:rPr lang="en-US" sz="1600" b="0" dirty="0">
                  <a:solidFill>
                    <a:srgbClr val="0000FF"/>
                  </a:solidFill>
                  <a:latin typeface="Arial" charset="0"/>
                </a:rPr>
              </a:b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FIN ACK if ACK lost</a:t>
              </a: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44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9971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Abrupt termination</a:t>
            </a:r>
          </a:p>
        </p:txBody>
      </p:sp>
      <p:sp>
        <p:nvSpPr>
          <p:cNvPr id="98406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788570"/>
            <a:ext cx="7924800" cy="2231229"/>
          </a:xfrm>
        </p:spPr>
        <p:txBody>
          <a:bodyPr/>
          <a:lstStyle/>
          <a:p>
            <a:r>
              <a:rPr lang="en-US" sz="2400" dirty="0"/>
              <a:t>A sends a RESET (RST) to B</a:t>
            </a:r>
          </a:p>
          <a:p>
            <a:pPr lvl="1"/>
            <a:r>
              <a:rPr lang="en-US" sz="2000" dirty="0"/>
              <a:t>E.g., because application process on A crashed</a:t>
            </a:r>
          </a:p>
          <a:p>
            <a:r>
              <a:rPr lang="en-US" sz="2400" dirty="0"/>
              <a:t>That’s it</a:t>
            </a:r>
          </a:p>
          <a:p>
            <a:pPr lvl="1"/>
            <a:r>
              <a:rPr lang="en-US" sz="2000" dirty="0"/>
              <a:t>B does not ack the RST</a:t>
            </a:r>
          </a:p>
          <a:p>
            <a:pPr lvl="1"/>
            <a:r>
              <a:rPr lang="en-US" sz="2000" dirty="0"/>
              <a:t>Thus, RST is not delivered reliably, and any data in flight is lost</a:t>
            </a:r>
          </a:p>
          <a:p>
            <a:pPr lvl="1"/>
            <a:r>
              <a:rPr lang="en-US" sz="2000" dirty="0"/>
              <a:t>But: if B sends anything more, will elicit another RST</a:t>
            </a:r>
          </a:p>
        </p:txBody>
      </p:sp>
      <p:sp>
        <p:nvSpPr>
          <p:cNvPr id="103429" name="Line 4"/>
          <p:cNvSpPr>
            <a:spLocks noChangeShapeType="1"/>
          </p:cNvSpPr>
          <p:nvPr/>
        </p:nvSpPr>
        <p:spPr bwMode="auto">
          <a:xfrm flipV="1">
            <a:off x="2044700" y="1758950"/>
            <a:ext cx="287338" cy="1603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0" name="Line 5"/>
          <p:cNvSpPr>
            <a:spLocks noChangeShapeType="1"/>
          </p:cNvSpPr>
          <p:nvPr/>
        </p:nvSpPr>
        <p:spPr bwMode="auto">
          <a:xfrm>
            <a:off x="2562225" y="1776413"/>
            <a:ext cx="300038" cy="157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1" name="Line 6"/>
          <p:cNvSpPr>
            <a:spLocks noChangeShapeType="1"/>
          </p:cNvSpPr>
          <p:nvPr/>
        </p:nvSpPr>
        <p:spPr bwMode="auto">
          <a:xfrm flipV="1">
            <a:off x="3154363" y="1773238"/>
            <a:ext cx="4572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2" name="Line 7"/>
          <p:cNvSpPr>
            <a:spLocks noChangeShapeType="1"/>
          </p:cNvSpPr>
          <p:nvPr/>
        </p:nvSpPr>
        <p:spPr bwMode="auto">
          <a:xfrm flipV="1">
            <a:off x="3686175" y="1768475"/>
            <a:ext cx="469900" cy="15986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3" name="Text Box 8"/>
          <p:cNvSpPr txBox="1">
            <a:spLocks noChangeArrowheads="1"/>
          </p:cNvSpPr>
          <p:nvPr/>
        </p:nvSpPr>
        <p:spPr bwMode="auto">
          <a:xfrm rot="-4794570">
            <a:off x="1552576" y="2363787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</a:t>
            </a:r>
          </a:p>
        </p:txBody>
      </p:sp>
      <p:sp>
        <p:nvSpPr>
          <p:cNvPr id="103434" name="Text Box 9"/>
          <p:cNvSpPr txBox="1">
            <a:spLocks noChangeArrowheads="1"/>
          </p:cNvSpPr>
          <p:nvPr/>
        </p:nvSpPr>
        <p:spPr bwMode="auto">
          <a:xfrm rot="4712803">
            <a:off x="2276475" y="2357438"/>
            <a:ext cx="1292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 ACK</a:t>
            </a:r>
          </a:p>
        </p:txBody>
      </p:sp>
      <p:sp>
        <p:nvSpPr>
          <p:cNvPr id="103435" name="Text Box 10"/>
          <p:cNvSpPr txBox="1">
            <a:spLocks noChangeArrowheads="1"/>
          </p:cNvSpPr>
          <p:nvPr/>
        </p:nvSpPr>
        <p:spPr bwMode="auto">
          <a:xfrm rot="-4355001">
            <a:off x="2946400" y="2135188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103436" name="Text Box 11"/>
          <p:cNvSpPr txBox="1">
            <a:spLocks noChangeArrowheads="1"/>
          </p:cNvSpPr>
          <p:nvPr/>
        </p:nvSpPr>
        <p:spPr bwMode="auto">
          <a:xfrm rot="-4396192">
            <a:off x="3397250" y="2379663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Data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407025" y="1770063"/>
            <a:ext cx="465138" cy="1603375"/>
            <a:chOff x="3406" y="1115"/>
            <a:chExt cx="293" cy="1010"/>
          </a:xfrm>
        </p:grpSpPr>
        <p:sp>
          <p:nvSpPr>
            <p:cNvPr id="103455" name="Line 13"/>
            <p:cNvSpPr>
              <a:spLocks noChangeShapeType="1"/>
            </p:cNvSpPr>
            <p:nvPr/>
          </p:nvSpPr>
          <p:spPr bwMode="auto">
            <a:xfrm flipV="1">
              <a:off x="3551" y="1115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56" name="Text Box 14"/>
            <p:cNvSpPr txBox="1">
              <a:spLocks noChangeArrowheads="1"/>
            </p:cNvSpPr>
            <p:nvPr/>
          </p:nvSpPr>
          <p:spPr bwMode="auto">
            <a:xfrm rot="-4702247">
              <a:off x="3326" y="1470"/>
              <a:ext cx="4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RST</a:t>
              </a:r>
            </a:p>
          </p:txBody>
        </p:sp>
      </p:grpSp>
      <p:sp>
        <p:nvSpPr>
          <p:cNvPr id="103438" name="Line 15"/>
          <p:cNvSpPr>
            <a:spLocks noChangeShapeType="1"/>
          </p:cNvSpPr>
          <p:nvPr/>
        </p:nvSpPr>
        <p:spPr bwMode="auto">
          <a:xfrm>
            <a:off x="4279900" y="1770063"/>
            <a:ext cx="379413" cy="158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9" name="Line 16"/>
          <p:cNvSpPr>
            <a:spLocks noChangeShapeType="1"/>
          </p:cNvSpPr>
          <p:nvPr/>
        </p:nvSpPr>
        <p:spPr bwMode="auto">
          <a:xfrm flipV="1">
            <a:off x="1836738" y="1739900"/>
            <a:ext cx="6421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40" name="Line 17"/>
          <p:cNvSpPr>
            <a:spLocks noChangeShapeType="1"/>
          </p:cNvSpPr>
          <p:nvPr/>
        </p:nvSpPr>
        <p:spPr bwMode="auto">
          <a:xfrm flipV="1">
            <a:off x="1852613" y="3352800"/>
            <a:ext cx="64452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41" name="Text Box 18"/>
          <p:cNvSpPr txBox="1">
            <a:spLocks noChangeArrowheads="1"/>
          </p:cNvSpPr>
          <p:nvPr/>
        </p:nvSpPr>
        <p:spPr bwMode="auto">
          <a:xfrm rot="4676639">
            <a:off x="4297363" y="2368550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103442" name="Line 19"/>
          <p:cNvSpPr>
            <a:spLocks noChangeShapeType="1"/>
          </p:cNvSpPr>
          <p:nvPr/>
        </p:nvSpPr>
        <p:spPr bwMode="auto">
          <a:xfrm>
            <a:off x="3127375" y="3594100"/>
            <a:ext cx="1779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43" name="Text Box 20"/>
          <p:cNvSpPr txBox="1">
            <a:spLocks noChangeArrowheads="1"/>
          </p:cNvSpPr>
          <p:nvPr/>
        </p:nvSpPr>
        <p:spPr bwMode="auto">
          <a:xfrm>
            <a:off x="2524125" y="3395663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b="0">
                <a:latin typeface="Times New Roman" charset="0"/>
              </a:rPr>
              <a:t>time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103444" name="Text Box 21"/>
          <p:cNvSpPr txBox="1">
            <a:spLocks noChangeArrowheads="1"/>
          </p:cNvSpPr>
          <p:nvPr/>
        </p:nvSpPr>
        <p:spPr bwMode="auto">
          <a:xfrm>
            <a:off x="1347788" y="3106738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A</a:t>
            </a:r>
          </a:p>
        </p:txBody>
      </p:sp>
      <p:sp>
        <p:nvSpPr>
          <p:cNvPr id="103445" name="Text Box 22"/>
          <p:cNvSpPr txBox="1">
            <a:spLocks noChangeArrowheads="1"/>
          </p:cNvSpPr>
          <p:nvPr/>
        </p:nvSpPr>
        <p:spPr bwMode="auto">
          <a:xfrm>
            <a:off x="1304925" y="156845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B</a:t>
            </a:r>
          </a:p>
        </p:txBody>
      </p:sp>
      <p:sp>
        <p:nvSpPr>
          <p:cNvPr id="103446" name="Oval 23"/>
          <p:cNvSpPr>
            <a:spLocks noChangeArrowheads="1"/>
          </p:cNvSpPr>
          <p:nvPr/>
        </p:nvSpPr>
        <p:spPr bwMode="auto">
          <a:xfrm>
            <a:off x="4819650" y="3105150"/>
            <a:ext cx="825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47" name="Oval 24"/>
          <p:cNvSpPr>
            <a:spLocks noChangeArrowheads="1"/>
          </p:cNvSpPr>
          <p:nvPr/>
        </p:nvSpPr>
        <p:spPr bwMode="auto">
          <a:xfrm>
            <a:off x="5026025" y="3113088"/>
            <a:ext cx="80963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48" name="Oval 25"/>
          <p:cNvSpPr>
            <a:spLocks noChangeArrowheads="1"/>
          </p:cNvSpPr>
          <p:nvPr/>
        </p:nvSpPr>
        <p:spPr bwMode="auto">
          <a:xfrm>
            <a:off x="5241925" y="3105150"/>
            <a:ext cx="80963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6373813" y="1773238"/>
            <a:ext cx="574675" cy="1584325"/>
            <a:chOff x="4015" y="1117"/>
            <a:chExt cx="362" cy="998"/>
          </a:xfrm>
        </p:grpSpPr>
        <p:sp>
          <p:nvSpPr>
            <p:cNvPr id="103453" name="Line 27"/>
            <p:cNvSpPr>
              <a:spLocks noChangeShapeType="1"/>
            </p:cNvSpPr>
            <p:nvPr/>
          </p:nvSpPr>
          <p:spPr bwMode="auto">
            <a:xfrm>
              <a:off x="4015" y="1117"/>
              <a:ext cx="239" cy="9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54" name="Text Box 28"/>
            <p:cNvSpPr txBox="1">
              <a:spLocks noChangeArrowheads="1"/>
            </p:cNvSpPr>
            <p:nvPr/>
          </p:nvSpPr>
          <p:spPr bwMode="auto">
            <a:xfrm rot="4676639">
              <a:off x="4043" y="1494"/>
              <a:ext cx="4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Data</a:t>
              </a:r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6858000" y="1773238"/>
            <a:ext cx="465138" cy="1603375"/>
            <a:chOff x="4320" y="1117"/>
            <a:chExt cx="293" cy="1010"/>
          </a:xfrm>
        </p:grpSpPr>
        <p:sp>
          <p:nvSpPr>
            <p:cNvPr id="103451" name="Line 30"/>
            <p:cNvSpPr>
              <a:spLocks noChangeShapeType="1"/>
            </p:cNvSpPr>
            <p:nvPr/>
          </p:nvSpPr>
          <p:spPr bwMode="auto">
            <a:xfrm flipV="1">
              <a:off x="4465" y="1117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52" name="Text Box 31"/>
            <p:cNvSpPr txBox="1">
              <a:spLocks noChangeArrowheads="1"/>
            </p:cNvSpPr>
            <p:nvPr/>
          </p:nvSpPr>
          <p:spPr bwMode="auto">
            <a:xfrm rot="-4702247">
              <a:off x="4240" y="1472"/>
              <a:ext cx="4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RST</a:t>
              </a: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2019</a:t>
            </a:r>
            <a:endParaRPr lang="en-US" sz="1050" b="0" dirty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2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4067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Reliability is not easy!</a:t>
            </a:r>
          </a:p>
          <a:p>
            <a:endParaRPr lang="en-US" dirty="0"/>
          </a:p>
          <a:p>
            <a:r>
              <a:rPr lang="en-US" dirty="0"/>
              <a:t>Next</a:t>
            </a:r>
          </a:p>
          <a:p>
            <a:pPr lvl="1"/>
            <a:r>
              <a:rPr lang="en-US" dirty="0"/>
              <a:t>Flow control</a:t>
            </a:r>
          </a:p>
          <a:p>
            <a:pPr lvl="1"/>
            <a:r>
              <a:rPr lang="en-US" dirty="0"/>
              <a:t>LOTs of </a:t>
            </a:r>
            <a:r>
              <a:rPr lang="en-US"/>
              <a:t>congestion control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TCP: Transmission Control Protocol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4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TCP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delivers a reliable, in-order, byte stream</a:t>
            </a:r>
          </a:p>
          <a:p>
            <a:r>
              <a:rPr lang="en-US" dirty="0">
                <a:solidFill>
                  <a:srgbClr val="0000FF"/>
                </a:solidFill>
              </a:rPr>
              <a:t>Reliable</a:t>
            </a:r>
            <a:r>
              <a:rPr lang="en-US" dirty="0"/>
              <a:t>: TCP resends lost packets (recursively)</a:t>
            </a:r>
          </a:p>
          <a:p>
            <a:pPr lvl="1"/>
            <a:r>
              <a:rPr lang="en-US" dirty="0"/>
              <a:t>Until it gives up and shuts down connection</a:t>
            </a:r>
          </a:p>
          <a:p>
            <a:r>
              <a:rPr lang="en-US" dirty="0">
                <a:solidFill>
                  <a:srgbClr val="0000FF"/>
                </a:solidFill>
              </a:rPr>
              <a:t>In-order</a:t>
            </a:r>
            <a:r>
              <a:rPr lang="en-US" dirty="0"/>
              <a:t>: TCP only hands consecutive chunks of data to application</a:t>
            </a:r>
          </a:p>
          <a:p>
            <a:r>
              <a:rPr lang="en-US" dirty="0">
                <a:solidFill>
                  <a:srgbClr val="0000FF"/>
                </a:solidFill>
              </a:rPr>
              <a:t>Byte stream</a:t>
            </a:r>
            <a:r>
              <a:rPr lang="en-US" dirty="0"/>
              <a:t>: TCP assumes there is an incoming stream of data, and attempts to deliver it to app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61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TCP use from what we’ve seen so far?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Checksums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Sequence numbers</a:t>
            </a:r>
            <a:r>
              <a:rPr lang="en-US" dirty="0"/>
              <a:t> are byte offsets </a:t>
            </a:r>
          </a:p>
          <a:p>
            <a:pPr lvl="1"/>
            <a:r>
              <a:rPr lang="en-US" dirty="0"/>
              <a:t>Sender and receiver maintain a </a:t>
            </a:r>
            <a:r>
              <a:rPr lang="en-US" dirty="0">
                <a:solidFill>
                  <a:srgbClr val="0000FF"/>
                </a:solidFill>
              </a:rPr>
              <a:t>sliding window</a:t>
            </a:r>
          </a:p>
          <a:p>
            <a:pPr lvl="1"/>
            <a:r>
              <a:rPr lang="en-US" dirty="0"/>
              <a:t>Receiver sends </a:t>
            </a:r>
            <a:r>
              <a:rPr lang="en-US" dirty="0">
                <a:solidFill>
                  <a:srgbClr val="0000FF"/>
                </a:solidFill>
              </a:rPr>
              <a:t>cumulative acknowledgements</a:t>
            </a:r>
            <a:r>
              <a:rPr lang="en-US" dirty="0"/>
              <a:t> (like GBN)</a:t>
            </a:r>
          </a:p>
          <a:p>
            <a:pPr lvl="2"/>
            <a:r>
              <a:rPr lang="en-US" dirty="0"/>
              <a:t>Sender maintains a </a:t>
            </a:r>
            <a:r>
              <a:rPr lang="en-US" dirty="0">
                <a:solidFill>
                  <a:srgbClr val="0000FF"/>
                </a:solidFill>
              </a:rPr>
              <a:t>single retransmission timer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Receivers </a:t>
            </a:r>
            <a:r>
              <a:rPr lang="en-US" dirty="0">
                <a:solidFill>
                  <a:srgbClr val="0000FF"/>
                </a:solidFill>
              </a:rPr>
              <a:t>buffer out-of-sequence packets</a:t>
            </a:r>
            <a:r>
              <a:rPr lang="en-US" dirty="0"/>
              <a:t> (like SR)</a:t>
            </a:r>
          </a:p>
          <a:p>
            <a:r>
              <a:rPr lang="en-US" dirty="0"/>
              <a:t>Few more: fast retransmit, timeout estimation algorithms etc.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0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header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36892" name="Text Box 27"/>
          <p:cNvSpPr txBox="1">
            <a:spLocks noChangeArrowheads="1"/>
          </p:cNvSpPr>
          <p:nvPr/>
        </p:nvSpPr>
        <p:spPr bwMode="auto">
          <a:xfrm>
            <a:off x="762000" y="2362200"/>
            <a:ext cx="169309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Used to Mux </a:t>
            </a:r>
          </a:p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and Demux </a:t>
            </a:r>
          </a:p>
        </p:txBody>
      </p:sp>
      <p:sp>
        <p:nvSpPr>
          <p:cNvPr id="36893" name="Oval 28"/>
          <p:cNvSpPr>
            <a:spLocks noChangeArrowheads="1"/>
          </p:cNvSpPr>
          <p:nvPr/>
        </p:nvSpPr>
        <p:spPr bwMode="auto">
          <a:xfrm>
            <a:off x="3048000" y="1828800"/>
            <a:ext cx="5486400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cxnSp>
        <p:nvCxnSpPr>
          <p:cNvPr id="36895" name="AutoShape 30"/>
          <p:cNvCxnSpPr>
            <a:cxnSpLocks noChangeShapeType="1"/>
            <a:stCxn id="36892" idx="3"/>
            <a:endCxn id="36893" idx="2"/>
          </p:cNvCxnSpPr>
          <p:nvPr/>
        </p:nvCxnSpPr>
        <p:spPr bwMode="auto">
          <a:xfrm flipV="1">
            <a:off x="2455092" y="2133600"/>
            <a:ext cx="592908" cy="582543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30,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9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 animBg="1"/>
      <p:bldP spid="36870" grpId="0" animBg="1"/>
      <p:bldP spid="36871" grpId="0" animBg="1"/>
      <p:bldP spid="36872" grpId="0" animBg="1"/>
      <p:bldP spid="36891" grpId="0" animBg="1"/>
      <p:bldP spid="36892" grpId="0"/>
      <p:bldP spid="36893" grpId="0" animBg="1"/>
    </p:bldLst>
  </p:timing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1490453863</TotalTime>
  <Pages>7</Pages>
  <Words>2587</Words>
  <Application>Microsoft Macintosh PowerPoint</Application>
  <PresentationFormat>On-screen Show (4:3)</PresentationFormat>
  <Paragraphs>653</Paragraphs>
  <Slides>53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2" baseType="lpstr">
      <vt:lpstr>Arial</vt:lpstr>
      <vt:lpstr>Arial Black</vt:lpstr>
      <vt:lpstr>Courier</vt:lpstr>
      <vt:lpstr>Gill Sans</vt:lpstr>
      <vt:lpstr>Monotype Sorts</vt:lpstr>
      <vt:lpstr>Tahoma</vt:lpstr>
      <vt:lpstr>Times New Roman</vt:lpstr>
      <vt:lpstr>Wingdings</vt:lpstr>
      <vt:lpstr>dbllineb</vt:lpstr>
      <vt:lpstr>EECS 489 Computer Networks  Fall 2019</vt:lpstr>
      <vt:lpstr>Agenda</vt:lpstr>
      <vt:lpstr>Recap: Designing a reliable transport protocol</vt:lpstr>
      <vt:lpstr>Recap: Acknowledgements</vt:lpstr>
      <vt:lpstr>Recap: Sliding window protocols</vt:lpstr>
      <vt:lpstr>TCP: Transmission Control Protocol</vt:lpstr>
      <vt:lpstr>The TCP Abstraction</vt:lpstr>
      <vt:lpstr>What does TCP use from what we’ve seen so far?</vt:lpstr>
      <vt:lpstr>TCP header</vt:lpstr>
      <vt:lpstr>TCP header</vt:lpstr>
      <vt:lpstr>What does TCP do?</vt:lpstr>
      <vt:lpstr>TCP header</vt:lpstr>
      <vt:lpstr>TCP “stream of bytes” service…</vt:lpstr>
      <vt:lpstr>… provided using TCP “segments”</vt:lpstr>
      <vt:lpstr>TCP segment</vt:lpstr>
      <vt:lpstr>Sequence numbers</vt:lpstr>
      <vt:lpstr>Sequence numbers</vt:lpstr>
      <vt:lpstr>TCP header</vt:lpstr>
      <vt:lpstr>What does TCP do?</vt:lpstr>
      <vt:lpstr>ACKs and sequence numbers</vt:lpstr>
      <vt:lpstr>Typical operation</vt:lpstr>
      <vt:lpstr>TCP header</vt:lpstr>
      <vt:lpstr>What does TCP do?</vt:lpstr>
      <vt:lpstr>Loss with cumulative ACKs</vt:lpstr>
      <vt:lpstr>What does TCP introduce?</vt:lpstr>
      <vt:lpstr>Loss with cumulative ACKs</vt:lpstr>
      <vt:lpstr>Loss with cumulative ACKs</vt:lpstr>
      <vt:lpstr>What does TCP introduce?</vt:lpstr>
      <vt:lpstr>Retransmission timeout</vt:lpstr>
      <vt:lpstr>Timing illustration</vt:lpstr>
      <vt:lpstr>Retransmission timeout</vt:lpstr>
      <vt:lpstr>RTT estimation</vt:lpstr>
      <vt:lpstr>Problem: Ambiguous measurements</vt:lpstr>
      <vt:lpstr>Karn/Partridge algorithm</vt:lpstr>
      <vt:lpstr>Jacobson/Karels algorithm</vt:lpstr>
      <vt:lpstr>TCP header</vt:lpstr>
      <vt:lpstr>5-minute break!</vt:lpstr>
      <vt:lpstr>Announcements</vt:lpstr>
      <vt:lpstr>TCP Connection Establishment</vt:lpstr>
      <vt:lpstr>Initial Sequence Number (ISN)</vt:lpstr>
      <vt:lpstr>Establishing a TCP connection</vt:lpstr>
      <vt:lpstr>TCP header</vt:lpstr>
      <vt:lpstr>Step 1: A’s initial SYN packet</vt:lpstr>
      <vt:lpstr>Step 1: B’s SYN-ACK packet</vt:lpstr>
      <vt:lpstr>Step 1: A’s ACK to SYN-ACK</vt:lpstr>
      <vt:lpstr>TCP’s 3-Way handshaking</vt:lpstr>
      <vt:lpstr>What if the SYN Packet Gets Lost?</vt:lpstr>
      <vt:lpstr>SYN loss and web downloads</vt:lpstr>
      <vt:lpstr>TCP connection teardown</vt:lpstr>
      <vt:lpstr>Normal termination, one side at a time</vt:lpstr>
      <vt:lpstr>Normal termination, both together</vt:lpstr>
      <vt:lpstr>Abrupt termination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Chowdhury, N M Mosharaf</cp:lastModifiedBy>
  <cp:revision>1336</cp:revision>
  <cp:lastPrinted>1999-09-08T17:25:07Z</cp:lastPrinted>
  <dcterms:created xsi:type="dcterms:W3CDTF">2014-01-14T18:15:50Z</dcterms:created>
  <dcterms:modified xsi:type="dcterms:W3CDTF">2019-09-30T19:20:10Z</dcterms:modified>
  <cp:category/>
</cp:coreProperties>
</file>