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8" r:id="rId2"/>
    <p:sldId id="487" r:id="rId3"/>
    <p:sldId id="513" r:id="rId4"/>
    <p:sldId id="515" r:id="rId5"/>
    <p:sldId id="516" r:id="rId6"/>
    <p:sldId id="517" r:id="rId7"/>
    <p:sldId id="520" r:id="rId8"/>
    <p:sldId id="522" r:id="rId9"/>
    <p:sldId id="523" r:id="rId10"/>
    <p:sldId id="524" r:id="rId11"/>
    <p:sldId id="519" r:id="rId12"/>
    <p:sldId id="525" r:id="rId13"/>
    <p:sldId id="526" r:id="rId14"/>
    <p:sldId id="527" r:id="rId15"/>
    <p:sldId id="528" r:id="rId16"/>
    <p:sldId id="529" r:id="rId17"/>
    <p:sldId id="518" r:id="rId18"/>
    <p:sldId id="532" r:id="rId19"/>
    <p:sldId id="534" r:id="rId20"/>
    <p:sldId id="530" r:id="rId21"/>
    <p:sldId id="535" r:id="rId22"/>
    <p:sldId id="536" r:id="rId23"/>
    <p:sldId id="537" r:id="rId24"/>
    <p:sldId id="538" r:id="rId25"/>
    <p:sldId id="539" r:id="rId26"/>
    <p:sldId id="540" r:id="rId27"/>
    <p:sldId id="541" r:id="rId28"/>
    <p:sldId id="542" r:id="rId29"/>
    <p:sldId id="543" r:id="rId30"/>
    <p:sldId id="544" r:id="rId31"/>
    <p:sldId id="545" r:id="rId32"/>
    <p:sldId id="502" r:id="rId33"/>
    <p:sldId id="546" r:id="rId34"/>
    <p:sldId id="547" r:id="rId35"/>
    <p:sldId id="548" r:id="rId36"/>
    <p:sldId id="549" r:id="rId37"/>
    <p:sldId id="550" r:id="rId38"/>
    <p:sldId id="551" r:id="rId39"/>
    <p:sldId id="552" r:id="rId40"/>
    <p:sldId id="553" r:id="rId41"/>
    <p:sldId id="554" r:id="rId42"/>
    <p:sldId id="555" r:id="rId43"/>
    <p:sldId id="556" r:id="rId44"/>
    <p:sldId id="561" r:id="rId45"/>
    <p:sldId id="557" r:id="rId46"/>
    <p:sldId id="558" r:id="rId47"/>
    <p:sldId id="559" r:id="rId48"/>
    <p:sldId id="562" r:id="rId49"/>
    <p:sldId id="563" r:id="rId50"/>
    <p:sldId id="564" r:id="rId51"/>
    <p:sldId id="565" r:id="rId52"/>
    <p:sldId id="566" r:id="rId53"/>
    <p:sldId id="567" r:id="rId54"/>
    <p:sldId id="568" r:id="rId55"/>
    <p:sldId id="569" r:id="rId56"/>
    <p:sldId id="570" r:id="rId57"/>
    <p:sldId id="572" r:id="rId58"/>
    <p:sldId id="512" r:id="rId5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3"/>
    <p:restoredTop sz="94663"/>
  </p:normalViewPr>
  <p:slideViewPr>
    <p:cSldViewPr>
      <p:cViewPr varScale="1">
        <p:scale>
          <a:sx n="112" d="100"/>
          <a:sy n="112" d="100"/>
        </p:scale>
        <p:origin x="24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2.xml"/><Relationship Id="rId2" Type="http://schemas.openxmlformats.org/officeDocument/2006/relationships/slide" Target="slides/slide51.xml"/><Relationship Id="rId1" Type="http://schemas.openxmlformats.org/officeDocument/2006/relationships/slide" Target="slides/slide50.xml"/><Relationship Id="rId6" Type="http://schemas.openxmlformats.org/officeDocument/2006/relationships/slide" Target="slides/slide57.xml"/><Relationship Id="rId5" Type="http://schemas.openxmlformats.org/officeDocument/2006/relationships/slide" Target="slides/slide55.xml"/><Relationship Id="rId4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9D4B52-1D9A-9D44-9D6F-0F6EA38F68F0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20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CC38-56B0-7C45-9622-D4994682E07F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0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87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3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29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67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68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17E3E7-2B42-714B-934F-5F81F0638D3B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MSS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vs</a:t>
            </a:r>
            <a:r>
              <a:rPr lang="en-US" dirty="0">
                <a:ea typeface="ＭＳ Ｐゴシック" charset="0"/>
                <a:cs typeface="ＭＳ Ｐゴシック" charset="0"/>
              </a:rPr>
              <a:t> MTU??</a:t>
            </a:r>
          </a:p>
        </p:txBody>
      </p:sp>
    </p:spTree>
    <p:extLst>
      <p:ext uri="{BB962C8B-B14F-4D97-AF65-F5344CB8AC3E}">
        <p14:creationId xmlns:p14="http://schemas.microsoft.com/office/powerpoint/2010/main" val="2108604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44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4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3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40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08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06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97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76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20E29-FCAE-ED47-BF1F-5C919C5D0249}" type="slidenum">
              <a:rPr lang="en-US"/>
              <a:pPr/>
              <a:t>57</a:t>
            </a:fld>
            <a:endParaRPr lang="en-US"/>
          </a:p>
        </p:txBody>
      </p:sp>
      <p:sp>
        <p:nvSpPr>
          <p:cNvPr id="277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277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Picture on board</a:t>
            </a:r>
          </a:p>
        </p:txBody>
      </p:sp>
    </p:spTree>
    <p:extLst>
      <p:ext uri="{BB962C8B-B14F-4D97-AF65-F5344CB8AC3E}">
        <p14:creationId xmlns:p14="http://schemas.microsoft.com/office/powerpoint/2010/main" val="152557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8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CEBFA1-51FF-A24F-867E-EEE6959AA91E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13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26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71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2,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9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Advertised window (Flow Control)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uses an “Advertised Window” (RWND) to prevent sender from overflowing its window</a:t>
            </a:r>
          </a:p>
          <a:p>
            <a:pPr lvl="1"/>
            <a:r>
              <a:rPr lang="en-US" dirty="0"/>
              <a:t>Receiver indicates value </a:t>
            </a:r>
            <a:r>
              <a:rPr lang="en-US"/>
              <a:t>of RWND </a:t>
            </a:r>
            <a:r>
              <a:rPr lang="en-US" dirty="0"/>
              <a:t>in ACKs</a:t>
            </a:r>
          </a:p>
          <a:p>
            <a:pPr lvl="1"/>
            <a:r>
              <a:rPr lang="en-US" dirty="0"/>
              <a:t>Sender ensures that the total </a:t>
            </a:r>
            <a:r>
              <a:rPr lang="en-US" dirty="0">
                <a:solidFill>
                  <a:srgbClr val="0000FF"/>
                </a:solidFill>
              </a:rPr>
              <a:t>number of bytes in flight &lt;= RWND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6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743575" y="3276600"/>
            <a:ext cx="2486025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819400"/>
            <a:ext cx="425786" cy="9144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1981200" y="1676400"/>
            <a:ext cx="6019800" cy="1143000"/>
          </a:xfrm>
          <a:prstGeom prst="wedgeEllipseCallout">
            <a:avLst>
              <a:gd name="adj1" fmla="val 12084"/>
              <a:gd name="adj2" fmla="val 106232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latin typeface="+mn-lt"/>
              </a:rPr>
              <a:t>RWND = B - (</a:t>
            </a:r>
            <a:r>
              <a:rPr lang="en-US" sz="1800" b="0" dirty="0" err="1">
                <a:latin typeface="+mn-lt"/>
              </a:rPr>
              <a:t>LastByteReceived</a:t>
            </a:r>
            <a:r>
              <a:rPr lang="en-US" sz="1800" b="0" dirty="0">
                <a:latin typeface="+mn-lt"/>
              </a:rPr>
              <a:t> - </a:t>
            </a:r>
            <a:r>
              <a:rPr lang="en-US" sz="1800" b="0" dirty="0" err="1">
                <a:latin typeface="+mn-lt"/>
              </a:rPr>
              <a:t>LastByteRead</a:t>
            </a:r>
            <a:r>
              <a:rPr lang="en-US" sz="1800" b="0" dirty="0">
                <a:latin typeface="+mn-lt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73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57800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3181290"/>
            <a:ext cx="817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RWND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990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343400" y="3752088"/>
            <a:ext cx="914400" cy="43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8" dur="2000" fill="hold"/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10" dur="2000" fill="hold"/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2" grpId="0" animBg="1"/>
      <p:bldP spid="951314" grpId="0"/>
      <p:bldP spid="6" grpId="0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flow control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Sender</a:t>
            </a:r>
            <a:r>
              <a:rPr lang="en-US" dirty="0"/>
              <a:t>: window advances when new data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altLang="ja-JP" dirty="0"/>
          </a:p>
          <a:p>
            <a:r>
              <a:rPr lang="en-US" dirty="0">
                <a:solidFill>
                  <a:srgbClr val="0000FF"/>
                </a:solidFill>
              </a:rPr>
              <a:t>Receiver</a:t>
            </a:r>
            <a:r>
              <a:rPr lang="en-US" dirty="0"/>
              <a:t>: window advances as receiving process consumes data</a:t>
            </a:r>
          </a:p>
          <a:p>
            <a:r>
              <a:rPr lang="en-US" dirty="0"/>
              <a:t>Receiver advertises to the sender where the receiver window currently ends (</a:t>
            </a:r>
            <a:r>
              <a:rPr lang="ja-JP" altLang="en-US" dirty="0"/>
              <a:t>“</a:t>
            </a:r>
            <a:r>
              <a:rPr lang="en-US" altLang="ja-JP" dirty="0" err="1"/>
              <a:t>righthand</a:t>
            </a:r>
            <a:r>
              <a:rPr lang="en-US" altLang="ja-JP" dirty="0"/>
              <a:t> edge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lvl="1"/>
            <a:r>
              <a:rPr lang="en-US" dirty="0"/>
              <a:t>Sender agrees not to exceed this amount</a:t>
            </a:r>
          </a:p>
          <a:p>
            <a:r>
              <a:rPr lang="en-US" dirty="0">
                <a:solidFill>
                  <a:srgbClr val="0000FF"/>
                </a:solidFill>
              </a:rPr>
              <a:t>UDP does not have flow control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 can be lost due to buffer overflow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Advertised window limits rate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can send no faster than </a:t>
            </a:r>
            <a:r>
              <a:rPr lang="en-US" dirty="0">
                <a:solidFill>
                  <a:srgbClr val="0000FF"/>
                </a:solidFill>
              </a:rPr>
              <a:t>RWND/RTT</a:t>
            </a:r>
            <a:r>
              <a:rPr lang="en-US" dirty="0"/>
              <a:t> bytes/sec</a:t>
            </a:r>
          </a:p>
          <a:p>
            <a:r>
              <a:rPr lang="en-US" dirty="0"/>
              <a:t>Receiver only advertises more space when it has consumed old arriving data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when RWND=0?</a:t>
            </a:r>
          </a:p>
          <a:p>
            <a:pPr lvl="1"/>
            <a:r>
              <a:rPr lang="en-US" dirty="0"/>
              <a:t>Sender keeps probing with one data bytes</a:t>
            </a:r>
          </a:p>
          <a:p>
            <a:endParaRPr lang="en-US" dirty="0"/>
          </a:p>
          <a:p>
            <a:r>
              <a:rPr lang="en-US" dirty="0"/>
              <a:t>In original TCP design, that was the sole protocol mechanism controlling sender’s rate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What’s missing?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8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congestion?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packets arrive at a router at the same time</a:t>
            </a:r>
          </a:p>
          <a:p>
            <a:pPr lvl="1"/>
            <a:r>
              <a:rPr lang="en-US" dirty="0"/>
              <a:t>Router will transmit one and buffer/drop the other</a:t>
            </a:r>
          </a:p>
          <a:p>
            <a:r>
              <a:rPr lang="en-US" dirty="0"/>
              <a:t>Internet traffic is bursty</a:t>
            </a:r>
          </a:p>
          <a:p>
            <a:pPr lvl="1"/>
            <a:r>
              <a:rPr lang="en-US" dirty="0"/>
              <a:t>Many packets can arrive close in time</a:t>
            </a:r>
          </a:p>
          <a:p>
            <a:pPr lvl="1"/>
            <a:r>
              <a:rPr lang="en-US" dirty="0"/>
              <a:t>Causes packet delays and drops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Root cause</a:t>
            </a:r>
            <a:r>
              <a:rPr lang="en-US" dirty="0"/>
              <a:t>: statistical multiplexing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collapse in 1980s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229600" cy="4411662"/>
          </a:xfrm>
        </p:spPr>
        <p:txBody>
          <a:bodyPr/>
          <a:lstStyle/>
          <a:p>
            <a:r>
              <a:rPr lang="en-US" dirty="0"/>
              <a:t>Sending rate only limited by flow control</a:t>
            </a:r>
          </a:p>
          <a:p>
            <a:pPr lvl="1"/>
            <a:r>
              <a:rPr lang="en-US" dirty="0"/>
              <a:t>Dropped packets </a:t>
            </a:r>
            <a:r>
              <a:rPr lang="en-US" dirty="0">
                <a:sym typeface="Wingdings"/>
              </a:rPr>
              <a:t> s</a:t>
            </a:r>
            <a:r>
              <a:rPr lang="en-US" dirty="0"/>
              <a:t>enders (repeatedly!) retransmit </a:t>
            </a:r>
          </a:p>
          <a:p>
            <a:r>
              <a:rPr lang="en-US" dirty="0"/>
              <a:t>Led to “congestion collapse” in Oct. 1986</a:t>
            </a:r>
          </a:p>
          <a:p>
            <a:pPr lvl="1"/>
            <a:r>
              <a:rPr lang="en-US" dirty="0"/>
              <a:t>Throughput on the NSF network dropped from 32Kbits/s to 40bits/sec</a:t>
            </a:r>
          </a:p>
          <a:p>
            <a:r>
              <a:rPr lang="en-US" dirty="0"/>
              <a:t>“Fixed” by Van Jacobson’s development of TCP’s congestion control (CC) algorithms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Jacobson’s fix to TCP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TCP’s existing window-based protocol but </a:t>
            </a:r>
            <a:r>
              <a:rPr lang="en-US" dirty="0">
                <a:solidFill>
                  <a:srgbClr val="0000FF"/>
                </a:solidFill>
              </a:rPr>
              <a:t>adapt</a:t>
            </a:r>
            <a:r>
              <a:rPr lang="en-US" dirty="0"/>
              <a:t> the window size in response to congestion</a:t>
            </a:r>
          </a:p>
          <a:p>
            <a:r>
              <a:rPr lang="en-US" dirty="0"/>
              <a:t>A pragmatic and effective solution </a:t>
            </a:r>
          </a:p>
          <a:p>
            <a:pPr lvl="1"/>
            <a:r>
              <a:rPr lang="en-US" dirty="0"/>
              <a:t>Required no upgrades to routers or applications!</a:t>
            </a:r>
          </a:p>
          <a:p>
            <a:pPr lvl="1"/>
            <a:r>
              <a:rPr lang="en-US" dirty="0"/>
              <a:t>Patch of a few lines of code to TCP implementations</a:t>
            </a:r>
          </a:p>
          <a:p>
            <a:r>
              <a:rPr lang="en-US" dirty="0"/>
              <a:t>Extensively researched and improved upon</a:t>
            </a:r>
          </a:p>
          <a:p>
            <a:pPr lvl="1"/>
            <a:r>
              <a:rPr lang="en-US" dirty="0"/>
              <a:t>Especially now with datacenters and cloud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  <a:p>
            <a:r>
              <a:rPr lang="en-US" dirty="0"/>
              <a:t>TCP congestion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considerations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the network is congested? </a:t>
            </a:r>
          </a:p>
          <a:p>
            <a:pPr lvl="1"/>
            <a:r>
              <a:rPr lang="en-US" dirty="0"/>
              <a:t>Implicit and/or explicit signals from the network</a:t>
            </a:r>
          </a:p>
          <a:p>
            <a:r>
              <a:rPr lang="en-US" dirty="0"/>
              <a:t>Who takes care of congestion?</a:t>
            </a:r>
          </a:p>
          <a:p>
            <a:pPr lvl="1"/>
            <a:r>
              <a:rPr lang="en-US" dirty="0"/>
              <a:t>End hosts (may receive some help from the network)</a:t>
            </a:r>
          </a:p>
          <a:p>
            <a:r>
              <a:rPr lang="en-US" dirty="0"/>
              <a:t>How do we handle congestion?</a:t>
            </a:r>
          </a:p>
          <a:p>
            <a:pPr lvl="1"/>
            <a:r>
              <a:rPr lang="en-US" dirty="0"/>
              <a:t>Continuous adaptation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issues to consider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Discovering the available (bottleneck) bandwidth</a:t>
            </a:r>
          </a:p>
          <a:p>
            <a:r>
              <a:rPr lang="en-US" dirty="0"/>
              <a:t>Adjusting to variations in bandwidth</a:t>
            </a:r>
          </a:p>
          <a:p>
            <a:r>
              <a:rPr lang="en-US" dirty="0"/>
              <a:t>Sharing bandwidth between flows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view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Ignore internal structure of router and model it as a single queue for a particular input-output pair</a:t>
            </a:r>
          </a:p>
        </p:txBody>
      </p:sp>
      <p:sp>
        <p:nvSpPr>
          <p:cNvPr id="979980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979981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979982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979986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79972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79973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79974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5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79976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7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8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79979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79983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4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5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Discovering available bandwidth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Pick sending rate to match bottleneck bandwidth</a:t>
            </a:r>
          </a:p>
          <a:p>
            <a:pPr lvl="1"/>
            <a:r>
              <a:rPr lang="en-US"/>
              <a:t>Without any a priori knowledge</a:t>
            </a:r>
          </a:p>
          <a:p>
            <a:pPr lvl="1"/>
            <a:r>
              <a:rPr lang="en-US"/>
              <a:t>Could be gigabit link, could be a modem</a:t>
            </a:r>
            <a:endParaRPr lang="en-US" dirty="0"/>
          </a:p>
        </p:txBody>
      </p:sp>
      <p:sp>
        <p:nvSpPr>
          <p:cNvPr id="982032" name="Text Box 16"/>
          <p:cNvSpPr txBox="1">
            <a:spLocks noChangeArrowheads="1"/>
          </p:cNvSpPr>
          <p:nvPr/>
        </p:nvSpPr>
        <p:spPr bwMode="auto">
          <a:xfrm>
            <a:off x="5393169" y="2483411"/>
            <a:ext cx="108383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+mn-lt"/>
              </a:rPr>
              <a:t>100 Mbps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21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30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5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to variations in bandwidth</a:t>
            </a:r>
            <a:endParaRPr lang="en-US" dirty="0"/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Adjust rate to match instantaneous bandwidth</a:t>
            </a:r>
          </a:p>
          <a:p>
            <a:pPr lvl="1"/>
            <a:r>
              <a:rPr lang="en-US"/>
              <a:t>Assuming you have rough idea of bandwidth</a:t>
            </a:r>
            <a:endParaRPr lang="en-US" dirty="0"/>
          </a:p>
        </p:txBody>
      </p:sp>
      <p:grpSp>
        <p:nvGrpSpPr>
          <p:cNvPr id="983044" name="Group 4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83045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3046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3047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48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3049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0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1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3052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3053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4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5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3056" name="Text Box 16"/>
          <p:cNvSpPr txBox="1">
            <a:spLocks noChangeArrowheads="1"/>
          </p:cNvSpPr>
          <p:nvPr/>
        </p:nvSpPr>
        <p:spPr bwMode="auto">
          <a:xfrm>
            <a:off x="5464365" y="2409825"/>
            <a:ext cx="95231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BW(t)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4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flows and sharing bandwidth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Issues:</a:t>
            </a:r>
          </a:p>
          <a:p>
            <a:pPr lvl="1"/>
            <a:r>
              <a:rPr lang="en-US" dirty="0"/>
              <a:t>Adjust total sending rate to match bandwidth</a:t>
            </a:r>
          </a:p>
          <a:p>
            <a:pPr lvl="1"/>
            <a:r>
              <a:rPr lang="en-US" dirty="0"/>
              <a:t>Allocation of bandwidth between flows</a:t>
            </a:r>
          </a:p>
        </p:txBody>
      </p:sp>
      <p:sp>
        <p:nvSpPr>
          <p:cNvPr id="984088" name="Rectangle 24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sp>
        <p:nvSpPr>
          <p:cNvPr id="984089" name="Rectangle 25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grpSp>
        <p:nvGrpSpPr>
          <p:cNvPr id="984105" name="Group 41"/>
          <p:cNvGrpSpPr>
            <a:grpSpLocks/>
          </p:cNvGrpSpPr>
          <p:nvPr/>
        </p:nvGrpSpPr>
        <p:grpSpPr bwMode="auto">
          <a:xfrm>
            <a:off x="1600200" y="3733800"/>
            <a:ext cx="6324600" cy="2286000"/>
            <a:chOff x="1152" y="1728"/>
            <a:chExt cx="3984" cy="1440"/>
          </a:xfrm>
        </p:grpSpPr>
        <p:sp>
          <p:nvSpPr>
            <p:cNvPr id="984070" name="Rectangle 6"/>
            <p:cNvSpPr>
              <a:spLocks noChangeArrowheads="1"/>
            </p:cNvSpPr>
            <p:nvPr/>
          </p:nvSpPr>
          <p:spPr bwMode="auto">
            <a:xfrm>
              <a:off x="1152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A2</a:t>
              </a:r>
            </a:p>
          </p:txBody>
        </p:sp>
        <p:sp>
          <p:nvSpPr>
            <p:cNvPr id="984071" name="Rectangle 7"/>
            <p:cNvSpPr>
              <a:spLocks noChangeArrowheads="1"/>
            </p:cNvSpPr>
            <p:nvPr/>
          </p:nvSpPr>
          <p:spPr bwMode="auto">
            <a:xfrm>
              <a:off x="2286" y="2291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2" name="Rectangle 8"/>
            <p:cNvSpPr>
              <a:spLocks noChangeArrowheads="1"/>
            </p:cNvSpPr>
            <p:nvPr/>
          </p:nvSpPr>
          <p:spPr bwMode="auto">
            <a:xfrm>
              <a:off x="4831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B2</a:t>
              </a:r>
            </a:p>
          </p:txBody>
        </p:sp>
        <p:sp>
          <p:nvSpPr>
            <p:cNvPr id="984073" name="Line 9"/>
            <p:cNvSpPr>
              <a:spLocks noChangeShapeType="1"/>
            </p:cNvSpPr>
            <p:nvPr/>
          </p:nvSpPr>
          <p:spPr bwMode="auto">
            <a:xfrm>
              <a:off x="1457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4" name="Line 10"/>
            <p:cNvSpPr>
              <a:spLocks noChangeShapeType="1"/>
            </p:cNvSpPr>
            <p:nvPr/>
          </p:nvSpPr>
          <p:spPr bwMode="auto">
            <a:xfrm>
              <a:off x="3334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5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984077" name="Line 13"/>
            <p:cNvSpPr>
              <a:spLocks noChangeShapeType="1"/>
            </p:cNvSpPr>
            <p:nvPr/>
          </p:nvSpPr>
          <p:spPr bwMode="auto">
            <a:xfrm>
              <a:off x="3168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8" name="Line 14"/>
            <p:cNvSpPr>
              <a:spLocks noChangeShapeType="1"/>
            </p:cNvSpPr>
            <p:nvPr/>
          </p:nvSpPr>
          <p:spPr bwMode="auto">
            <a:xfrm>
              <a:off x="3024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9" name="Line 15"/>
            <p:cNvSpPr>
              <a:spLocks noChangeShapeType="1"/>
            </p:cNvSpPr>
            <p:nvPr/>
          </p:nvSpPr>
          <p:spPr bwMode="auto">
            <a:xfrm>
              <a:off x="2880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80" name="Text Box 16"/>
            <p:cNvSpPr txBox="1">
              <a:spLocks noChangeArrowheads="1"/>
            </p:cNvSpPr>
            <p:nvPr/>
          </p:nvSpPr>
          <p:spPr bwMode="auto">
            <a:xfrm>
              <a:off x="3347" y="2236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0" dirty="0">
                  <a:latin typeface="+mn-lt"/>
                </a:rPr>
                <a:t>BW(t)</a:t>
              </a:r>
            </a:p>
          </p:txBody>
        </p:sp>
        <p:sp>
          <p:nvSpPr>
            <p:cNvPr id="984082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984083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A3</a:t>
              </a:r>
            </a:p>
          </p:txBody>
        </p:sp>
        <p:sp>
          <p:nvSpPr>
            <p:cNvPr id="984086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B3</a:t>
              </a:r>
            </a:p>
          </p:txBody>
        </p:sp>
        <p:sp>
          <p:nvSpPr>
            <p:cNvPr id="984095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B1</a:t>
              </a:r>
            </a:p>
          </p:txBody>
        </p:sp>
        <p:sp>
          <p:nvSpPr>
            <p:cNvPr id="984096" name="Line 32"/>
            <p:cNvSpPr>
              <a:spLocks noChangeShapeType="1"/>
            </p:cNvSpPr>
            <p:nvPr/>
          </p:nvSpPr>
          <p:spPr bwMode="auto">
            <a:xfrm>
              <a:off x="1457" y="1824"/>
              <a:ext cx="82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97" name="Line 33"/>
            <p:cNvSpPr>
              <a:spLocks noChangeShapeType="1"/>
            </p:cNvSpPr>
            <p:nvPr/>
          </p:nvSpPr>
          <p:spPr bwMode="auto">
            <a:xfrm flipV="1">
              <a:off x="1457" y="2442"/>
              <a:ext cx="829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1" name="Rectangle 37"/>
            <p:cNvSpPr>
              <a:spLocks noChangeArrowheads="1"/>
            </p:cNvSpPr>
            <p:nvPr/>
          </p:nvSpPr>
          <p:spPr bwMode="auto">
            <a:xfrm>
              <a:off x="4184" y="2304"/>
              <a:ext cx="280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2" name="Line 38"/>
            <p:cNvSpPr>
              <a:spLocks noChangeShapeType="1"/>
            </p:cNvSpPr>
            <p:nvPr/>
          </p:nvSpPr>
          <p:spPr bwMode="auto">
            <a:xfrm flipV="1">
              <a:off x="4464" y="1824"/>
              <a:ext cx="367" cy="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3" name="Line 39"/>
            <p:cNvSpPr>
              <a:spLocks noChangeShapeType="1"/>
            </p:cNvSpPr>
            <p:nvPr/>
          </p:nvSpPr>
          <p:spPr bwMode="auto">
            <a:xfrm>
              <a:off x="4464" y="2442"/>
              <a:ext cx="367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4" name="Line 40"/>
            <p:cNvSpPr>
              <a:spLocks noChangeShapeType="1"/>
            </p:cNvSpPr>
            <p:nvPr/>
          </p:nvSpPr>
          <p:spPr bwMode="auto">
            <a:xfrm>
              <a:off x="4464" y="244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33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Reality</a:t>
            </a:r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562600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600Mbps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lvl="1"/>
            <a:r>
              <a:rPr lang="en-US" dirty="0"/>
              <a:t>Many packet drops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lvl="1"/>
            <a:r>
              <a:rPr lang="en-US" dirty="0"/>
              <a:t>Pre-arrange bandwidth allocations</a:t>
            </a:r>
          </a:p>
          <a:p>
            <a:pPr lvl="1"/>
            <a:r>
              <a:rPr lang="en-US" dirty="0"/>
              <a:t>Requires negotiation before sending packets</a:t>
            </a:r>
          </a:p>
          <a:p>
            <a:pPr lvl="1"/>
            <a:r>
              <a:rPr lang="en-US" dirty="0"/>
              <a:t>Low utilization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69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lvl="1"/>
            <a:r>
              <a:rPr lang="en-US" dirty="0"/>
              <a:t>Don’t drop packets for the high-bidders</a:t>
            </a:r>
          </a:p>
          <a:p>
            <a:pPr lvl="1"/>
            <a:r>
              <a:rPr lang="en-US" dirty="0"/>
              <a:t>Requires payment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state transitions</a:t>
            </a:r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83099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  <a:latin typeface="+mn-lt"/>
              </a:rPr>
              <a:t>Data, ACK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exchanges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are in here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30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pPr lvl="1"/>
            <a:r>
              <a:rPr lang="en-US" dirty="0"/>
              <a:t>Hosts </a:t>
            </a:r>
            <a:r>
              <a:rPr lang="en-US" dirty="0">
                <a:solidFill>
                  <a:srgbClr val="0000FF"/>
                </a:solidFill>
              </a:rPr>
              <a:t>infer</a:t>
            </a:r>
            <a:r>
              <a:rPr lang="en-US" dirty="0"/>
              <a:t> level of congestion; </a:t>
            </a:r>
            <a:r>
              <a:rPr lang="en-US" dirty="0">
                <a:solidFill>
                  <a:srgbClr val="0000FF"/>
                </a:solidFill>
              </a:rPr>
              <a:t>adjust </a:t>
            </a:r>
          </a:p>
          <a:p>
            <a:pPr lvl="1"/>
            <a:r>
              <a:rPr lang="en-US" dirty="0"/>
              <a:t>Network </a:t>
            </a:r>
            <a:r>
              <a:rPr lang="en-US" dirty="0">
                <a:solidFill>
                  <a:srgbClr val="0000FF"/>
                </a:solidFill>
              </a:rPr>
              <a:t>reports</a:t>
            </a:r>
            <a:r>
              <a:rPr lang="en-US" dirty="0"/>
              <a:t> congestion level to hosts; hosts </a:t>
            </a:r>
            <a:r>
              <a:rPr lang="en-US" dirty="0">
                <a:solidFill>
                  <a:srgbClr val="0000FF"/>
                </a:solidFill>
              </a:rPr>
              <a:t>adjust</a:t>
            </a:r>
          </a:p>
          <a:p>
            <a:pPr lvl="1"/>
            <a:r>
              <a:rPr lang="en-US" dirty="0"/>
              <a:t>Combinations of the above</a:t>
            </a:r>
          </a:p>
          <a:p>
            <a:pPr lvl="1"/>
            <a:r>
              <a:rPr lang="en-US" dirty="0"/>
              <a:t>Simple to implement but suboptimal, messy dynamics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4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Generality</a:t>
            </a:r>
            <a:r>
              <a:rPr lang="en-US" dirty="0"/>
              <a:t> of dynamic adjustment has proven to be very powerful</a:t>
            </a:r>
          </a:p>
          <a:p>
            <a:pPr lvl="1"/>
            <a:r>
              <a:rPr lang="en-US" dirty="0"/>
              <a:t>Doesn’t presume business model, traffic characteristics, application requirements</a:t>
            </a:r>
          </a:p>
          <a:p>
            <a:pPr lvl="1"/>
            <a:r>
              <a:rPr lang="en-US" dirty="0"/>
              <a:t>But does assume good citizenship!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3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approach in a nutshell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TCP connection has a window</a:t>
            </a:r>
          </a:p>
          <a:p>
            <a:pPr lvl="1"/>
            <a:r>
              <a:rPr lang="en-US" dirty="0"/>
              <a:t>Controls number of packets in flight </a:t>
            </a:r>
          </a:p>
          <a:p>
            <a:r>
              <a:rPr lang="en-US" dirty="0"/>
              <a:t>Sending rate ~</a:t>
            </a:r>
            <a:r>
              <a:rPr lang="en-US" dirty="0">
                <a:solidFill>
                  <a:srgbClr val="0000FF"/>
                </a:solidFill>
              </a:rPr>
              <a:t>Window/RTT</a:t>
            </a:r>
          </a:p>
          <a:p>
            <a:r>
              <a:rPr lang="en-US" dirty="0">
                <a:solidFill>
                  <a:srgbClr val="0000FF"/>
                </a:solidFill>
              </a:rPr>
              <a:t>Vary window size to control sending rate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to keep in mind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Congestion Window: </a:t>
            </a:r>
            <a:r>
              <a:rPr lang="en-US" dirty="0">
                <a:solidFill>
                  <a:srgbClr val="0000FF"/>
                </a:solidFill>
              </a:rPr>
              <a:t>CWND</a:t>
            </a:r>
          </a:p>
          <a:p>
            <a:pPr lvl="1"/>
            <a:r>
              <a:rPr lang="en-US" dirty="0"/>
              <a:t>Bytes that can be sent without overflowing routers</a:t>
            </a:r>
          </a:p>
          <a:p>
            <a:pPr lvl="1"/>
            <a:r>
              <a:rPr lang="en-US" dirty="0"/>
              <a:t>Computed by sender using congestion control algo.</a:t>
            </a:r>
          </a:p>
          <a:p>
            <a:r>
              <a:rPr lang="en-US" dirty="0"/>
              <a:t>Flow control window: </a:t>
            </a:r>
            <a:r>
              <a:rPr lang="en-US" dirty="0">
                <a:solidFill>
                  <a:srgbClr val="0000FF"/>
                </a:solidFill>
              </a:rPr>
              <a:t>RWND</a:t>
            </a:r>
          </a:p>
          <a:p>
            <a:pPr lvl="1"/>
            <a:r>
              <a:rPr lang="en-US" dirty="0"/>
              <a:t>Bytes that can be sent without overflowing receiver</a:t>
            </a:r>
          </a:p>
          <a:p>
            <a:pPr lvl="1"/>
            <a:r>
              <a:rPr lang="en-US" dirty="0"/>
              <a:t>Determined by the receiver and reported to the sender</a:t>
            </a:r>
          </a:p>
          <a:p>
            <a:r>
              <a:rPr lang="en-US" dirty="0"/>
              <a:t>Sender-side window = </a:t>
            </a:r>
            <a:r>
              <a:rPr lang="en-US" dirty="0">
                <a:solidFill>
                  <a:srgbClr val="0000FF"/>
                </a:solidFill>
              </a:rPr>
              <a:t>min {CWND, RWND}</a:t>
            </a:r>
          </a:p>
          <a:p>
            <a:pPr lvl="1"/>
            <a:r>
              <a:rPr lang="en-US" dirty="0"/>
              <a:t>Assume for this lecture that RWND &gt;&gt; CWND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talks about CWND in units of MSS </a:t>
            </a:r>
          </a:p>
          <a:p>
            <a:pPr lvl="1"/>
            <a:r>
              <a:rPr lang="en-US" dirty="0"/>
              <a:t>MSS (Maximum Segment Size): the amount of payload data in a TCP packet</a:t>
            </a:r>
          </a:p>
          <a:p>
            <a:pPr lvl="1"/>
            <a:r>
              <a:rPr lang="en-US" dirty="0"/>
              <a:t>This is only for the simplicity of presentation</a:t>
            </a:r>
          </a:p>
          <a:p>
            <a:r>
              <a:rPr lang="en-US" dirty="0">
                <a:solidFill>
                  <a:srgbClr val="0000FF"/>
                </a:solidFill>
              </a:rPr>
              <a:t>Real implementations maintain CWND in bytes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basic questions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sender detect congestion?</a:t>
            </a:r>
          </a:p>
          <a:p>
            <a:r>
              <a:rPr lang="en-US" dirty="0"/>
              <a:t>How does the sender adjust its sending rate?</a:t>
            </a:r>
          </a:p>
          <a:p>
            <a:pPr lvl="1"/>
            <a:r>
              <a:rPr lang="en-US" dirty="0"/>
              <a:t>To address three issues</a:t>
            </a:r>
          </a:p>
          <a:p>
            <a:pPr lvl="2"/>
            <a:r>
              <a:rPr lang="en-US" dirty="0"/>
              <a:t>Finding available bottleneck bandwidth</a:t>
            </a:r>
          </a:p>
          <a:p>
            <a:pPr lvl="2"/>
            <a:r>
              <a:rPr lang="en-US" dirty="0"/>
              <a:t>Adjusting to bandwidth variations</a:t>
            </a:r>
          </a:p>
          <a:p>
            <a:pPr lvl="2"/>
            <a:r>
              <a:rPr lang="en-US" dirty="0"/>
              <a:t>Sharing bandwidth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congestion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delays </a:t>
            </a:r>
          </a:p>
          <a:p>
            <a:pPr lvl="1"/>
            <a:r>
              <a:rPr lang="en-US" dirty="0"/>
              <a:t>Tricky: noisy signal (delay often varies considerably)</a:t>
            </a:r>
          </a:p>
          <a:p>
            <a:r>
              <a:rPr lang="en-US" dirty="0"/>
              <a:t>Routers tell end hosts when they’re congested</a:t>
            </a:r>
          </a:p>
          <a:p>
            <a:r>
              <a:rPr lang="en-US" dirty="0"/>
              <a:t>Packet loss</a:t>
            </a:r>
          </a:p>
          <a:p>
            <a:pPr lvl="1"/>
            <a:r>
              <a:rPr lang="en-US" dirty="0"/>
              <a:t>Fail-safe signal that TCP already has to detect</a:t>
            </a:r>
          </a:p>
          <a:p>
            <a:pPr lvl="1"/>
            <a:r>
              <a:rPr lang="en-US" dirty="0"/>
              <a:t>Complication: non-congestive loss (e.g., checksum errors)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losses are the same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ACKs: isolated loss</a:t>
            </a:r>
          </a:p>
          <a:p>
            <a:pPr lvl="1"/>
            <a:r>
              <a:rPr lang="en-US" dirty="0"/>
              <a:t>Still getting ACKs</a:t>
            </a:r>
          </a:p>
          <a:p>
            <a:r>
              <a:rPr lang="en-US" dirty="0"/>
              <a:t>Timeout: much more serious</a:t>
            </a:r>
          </a:p>
          <a:p>
            <a:pPr lvl="1"/>
            <a:r>
              <a:rPr lang="en-US" dirty="0"/>
              <a:t>Not enough </a:t>
            </a:r>
            <a:r>
              <a:rPr lang="en-US" dirty="0" err="1"/>
              <a:t>dupacks</a:t>
            </a:r>
            <a:endParaRPr lang="en-US" dirty="0"/>
          </a:p>
          <a:p>
            <a:pPr lvl="1"/>
            <a:r>
              <a:rPr lang="en-US" dirty="0"/>
              <a:t>Must have suffered several losses</a:t>
            </a:r>
          </a:p>
          <a:p>
            <a:r>
              <a:rPr lang="en-US" dirty="0">
                <a:solidFill>
                  <a:srgbClr val="0000FF"/>
                </a:solidFill>
              </a:rPr>
              <a:t>Will adjust rate differently for each case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8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adjustment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  <a:p>
            <a:pPr lvl="1"/>
            <a:r>
              <a:rPr lang="en-US" dirty="0"/>
              <a:t>Upon receipt of ACK (of new data): </a:t>
            </a:r>
            <a:r>
              <a:rPr lang="en-US" dirty="0">
                <a:solidFill>
                  <a:srgbClr val="0000FF"/>
                </a:solidFill>
              </a:rPr>
              <a:t>increase rate</a:t>
            </a:r>
          </a:p>
          <a:p>
            <a:pPr lvl="1"/>
            <a:r>
              <a:rPr lang="en-US" dirty="0"/>
              <a:t>Upon detection of loss: </a:t>
            </a:r>
            <a:r>
              <a:rPr lang="en-US" dirty="0">
                <a:solidFill>
                  <a:srgbClr val="0000FF"/>
                </a:solidFill>
              </a:rPr>
              <a:t>decrease rate</a:t>
            </a:r>
          </a:p>
          <a:p>
            <a:r>
              <a:rPr lang="en-US" dirty="0"/>
              <a:t>How we increase/decrease the rate depends on the phase of congestion control we’re in: </a:t>
            </a:r>
          </a:p>
          <a:p>
            <a:pPr lvl="1"/>
            <a:r>
              <a:rPr lang="en-US" dirty="0"/>
              <a:t>Discovering available bottleneck bandwidth vs.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 lifecycle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505149" y="198120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SYN_SENT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49" y="5303956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TIME_WAIT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939581" y="2354433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SYN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47629" y="3574650"/>
            <a:ext cx="1681871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SYN-ACK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80458" y="5005780"/>
            <a:ext cx="94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FIN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17487" y="4904345"/>
            <a:ext cx="126989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4501" y="3565571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95360" y="2359134"/>
            <a:ext cx="1114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Wait 30 sec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9425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discovery with “Slow Start”</a:t>
            </a:r>
          </a:p>
        </p:txBody>
      </p:sp>
      <p:sp>
        <p:nvSpPr>
          <p:cNvPr id="109571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estimate available bandwidth </a:t>
            </a:r>
          </a:p>
          <a:p>
            <a:pPr lvl="1"/>
            <a:r>
              <a:rPr lang="en-US" dirty="0"/>
              <a:t>Start slow (for </a:t>
            </a:r>
            <a:r>
              <a:rPr lang="en-US" dirty="0">
                <a:solidFill>
                  <a:srgbClr val="0000FF"/>
                </a:solidFill>
              </a:rPr>
              <a:t>safety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Ramp up quickly (for </a:t>
            </a:r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) </a:t>
            </a:r>
          </a:p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RTT = 100ms, MSS=1000bytes</a:t>
            </a:r>
          </a:p>
          <a:p>
            <a:pPr lvl="1"/>
            <a:r>
              <a:rPr lang="en-US" dirty="0"/>
              <a:t>Window size to fill 1Mbps of BW = 12.5 packets</a:t>
            </a:r>
          </a:p>
          <a:p>
            <a:pPr lvl="1"/>
            <a:r>
              <a:rPr lang="en-US" dirty="0"/>
              <a:t>Window size to fill 1Gbps = 12,500 packets</a:t>
            </a:r>
          </a:p>
          <a:p>
            <a:pPr lvl="1"/>
            <a:r>
              <a:rPr lang="en-US" dirty="0"/>
              <a:t>Either is possible! 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Slow Start phase</a:t>
            </a:r>
            <a:endParaRPr lang="en-US" dirty="0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starts at a slow rate, but </a:t>
            </a:r>
            <a:r>
              <a:rPr lang="en-US" dirty="0">
                <a:solidFill>
                  <a:srgbClr val="0000FF"/>
                </a:solidFill>
              </a:rPr>
              <a:t>increases exponentially </a:t>
            </a:r>
            <a:r>
              <a:rPr lang="en-US" dirty="0"/>
              <a:t>until first loss</a:t>
            </a:r>
          </a:p>
          <a:p>
            <a:r>
              <a:rPr lang="en-US" dirty="0"/>
              <a:t>Start with a small congestion window</a:t>
            </a:r>
          </a:p>
          <a:p>
            <a:pPr lvl="1"/>
            <a:r>
              <a:rPr lang="en-US" dirty="0"/>
              <a:t>Initially, CWND = 1</a:t>
            </a:r>
          </a:p>
          <a:p>
            <a:pPr lvl="1"/>
            <a:r>
              <a:rPr lang="en-US" dirty="0"/>
              <a:t>So, initial sending rate is MSS/RTT</a:t>
            </a:r>
          </a:p>
          <a:p>
            <a:r>
              <a:rPr lang="en-US" dirty="0"/>
              <a:t>Double the CWND for each RTT with no loss 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 rot="10800000">
            <a:off x="1524000" y="4419600"/>
            <a:ext cx="7391400" cy="1447800"/>
          </a:xfrm>
          <a:prstGeom prst="wedgeRoundRectCallout">
            <a:avLst>
              <a:gd name="adj1" fmla="val 4049"/>
              <a:gd name="adj2" fmla="val 179599"/>
              <a:gd name="adj3" fmla="val 16667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4684693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Linear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</a:rPr>
              <a:t>ACK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(CWND+1) 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 exponential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RTT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 (2*CWND)</a:t>
            </a:r>
            <a:endParaRPr lang="en-US" sz="2800" b="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239838"/>
          </a:xfrm>
        </p:spPr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992262" name="Line 6"/>
          <p:cNvSpPr>
            <a:spLocks noChangeShapeType="1"/>
          </p:cNvSpPr>
          <p:nvPr/>
        </p:nvSpPr>
        <p:spPr bwMode="auto">
          <a:xfrm>
            <a:off x="16002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34290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6" name="Line 10"/>
          <p:cNvSpPr>
            <a:spLocks noChangeShapeType="1"/>
          </p:cNvSpPr>
          <p:nvPr/>
        </p:nvSpPr>
        <p:spPr bwMode="auto">
          <a:xfrm>
            <a:off x="37338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4" name="Rectangle 18"/>
          <p:cNvSpPr>
            <a:spLocks noChangeArrowheads="1"/>
          </p:cNvSpPr>
          <p:nvPr/>
        </p:nvSpPr>
        <p:spPr bwMode="auto">
          <a:xfrm>
            <a:off x="16002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>
            <a:off x="18288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6" name="Rectangle 20"/>
          <p:cNvSpPr>
            <a:spLocks noChangeArrowheads="1"/>
          </p:cNvSpPr>
          <p:nvPr/>
        </p:nvSpPr>
        <p:spPr bwMode="auto">
          <a:xfrm>
            <a:off x="3429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>
            <a:off x="3657600" y="399256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8" name="Rectangle 22"/>
          <p:cNvSpPr>
            <a:spLocks noChangeArrowheads="1"/>
          </p:cNvSpPr>
          <p:nvPr/>
        </p:nvSpPr>
        <p:spPr bwMode="auto">
          <a:xfrm>
            <a:off x="3810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40386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98" name="Text Box 42"/>
          <p:cNvSpPr txBox="1">
            <a:spLocks noChangeArrowheads="1"/>
          </p:cNvSpPr>
          <p:nvPr/>
        </p:nvSpPr>
        <p:spPr bwMode="auto">
          <a:xfrm>
            <a:off x="1676400" y="489426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438400" y="4219575"/>
            <a:ext cx="990600" cy="1828800"/>
            <a:chOff x="1536" y="2448"/>
            <a:chExt cx="624" cy="1152"/>
          </a:xfrm>
        </p:grpSpPr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 flipV="1">
              <a:off x="1536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3" name="Text Box 43"/>
            <p:cNvSpPr txBox="1">
              <a:spLocks noChangeArrowheads="1"/>
            </p:cNvSpPr>
            <p:nvPr/>
          </p:nvSpPr>
          <p:spPr bwMode="auto">
            <a:xfrm>
              <a:off x="1664" y="288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sp>
        <p:nvSpPr>
          <p:cNvPr id="992300" name="Text Box 44"/>
          <p:cNvSpPr txBox="1">
            <a:spLocks noChangeArrowheads="1"/>
          </p:cNvSpPr>
          <p:nvPr/>
        </p:nvSpPr>
        <p:spPr bwMode="auto">
          <a:xfrm>
            <a:off x="35052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992301" name="Text Box 45"/>
          <p:cNvSpPr txBox="1">
            <a:spLocks noChangeArrowheads="1"/>
          </p:cNvSpPr>
          <p:nvPr/>
        </p:nvSpPr>
        <p:spPr bwMode="auto">
          <a:xfrm>
            <a:off x="37846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67200" y="4219575"/>
            <a:ext cx="990600" cy="1828800"/>
            <a:chOff x="2688" y="2448"/>
            <a:chExt cx="624" cy="1152"/>
          </a:xfrm>
        </p:grpSpPr>
        <p:sp>
          <p:nvSpPr>
            <p:cNvPr id="80970" name="Line 9"/>
            <p:cNvSpPr>
              <a:spLocks noChangeShapeType="1"/>
            </p:cNvSpPr>
            <p:nvPr/>
          </p:nvSpPr>
          <p:spPr bwMode="auto">
            <a:xfrm flipV="1">
              <a:off x="2688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1" name="Text Box 46"/>
            <p:cNvSpPr txBox="1">
              <a:spLocks noChangeArrowheads="1"/>
            </p:cNvSpPr>
            <p:nvPr/>
          </p:nvSpPr>
          <p:spPr bwMode="auto">
            <a:xfrm>
              <a:off x="2832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0" y="4219575"/>
            <a:ext cx="990600" cy="1828800"/>
            <a:chOff x="2880" y="2448"/>
            <a:chExt cx="624" cy="1152"/>
          </a:xfrm>
        </p:grpSpPr>
        <p:sp>
          <p:nvSpPr>
            <p:cNvPr id="80968" name="Line 11"/>
            <p:cNvSpPr>
              <a:spLocks noChangeShapeType="1"/>
            </p:cNvSpPr>
            <p:nvPr/>
          </p:nvSpPr>
          <p:spPr bwMode="auto">
            <a:xfrm flipV="1">
              <a:off x="2880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9" name="Text Box 47"/>
            <p:cNvSpPr txBox="1">
              <a:spLocks noChangeArrowheads="1"/>
            </p:cNvSpPr>
            <p:nvPr/>
          </p:nvSpPr>
          <p:spPr bwMode="auto">
            <a:xfrm>
              <a:off x="3024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257800" y="4219575"/>
            <a:ext cx="1143000" cy="1828800"/>
            <a:chOff x="3312" y="2448"/>
            <a:chExt cx="720" cy="1152"/>
          </a:xfrm>
        </p:grpSpPr>
        <p:sp>
          <p:nvSpPr>
            <p:cNvPr id="80964" name="Line 12"/>
            <p:cNvSpPr>
              <a:spLocks noChangeShapeType="1"/>
            </p:cNvSpPr>
            <p:nvPr/>
          </p:nvSpPr>
          <p:spPr bwMode="auto">
            <a:xfrm>
              <a:off x="3312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5" name="Line 14"/>
            <p:cNvSpPr>
              <a:spLocks noChangeShapeType="1"/>
            </p:cNvSpPr>
            <p:nvPr/>
          </p:nvSpPr>
          <p:spPr bwMode="auto">
            <a:xfrm>
              <a:off x="350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6" name="Text Box 48"/>
            <p:cNvSpPr txBox="1">
              <a:spLocks noChangeArrowheads="1"/>
            </p:cNvSpPr>
            <p:nvPr/>
          </p:nvSpPr>
          <p:spPr bwMode="auto">
            <a:xfrm>
              <a:off x="3360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7" name="Text Box 49"/>
            <p:cNvSpPr txBox="1">
              <a:spLocks noChangeArrowheads="1"/>
            </p:cNvSpPr>
            <p:nvPr/>
          </p:nvSpPr>
          <p:spPr bwMode="auto">
            <a:xfrm>
              <a:off x="353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3914775"/>
            <a:ext cx="7772400" cy="2290465"/>
            <a:chOff x="457200" y="3914775"/>
            <a:chExt cx="7772400" cy="2290465"/>
          </a:xfrm>
        </p:grpSpPr>
        <p:sp>
          <p:nvSpPr>
            <p:cNvPr id="80900" name="Line 4"/>
            <p:cNvSpPr>
              <a:spLocks noChangeShapeType="1"/>
            </p:cNvSpPr>
            <p:nvPr/>
          </p:nvSpPr>
          <p:spPr bwMode="auto">
            <a:xfrm>
              <a:off x="1371600" y="4219575"/>
              <a:ext cx="685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>
              <a:off x="1295400" y="6048375"/>
              <a:ext cx="693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18" name="Text Box 54"/>
            <p:cNvSpPr txBox="1">
              <a:spLocks noChangeArrowheads="1"/>
            </p:cNvSpPr>
            <p:nvPr/>
          </p:nvSpPr>
          <p:spPr bwMode="auto">
            <a:xfrm>
              <a:off x="609600" y="3914775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Src</a:t>
              </a:r>
            </a:p>
          </p:txBody>
        </p:sp>
        <p:sp>
          <p:nvSpPr>
            <p:cNvPr id="80919" name="Text Box 55"/>
            <p:cNvSpPr txBox="1">
              <a:spLocks noChangeArrowheads="1"/>
            </p:cNvSpPr>
            <p:nvPr/>
          </p:nvSpPr>
          <p:spPr bwMode="auto">
            <a:xfrm>
              <a:off x="457200" y="5743575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Dest</a:t>
              </a:r>
              <a:endParaRPr lang="en-US" sz="2400" b="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943600" y="4219575"/>
            <a:ext cx="1219200" cy="1828800"/>
            <a:chOff x="3744" y="2448"/>
            <a:chExt cx="768" cy="1152"/>
          </a:xfrm>
        </p:grpSpPr>
        <p:sp>
          <p:nvSpPr>
            <p:cNvPr id="80960" name="Line 16"/>
            <p:cNvSpPr>
              <a:spLocks noChangeShapeType="1"/>
            </p:cNvSpPr>
            <p:nvPr/>
          </p:nvSpPr>
          <p:spPr bwMode="auto">
            <a:xfrm>
              <a:off x="374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1" name="Text Box 52"/>
            <p:cNvSpPr txBox="1">
              <a:spLocks noChangeArrowheads="1"/>
            </p:cNvSpPr>
            <p:nvPr/>
          </p:nvSpPr>
          <p:spPr bwMode="auto">
            <a:xfrm>
              <a:off x="377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2" name="Line 56"/>
            <p:cNvSpPr>
              <a:spLocks noChangeShapeType="1"/>
            </p:cNvSpPr>
            <p:nvPr/>
          </p:nvSpPr>
          <p:spPr bwMode="auto">
            <a:xfrm>
              <a:off x="398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3" name="Text Box 57"/>
            <p:cNvSpPr txBox="1">
              <a:spLocks noChangeArrowheads="1"/>
            </p:cNvSpPr>
            <p:nvPr/>
          </p:nvSpPr>
          <p:spPr bwMode="auto">
            <a:xfrm>
              <a:off x="4016" y="28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992318" name="Text Box 62"/>
          <p:cNvSpPr txBox="1">
            <a:spLocks noChangeArrowheads="1"/>
          </p:cNvSpPr>
          <p:nvPr/>
        </p:nvSpPr>
        <p:spPr bwMode="auto">
          <a:xfrm>
            <a:off x="1600200" y="36576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92319" name="Text Box 63"/>
          <p:cNvSpPr txBox="1">
            <a:spLocks noChangeArrowheads="1"/>
          </p:cNvSpPr>
          <p:nvPr/>
        </p:nvSpPr>
        <p:spPr bwMode="auto">
          <a:xfrm>
            <a:off x="3657600" y="36703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715000" y="3683000"/>
            <a:ext cx="990600" cy="460375"/>
            <a:chOff x="3600" y="2110"/>
            <a:chExt cx="624" cy="290"/>
          </a:xfrm>
        </p:grpSpPr>
        <p:sp>
          <p:nvSpPr>
            <p:cNvPr id="80955" name="Rectangle 32"/>
            <p:cNvSpPr>
              <a:spLocks noChangeArrowheads="1"/>
            </p:cNvSpPr>
            <p:nvPr/>
          </p:nvSpPr>
          <p:spPr bwMode="auto">
            <a:xfrm>
              <a:off x="379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6" name="Line 33"/>
            <p:cNvSpPr>
              <a:spLocks noChangeShapeType="1"/>
            </p:cNvSpPr>
            <p:nvPr/>
          </p:nvSpPr>
          <p:spPr bwMode="auto">
            <a:xfrm>
              <a:off x="393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7" name="Rectangle 58"/>
            <p:cNvSpPr>
              <a:spLocks noChangeArrowheads="1"/>
            </p:cNvSpPr>
            <p:nvPr/>
          </p:nvSpPr>
          <p:spPr bwMode="auto">
            <a:xfrm>
              <a:off x="403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8" name="Line 59"/>
            <p:cNvSpPr>
              <a:spLocks noChangeShapeType="1"/>
            </p:cNvSpPr>
            <p:nvPr/>
          </p:nvSpPr>
          <p:spPr bwMode="auto">
            <a:xfrm>
              <a:off x="417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9" name="Text Box 64"/>
            <p:cNvSpPr txBox="1">
              <a:spLocks noChangeArrowheads="1"/>
            </p:cNvSpPr>
            <p:nvPr/>
          </p:nvSpPr>
          <p:spPr bwMode="auto">
            <a:xfrm>
              <a:off x="3600" y="211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257800" y="3678238"/>
            <a:ext cx="685800" cy="465137"/>
            <a:chOff x="3312" y="2107"/>
            <a:chExt cx="432" cy="293"/>
          </a:xfrm>
        </p:grpSpPr>
        <p:sp>
          <p:nvSpPr>
            <p:cNvPr id="80949" name="Rectangle 26"/>
            <p:cNvSpPr>
              <a:spLocks noChangeArrowheads="1"/>
            </p:cNvSpPr>
            <p:nvPr/>
          </p:nvSpPr>
          <p:spPr bwMode="auto">
            <a:xfrm>
              <a:off x="355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0" name="Line 27"/>
            <p:cNvSpPr>
              <a:spLocks noChangeShapeType="1"/>
            </p:cNvSpPr>
            <p:nvPr/>
          </p:nvSpPr>
          <p:spPr bwMode="auto">
            <a:xfrm>
              <a:off x="369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grpSp>
          <p:nvGrpSpPr>
            <p:cNvPr id="80951" name="Group 69"/>
            <p:cNvGrpSpPr>
              <a:grpSpLocks/>
            </p:cNvGrpSpPr>
            <p:nvPr/>
          </p:nvGrpSpPr>
          <p:grpSpPr bwMode="auto">
            <a:xfrm>
              <a:off x="3312" y="2107"/>
              <a:ext cx="262" cy="293"/>
              <a:chOff x="3312" y="2107"/>
              <a:chExt cx="262" cy="293"/>
            </a:xfrm>
          </p:grpSpPr>
          <p:sp>
            <p:nvSpPr>
              <p:cNvPr id="80952" name="Rectangle 24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3" name="Line 25"/>
              <p:cNvSpPr>
                <a:spLocks noChangeShapeType="1"/>
              </p:cNvSpPr>
              <p:nvPr/>
            </p:nvSpPr>
            <p:spPr bwMode="auto">
              <a:xfrm flipH="1">
                <a:off x="3456" y="23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4" name="Text Box 66"/>
              <p:cNvSpPr txBox="1">
                <a:spLocks noChangeArrowheads="1"/>
              </p:cNvSpPr>
              <p:nvPr/>
            </p:nvSpPr>
            <p:spPr bwMode="auto">
              <a:xfrm>
                <a:off x="3360" y="210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b="0">
                    <a:solidFill>
                      <a:srgbClr val="000099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992331" name="Oval 75"/>
          <p:cNvSpPr>
            <a:spLocks noChangeArrowheads="1"/>
          </p:cNvSpPr>
          <p:nvPr/>
        </p:nvSpPr>
        <p:spPr bwMode="auto">
          <a:xfrm>
            <a:off x="3733800" y="3914775"/>
            <a:ext cx="2286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96000" y="3686175"/>
            <a:ext cx="2473325" cy="2362200"/>
            <a:chOff x="3840" y="2112"/>
            <a:chExt cx="1558" cy="1488"/>
          </a:xfrm>
        </p:grpSpPr>
        <p:sp>
          <p:nvSpPr>
            <p:cNvPr id="80928" name="Line 77"/>
            <p:cNvSpPr>
              <a:spLocks noChangeShapeType="1"/>
            </p:cNvSpPr>
            <p:nvPr/>
          </p:nvSpPr>
          <p:spPr bwMode="auto">
            <a:xfrm flipV="1">
              <a:off x="3840" y="2450"/>
              <a:ext cx="623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29" name="Line 78"/>
            <p:cNvSpPr>
              <a:spLocks noChangeShapeType="1"/>
            </p:cNvSpPr>
            <p:nvPr/>
          </p:nvSpPr>
          <p:spPr bwMode="auto">
            <a:xfrm flipV="1">
              <a:off x="403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0" name="Line 79"/>
            <p:cNvSpPr>
              <a:spLocks noChangeShapeType="1"/>
            </p:cNvSpPr>
            <p:nvPr/>
          </p:nvSpPr>
          <p:spPr bwMode="auto">
            <a:xfrm flipV="1">
              <a:off x="427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1" name="Rectangle 80"/>
            <p:cNvSpPr>
              <a:spLocks noChangeArrowheads="1"/>
            </p:cNvSpPr>
            <p:nvPr/>
          </p:nvSpPr>
          <p:spPr bwMode="auto">
            <a:xfrm>
              <a:off x="446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2" name="Line 81"/>
            <p:cNvSpPr>
              <a:spLocks noChangeShapeType="1"/>
            </p:cNvSpPr>
            <p:nvPr/>
          </p:nvSpPr>
          <p:spPr bwMode="auto">
            <a:xfrm>
              <a:off x="4608" y="2305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3" name="Rectangle 82"/>
            <p:cNvSpPr>
              <a:spLocks noChangeArrowheads="1"/>
            </p:cNvSpPr>
            <p:nvPr/>
          </p:nvSpPr>
          <p:spPr bwMode="auto">
            <a:xfrm>
              <a:off x="470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4" name="Line 83"/>
            <p:cNvSpPr>
              <a:spLocks noChangeShapeType="1"/>
            </p:cNvSpPr>
            <p:nvPr/>
          </p:nvSpPr>
          <p:spPr bwMode="auto">
            <a:xfrm>
              <a:off x="4848" y="2305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5" name="Rectangle 84"/>
            <p:cNvSpPr>
              <a:spLocks noChangeArrowheads="1"/>
            </p:cNvSpPr>
            <p:nvPr/>
          </p:nvSpPr>
          <p:spPr bwMode="auto">
            <a:xfrm>
              <a:off x="494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6" name="Line 85"/>
            <p:cNvSpPr>
              <a:spLocks noChangeShapeType="1"/>
            </p:cNvSpPr>
            <p:nvPr/>
          </p:nvSpPr>
          <p:spPr bwMode="auto">
            <a:xfrm>
              <a:off x="508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7" name="Rectangle 86"/>
            <p:cNvSpPr>
              <a:spLocks noChangeArrowheads="1"/>
            </p:cNvSpPr>
            <p:nvPr/>
          </p:nvSpPr>
          <p:spPr bwMode="auto">
            <a:xfrm>
              <a:off x="518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8" name="Line 87"/>
            <p:cNvSpPr>
              <a:spLocks noChangeShapeType="1"/>
            </p:cNvSpPr>
            <p:nvPr/>
          </p:nvSpPr>
          <p:spPr bwMode="auto">
            <a:xfrm>
              <a:off x="532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9" name="Line 88"/>
            <p:cNvSpPr>
              <a:spLocks noChangeShapeType="1"/>
            </p:cNvSpPr>
            <p:nvPr/>
          </p:nvSpPr>
          <p:spPr bwMode="auto">
            <a:xfrm>
              <a:off x="4464" y="2496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0" name="Line 89"/>
            <p:cNvSpPr>
              <a:spLocks noChangeShapeType="1"/>
            </p:cNvSpPr>
            <p:nvPr/>
          </p:nvSpPr>
          <p:spPr bwMode="auto">
            <a:xfrm>
              <a:off x="465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1" name="Line 90"/>
            <p:cNvSpPr>
              <a:spLocks noChangeShapeType="1"/>
            </p:cNvSpPr>
            <p:nvPr/>
          </p:nvSpPr>
          <p:spPr bwMode="auto">
            <a:xfrm>
              <a:off x="489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2" name="Line 91"/>
            <p:cNvSpPr>
              <a:spLocks noChangeShapeType="1"/>
            </p:cNvSpPr>
            <p:nvPr/>
          </p:nvSpPr>
          <p:spPr bwMode="auto">
            <a:xfrm>
              <a:off x="5088" y="2448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3" name="Text Box 92"/>
            <p:cNvSpPr txBox="1">
              <a:spLocks noChangeArrowheads="1"/>
            </p:cNvSpPr>
            <p:nvPr/>
          </p:nvSpPr>
          <p:spPr bwMode="auto">
            <a:xfrm>
              <a:off x="384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4" name="Text Box 93"/>
            <p:cNvSpPr txBox="1">
              <a:spLocks noChangeArrowheads="1"/>
            </p:cNvSpPr>
            <p:nvPr/>
          </p:nvSpPr>
          <p:spPr bwMode="auto">
            <a:xfrm>
              <a:off x="4062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5" name="Text Box 94"/>
            <p:cNvSpPr txBox="1">
              <a:spLocks noChangeArrowheads="1"/>
            </p:cNvSpPr>
            <p:nvPr/>
          </p:nvSpPr>
          <p:spPr bwMode="auto">
            <a:xfrm>
              <a:off x="432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6" name="Line 95"/>
            <p:cNvSpPr>
              <a:spLocks noChangeShapeType="1"/>
            </p:cNvSpPr>
            <p:nvPr/>
          </p:nvSpPr>
          <p:spPr bwMode="auto">
            <a:xfrm flipV="1">
              <a:off x="451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7" name="Text Box 96"/>
            <p:cNvSpPr txBox="1">
              <a:spLocks noChangeArrowheads="1"/>
            </p:cNvSpPr>
            <p:nvPr/>
          </p:nvSpPr>
          <p:spPr bwMode="auto">
            <a:xfrm>
              <a:off x="456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8" name="Text Box 97"/>
            <p:cNvSpPr txBox="1">
              <a:spLocks noChangeArrowheads="1"/>
            </p:cNvSpPr>
            <p:nvPr/>
          </p:nvSpPr>
          <p:spPr bwMode="auto">
            <a:xfrm>
              <a:off x="5184" y="21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</p:grpSp>
      <p:sp>
        <p:nvSpPr>
          <p:cNvPr id="992354" name="Oval 98"/>
          <p:cNvSpPr>
            <a:spLocks noChangeArrowheads="1"/>
          </p:cNvSpPr>
          <p:nvPr/>
        </p:nvSpPr>
        <p:spPr bwMode="auto">
          <a:xfrm>
            <a:off x="5029200" y="3914775"/>
            <a:ext cx="1905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2" grpId="0" animBg="1"/>
      <p:bldP spid="992264" grpId="0" animBg="1"/>
      <p:bldP spid="992266" grpId="0" animBg="1"/>
      <p:bldP spid="992274" grpId="0" animBg="1"/>
      <p:bldP spid="992275" grpId="0" animBg="1"/>
      <p:bldP spid="992276" grpId="0" animBg="1"/>
      <p:bldP spid="992277" grpId="0" animBg="1"/>
      <p:bldP spid="992278" grpId="0" animBg="1"/>
      <p:bldP spid="992279" grpId="0" animBg="1"/>
      <p:bldP spid="992298" grpId="0"/>
      <p:bldP spid="992300" grpId="0"/>
      <p:bldP spid="992301" grpId="0"/>
      <p:bldP spid="992318" grpId="0"/>
      <p:bldP spid="992319" grpId="0"/>
      <p:bldP spid="992331" grpId="0" animBg="1"/>
      <p:bldP spid="99235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Slow Start stop?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Start gives an estimate of available bandwidth</a:t>
            </a:r>
          </a:p>
          <a:p>
            <a:pPr lvl="1"/>
            <a:r>
              <a:rPr lang="en-US" dirty="0"/>
              <a:t>At some point, there will be loss</a:t>
            </a:r>
          </a:p>
          <a:p>
            <a:r>
              <a:rPr lang="en-US" dirty="0"/>
              <a:t>Introduce a “slow start threshold” (</a:t>
            </a:r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Initialized to a large value</a:t>
            </a:r>
          </a:p>
          <a:p>
            <a:r>
              <a:rPr lang="en-US" dirty="0"/>
              <a:t>If CWND &gt; </a:t>
            </a:r>
            <a:r>
              <a:rPr lang="en-US" dirty="0" err="1"/>
              <a:t>ssthresh</a:t>
            </a:r>
            <a:r>
              <a:rPr lang="en-US" dirty="0"/>
              <a:t>, stop Slow Start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to varying bandwidth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&gt;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Stop rapid growth and focus on maintenance</a:t>
            </a:r>
          </a:p>
          <a:p>
            <a:r>
              <a:rPr lang="en-US" dirty="0"/>
              <a:t>Now, want to track variations in this available bandwidth, oscillating around its current value</a:t>
            </a:r>
          </a:p>
          <a:p>
            <a:pPr lvl="1"/>
            <a:r>
              <a:rPr lang="en-US" dirty="0"/>
              <a:t>Repeated probing (rate increase) and backoff (decrease)</a:t>
            </a:r>
          </a:p>
          <a:p>
            <a:r>
              <a:rPr lang="en-US" dirty="0"/>
              <a:t>TCP uses: “Additive Increase Multiplicative Decrease” (AIMD)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Additive increase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For each ACK, CWND = CWND+ 1/CWND</a:t>
            </a:r>
          </a:p>
          <a:p>
            <a:pPr lvl="1"/>
            <a:r>
              <a:rPr lang="en-US" dirty="0">
                <a:sym typeface="Math3" pitchFamily="2" charset="2"/>
              </a:rPr>
              <a:t>CWND is increased by one only if all segments in a CWND have been acknowledged </a:t>
            </a:r>
            <a:endParaRPr lang="en-US" dirty="0"/>
          </a:p>
          <a:p>
            <a:r>
              <a:rPr lang="en-US" dirty="0"/>
              <a:t>Multiplicative decrease</a:t>
            </a:r>
          </a:p>
          <a:p>
            <a:pPr lvl="1"/>
            <a:r>
              <a:rPr lang="en-US" dirty="0"/>
              <a:t>On packet loss, divide </a:t>
            </a:r>
            <a:r>
              <a:rPr lang="en-US" dirty="0" err="1"/>
              <a:t>ssthresh</a:t>
            </a:r>
            <a:r>
              <a:rPr lang="en-US" dirty="0"/>
              <a:t> in </a:t>
            </a:r>
            <a:r>
              <a:rPr lang="en-US" dirty="0">
                <a:solidFill>
                  <a:srgbClr val="0000FF"/>
                </a:solidFill>
              </a:rPr>
              <a:t>half</a:t>
            </a:r>
            <a:r>
              <a:rPr lang="en-US" dirty="0"/>
              <a:t> and slow start</a:t>
            </a:r>
          </a:p>
          <a:p>
            <a:pPr lvl="2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2"/>
            <a:r>
              <a:rPr lang="en-US" dirty="0"/>
              <a:t>CWND = 1</a:t>
            </a:r>
          </a:p>
          <a:p>
            <a:pPr lvl="2"/>
            <a:r>
              <a:rPr lang="en-US" dirty="0"/>
              <a:t>Initiate Slow Start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Note that we’re ignoring the “</a:t>
            </a:r>
            <a:r>
              <a:rPr lang="en-US" dirty="0" err="1">
                <a:solidFill>
                  <a:srgbClr val="0000FF"/>
                </a:solidFill>
              </a:rPr>
              <a:t>dupAck</a:t>
            </a:r>
            <a:r>
              <a:rPr lang="en-US" dirty="0">
                <a:solidFill>
                  <a:srgbClr val="0000FF"/>
                </a:solidFill>
              </a:rPr>
              <a:t>” fix for now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Leads to the TCP “Sawtooth”</a:t>
            </a:r>
            <a:endParaRPr lang="en-US" dirty="0"/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26193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2743200" y="30765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3352800" y="3305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5410200" y="2543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6102350" y="30035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7245350" y="30797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2306638" y="2681288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Arial" charset="0"/>
                <a:ea typeface="Arial" charset="0"/>
                <a:cs typeface="Arial" charset="0"/>
              </a:rPr>
              <a:t>Loss</a:t>
            </a:r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9909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5638800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Exponential</a:t>
            </a:r>
            <a:b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</a:b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“</a:t>
            </a:r>
            <a:r>
              <a:rPr lang="en-US" altLang="ja-JP" sz="1600" b="0">
                <a:solidFill>
                  <a:schemeClr val="bg1"/>
                </a:solidFill>
                <a:ea typeface="Arial" charset="0"/>
                <a:cs typeface="Arial" charset="0"/>
              </a:rPr>
              <a:t>slow start</a:t>
            </a: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”</a:t>
            </a:r>
            <a:endParaRPr lang="en-US" sz="1600" b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55149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2085975"/>
            <a:ext cx="12786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Window</a:t>
            </a:r>
          </a:p>
        </p:txBody>
      </p:sp>
      <p:sp>
        <p:nvSpPr>
          <p:cNvPr id="85007" name="Freeform 15"/>
          <p:cNvSpPr>
            <a:spLocks/>
          </p:cNvSpPr>
          <p:nvPr/>
        </p:nvSpPr>
        <p:spPr bwMode="auto">
          <a:xfrm>
            <a:off x="2743200" y="34575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8" name="Freeform 16"/>
          <p:cNvSpPr>
            <a:spLocks/>
          </p:cNvSpPr>
          <p:nvPr/>
        </p:nvSpPr>
        <p:spPr bwMode="auto">
          <a:xfrm>
            <a:off x="6102350" y="3917950"/>
            <a:ext cx="1600200" cy="990600"/>
          </a:xfrm>
          <a:custGeom>
            <a:avLst/>
            <a:gdLst>
              <a:gd name="T0" fmla="*/ 0 w 1008"/>
              <a:gd name="T1" fmla="*/ 0 h 624"/>
              <a:gd name="T2" fmla="*/ 0 w 1008"/>
              <a:gd name="T3" fmla="*/ 2147483647 h 624"/>
              <a:gd name="T4" fmla="*/ 2147483647 w 1008"/>
              <a:gd name="T5" fmla="*/ 2147483647 h 624"/>
              <a:gd name="T6" fmla="*/ 2147483647 w 1008"/>
              <a:gd name="T7" fmla="*/ 2147483647 h 624"/>
              <a:gd name="T8" fmla="*/ 2147483647 w 1008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624"/>
              <a:gd name="T17" fmla="*/ 1008 w 1008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624">
                <a:moveTo>
                  <a:pt x="0" y="0"/>
                </a:moveTo>
                <a:lnTo>
                  <a:pt x="0" y="624"/>
                </a:lnTo>
                <a:lnTo>
                  <a:pt x="720" y="48"/>
                </a:lnTo>
                <a:lnTo>
                  <a:pt x="720" y="576"/>
                </a:lnTo>
                <a:lnTo>
                  <a:pt x="1008" y="336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5416550" y="3841750"/>
            <a:ext cx="685800" cy="68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5410200" y="3457575"/>
            <a:ext cx="6350" cy="1066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7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AIMD?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three issues</a:t>
            </a:r>
          </a:p>
          <a:p>
            <a:pPr lvl="1"/>
            <a:r>
              <a:rPr lang="en-US" dirty="0"/>
              <a:t>Finding available bottleneck bandwidth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Sharing bandwidth</a:t>
            </a:r>
          </a:p>
          <a:p>
            <a:endParaRPr lang="en-US" dirty="0"/>
          </a:p>
          <a:p>
            <a:r>
              <a:rPr lang="en-US" dirty="0"/>
              <a:t>Two goals for bandwidth sharing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: High utilization of link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Fairness</a:t>
            </a:r>
            <a:r>
              <a:rPr lang="en-US" dirty="0"/>
              <a:t>: Each flow gets equal share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4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AIMD?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RTT, we can do</a:t>
            </a:r>
          </a:p>
          <a:p>
            <a:pPr lvl="1"/>
            <a:r>
              <a:rPr lang="en-US" dirty="0"/>
              <a:t>Multiplicative increase or decrease: CWND</a:t>
            </a:r>
            <a:r>
              <a:rPr lang="en-US" dirty="0">
                <a:sym typeface="Symbol" charset="0"/>
              </a:rPr>
              <a:t> a*CWND</a:t>
            </a:r>
          </a:p>
          <a:p>
            <a:pPr lvl="1"/>
            <a:r>
              <a:rPr lang="en-US" dirty="0">
                <a:sym typeface="Symbol" charset="0"/>
              </a:rPr>
              <a:t>Additive increase or decrease: </a:t>
            </a:r>
            <a:r>
              <a:rPr lang="en-US" dirty="0"/>
              <a:t>CWND</a:t>
            </a:r>
            <a:r>
              <a:rPr lang="en-US" dirty="0">
                <a:sym typeface="Symbol" charset="0"/>
              </a:rPr>
              <a:t> CWND + b</a:t>
            </a:r>
            <a:endParaRPr lang="en-US" dirty="0"/>
          </a:p>
          <a:p>
            <a:r>
              <a:rPr lang="en-US" dirty="0"/>
              <a:t>Four alternatives:</a:t>
            </a:r>
          </a:p>
          <a:p>
            <a:pPr lvl="1"/>
            <a:r>
              <a:rPr lang="en-US" dirty="0"/>
              <a:t>AIAD: gentle increase, gentle decrease</a:t>
            </a:r>
          </a:p>
          <a:p>
            <a:pPr lvl="1"/>
            <a:r>
              <a:rPr lang="en-US" dirty="0"/>
              <a:t>AIMD: gentle increase, drastic decrease</a:t>
            </a:r>
          </a:p>
          <a:p>
            <a:pPr lvl="1"/>
            <a:r>
              <a:rPr lang="en-US" dirty="0"/>
              <a:t>MIAD: drastic increase, gentle decrease</a:t>
            </a:r>
          </a:p>
          <a:p>
            <a:pPr lvl="1"/>
            <a:r>
              <a:rPr lang="en-US" dirty="0"/>
              <a:t>MIMD: drastic increase and decrease</a:t>
            </a:r>
          </a:p>
          <a:p>
            <a:pPr lvl="1"/>
            <a:endParaRPr lang="en-US" dirty="0"/>
          </a:p>
          <a:p>
            <a:endParaRPr lang="en-US" dirty="0">
              <a:sym typeface="Symbol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server lifecycle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505150" y="198120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LISTEN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SYN_RCVD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50" y="5303956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CLOSE_WAIT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LAST_ACK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45025" y="2354433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Create a listen socket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71849" y="3574650"/>
            <a:ext cx="1452642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</a:t>
            </a:r>
          </a:p>
          <a:p>
            <a:pPr algn="ctr"/>
            <a:r>
              <a:rPr lang="en-US" sz="1400" b="0" dirty="0"/>
              <a:t>Send SYN-ACK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3221" y="490434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1790" y="4904345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86405" y="365386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Send FIN</a:t>
            </a:r>
            <a:endParaRPr lang="en-US" sz="1400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1722097" y="235913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</p:spTree>
    <p:extLst>
      <p:ext uri="{BB962C8B-B14F-4D97-AF65-F5344CB8AC3E}">
        <p14:creationId xmlns:p14="http://schemas.microsoft.com/office/powerpoint/2010/main" val="144432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of congestion control</a:t>
            </a:r>
          </a:p>
        </p:txBody>
      </p:sp>
      <p:sp>
        <p:nvSpPr>
          <p:cNvPr id="129037" name="Rectangle 28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819400" cy="4419600"/>
          </a:xfrm>
        </p:spPr>
        <p:txBody>
          <a:bodyPr/>
          <a:lstStyle/>
          <a:p>
            <a:r>
              <a:rPr lang="en-US" sz="2000" dirty="0"/>
              <a:t>Two users</a:t>
            </a:r>
          </a:p>
          <a:p>
            <a:pPr lvl="1"/>
            <a:r>
              <a:rPr lang="en-US" sz="1800" dirty="0"/>
              <a:t>rates x1 and x2</a:t>
            </a:r>
          </a:p>
          <a:p>
            <a:endParaRPr lang="en-US" sz="2000" dirty="0"/>
          </a:p>
          <a:p>
            <a:r>
              <a:rPr lang="en-US" sz="2000" dirty="0"/>
              <a:t>Congestion when </a:t>
            </a:r>
            <a:br>
              <a:rPr lang="en-US" sz="2000" dirty="0"/>
            </a:br>
            <a:r>
              <a:rPr lang="en-US" sz="2000" dirty="0"/>
              <a:t>x1+x2 &gt; 1</a:t>
            </a:r>
          </a:p>
          <a:p>
            <a:r>
              <a:rPr lang="en-US" sz="2000" dirty="0"/>
              <a:t>Unused capacity when x1+x2 &lt; 1</a:t>
            </a:r>
          </a:p>
          <a:p>
            <a:endParaRPr lang="en-US" sz="2000" dirty="0"/>
          </a:p>
          <a:p>
            <a:r>
              <a:rPr lang="en-US" sz="2000" dirty="0"/>
              <a:t>Fair when x1 =x2</a:t>
            </a:r>
          </a:p>
          <a:p>
            <a:endParaRPr lang="en-US" sz="2000" dirty="0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910638" y="5867400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1’s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1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376989" y="3369928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2’s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2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398989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008000"/>
                </a:solidFill>
                <a:latin typeface="+mn-lt"/>
              </a:rPr>
              <a:t>Fairness line</a:t>
            </a:r>
            <a:br>
              <a:rPr lang="en-US" sz="1600" dirty="0">
                <a:solidFill>
                  <a:srgbClr val="008000"/>
                </a:solidFill>
                <a:latin typeface="+mn-lt"/>
              </a:rPr>
            </a:br>
            <a:r>
              <a:rPr lang="en-US" sz="16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=x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)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+mn-lt"/>
              </a:rPr>
              <a:t>Efficiency line</a:t>
            </a:r>
            <a:br>
              <a:rPr lang="en-US" sz="1600" dirty="0">
                <a:solidFill>
                  <a:srgbClr val="FF0000"/>
                </a:solidFill>
                <a:latin typeface="+mn-lt"/>
              </a:rPr>
            </a:br>
            <a:r>
              <a:rPr lang="en-US" sz="16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= 1)</a:t>
            </a:r>
          </a:p>
          <a:p>
            <a:pPr algn="ctr"/>
            <a:endParaRPr lang="en-US" sz="160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8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build="p"/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31" grpId="0"/>
      <p:bldP spid="3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33600" y="3290888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Inefficient: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6294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Congested: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196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 dirty="0">
                  <a:latin typeface="Arial" charset="0"/>
                </a:rPr>
                <a:t>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Fair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267202" y="3962400"/>
            <a:ext cx="3276601" cy="1447800"/>
            <a:chOff x="2688" y="2496"/>
            <a:chExt cx="2064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688" y="3024"/>
              <a:ext cx="1271" cy="384"/>
            </a:xfrm>
            <a:prstGeom prst="wedgeRectCallout">
              <a:avLst>
                <a:gd name="adj1" fmla="val 69951"/>
                <a:gd name="adj2" fmla="val -96728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103" y="2496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73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AIAD</a:t>
            </a:r>
          </a:p>
        </p:txBody>
      </p:sp>
      <p:sp>
        <p:nvSpPr>
          <p:cNvPr id="2779157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85799" y="1600200"/>
            <a:ext cx="3008613" cy="4419600"/>
          </a:xfrm>
        </p:spPr>
        <p:txBody>
          <a:bodyPr/>
          <a:lstStyle/>
          <a:p>
            <a:r>
              <a:rPr lang="en-US" sz="2400" dirty="0"/>
              <a:t>Increase: x + </a:t>
            </a:r>
            <a:r>
              <a:rPr lang="en-US" sz="2400" dirty="0" err="1"/>
              <a:t>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 - </a:t>
            </a:r>
            <a:r>
              <a:rPr lang="en-US" sz="2400" dirty="0" err="1"/>
              <a:t>a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48225" y="1447800"/>
            <a:ext cx="1290638" cy="1828800"/>
            <a:chOff x="3054" y="912"/>
            <a:chExt cx="813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54" y="912"/>
              <a:ext cx="81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))</a:t>
              </a: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72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AIAD Sharing Dynamics</a:t>
            </a: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25553"/>
              </p:ext>
            </p:extLst>
          </p:nvPr>
        </p:nvGraphicFramePr>
        <p:xfrm>
          <a:off x="1879600" y="311150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1150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974850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775075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753225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45903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43718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576887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687637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974850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753225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45903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43718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687637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08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MIMD</a:t>
            </a:r>
          </a:p>
        </p:txBody>
      </p:sp>
      <p:sp>
        <p:nvSpPr>
          <p:cNvPr id="2781206" name="Rectangle 22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047999" cy="4419600"/>
          </a:xfrm>
        </p:spPr>
        <p:txBody>
          <a:bodyPr/>
          <a:lstStyle/>
          <a:p>
            <a:r>
              <a:rPr lang="en-US" sz="2400" dirty="0"/>
              <a:t>Increase: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6973905" y="4250714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398588"/>
            <a:ext cx="2178050" cy="2057400"/>
            <a:chOff x="3024" y="881"/>
            <a:chExt cx="1372" cy="1296"/>
          </a:xfrm>
        </p:grpSpPr>
        <p:sp>
          <p:nvSpPr>
            <p:cNvPr id="135194" name="Freeform 3"/>
            <p:cNvSpPr>
              <a:spLocks/>
            </p:cNvSpPr>
            <p:nvPr/>
          </p:nvSpPr>
          <p:spPr bwMode="auto">
            <a:xfrm>
              <a:off x="3024" y="881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</a:p>
        </p:txBody>
      </p:sp>
      <p:sp>
        <p:nvSpPr>
          <p:cNvPr id="2783255" name="Rectangle 2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2995612" cy="4419600"/>
          </a:xfrm>
        </p:spPr>
        <p:txBody>
          <a:bodyPr/>
          <a:lstStyle/>
          <a:p>
            <a:r>
              <a:rPr lang="en-US" sz="2400" dirty="0"/>
              <a:t>Increase: </a:t>
            </a:r>
            <a:r>
              <a:rPr lang="en-US" sz="2400" dirty="0" err="1"/>
              <a:t>x+a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Converges to fairness</a:t>
            </a: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7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 Sharing Dynamics</a:t>
            </a:r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95846"/>
              </p:ext>
            </p:extLst>
          </p:nvPr>
        </p:nvGraphicFramePr>
        <p:xfrm>
          <a:off x="1879600" y="312420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2420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latin typeface="+mn-lt"/>
              </a:rPr>
              <a:t>50 packets/sec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590800" y="3727450"/>
            <a:ext cx="4495800" cy="513747"/>
          </a:xfrm>
          <a:prstGeom prst="rect">
            <a:avLst/>
          </a:prstGeom>
          <a:solidFill>
            <a:srgbClr val="D3A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Tahoma" charset="0"/>
              </a:rPr>
              <a:t>Rates equalize </a:t>
            </a:r>
            <a:r>
              <a:rPr lang="en-US" sz="2800" b="0">
                <a:latin typeface="Tahoma" charset="0"/>
                <a:sym typeface="Wingdings" charset="0"/>
              </a:rPr>
              <a:t> fair share</a:t>
            </a:r>
            <a:endParaRPr lang="en-US" sz="28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64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MIAD</a:t>
            </a:r>
          </a:p>
        </p:txBody>
      </p:sp>
      <p:sp>
        <p:nvSpPr>
          <p:cNvPr id="2777110" name="Rectangle 22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794000" cy="4419600"/>
          </a:xfrm>
        </p:spPr>
        <p:txBody>
          <a:bodyPr/>
          <a:lstStyle/>
          <a:p>
            <a:r>
              <a:rPr lang="en-US" sz="2000" dirty="0"/>
              <a:t>Increase: x*</a:t>
            </a:r>
            <a:r>
              <a:rPr lang="en-US" sz="2000" dirty="0" err="1"/>
              <a:t>b</a:t>
            </a:r>
            <a:r>
              <a:rPr lang="en-US" sz="2000" baseline="-25000" dirty="0" err="1"/>
              <a:t>I</a:t>
            </a:r>
            <a:endParaRPr lang="en-US" sz="2000" baseline="-25000" dirty="0"/>
          </a:p>
          <a:p>
            <a:r>
              <a:rPr lang="en-US" sz="2000" dirty="0"/>
              <a:t>Decrease: x - </a:t>
            </a:r>
            <a:r>
              <a:rPr lang="en-US" sz="2000" dirty="0" err="1"/>
              <a:t>a</a:t>
            </a:r>
            <a:r>
              <a:rPr lang="en-US" sz="2000" baseline="-25000" dirty="0" err="1"/>
              <a:t>D</a:t>
            </a:r>
            <a:endParaRPr lang="en-US" sz="2000" baseline="-25000" dirty="0"/>
          </a:p>
          <a:p>
            <a:r>
              <a:rPr lang="en-US" sz="2000" dirty="0">
                <a:solidFill>
                  <a:srgbClr val="0000FF"/>
                </a:solidFill>
              </a:rPr>
              <a:t>Does not converge to fairness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Does not converge to efficiency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r>
              <a:rPr lang="en-US" sz="1600" i="1" dirty="0"/>
              <a:t>“Analysis of the Increase and Decrease Algorithms for Congestion Avoidance in Computer Networks”</a:t>
            </a:r>
          </a:p>
          <a:p>
            <a:pPr marL="342900" lvl="1" indent="0">
              <a:buNone/>
            </a:pPr>
            <a:r>
              <a:rPr lang="en-US" sz="1600" i="1" dirty="0"/>
              <a:t>-- Chiu and Jain</a:t>
            </a:r>
            <a:br>
              <a:rPr lang="en-US" sz="800" i="1" dirty="0"/>
            </a:br>
            <a:endParaRPr lang="en-US" sz="800" i="1" dirty="0">
              <a:solidFill>
                <a:srgbClr val="0000FF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52CD-3129-5845-BA3B-FAC2E446901F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2777091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4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7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8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9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100" name="Text Box 12"/>
          <p:cNvSpPr txBox="1">
            <a:spLocks noChangeArrowheads="1"/>
          </p:cNvSpPr>
          <p:nvPr/>
        </p:nvSpPr>
        <p:spPr bwMode="auto">
          <a:xfrm>
            <a:off x="5746613" y="2438400"/>
            <a:ext cx="10130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0">
                <a:latin typeface="Times New Roman" charset="0"/>
              </a:rPr>
              <a:t>(x</a:t>
            </a:r>
            <a:r>
              <a:rPr lang="en-US" sz="2000" b="0" baseline="-25000">
                <a:latin typeface="Times New Roman" charset="0"/>
              </a:rPr>
              <a:t>1h</a:t>
            </a:r>
            <a:r>
              <a:rPr lang="en-US" sz="2000" b="0">
                <a:latin typeface="Times New Roman" charset="0"/>
              </a:rPr>
              <a:t>,x</a:t>
            </a:r>
            <a:r>
              <a:rPr lang="en-US" sz="2000" b="0" baseline="-25000">
                <a:latin typeface="Times New Roman" charset="0"/>
              </a:rPr>
              <a:t>2h</a:t>
            </a:r>
            <a:r>
              <a:rPr lang="en-US" sz="2000" b="0">
                <a:latin typeface="Times New Roman" charset="0"/>
              </a:rPr>
              <a:t>)</a:t>
            </a:r>
            <a:endParaRPr lang="en-US" sz="2000" b="0" baseline="-25000">
              <a:latin typeface="Times New Roman" charset="0"/>
            </a:endParaRPr>
          </a:p>
        </p:txBody>
      </p:sp>
      <p:grpSp>
        <p:nvGrpSpPr>
          <p:cNvPr id="2777101" name="Group 13"/>
          <p:cNvGrpSpPr>
            <a:grpSpLocks/>
          </p:cNvGrpSpPr>
          <p:nvPr/>
        </p:nvGrpSpPr>
        <p:grpSpPr bwMode="auto">
          <a:xfrm>
            <a:off x="3932239" y="2667001"/>
            <a:ext cx="1657351" cy="1235076"/>
            <a:chOff x="1613" y="1680"/>
            <a:chExt cx="1044" cy="778"/>
          </a:xfrm>
        </p:grpSpPr>
        <p:sp>
          <p:nvSpPr>
            <p:cNvPr id="2777102" name="Text Box 14"/>
            <p:cNvSpPr txBox="1">
              <a:spLocks noChangeArrowheads="1"/>
            </p:cNvSpPr>
            <p:nvPr/>
          </p:nvSpPr>
          <p:spPr bwMode="auto">
            <a:xfrm>
              <a:off x="1613" y="2208"/>
              <a:ext cx="104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 dirty="0">
                  <a:latin typeface="Times New Roman" charset="0"/>
                </a:rPr>
                <a:t>(x</a:t>
              </a:r>
              <a:r>
                <a:rPr lang="en-US" sz="2000" b="0" baseline="-25000" dirty="0">
                  <a:latin typeface="Times New Roman" charset="0"/>
                </a:rPr>
                <a:t>1h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,x</a:t>
              </a:r>
              <a:r>
                <a:rPr lang="en-US" sz="2000" b="0" baseline="-25000" dirty="0">
                  <a:latin typeface="Times New Roman" charset="0"/>
                </a:rPr>
                <a:t>2h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)</a:t>
              </a:r>
              <a:endParaRPr lang="en-US" sz="2000" b="0" baseline="-25000" dirty="0">
                <a:latin typeface="Times New Roman" charset="0"/>
              </a:endParaRPr>
            </a:p>
          </p:txBody>
        </p:sp>
        <p:sp>
          <p:nvSpPr>
            <p:cNvPr id="2777103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4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777105" name="Group 17"/>
          <p:cNvGrpSpPr>
            <a:grpSpLocks/>
          </p:cNvGrpSpPr>
          <p:nvPr/>
        </p:nvGrpSpPr>
        <p:grpSpPr bwMode="auto">
          <a:xfrm>
            <a:off x="3810000" y="1676400"/>
            <a:ext cx="2971800" cy="4038600"/>
            <a:chOff x="2400" y="1056"/>
            <a:chExt cx="1872" cy="2544"/>
          </a:xfrm>
        </p:grpSpPr>
        <p:sp>
          <p:nvSpPr>
            <p:cNvPr id="2777106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7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8" name="Text Box 20"/>
            <p:cNvSpPr txBox="1">
              <a:spLocks noChangeArrowheads="1"/>
            </p:cNvSpPr>
            <p:nvPr/>
          </p:nvSpPr>
          <p:spPr bwMode="auto">
            <a:xfrm>
              <a:off x="2592" y="1056"/>
              <a:ext cx="168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>
                  <a:latin typeface="Times New Roman" charset="0"/>
                </a:rPr>
                <a:t>(b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1h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), 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2h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))</a:t>
              </a:r>
            </a:p>
          </p:txBody>
        </p:sp>
        <p:sp>
          <p:nvSpPr>
            <p:cNvPr id="2777109" name="Oval 21"/>
            <p:cNvSpPr>
              <a:spLocks noChangeArrowheads="1"/>
            </p:cNvSpPr>
            <p:nvPr/>
          </p:nvSpPr>
          <p:spPr bwMode="auto">
            <a:xfrm>
              <a:off x="336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4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7110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 ensures that the sender does not overflow the receiver</a:t>
            </a:r>
          </a:p>
          <a:p>
            <a:r>
              <a:rPr lang="en-US" dirty="0"/>
              <a:t>Congestion control ensures that the sender does not overflow the network</a:t>
            </a:r>
          </a:p>
          <a:p>
            <a:pPr lvl="1"/>
            <a:r>
              <a:rPr lang="en-US" dirty="0"/>
              <a:t>Discover bandwidth</a:t>
            </a:r>
          </a:p>
          <a:p>
            <a:pPr lvl="1"/>
            <a:r>
              <a:rPr lang="en-US" dirty="0"/>
              <a:t>Adjust to conditions</a:t>
            </a:r>
          </a:p>
          <a:p>
            <a:pPr lvl="1"/>
            <a:r>
              <a:rPr lang="en-US" dirty="0"/>
              <a:t>Share bandwidth with others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window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sender and receiver maintain a </a:t>
            </a:r>
            <a:r>
              <a:rPr lang="en-US" dirty="0">
                <a:solidFill>
                  <a:srgbClr val="0000FF"/>
                </a:solidFill>
              </a:rPr>
              <a:t>window </a:t>
            </a:r>
          </a:p>
          <a:p>
            <a:r>
              <a:rPr lang="en-US" dirty="0">
                <a:solidFill>
                  <a:srgbClr val="0000FF"/>
                </a:solidFill>
              </a:rPr>
              <a:t>Left edge</a:t>
            </a:r>
            <a:r>
              <a:rPr lang="en-US" dirty="0"/>
              <a:t> of window:</a:t>
            </a:r>
          </a:p>
          <a:p>
            <a:pPr lvl="1"/>
            <a:r>
              <a:rPr lang="en-US" dirty="0"/>
              <a:t>Sender: beginning of </a:t>
            </a:r>
            <a:r>
              <a:rPr lang="en-US" dirty="0">
                <a:solidFill>
                  <a:srgbClr val="0000FF"/>
                </a:solidFill>
              </a:rPr>
              <a:t>unacknowledged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Receiver: beginning of </a:t>
            </a:r>
            <a:r>
              <a:rPr lang="en-US" dirty="0">
                <a:solidFill>
                  <a:srgbClr val="0000FF"/>
                </a:solidFill>
              </a:rPr>
              <a:t>expected</a:t>
            </a:r>
            <a:r>
              <a:rPr lang="en-US" dirty="0"/>
              <a:t> data</a:t>
            </a:r>
          </a:p>
          <a:p>
            <a:pPr lvl="2"/>
            <a:r>
              <a:rPr lang="en-US" dirty="0"/>
              <a:t>First “gap” in received data</a:t>
            </a:r>
          </a:p>
          <a:p>
            <a:pPr lvl="2"/>
            <a:r>
              <a:rPr lang="en-US" dirty="0"/>
              <a:t>When sender gets ack, knows that receiver’s window has moved</a:t>
            </a:r>
          </a:p>
          <a:p>
            <a:r>
              <a:rPr lang="en-US" dirty="0">
                <a:solidFill>
                  <a:srgbClr val="0000FF"/>
                </a:solidFill>
              </a:rPr>
              <a:t>Right edge</a:t>
            </a:r>
            <a:r>
              <a:rPr lang="en-US" dirty="0"/>
              <a:t>: Left edge + constant</a:t>
            </a:r>
          </a:p>
          <a:p>
            <a:pPr lvl="1"/>
            <a:r>
              <a:rPr lang="en-US" dirty="0"/>
              <a:t>The constant is only limited by buffer size in the transport layer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4322763" y="3748087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81613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381000" y="3559314"/>
            <a:ext cx="16850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Previously</a:t>
            </a:r>
          </a:p>
          <a:p>
            <a:pPr algn="ctr" eaLnBrk="1" hangingPunct="1"/>
            <a:r>
              <a:rPr lang="en-US" b="0" dirty="0" err="1">
                <a:latin typeface="Helvetica" charset="0"/>
              </a:rPr>
              <a:t>ACKed</a:t>
            </a:r>
            <a:r>
              <a:rPr lang="en-US" b="0" dirty="0">
                <a:latin typeface="Helvetica" charset="0"/>
              </a:rPr>
              <a:t> bytes</a:t>
            </a: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905000" y="3886200"/>
            <a:ext cx="6858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12420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0" grpId="0" animBg="1"/>
      <p:bldP spid="951311" grpId="0" animBg="1"/>
      <p:bldP spid="951312" grpId="0" animBg="1"/>
      <p:bldP spid="951313" grpId="0"/>
      <p:bldP spid="951314" grpId="0"/>
      <p:bldP spid="951324" grpId="0"/>
      <p:bldP spid="49" grpId="0"/>
      <p:bldP spid="50" grpId="0" animBg="1"/>
      <p:bldP spid="6" grpId="0"/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422668" y="4038600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133600" y="4038601"/>
            <a:ext cx="990600" cy="2285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828800" y="4114800"/>
            <a:ext cx="2133600" cy="381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6324600" y="4191000"/>
            <a:ext cx="2667000" cy="1143000"/>
          </a:xfrm>
          <a:prstGeom prst="wedgeEllipseCallout">
            <a:avLst>
              <a:gd name="adj1" fmla="val -54777"/>
              <a:gd name="adj2" fmla="val -63971"/>
            </a:avLst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solidFill>
                  <a:srgbClr val="0000FF"/>
                </a:solidFill>
                <a:latin typeface="+mn-lt"/>
              </a:rPr>
              <a:t>Sender might overrun </a:t>
            </a:r>
            <a:br>
              <a:rPr lang="en-US" sz="1800" b="0" dirty="0">
                <a:solidFill>
                  <a:srgbClr val="0000FF"/>
                </a:solidFill>
                <a:latin typeface="+mn-lt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</a:rPr>
              <a:t>the receiver’s buffer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34" grpId="0" animBg="1"/>
      <p:bldP spid="35" grpId="0"/>
      <p:bldP spid="42" grpId="0"/>
      <p:bldP spid="52" grpId="0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1490454457</TotalTime>
  <Pages>7</Pages>
  <Words>2697</Words>
  <Application>Microsoft Macintosh PowerPoint</Application>
  <PresentationFormat>On-screen Show (4:3)</PresentationFormat>
  <Paragraphs>703</Paragraphs>
  <Slides>58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Arial Black</vt:lpstr>
      <vt:lpstr>Courier New</vt:lpstr>
      <vt:lpstr>Gill Sans</vt:lpstr>
      <vt:lpstr>Helvetica</vt:lpstr>
      <vt:lpstr>Monotype Sorts</vt:lpstr>
      <vt:lpstr>Tahoma</vt:lpstr>
      <vt:lpstr>Times New Roman</vt:lpstr>
      <vt:lpstr>Wingdings</vt:lpstr>
      <vt:lpstr>dbllineb</vt:lpstr>
      <vt:lpstr>Worksheet</vt:lpstr>
      <vt:lpstr>EECS 489 Computer Networks  Fall 2019</vt:lpstr>
      <vt:lpstr>Agenda</vt:lpstr>
      <vt:lpstr>TCP state transitions</vt:lpstr>
      <vt:lpstr>TCP client lifecycle</vt:lpstr>
      <vt:lpstr>TCP server lifecycle</vt:lpstr>
      <vt:lpstr>TCP Flow Control</vt:lpstr>
      <vt:lpstr>Recap: Sliding window</vt:lpstr>
      <vt:lpstr>Sliding window at sender</vt:lpstr>
      <vt:lpstr>Sliding window at receiver</vt:lpstr>
      <vt:lpstr>Solution: Advertised window (Flow Control)</vt:lpstr>
      <vt:lpstr>TCP header</vt:lpstr>
      <vt:lpstr>Sliding window at receiver</vt:lpstr>
      <vt:lpstr>Sliding window at sender</vt:lpstr>
      <vt:lpstr>Sliding window with flow control</vt:lpstr>
      <vt:lpstr>Advertised window limits rate</vt:lpstr>
      <vt:lpstr>TCP Congestion Control</vt:lpstr>
      <vt:lpstr>What is congestion?</vt:lpstr>
      <vt:lpstr>Congestion collapse in 1980s</vt:lpstr>
      <vt:lpstr>Jacobson’s fix to TCP </vt:lpstr>
      <vt:lpstr>Key design considerations</vt:lpstr>
      <vt:lpstr>Three issues to consider</vt:lpstr>
      <vt:lpstr>Abstract view</vt:lpstr>
      <vt:lpstr>Discovering available bandwidth</vt:lpstr>
      <vt:lpstr>Adjusting to variations in bandwidth</vt:lpstr>
      <vt:lpstr>Multiple flows and sharing bandwidth</vt:lpstr>
      <vt:lpstr>Reality</vt:lpstr>
      <vt:lpstr>Possible approaches</vt:lpstr>
      <vt:lpstr>Possible approaches</vt:lpstr>
      <vt:lpstr>Possible approaches</vt:lpstr>
      <vt:lpstr>Possible approaches</vt:lpstr>
      <vt:lpstr>Possible approaches</vt:lpstr>
      <vt:lpstr>5-minute break!</vt:lpstr>
      <vt:lpstr>TCP’s approach in a nutshell</vt:lpstr>
      <vt:lpstr>Windows to keep in mind</vt:lpstr>
      <vt:lpstr>Note</vt:lpstr>
      <vt:lpstr>Two basic questions</vt:lpstr>
      <vt:lpstr>Detecting congestion</vt:lpstr>
      <vt:lpstr>Not all losses are the same</vt:lpstr>
      <vt:lpstr>Rate adjustment</vt:lpstr>
      <vt:lpstr>Bandwidth discovery with “Slow Start”</vt:lpstr>
      <vt:lpstr>Slow Start phase</vt:lpstr>
      <vt:lpstr>Slow Start in action</vt:lpstr>
      <vt:lpstr>Slow Start in action</vt:lpstr>
      <vt:lpstr>When does Slow Start stop?</vt:lpstr>
      <vt:lpstr>Adjusting to varying bandwidth</vt:lpstr>
      <vt:lpstr>AIMD</vt:lpstr>
      <vt:lpstr>Leads to the TCP “Sawtooth”</vt:lpstr>
      <vt:lpstr>Why AIMD?</vt:lpstr>
      <vt:lpstr>Why AIMD?</vt:lpstr>
      <vt:lpstr>Simple model of congestion control</vt:lpstr>
      <vt:lpstr>Example</vt:lpstr>
      <vt:lpstr>AIAD</vt:lpstr>
      <vt:lpstr>AIAD Sharing Dynamics</vt:lpstr>
      <vt:lpstr>MIMD</vt:lpstr>
      <vt:lpstr>AIMD</vt:lpstr>
      <vt:lpstr>AIMD Sharing Dynamics</vt:lpstr>
      <vt:lpstr>MIAD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1274</cp:revision>
  <cp:lastPrinted>1999-09-08T17:25:07Z</cp:lastPrinted>
  <dcterms:created xsi:type="dcterms:W3CDTF">2014-01-14T18:15:50Z</dcterms:created>
  <dcterms:modified xsi:type="dcterms:W3CDTF">2019-10-02T18:01:35Z</dcterms:modified>
  <cp:category/>
</cp:coreProperties>
</file>