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513" r:id="rId3"/>
    <p:sldId id="514" r:id="rId4"/>
    <p:sldId id="515" r:id="rId5"/>
    <p:sldId id="516" r:id="rId6"/>
    <p:sldId id="517" r:id="rId7"/>
    <p:sldId id="520" r:id="rId8"/>
    <p:sldId id="518" r:id="rId9"/>
    <p:sldId id="519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1" r:id="rId20"/>
    <p:sldId id="530" r:id="rId21"/>
    <p:sldId id="532" r:id="rId22"/>
    <p:sldId id="533" r:id="rId23"/>
    <p:sldId id="534" r:id="rId24"/>
    <p:sldId id="535" r:id="rId25"/>
    <p:sldId id="537" r:id="rId26"/>
    <p:sldId id="538" r:id="rId27"/>
    <p:sldId id="539" r:id="rId28"/>
    <p:sldId id="540" r:id="rId29"/>
    <p:sldId id="541" r:id="rId30"/>
    <p:sldId id="542" r:id="rId31"/>
    <p:sldId id="545" r:id="rId32"/>
    <p:sldId id="546" r:id="rId33"/>
    <p:sldId id="548" r:id="rId34"/>
    <p:sldId id="549" r:id="rId35"/>
    <p:sldId id="550" r:id="rId36"/>
    <p:sldId id="551" r:id="rId37"/>
    <p:sldId id="502" r:id="rId38"/>
    <p:sldId id="582" r:id="rId39"/>
    <p:sldId id="579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2" r:id="rId48"/>
    <p:sldId id="563" r:id="rId49"/>
    <p:sldId id="573" r:id="rId50"/>
    <p:sldId id="574" r:id="rId51"/>
    <p:sldId id="564" r:id="rId52"/>
    <p:sldId id="565" r:id="rId53"/>
    <p:sldId id="566" r:id="rId54"/>
    <p:sldId id="581" r:id="rId55"/>
    <p:sldId id="580" r:id="rId56"/>
    <p:sldId id="568" r:id="rId57"/>
    <p:sldId id="569" r:id="rId58"/>
    <p:sldId id="570" r:id="rId59"/>
    <p:sldId id="571" r:id="rId60"/>
    <p:sldId id="575" r:id="rId61"/>
    <p:sldId id="576" r:id="rId62"/>
    <p:sldId id="577" r:id="rId63"/>
    <p:sldId id="578" r:id="rId64"/>
    <p:sldId id="512" r:id="rId6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5"/>
    <p:restoredTop sz="94643"/>
  </p:normalViewPr>
  <p:slideViewPr>
    <p:cSldViewPr>
      <p:cViewPr varScale="1">
        <p:scale>
          <a:sx n="115" d="100"/>
          <a:sy n="115" d="100"/>
        </p:scale>
        <p:origin x="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76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E2CB00-C86A-A747-9BDC-DD3376311CB6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4CD15E-08C5-BE42-912D-322759A8C347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1ECA61-3AE7-2C4E-AD4F-E208908BE981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9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A2B8162-AD91-4E41-87FA-46E55C0794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wireless: because reception while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</a:t>
            </a:r>
            <a:r>
              <a:rPr lang="en-US" baseline="0" dirty="0" err="1">
                <a:ea typeface="ＭＳ Ｐゴシック" charset="0"/>
                <a:cs typeface="ＭＳ Ｐゴシック" charset="0"/>
              </a:rPr>
              <a:t>tx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is difficult . broadcast isn’t perfect so collisions local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0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3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3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17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5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79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50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5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F701F30-FBFD-DB45-AF66-8CDAFD7ECFEC}" type="slidenum">
              <a:rPr lang="en-US" smtClean="0">
                <a:latin typeface="Times New Roman" charset="0"/>
              </a:rPr>
              <a:pPr>
                <a:defRPr/>
              </a:pPr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74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50A3F8F-3029-504A-B0ED-0148283903B1}" type="slidenum">
              <a:rPr lang="en-US" smtClean="0">
                <a:latin typeface="Times New Roman" charset="0"/>
              </a:rPr>
              <a:pPr>
                <a:defRPr/>
              </a:pPr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025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D3E02E9D-6A4F-4CD9-95CC-5E495CE0D39D}" type="slidenum">
              <a:rPr lang="en-US" sz="1300" b="0" smtClean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7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8" tIns="47869" rIns="95738" bIns="47869" anchor="b"/>
          <a:lstStyle>
            <a:lvl1pPr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defTabSz="957263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eaLnBrk="1" hangingPunct="1"/>
            <a:fld id="{C3545A94-B8A9-4FD7-9026-7BA0DA2A648D}" type="slidenum">
              <a:rPr lang="en-US" sz="1300" b="0">
                <a:latin typeface="Times New Roman" pitchFamily="18" charset="0"/>
              </a:rPr>
              <a:pPr eaLnBrk="1" hangingPunct="1"/>
              <a:t>54</a:t>
            </a:fld>
            <a:endParaRPr lang="en-US" sz="1300" b="0">
              <a:latin typeface="Times New Roman" pitchFamily="18" charset="0"/>
            </a:endParaRPr>
          </a:p>
        </p:txBody>
      </p:sp>
      <p:sp>
        <p:nvSpPr>
          <p:cNvPr id="1290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12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3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4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0186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20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163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6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7014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Local vs.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Intra-domain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(LS) routing protocol</a:t>
            </a:r>
          </a:p>
          <a:p>
            <a:pPr lvl="1"/>
            <a:r>
              <a:rPr lang="en-US" dirty="0"/>
              <a:t>Dijkstra’s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Broadcast neighbors’ info to everyone</a:t>
            </a:r>
          </a:p>
          <a:p>
            <a:r>
              <a:rPr lang="en-US" dirty="0"/>
              <a:t>Distance vector (DV) routing protocol</a:t>
            </a:r>
          </a:p>
          <a:p>
            <a:pPr lvl="1"/>
            <a:r>
              <a:rPr lang="en-US" dirty="0"/>
              <a:t>Bellman-Ford algorithm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Gossip to neighbors about everyone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Exam from 10:30AM to 12:30PM on Monday, December 17</a:t>
            </a:r>
          </a:p>
          <a:p>
            <a:pPr lvl="1"/>
            <a:r>
              <a:rPr lang="en-US" b="1" dirty="0"/>
              <a:t>FXB 1012 (Last name starting with A to G) </a:t>
            </a:r>
          </a:p>
          <a:p>
            <a:pPr lvl="1"/>
            <a:r>
              <a:rPr lang="en-US" b="1" dirty="0"/>
              <a:t>FXB 1109 (The rest)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r>
              <a:rPr lang="en-US" dirty="0"/>
              <a:t>Test does not require any complicated calculation</a:t>
            </a:r>
          </a:p>
          <a:p>
            <a:r>
              <a:rPr lang="en-US" dirty="0"/>
              <a:t>You’re </a:t>
            </a:r>
            <a:r>
              <a:rPr lang="en-US" dirty="0">
                <a:solidFill>
                  <a:srgbClr val="0000FF"/>
                </a:solidFill>
              </a:rPr>
              <a:t>NOT allowed</a:t>
            </a:r>
            <a:r>
              <a:rPr lang="en-US" dirty="0"/>
              <a:t> to write/run any programs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Count-to-infinity</a:t>
            </a:r>
            <a:r>
              <a:rPr lang="en-US" dirty="0"/>
              <a:t>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is key to scalable inter-domain routing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</a:t>
            </a:r>
          </a:p>
          <a:p>
            <a:pPr lvl="1"/>
            <a:r>
              <a:rPr lang="en-US" dirty="0"/>
              <a:t>State: Small forwarding tables at routers</a:t>
            </a:r>
          </a:p>
          <a:p>
            <a:pPr lvl="2"/>
            <a:r>
              <a:rPr lang="en-US" dirty="0"/>
              <a:t>Much less than the number of hosts</a:t>
            </a:r>
          </a:p>
          <a:p>
            <a:pPr lvl="1"/>
            <a:r>
              <a:rPr lang="en-US" dirty="0"/>
              <a:t>Churn: Limited rate of change in routing tables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2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>
                <a:solidFill>
                  <a:srgbClr val="0000FF"/>
                </a:solidFill>
              </a:rPr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2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 and sections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via shortest path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built a great artifact – the Internet</a:t>
            </a:r>
          </a:p>
          <a:p>
            <a:pPr lvl="1"/>
            <a:r>
              <a:rPr lang="en-US" dirty="0"/>
              <a:t>It grew mostly unrelated to the academic research, which came later</a:t>
            </a:r>
          </a:p>
          <a:p>
            <a:r>
              <a:rPr lang="en-US" dirty="0"/>
              <a:t>CS networking today is largely the study of the Internet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0000FF"/>
                </a:solidFill>
              </a:rPr>
              <a:t>we do not really have an academic discipline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/>
              <a:t>Need an </a:t>
            </a:r>
            <a:r>
              <a:rPr lang="en-US" dirty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Robustness to failures</a:t>
            </a:r>
            <a:r>
              <a:rPr lang="en-US" dirty="0"/>
              <a:t>: leverage strong theory of reliable distributed system for control plane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Security</a:t>
            </a:r>
            <a:r>
              <a:rPr lang="en-US" dirty="0"/>
              <a:t>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7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60A15-3C0B-964A-95A0-CFC10CD4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91D4D9-66A7-EF4A-BAF3-79C99B6D2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4 </a:t>
            </a:r>
            <a:r>
              <a:rPr lang="en-US" dirty="0">
                <a:solidFill>
                  <a:srgbClr val="0000FF"/>
                </a:solidFill>
              </a:rPr>
              <a:t>deadline extended to </a:t>
            </a:r>
            <a:r>
              <a:rPr lang="en-US" dirty="0"/>
              <a:t>Dec 12 11:59PM</a:t>
            </a:r>
          </a:p>
          <a:p>
            <a:pPr lvl="1"/>
            <a:r>
              <a:rPr lang="en-US" dirty="0"/>
              <a:t>Office hours until Dec 12</a:t>
            </a:r>
          </a:p>
          <a:p>
            <a:endParaRPr lang="en-US" dirty="0"/>
          </a:p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Due by </a:t>
            </a:r>
            <a:r>
              <a:rPr lang="en-US" dirty="0">
                <a:solidFill>
                  <a:srgbClr val="0000FF"/>
                </a:solidFill>
              </a:rPr>
              <a:t>Dec 12</a:t>
            </a:r>
          </a:p>
          <a:p>
            <a:pPr lvl="1"/>
            <a:r>
              <a:rPr lang="en-US" dirty="0"/>
              <a:t>80%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+2 on the final grade for everyone</a:t>
            </a:r>
          </a:p>
          <a:p>
            <a:pPr lvl="2"/>
            <a:r>
              <a:rPr lang="en-US" dirty="0"/>
              <a:t>We are only at </a:t>
            </a:r>
            <a:r>
              <a:rPr lang="en-US" b="1" dirty="0">
                <a:solidFill>
                  <a:srgbClr val="0000FF"/>
                </a:solidFill>
              </a:rPr>
              <a:t>60%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9309-7423-C245-B09C-AD279FC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B767-231E-A942-A567-54C6916C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A1E4A-485B-C54D-88BE-4C108F6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details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four primary services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Framing</a:t>
            </a:r>
          </a:p>
          <a:p>
            <a:pPr lvl="2"/>
            <a:r>
              <a:rPr lang="en-US" dirty="0"/>
              <a:t>Encapsulates network layer data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Link access</a:t>
            </a:r>
          </a:p>
          <a:p>
            <a:pPr lvl="2"/>
            <a:r>
              <a:rPr lang="en-US" dirty="0"/>
              <a:t>Medium access control (MAC) protocol defines when to transmit frames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Reliable delivery</a:t>
            </a:r>
          </a:p>
          <a:p>
            <a:pPr lvl="2"/>
            <a:r>
              <a:rPr lang="en-US" dirty="0"/>
              <a:t>Primarily for mediums with high error rates (e.g., wireless)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Error detection and correction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vs. broadcast medium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Point-to-point</a:t>
            </a:r>
            <a:r>
              <a:rPr lang="en-US" dirty="0"/>
              <a:t>: dedicated pairwise communication</a:t>
            </a:r>
          </a:p>
          <a:p>
            <a:pPr lvl="1"/>
            <a:r>
              <a:rPr lang="en-US" dirty="0"/>
              <a:t>E.g., long-distance fiber link</a:t>
            </a:r>
          </a:p>
          <a:p>
            <a:pPr lvl="1"/>
            <a:r>
              <a:rPr lang="en-US" dirty="0"/>
              <a:t>E.g., Point-to-point link b/n Ethernet switch and host</a:t>
            </a:r>
          </a:p>
          <a:p>
            <a:r>
              <a:rPr lang="en-US" dirty="0">
                <a:solidFill>
                  <a:srgbClr val="0000FF"/>
                </a:solidFill>
              </a:rPr>
              <a:t>Broadcast</a:t>
            </a:r>
            <a:r>
              <a:rPr lang="en-US" dirty="0"/>
              <a:t>: shared wire or medium</a:t>
            </a:r>
          </a:p>
          <a:p>
            <a:pPr lvl="1"/>
            <a:r>
              <a:rPr lang="en-US" dirty="0"/>
              <a:t>Traditional Ethernet (pre ~2000)</a:t>
            </a:r>
          </a:p>
          <a:p>
            <a:pPr lvl="1"/>
            <a:r>
              <a:rPr lang="en-US" dirty="0"/>
              <a:t>802.11 wireless LAN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MAC protocols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node has packet to send</a:t>
            </a:r>
          </a:p>
          <a:p>
            <a:pPr lvl="1"/>
            <a:r>
              <a:rPr lang="en-US" dirty="0"/>
              <a:t>Transmit at full channel data rate </a:t>
            </a:r>
            <a:r>
              <a:rPr lang="en-US" b="1" dirty="0"/>
              <a:t>w/o</a:t>
            </a:r>
            <a:r>
              <a:rPr lang="en-US" dirty="0"/>
              <a:t> coordination</a:t>
            </a:r>
          </a:p>
          <a:p>
            <a:r>
              <a:rPr lang="en-US" dirty="0"/>
              <a:t>Two or more transmitting nodes </a:t>
            </a:r>
            <a:r>
              <a:rPr lang="en-US" dirty="0">
                <a:sym typeface="Symbol" charset="0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collision</a:t>
            </a:r>
          </a:p>
          <a:p>
            <a:pPr lvl="1"/>
            <a:r>
              <a:rPr lang="en-US" dirty="0"/>
              <a:t>Data lost</a:t>
            </a:r>
          </a:p>
          <a:p>
            <a:r>
              <a:rPr lang="en-US" dirty="0"/>
              <a:t>Random access MAC protocol specifies</a:t>
            </a:r>
          </a:p>
          <a:p>
            <a:pPr lvl="1"/>
            <a:r>
              <a:rPr lang="en-US" dirty="0"/>
              <a:t>How to </a:t>
            </a:r>
            <a:r>
              <a:rPr lang="en-US" dirty="0">
                <a:solidFill>
                  <a:srgbClr val="0000FF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recover</a:t>
            </a:r>
            <a:r>
              <a:rPr lang="en-US" dirty="0"/>
              <a:t> from collisions </a:t>
            </a:r>
          </a:p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ALOHA and Slotted ALOHA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CSMA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CSMA/CD</a:t>
            </a:r>
            <a:r>
              <a:rPr lang="en-US" dirty="0"/>
              <a:t>, CSMA/CA (wireless)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 (Carrier Sense Multiple Access)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CSMA: </a:t>
            </a:r>
            <a:r>
              <a:rPr lang="en-US" dirty="0">
                <a:solidFill>
                  <a:srgbClr val="0000FF"/>
                </a:solidFill>
              </a:rPr>
              <a:t>listen before transmit</a:t>
            </a:r>
          </a:p>
          <a:p>
            <a:pPr lvl="1"/>
            <a:r>
              <a:rPr lang="en-US" dirty="0"/>
              <a:t>If channel sensed idle: transmit entire frame</a:t>
            </a:r>
          </a:p>
          <a:p>
            <a:pPr lvl="1"/>
            <a:r>
              <a:rPr lang="en-US" dirty="0"/>
              <a:t>If channel sensed busy, defer transmission </a:t>
            </a:r>
          </a:p>
          <a:p>
            <a:r>
              <a:rPr lang="en-US" dirty="0"/>
              <a:t>Human analogy: don’t interrupt others!</a:t>
            </a:r>
          </a:p>
          <a:p>
            <a:r>
              <a:rPr lang="en-US" dirty="0"/>
              <a:t>Does not eliminate all collisions</a:t>
            </a: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5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 (Collision Detection)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CSMA/CD: carrier sensing, deferral as in CSMA</a:t>
            </a:r>
          </a:p>
          <a:p>
            <a:pPr lvl="1"/>
            <a:r>
              <a:rPr lang="en-US" dirty="0"/>
              <a:t>Collisions detected within short time</a:t>
            </a:r>
          </a:p>
          <a:p>
            <a:pPr lvl="1"/>
            <a:r>
              <a:rPr lang="en-US" dirty="0"/>
              <a:t>Colliding transmissions aborted, reducing wastage </a:t>
            </a:r>
          </a:p>
          <a:p>
            <a:r>
              <a:rPr lang="en-US" dirty="0"/>
              <a:t>Collision detection easy in wired (broadcast) LANs</a:t>
            </a:r>
          </a:p>
          <a:p>
            <a:pPr lvl="1"/>
            <a:r>
              <a:rPr lang="en-US" dirty="0"/>
              <a:t>Compare transmitted, received signals</a:t>
            </a:r>
          </a:p>
          <a:p>
            <a:r>
              <a:rPr lang="en-US" dirty="0"/>
              <a:t>Collision detection difficult in wireless LANs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switched Ethernet?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Enables concurrent communication</a:t>
            </a:r>
          </a:p>
          <a:p>
            <a:pPr lvl="1"/>
            <a:r>
              <a:rPr lang="en-US" sz="2000" dirty="0"/>
              <a:t>Host A can talk to C, while B talks to D</a:t>
            </a:r>
          </a:p>
          <a:p>
            <a:pPr lvl="1"/>
            <a:r>
              <a:rPr lang="en-US" sz="2000" dirty="0"/>
              <a:t>No collisions and no need for CSMA/CD</a:t>
            </a:r>
          </a:p>
          <a:p>
            <a:pPr lvl="1"/>
            <a:r>
              <a:rPr lang="en-US" sz="2000" dirty="0"/>
              <a:t>No constraints on link lengths, etc.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73490" y="1723874"/>
            <a:ext cx="3344862" cy="3196500"/>
            <a:chOff x="2535238" y="1240544"/>
            <a:chExt cx="3344862" cy="3196500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>
              <p:extLst/>
            </p:nvPr>
          </p:nvGraphicFramePr>
          <p:xfrm>
            <a:off x="3952875" y="1728769"/>
            <a:ext cx="512763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Clip" r:id="rId4" imgW="1307948" imgH="1084823" progId="MS_ClipArt_Gallery.2">
                    <p:embed/>
                  </p:oleObj>
                </mc:Choice>
                <mc:Fallback>
                  <p:oleObj name="Clip" r:id="rId4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875" y="1728769"/>
                          <a:ext cx="512763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/>
            </p:nvPr>
          </p:nvGraphicFramePr>
          <p:xfrm>
            <a:off x="3983038" y="39893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Clip" r:id="rId6" imgW="1307948" imgH="1084823" progId="MS_ClipArt_Gallery.2">
                    <p:embed/>
                  </p:oleObj>
                </mc:Choice>
                <mc:Fallback>
                  <p:oleObj name="Clip" r:id="rId6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038" y="39893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/>
            </p:nvPr>
          </p:nvGraphicFramePr>
          <p:xfrm>
            <a:off x="5367338" y="2757469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Clip" r:id="rId7" imgW="1307948" imgH="1084823" progId="MS_ClipArt_Gallery.2">
                    <p:embed/>
                  </p:oleObj>
                </mc:Choice>
                <mc:Fallback>
                  <p:oleObj name="Clip" r:id="rId7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2757469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2535238" y="2768582"/>
            <a:ext cx="51276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Clip" r:id="rId8" imgW="1307948" imgH="1084823" progId="MS_ClipArt_Gallery.2">
                    <p:embed/>
                  </p:oleObj>
                </mc:Choice>
                <mc:Fallback>
                  <p:oleObj name="Clip" r:id="rId8" imgW="1307948" imgH="108482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238" y="2768582"/>
                          <a:ext cx="512762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017838" y="2911457"/>
              <a:ext cx="153987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5273675" y="2911457"/>
              <a:ext cx="153988" cy="1317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1"/>
            <p:cNvSpPr>
              <a:spLocks noChangeArrowheads="1"/>
            </p:cNvSpPr>
            <p:nvPr/>
          </p:nvSpPr>
          <p:spPr bwMode="auto">
            <a:xfrm>
              <a:off x="4194175" y="2168507"/>
              <a:ext cx="120650" cy="2079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4202113" y="3795694"/>
              <a:ext cx="120650" cy="207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3171825" y="2967019"/>
              <a:ext cx="842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240213" y="2379644"/>
              <a:ext cx="0" cy="487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 flipH="1">
              <a:off x="4403725" y="2967019"/>
              <a:ext cx="852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4240213" y="3087669"/>
              <a:ext cx="11112" cy="687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989978" y="3244127"/>
              <a:ext cx="111227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dirty="0">
                  <a:latin typeface="+mn-lt"/>
                </a:rPr>
                <a:t>Ethernet</a:t>
              </a:r>
              <a:br>
                <a:rPr lang="en-US" dirty="0">
                  <a:latin typeface="+mn-lt"/>
                </a:rPr>
              </a:br>
              <a:r>
                <a:rPr lang="en-US" dirty="0">
                  <a:latin typeface="+mn-lt"/>
                </a:rPr>
                <a:t>switch</a:t>
              </a: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V="1">
              <a:off x="3625850" y="3111482"/>
              <a:ext cx="355600" cy="231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584319" y="22902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A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4075610" y="1240544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B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470299" y="2289153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C</a:t>
              </a: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4532313" y="3936982"/>
              <a:ext cx="3683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D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006237" y="2745465"/>
              <a:ext cx="459679" cy="459679"/>
            </a:xfrm>
            <a:prstGeom prst="rect">
              <a:avLst/>
            </a:prstGeom>
          </p:spPr>
        </p:pic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4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Similar </a:t>
            </a:r>
            <a:r>
              <a:rPr lang="en-US"/>
              <a:t>to midterm</a:t>
            </a:r>
            <a:endParaRPr lang="en-US" dirty="0"/>
          </a:p>
          <a:p>
            <a:r>
              <a:rPr lang="en-US" dirty="0"/>
              <a:t>Questions not ordered in terms of complexity</a:t>
            </a:r>
          </a:p>
          <a:p>
            <a:pPr lvl="2"/>
            <a:r>
              <a:rPr lang="en-US" dirty="0"/>
              <a:t>Read all carefully</a:t>
            </a:r>
          </a:p>
          <a:p>
            <a:r>
              <a:rPr lang="en-US" dirty="0"/>
              <a:t>Pace yourself accordingly!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2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link characteristics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differences from wired link 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Decreased signal strength</a:t>
            </a:r>
            <a:r>
              <a:rPr lang="en-US" dirty="0"/>
              <a:t>: Radio signal attenuates as it propagates through matter (path loss)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Multipath propagation</a:t>
            </a:r>
            <a:r>
              <a:rPr lang="en-US" dirty="0"/>
              <a:t>: Radio signal reflects off objects ground, arriving at destination at slightly different times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Interference from other sources</a:t>
            </a:r>
            <a:r>
              <a:rPr lang="en-US" dirty="0"/>
              <a:t>: Standardized wireless network frequencies (e.g., 2.4 GHz) shared by other devices (e.g., phone); devices (motors) interfere as well</a:t>
            </a:r>
          </a:p>
          <a:p>
            <a:r>
              <a:rPr lang="en-US" dirty="0"/>
              <a:t>… make communication across (even a point-to-point) wireless link much more </a:t>
            </a:r>
            <a:r>
              <a:rPr lang="ja-JP" altLang="en-US" dirty="0"/>
              <a:t>“</a:t>
            </a:r>
            <a:r>
              <a:rPr lang="en-US" dirty="0"/>
              <a:t>difficult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3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wireless senders and receivers create many problems</a:t>
            </a:r>
          </a:p>
          <a:p>
            <a:pPr lvl="1"/>
            <a:r>
              <a:rPr lang="en-US" dirty="0"/>
              <a:t>Multiple access issues (we’ve seen this before)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Hidden terminal problem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89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A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B, C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A, C can not hear each other</a:t>
            </a:r>
          </a:p>
          <a:p>
            <a:pPr marL="177800" indent="-177800">
              <a:lnSpc>
                <a:spcPct val="90000"/>
              </a:lnSpc>
              <a:buClr>
                <a:srgbClr val="000099"/>
              </a:buClr>
              <a:buSzPct val="100000"/>
              <a:buFont typeface="Arial" charset="0"/>
              <a:buChar char="•"/>
              <a:defRPr/>
            </a:pPr>
            <a:r>
              <a:rPr lang="en-US" sz="2400" dirty="0">
                <a:ea typeface="Arial" charset="0"/>
                <a:cs typeface="Arial" charset="0"/>
              </a:rPr>
              <a:t>Hence, A, C are unaware of their interference at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029200" y="1600200"/>
            <a:ext cx="3203575" cy="1828495"/>
            <a:chOff x="698500" y="2413000"/>
            <a:chExt cx="3203575" cy="1828495"/>
          </a:xfrm>
        </p:grpSpPr>
        <p:grpSp>
          <p:nvGrpSpPr>
            <p:cNvPr id="10" name="Group 356"/>
            <p:cNvGrpSpPr>
              <a:grpSpLocks/>
            </p:cNvGrpSpPr>
            <p:nvPr/>
          </p:nvGrpSpPr>
          <p:grpSpPr bwMode="auto">
            <a:xfrm>
              <a:off x="2163763" y="2570163"/>
              <a:ext cx="627062" cy="642937"/>
              <a:chOff x="313" y="1497"/>
              <a:chExt cx="1152" cy="1014"/>
            </a:xfrm>
          </p:grpSpPr>
          <p:pic>
            <p:nvPicPr>
              <p:cNvPr id="2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98500" y="241300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2019027" y="3627437"/>
              <a:ext cx="951186" cy="331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4775" y="3148013"/>
              <a:ext cx="407988" cy="32226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1090613" y="3798888"/>
              <a:ext cx="3508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3563938" y="3292475"/>
              <a:ext cx="3381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741613" y="2587625"/>
              <a:ext cx="3508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" name="Group 356"/>
            <p:cNvGrpSpPr>
              <a:grpSpLocks/>
            </p:cNvGrpSpPr>
            <p:nvPr/>
          </p:nvGrpSpPr>
          <p:grpSpPr bwMode="auto">
            <a:xfrm>
              <a:off x="2925763" y="3119438"/>
              <a:ext cx="627062" cy="642937"/>
              <a:chOff x="313" y="1497"/>
              <a:chExt cx="1152" cy="1014"/>
            </a:xfrm>
          </p:grpSpPr>
          <p:pic>
            <p:nvPicPr>
              <p:cNvPr id="2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356"/>
            <p:cNvGrpSpPr>
              <a:grpSpLocks/>
            </p:cNvGrpSpPr>
            <p:nvPr/>
          </p:nvGrpSpPr>
          <p:grpSpPr bwMode="auto">
            <a:xfrm>
              <a:off x="1401763" y="3260725"/>
              <a:ext cx="627062" cy="980770"/>
              <a:chOff x="313" y="1497"/>
              <a:chExt cx="1152" cy="1543"/>
            </a:xfrm>
          </p:grpSpPr>
          <p:pic>
            <p:nvPicPr>
              <p:cNvPr id="19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2256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5" name="Group 24"/>
          <p:cNvGrpSpPr/>
          <p:nvPr/>
        </p:nvGrpSpPr>
        <p:grpSpPr>
          <a:xfrm>
            <a:off x="4738884" y="3738562"/>
            <a:ext cx="3659188" cy="2263775"/>
            <a:chOff x="4943475" y="2124075"/>
            <a:chExt cx="3659188" cy="2263775"/>
          </a:xfrm>
        </p:grpSpPr>
        <p:sp>
          <p:nvSpPr>
            <p:cNvPr id="26" name="Text Box 47"/>
            <p:cNvSpPr txBox="1">
              <a:spLocks noChangeArrowheads="1"/>
            </p:cNvSpPr>
            <p:nvPr/>
          </p:nvSpPr>
          <p:spPr bwMode="auto">
            <a:xfrm>
              <a:off x="4943475" y="2292350"/>
              <a:ext cx="33214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6853238" y="22891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8034338" y="23320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5016500" y="3119438"/>
              <a:ext cx="10695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0" name="Line 60"/>
            <p:cNvSpPr>
              <a:spLocks noChangeShapeType="1"/>
            </p:cNvSpPr>
            <p:nvPr/>
          </p:nvSpPr>
          <p:spPr bwMode="auto">
            <a:xfrm>
              <a:off x="5078413" y="4148138"/>
              <a:ext cx="3263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1" name="Line 61"/>
            <p:cNvSpPr>
              <a:spLocks noChangeShapeType="1"/>
            </p:cNvSpPr>
            <p:nvPr/>
          </p:nvSpPr>
          <p:spPr bwMode="auto">
            <a:xfrm>
              <a:off x="5024438" y="2968625"/>
              <a:ext cx="0" cy="1138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5106988" y="30241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Text Box 63"/>
            <p:cNvSpPr txBox="1">
              <a:spLocks noChangeArrowheads="1"/>
            </p:cNvSpPr>
            <p:nvPr/>
          </p:nvSpPr>
          <p:spPr bwMode="auto">
            <a:xfrm>
              <a:off x="6362700" y="41116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34" name="Freeform 65"/>
            <p:cNvSpPr>
              <a:spLocks/>
            </p:cNvSpPr>
            <p:nvPr/>
          </p:nvSpPr>
          <p:spPr bwMode="auto">
            <a:xfrm flipH="1">
              <a:off x="5202238" y="29940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Text Box 66"/>
            <p:cNvSpPr txBox="1">
              <a:spLocks noChangeArrowheads="1"/>
            </p:cNvSpPr>
            <p:nvPr/>
          </p:nvSpPr>
          <p:spPr bwMode="auto">
            <a:xfrm>
              <a:off x="7643813" y="30480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chemeClr val="accent2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>
                <a:defRPr/>
              </a:pPr>
              <a:r>
                <a:rPr lang="en-US" sz="1400" dirty="0">
                  <a:solidFill>
                    <a:schemeClr val="accent2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 flipH="1">
              <a:off x="5403850" y="2855913"/>
              <a:ext cx="26988" cy="1263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>
              <a:off x="6624638" y="2924175"/>
              <a:ext cx="0" cy="1208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>
              <a:off x="7705725" y="29083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39" name="Group 356"/>
            <p:cNvGrpSpPr>
              <a:grpSpLocks/>
            </p:cNvGrpSpPr>
            <p:nvPr/>
          </p:nvGrpSpPr>
          <p:grpSpPr bwMode="auto">
            <a:xfrm>
              <a:off x="5130800" y="2154238"/>
              <a:ext cx="627063" cy="642937"/>
              <a:chOff x="313" y="1497"/>
              <a:chExt cx="1152" cy="1014"/>
            </a:xfrm>
          </p:grpSpPr>
          <p:pic>
            <p:nvPicPr>
              <p:cNvPr id="4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" name="Group 356"/>
            <p:cNvGrpSpPr>
              <a:grpSpLocks/>
            </p:cNvGrpSpPr>
            <p:nvPr/>
          </p:nvGrpSpPr>
          <p:grpSpPr bwMode="auto">
            <a:xfrm>
              <a:off x="6319838" y="2193925"/>
              <a:ext cx="627062" cy="644525"/>
              <a:chOff x="313" y="1497"/>
              <a:chExt cx="1152" cy="1014"/>
            </a:xfrm>
          </p:grpSpPr>
          <p:pic>
            <p:nvPicPr>
              <p:cNvPr id="4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" name="Group 356"/>
            <p:cNvGrpSpPr>
              <a:grpSpLocks/>
            </p:cNvGrpSpPr>
            <p:nvPr/>
          </p:nvGrpSpPr>
          <p:grpSpPr bwMode="auto">
            <a:xfrm>
              <a:off x="7396163" y="2124075"/>
              <a:ext cx="627062" cy="642938"/>
              <a:chOff x="313" y="1497"/>
              <a:chExt cx="1152" cy="1014"/>
            </a:xfrm>
          </p:grpSpPr>
          <p:pic>
            <p:nvPicPr>
              <p:cNvPr id="4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98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CSMA/CA</a:t>
            </a:r>
          </a:p>
        </p:txBody>
      </p:sp>
      <p:sp>
        <p:nvSpPr>
          <p:cNvPr id="1080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62313"/>
            <a:ext cx="7924800" cy="2757487"/>
          </a:xfrm>
        </p:spPr>
        <p:txBody>
          <a:bodyPr/>
          <a:lstStyle/>
          <a:p>
            <a:r>
              <a:rPr lang="en-US" dirty="0"/>
              <a:t>Before every data transmission </a:t>
            </a:r>
          </a:p>
          <a:p>
            <a:pPr lvl="1"/>
            <a:r>
              <a:rPr lang="en-US" dirty="0"/>
              <a:t>Sender sends a Request to Send (RTS) frame with the length of transmission and the destination</a:t>
            </a:r>
          </a:p>
          <a:p>
            <a:pPr lvl="1"/>
            <a:r>
              <a:rPr lang="en-US" dirty="0"/>
              <a:t>Receiver respond with a Clear to Send (CTS) frame</a:t>
            </a:r>
          </a:p>
          <a:p>
            <a:pPr lvl="1"/>
            <a:r>
              <a:rPr lang="en-US" dirty="0"/>
              <a:t>Sender sends data</a:t>
            </a:r>
          </a:p>
          <a:p>
            <a:pPr lvl="1"/>
            <a:r>
              <a:rPr lang="en-US" dirty="0"/>
              <a:t>Receiver sends an ACK</a:t>
            </a:r>
          </a:p>
          <a:p>
            <a:r>
              <a:rPr lang="en-US" dirty="0"/>
              <a:t>If sender doesn’</a:t>
            </a:r>
            <a:r>
              <a:rPr lang="en-US" altLang="ja-JP" dirty="0"/>
              <a:t>t get a CTS back, it assumes collision </a:t>
            </a:r>
            <a:endParaRPr lang="en-US" dirty="0"/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 flipH="1">
            <a:off x="1090612" y="1828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6052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>
            <a:off x="5662612" y="19050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672034" y="1495425"/>
            <a:ext cx="8768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3146172" y="1495425"/>
            <a:ext cx="103714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Receiver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4863306" y="1371600"/>
            <a:ext cx="164147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Other node in 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04825" y="1752600"/>
            <a:ext cx="5157787" cy="457200"/>
            <a:chOff x="927" y="1104"/>
            <a:chExt cx="3249" cy="288"/>
          </a:xfrm>
        </p:grpSpPr>
        <p:sp>
          <p:nvSpPr>
            <p:cNvPr id="32792" name="Line 11"/>
            <p:cNvSpPr>
              <a:spLocks noChangeShapeType="1"/>
            </p:cNvSpPr>
            <p:nvPr/>
          </p:nvSpPr>
          <p:spPr bwMode="auto">
            <a:xfrm>
              <a:off x="1306" y="1200"/>
              <a:ext cx="2870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3" name="Line 12"/>
            <p:cNvSpPr>
              <a:spLocks noChangeShapeType="1"/>
            </p:cNvSpPr>
            <p:nvPr/>
          </p:nvSpPr>
          <p:spPr bwMode="auto">
            <a:xfrm>
              <a:off x="1296" y="1200"/>
              <a:ext cx="1584" cy="192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4" name="Text Box 13"/>
            <p:cNvSpPr txBox="1">
              <a:spLocks noChangeArrowheads="1"/>
            </p:cNvSpPr>
            <p:nvPr/>
          </p:nvSpPr>
          <p:spPr bwMode="auto">
            <a:xfrm>
              <a:off x="927" y="1104"/>
              <a:ext cx="37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  <a:ea typeface="Arial" charset="0"/>
                  <a:cs typeface="Arial" charset="0"/>
                </a:rPr>
                <a:t>RTS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1012" y="2819400"/>
            <a:ext cx="5181600" cy="398463"/>
            <a:chOff x="912" y="1776"/>
            <a:chExt cx="3264" cy="251"/>
          </a:xfrm>
        </p:grpSpPr>
        <p:sp>
          <p:nvSpPr>
            <p:cNvPr id="32789" name="Line 15"/>
            <p:cNvSpPr>
              <a:spLocks noChangeShapeType="1"/>
            </p:cNvSpPr>
            <p:nvPr/>
          </p:nvSpPr>
          <p:spPr bwMode="auto">
            <a:xfrm flipH="1">
              <a:off x="1296" y="1776"/>
              <a:ext cx="1584" cy="14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0" name="Line 16"/>
            <p:cNvSpPr>
              <a:spLocks noChangeShapeType="1"/>
            </p:cNvSpPr>
            <p:nvPr/>
          </p:nvSpPr>
          <p:spPr bwMode="auto">
            <a:xfrm>
              <a:off x="2880" y="1776"/>
              <a:ext cx="1296" cy="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2791" name="Text Box 17"/>
            <p:cNvSpPr txBox="1">
              <a:spLocks noChangeArrowheads="1"/>
            </p:cNvSpPr>
            <p:nvPr/>
          </p:nvSpPr>
          <p:spPr bwMode="auto">
            <a:xfrm>
              <a:off x="912" y="1815"/>
              <a:ext cx="3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prstDash val="sysDash"/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ACK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7200" y="2362200"/>
            <a:ext cx="3148013" cy="381000"/>
            <a:chOff x="897" y="1488"/>
            <a:chExt cx="1983" cy="240"/>
          </a:xfrm>
        </p:grpSpPr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1296" y="1536"/>
              <a:ext cx="1584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97" y="1488"/>
              <a:ext cx="3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1pPr>
              <a:lvl2pPr marL="742950" indent="-28575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2pPr>
              <a:lvl3pPr marL="11430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3pPr>
              <a:lvl4pPr marL="16002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4pPr>
              <a:lvl5pPr marL="2057400" indent="-228600" algn="r" eaLnBrk="0" hangingPunct="0"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itchFamily="49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1012" y="2133600"/>
            <a:ext cx="5181600" cy="381000"/>
            <a:chOff x="912" y="1344"/>
            <a:chExt cx="3264" cy="240"/>
          </a:xfrm>
        </p:grpSpPr>
        <p:grpSp>
          <p:nvGrpSpPr>
            <p:cNvPr id="32783" name="Group 22"/>
            <p:cNvGrpSpPr>
              <a:grpSpLocks/>
            </p:cNvGrpSpPr>
            <p:nvPr/>
          </p:nvGrpSpPr>
          <p:grpSpPr bwMode="auto">
            <a:xfrm>
              <a:off x="912" y="1344"/>
              <a:ext cx="1968" cy="210"/>
              <a:chOff x="912" y="1344"/>
              <a:chExt cx="1968" cy="210"/>
            </a:xfrm>
          </p:grpSpPr>
          <p:sp>
            <p:nvSpPr>
              <p:cNvPr id="32785" name="Line 23"/>
              <p:cNvSpPr>
                <a:spLocks noChangeShapeType="1"/>
              </p:cNvSpPr>
              <p:nvPr/>
            </p:nvSpPr>
            <p:spPr bwMode="auto">
              <a:xfrm flipH="1">
                <a:off x="1296" y="1440"/>
                <a:ext cx="1584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488" tIns="44450" rIns="90488" bIns="44450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32786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44"/>
                <a:ext cx="370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1pPr>
                <a:lvl2pPr marL="742950" indent="-28575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2pPr>
                <a:lvl3pPr marL="11430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3pPr>
                <a:lvl4pPr marL="16002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4pPr>
                <a:lvl5pPr marL="2057400" indent="-228600" algn="r" eaLnBrk="0" hangingPunct="0"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itchFamily="49" charset="0"/>
                    <a:ea typeface="MS PGothic" pitchFamily="34" charset="-128"/>
                  </a:defRPr>
                </a:lvl9pPr>
              </a:lstStyle>
              <a:p>
                <a:pPr algn="ctr"/>
                <a:r>
                  <a:rPr lang="en-US" sz="1600" dirty="0">
                    <a:latin typeface="Arial" charset="0"/>
                    <a:ea typeface="Arial" charset="0"/>
                    <a:cs typeface="Arial" charset="0"/>
                  </a:rPr>
                  <a:t>CTS</a:t>
                </a:r>
              </a:p>
            </p:txBody>
          </p:sp>
        </p:grpSp>
        <p:sp>
          <p:nvSpPr>
            <p:cNvPr id="32784" name="Line 25"/>
            <p:cNvSpPr>
              <a:spLocks noChangeShapeType="1"/>
            </p:cNvSpPr>
            <p:nvPr/>
          </p:nvSpPr>
          <p:spPr bwMode="auto">
            <a:xfrm>
              <a:off x="2880" y="1440"/>
              <a:ext cx="12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D25473-8F75-E14F-ADDF-D5A03BF7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60CFDF30-62B3-0748-8985-225304D4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902372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AFC8F4BA-BE6C-8D4F-B899-891CD4D9D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042" y="1339850"/>
            <a:ext cx="1662316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 algn="r" eaLnBrk="0" hangingPunct="0"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Node outside</a:t>
            </a:r>
          </a:p>
          <a:p>
            <a:pPr algn="ctr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sender</a:t>
            </a:r>
            <a:r>
              <a:rPr lang="ja-JP" altLang="en-US" sz="16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ea typeface="Arial" charset="0"/>
                <a:cs typeface="Arial" charset="0"/>
              </a:rPr>
              <a:t>s range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FD186BFC-0281-A94C-8E7D-374F4A65D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2" y="2283386"/>
            <a:ext cx="4090988" cy="24550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E2D87EC3-CDDF-784E-B0AB-35778B0D8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16786"/>
            <a:ext cx="4106862" cy="169301"/>
          </a:xfrm>
          <a:prstGeom prst="line">
            <a:avLst/>
          </a:prstGeom>
          <a:noFill/>
          <a:ln w="254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23" grpId="0" uiExpand="1" build="p"/>
      <p:bldP spid="30" grpId="0" animBg="1"/>
      <p:bldP spid="3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Network layer (lectures 13–18)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plane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Intra- and inter-domain routing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Link layer (lectures 19–20, 23)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Ethernet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applications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5148794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since the midterm: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balancing while forwarding</a:t>
            </a:r>
          </a:p>
          <a:p>
            <a:pPr lvl="1"/>
            <a:r>
              <a:rPr lang="en-US" dirty="0"/>
              <a:t>Per-packet</a:t>
            </a:r>
          </a:p>
          <a:p>
            <a:pPr lvl="1"/>
            <a:r>
              <a:rPr lang="en-US" dirty="0"/>
              <a:t>Per-flow</a:t>
            </a:r>
          </a:p>
          <a:p>
            <a:r>
              <a:rPr lang="en-US" dirty="0"/>
              <a:t>Hard-coded addressing or via indirection</a:t>
            </a:r>
          </a:p>
          <a:p>
            <a:r>
              <a:rPr lang="en-US" dirty="0"/>
              <a:t>Modified LS/DV or source routing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L4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Tension between high throughput and low latency requirements</a:t>
            </a:r>
          </a:p>
          <a:p>
            <a:pPr lvl="1"/>
            <a:r>
              <a:rPr lang="en-US" dirty="0"/>
              <a:t>Deep queues vs shallow queues</a:t>
            </a:r>
          </a:p>
          <a:p>
            <a:r>
              <a:rPr lang="en-US" dirty="0"/>
              <a:t>DCTCP</a:t>
            </a:r>
          </a:p>
          <a:p>
            <a:pPr lvl="1"/>
            <a:r>
              <a:rPr lang="en-US" dirty="0"/>
              <a:t>React early, quickly, and with certainty using ECN</a:t>
            </a:r>
          </a:p>
          <a:p>
            <a:pPr lvl="1"/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L7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applications care about?</a:t>
            </a:r>
          </a:p>
          <a:p>
            <a:pPr lvl="1"/>
            <a:r>
              <a:rPr lang="en-US" dirty="0"/>
              <a:t>Flow completion time (FCT)</a:t>
            </a:r>
          </a:p>
          <a:p>
            <a:pPr lvl="1"/>
            <a:r>
              <a:rPr lang="en-US" dirty="0"/>
              <a:t>Coflow completion time (CCT)</a:t>
            </a:r>
          </a:p>
          <a:p>
            <a:pPr lvl="2"/>
            <a:r>
              <a:rPr lang="en-US" dirty="0"/>
              <a:t>A coflow is a collection of flows with a shared application-level objective</a:t>
            </a:r>
          </a:p>
          <a:p>
            <a:r>
              <a:rPr lang="en-US" dirty="0"/>
              <a:t>Coflow-based networking</a:t>
            </a:r>
          </a:p>
          <a:p>
            <a:pPr lvl="1"/>
            <a:r>
              <a:rPr lang="en-US" dirty="0"/>
              <a:t>Managed</a:t>
            </a:r>
          </a:p>
          <a:p>
            <a:pPr lvl="1"/>
            <a:r>
              <a:rPr lang="en-US" dirty="0"/>
              <a:t>Centralized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 YOU SO MUCH!!!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networking stack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181099"/>
          </a:xfrm>
        </p:spPr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7399" y="3441700"/>
            <a:ext cx="2200603" cy="2577900"/>
            <a:chOff x="817399" y="3441700"/>
            <a:chExt cx="2200603" cy="2577900"/>
          </a:xfrm>
        </p:grpSpPr>
        <p:sp>
          <p:nvSpPr>
            <p:cNvPr id="29699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0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1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2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03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4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05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29" name="Text Box 39"/>
            <p:cNvSpPr txBox="1">
              <a:spLocks noChangeArrowheads="1"/>
            </p:cNvSpPr>
            <p:nvPr/>
          </p:nvSpPr>
          <p:spPr bwMode="auto">
            <a:xfrm>
              <a:off x="817399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9187" y="3441700"/>
            <a:ext cx="2200603" cy="2577900"/>
            <a:chOff x="6229187" y="3441700"/>
            <a:chExt cx="2200603" cy="2577900"/>
          </a:xfrm>
        </p:grpSpPr>
        <p:sp>
          <p:nvSpPr>
            <p:cNvPr id="29707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0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2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4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0" name="Text Box 40"/>
            <p:cNvSpPr txBox="1">
              <a:spLocks noChangeArrowheads="1"/>
            </p:cNvSpPr>
            <p:nvPr/>
          </p:nvSpPr>
          <p:spPr bwMode="auto">
            <a:xfrm>
              <a:off x="6229187" y="5499100"/>
              <a:ext cx="2200603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End system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70188" y="3632200"/>
            <a:ext cx="3740150" cy="2387400"/>
            <a:chOff x="2770188" y="3632200"/>
            <a:chExt cx="3740150" cy="2387400"/>
          </a:xfrm>
        </p:grpSpPr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3706813" y="4203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6" name="Text Box 21"/>
            <p:cNvSpPr txBox="1">
              <a:spLocks noChangeArrowheads="1"/>
            </p:cNvSpPr>
            <p:nvPr/>
          </p:nvSpPr>
          <p:spPr bwMode="auto">
            <a:xfrm>
              <a:off x="3965575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3706813" y="4584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18" name="Text Box 23"/>
            <p:cNvSpPr txBox="1">
              <a:spLocks noChangeArrowheads="1"/>
            </p:cNvSpPr>
            <p:nvPr/>
          </p:nvSpPr>
          <p:spPr bwMode="auto">
            <a:xfrm>
              <a:off x="3971925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9719" name="Rectangle 24"/>
            <p:cNvSpPr>
              <a:spLocks noChangeArrowheads="1"/>
            </p:cNvSpPr>
            <p:nvPr/>
          </p:nvSpPr>
          <p:spPr bwMode="auto">
            <a:xfrm>
              <a:off x="3706813" y="4965700"/>
              <a:ext cx="1703387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9720" name="Text Box 25"/>
            <p:cNvSpPr txBox="1">
              <a:spLocks noChangeArrowheads="1"/>
            </p:cNvSpPr>
            <p:nvPr/>
          </p:nvSpPr>
          <p:spPr bwMode="auto">
            <a:xfrm>
              <a:off x="3951288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cxnSp>
          <p:nvCxnSpPr>
            <p:cNvPr id="29721" name="AutoShape 26"/>
            <p:cNvCxnSpPr>
              <a:cxnSpLocks noChangeShapeType="1"/>
              <a:stCxn id="29705" idx="3"/>
              <a:endCxn id="29719" idx="1"/>
            </p:cNvCxnSpPr>
            <p:nvPr/>
          </p:nvCxnSpPr>
          <p:spPr bwMode="auto">
            <a:xfrm>
              <a:off x="2782888" y="5156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2" name="AutoShape 27"/>
            <p:cNvCxnSpPr>
              <a:cxnSpLocks noChangeShapeType="1"/>
              <a:stCxn id="29703" idx="3"/>
              <a:endCxn id="29717" idx="1"/>
            </p:cNvCxnSpPr>
            <p:nvPr/>
          </p:nvCxnSpPr>
          <p:spPr bwMode="auto">
            <a:xfrm>
              <a:off x="2782888" y="4775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3" name="AutoShape 28"/>
            <p:cNvCxnSpPr>
              <a:cxnSpLocks noChangeShapeType="1"/>
              <a:stCxn id="29701" idx="3"/>
              <a:endCxn id="29715" idx="1"/>
            </p:cNvCxnSpPr>
            <p:nvPr/>
          </p:nvCxnSpPr>
          <p:spPr bwMode="auto">
            <a:xfrm>
              <a:off x="2782888" y="4394200"/>
              <a:ext cx="91122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4" name="AutoShape 29"/>
            <p:cNvCxnSpPr>
              <a:cxnSpLocks noChangeShapeType="1"/>
              <a:stCxn id="29719" idx="3"/>
              <a:endCxn id="29713" idx="1"/>
            </p:cNvCxnSpPr>
            <p:nvPr/>
          </p:nvCxnSpPr>
          <p:spPr bwMode="auto">
            <a:xfrm>
              <a:off x="5422900" y="5156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5" name="AutoShape 30"/>
            <p:cNvCxnSpPr>
              <a:cxnSpLocks noChangeShapeType="1"/>
              <a:stCxn id="29717" idx="3"/>
              <a:endCxn id="29711" idx="1"/>
            </p:cNvCxnSpPr>
            <p:nvPr/>
          </p:nvCxnSpPr>
          <p:spPr bwMode="auto">
            <a:xfrm>
              <a:off x="5422900" y="4775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6" name="AutoShape 31"/>
            <p:cNvCxnSpPr>
              <a:cxnSpLocks noChangeShapeType="1"/>
              <a:stCxn id="29715" idx="3"/>
              <a:endCxn id="29709" idx="1"/>
            </p:cNvCxnSpPr>
            <p:nvPr/>
          </p:nvCxnSpPr>
          <p:spPr bwMode="auto">
            <a:xfrm>
              <a:off x="5422900" y="4394200"/>
              <a:ext cx="104140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27" name="AutoShape 32"/>
            <p:cNvCxnSpPr>
              <a:cxnSpLocks noChangeShapeType="1"/>
              <a:stCxn id="29699" idx="3"/>
              <a:endCxn id="29707" idx="1"/>
            </p:cNvCxnSpPr>
            <p:nvPr/>
          </p:nvCxnSpPr>
          <p:spPr bwMode="auto">
            <a:xfrm>
              <a:off x="2782888" y="4013200"/>
              <a:ext cx="36814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2770188" y="3632200"/>
              <a:ext cx="3740150" cy="95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731" name="Text Box 41"/>
            <p:cNvSpPr txBox="1">
              <a:spLocks noChangeArrowheads="1"/>
            </p:cNvSpPr>
            <p:nvPr/>
          </p:nvSpPr>
          <p:spPr bwMode="auto">
            <a:xfrm>
              <a:off x="3887818" y="5499100"/>
              <a:ext cx="1339790" cy="5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29" tIns="44373" rIns="90329" bIns="44373">
              <a:spAutoFit/>
            </a:bodyPr>
            <a:lstStyle>
              <a:lvl1pPr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defTabSz="912813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>
                  <a:solidFill>
                    <a:srgbClr val="0000FF"/>
                  </a:solidFill>
                  <a:latin typeface="Arial" charset="0"/>
                  <a:ea typeface="Arial" charset="0"/>
                  <a:cs typeface="Arial" charset="0"/>
                </a:rPr>
                <a:t>Switch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776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(lectures 13–18)</a:t>
            </a:r>
          </a:p>
          <a:p>
            <a:pPr lvl="1"/>
            <a:r>
              <a:rPr lang="en-US" dirty="0"/>
              <a:t>Data plane</a:t>
            </a:r>
          </a:p>
          <a:p>
            <a:pPr lvl="1"/>
            <a:r>
              <a:rPr lang="en-US" dirty="0"/>
              <a:t>Intra- and inter-domain routing</a:t>
            </a:r>
          </a:p>
          <a:p>
            <a:pPr lvl="1"/>
            <a:r>
              <a:rPr lang="en-US" dirty="0"/>
              <a:t>SDN</a:t>
            </a:r>
          </a:p>
          <a:p>
            <a:r>
              <a:rPr lang="en-US" dirty="0"/>
              <a:t>Link layer (lectures 19–20, 23)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/>
              <a:t>Wireless</a:t>
            </a:r>
          </a:p>
          <a:p>
            <a:r>
              <a:rPr lang="en-US" dirty="0"/>
              <a:t>Topics in networking (lectures 21–22)</a:t>
            </a:r>
          </a:p>
          <a:p>
            <a:pPr lvl="1"/>
            <a:r>
              <a:rPr lang="en-US" dirty="0"/>
              <a:t>Datacenter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2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903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1490453572</TotalTime>
  <Pages>7</Pages>
  <Words>3357</Words>
  <Application>Microsoft Macintosh PowerPoint</Application>
  <PresentationFormat>On-screen Show (4:3)</PresentationFormat>
  <Paragraphs>784</Paragraphs>
  <Slides>64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ＭＳ Ｐゴシック</vt:lpstr>
      <vt:lpstr>ＭＳ Ｐゴシック</vt:lpstr>
      <vt:lpstr>宋体</vt:lpstr>
      <vt:lpstr>Arial</vt:lpstr>
      <vt:lpstr>Arial Black</vt:lpstr>
      <vt:lpstr>Courier New</vt:lpstr>
      <vt:lpstr>Gill Sans</vt:lpstr>
      <vt:lpstr>Helvetica</vt:lpstr>
      <vt:lpstr>Monotype Sorts</vt:lpstr>
      <vt:lpstr>Palatino Linotype</vt:lpstr>
      <vt:lpstr>Symbol</vt:lpstr>
      <vt:lpstr>Times New Roman</vt:lpstr>
      <vt:lpstr>Wingdings</vt:lpstr>
      <vt:lpstr>dbllineb</vt:lpstr>
      <vt:lpstr>Clip</vt:lpstr>
      <vt:lpstr>EECS 489 Computer Networks  Fall 2018</vt:lpstr>
      <vt:lpstr>Logistics</vt:lpstr>
      <vt:lpstr>General guidelines (1)</vt:lpstr>
      <vt:lpstr>General guidelines (2)</vt:lpstr>
      <vt:lpstr>General guidelines (3)</vt:lpstr>
      <vt:lpstr>This review</vt:lpstr>
      <vt:lpstr>The networking stack</vt:lpstr>
      <vt:lpstr>Topics</vt:lpstr>
      <vt:lpstr>Network layer</vt:lpstr>
      <vt:lpstr>Forwarding vs. routing</vt:lpstr>
      <vt:lpstr>What’s inside a router?</vt:lpstr>
      <vt:lpstr>Looking up the output port</vt:lpstr>
      <vt:lpstr>Longest prefix matching</vt:lpstr>
      <vt:lpstr>Routing: Local vs. global view</vt:lpstr>
      <vt:lpstr>“Valid” routing state</vt:lpstr>
      <vt:lpstr>Necessary and sufficient condition</vt:lpstr>
      <vt:lpstr>Least-cost routes</vt:lpstr>
      <vt:lpstr>Intra-domain routing</vt:lpstr>
      <vt:lpstr>Similarities between LS and DV routing</vt:lpstr>
      <vt:lpstr>Comparison of LS and DV routing</vt:lpstr>
      <vt:lpstr>Addressing is key to scalable inter-domain routing</vt:lpstr>
      <vt:lpstr>Classful addressing</vt:lpstr>
      <vt:lpstr>CIDR: Classless inter-domain routing</vt:lpstr>
      <vt:lpstr>Administrative structure shapes Inter-domain routing</vt:lpstr>
      <vt:lpstr> Topology &amp; policy shaped by inter-AS business relationship</vt:lpstr>
      <vt:lpstr>Routing follows the money!</vt:lpstr>
      <vt:lpstr>BGP inspired by Distance-Vector with four differences</vt:lpstr>
      <vt:lpstr>Policy dictates how routes are “selected” and “exported”</vt:lpstr>
      <vt:lpstr>Typical export policy</vt:lpstr>
      <vt:lpstr>eBGP, iBGP, and IGP</vt:lpstr>
      <vt:lpstr>The field of networking</vt:lpstr>
      <vt:lpstr>“The Power of Abstraction”</vt:lpstr>
      <vt:lpstr>Separate concerns with abstractions</vt:lpstr>
      <vt:lpstr>Traditional fully decentralized control plane</vt:lpstr>
      <vt:lpstr>Logically centralized  control plane</vt:lpstr>
      <vt:lpstr>SDN: Many challenges remain</vt:lpstr>
      <vt:lpstr>5-minute break!</vt:lpstr>
      <vt:lpstr>Announcements</vt:lpstr>
      <vt:lpstr>Topics</vt:lpstr>
      <vt:lpstr>Data link layer</vt:lpstr>
      <vt:lpstr>Point-to-point vs. broadcast medium</vt:lpstr>
      <vt:lpstr>Random access MAC protocols</vt:lpstr>
      <vt:lpstr>CSMA (Carrier Sense Multiple Access)</vt:lpstr>
      <vt:lpstr>CSMA/CD (Collision Detection)</vt:lpstr>
      <vt:lpstr>Why switched Ethernet?</vt:lpstr>
      <vt:lpstr>Ethernet switches are “self learning”</vt:lpstr>
      <vt:lpstr>ARP and DHCP</vt:lpstr>
      <vt:lpstr>Key ideas in both ARP and DHCP</vt:lpstr>
      <vt:lpstr>ARP: Address Resolution Protocol</vt:lpstr>
      <vt:lpstr>What if the destination is remote?</vt:lpstr>
      <vt:lpstr>Wireless link characteristics</vt:lpstr>
      <vt:lpstr>Wireless network characteristics</vt:lpstr>
      <vt:lpstr>Hidden terminal problem</vt:lpstr>
      <vt:lpstr>CSMA/CA</vt:lpstr>
      <vt:lpstr>Topics</vt:lpstr>
      <vt:lpstr>Datacenter applications</vt:lpstr>
      <vt:lpstr>Datacenter traffic characteristics</vt:lpstr>
      <vt:lpstr>Clos topology</vt:lpstr>
      <vt:lpstr>Datacenter networking stack</vt:lpstr>
      <vt:lpstr>Using multiple paths well</vt:lpstr>
      <vt:lpstr>L2/L3 highlights</vt:lpstr>
      <vt:lpstr>L4 highlights</vt:lpstr>
      <vt:lpstr>L7 highlights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1221</cp:revision>
  <cp:lastPrinted>1999-09-08T17:25:07Z</cp:lastPrinted>
  <dcterms:created xsi:type="dcterms:W3CDTF">2014-01-14T18:15:50Z</dcterms:created>
  <dcterms:modified xsi:type="dcterms:W3CDTF">2018-12-10T22:49:53Z</dcterms:modified>
  <cp:category/>
</cp:coreProperties>
</file>