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03" r:id="rId24"/>
    <p:sldId id="540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/>
    <p:restoredTop sz="94643"/>
  </p:normalViewPr>
  <p:slideViewPr>
    <p:cSldViewPr snapToGrid="0">
      <p:cViewPr varScale="1">
        <p:scale>
          <a:sx n="115" d="100"/>
          <a:sy n="115" d="100"/>
        </p:scale>
        <p:origin x="5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29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34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22,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istance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Spatial </a:t>
            </a:r>
            <a:r>
              <a:rPr lang="en-US" sz="1600" i="0" dirty="0">
                <a:latin typeface="Arial" charset="0"/>
                <a:cs typeface="+mn-cs"/>
              </a:rPr>
              <a:t>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  <a:p>
            <a:pPr lvl="1"/>
            <a:r>
              <a:rPr lang="en-US" dirty="0" smtClean="0"/>
              <a:t>Later!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(Collision </a:t>
            </a:r>
            <a:r>
              <a:rPr lang="en-US" dirty="0"/>
              <a:t>D</a:t>
            </a:r>
            <a:r>
              <a:rPr lang="en-US" dirty="0" smtClean="0"/>
              <a:t>etection)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</a:t>
            </a:r>
            <a:r>
              <a:rPr lang="en-US" dirty="0" smtClean="0">
                <a:solidFill>
                  <a:srgbClr val="0000FF"/>
                </a:solidFill>
              </a:rPr>
              <a:t>distance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 smtClean="0">
                  <a:latin typeface="Arial" charset="0"/>
                  <a:cs typeface="+mn-cs"/>
                </a:rPr>
                <a:t>patial </a:t>
              </a:r>
              <a:r>
                <a:rPr lang="en-US" sz="1600" i="0" dirty="0">
                  <a:latin typeface="Arial" charset="0"/>
                  <a:cs typeface="+mn-cs"/>
                </a:rPr>
                <a:t>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 smtClean="0"/>
              <a:t>Latency depends on physical length of link</a:t>
            </a:r>
          </a:p>
          <a:p>
            <a:pPr lvl="1"/>
            <a:r>
              <a:rPr lang="en-US" dirty="0" smtClean="0"/>
              <a:t>Time to propagate a frame from one end to other</a:t>
            </a:r>
          </a:p>
          <a:p>
            <a:r>
              <a:rPr lang="en-US" dirty="0" smtClean="0"/>
              <a:t> Suppose A sends a frame at time </a:t>
            </a:r>
            <a:r>
              <a:rPr lang="en-US" b="1" dirty="0" smtClean="0"/>
              <a:t>t</a:t>
            </a:r>
          </a:p>
          <a:p>
            <a:pPr lvl="1"/>
            <a:r>
              <a:rPr lang="en-US" dirty="0" smtClean="0"/>
              <a:t>And B sees an idle line at a time just before </a:t>
            </a:r>
            <a:r>
              <a:rPr lang="en-US" b="1" dirty="0" smtClean="0"/>
              <a:t>t + d</a:t>
            </a:r>
          </a:p>
          <a:p>
            <a:pPr lvl="1"/>
            <a:r>
              <a:rPr lang="en-US" dirty="0" smtClean="0"/>
              <a:t>… so B happily starts transmitting a frame</a:t>
            </a:r>
          </a:p>
          <a:p>
            <a:r>
              <a:rPr lang="en-US" dirty="0" smtClean="0"/>
              <a:t>B detects a collision, and sends jamming signal</a:t>
            </a:r>
          </a:p>
          <a:p>
            <a:pPr lvl="1"/>
            <a:r>
              <a:rPr lang="en-US" dirty="0" smtClean="0"/>
              <a:t>But A cannot see collision until </a:t>
            </a:r>
            <a:r>
              <a:rPr lang="en-US" b="1" dirty="0" smtClean="0"/>
              <a:t>t + 2d</a:t>
            </a:r>
            <a:endParaRPr lang="en-US" b="1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 smtClean="0"/>
              <a:t>A needs to wait for time </a:t>
            </a:r>
            <a:r>
              <a:rPr lang="en-US" b="1" dirty="0" smtClean="0"/>
              <a:t>2d</a:t>
            </a:r>
            <a:r>
              <a:rPr lang="en-US" dirty="0" smtClean="0"/>
              <a:t> to detect collision</a:t>
            </a:r>
          </a:p>
          <a:p>
            <a:pPr lvl="1"/>
            <a:r>
              <a:rPr lang="en-US" dirty="0" smtClean="0"/>
              <a:t>So, A should keep transmitting during this period</a:t>
            </a:r>
          </a:p>
          <a:p>
            <a:pPr lvl="1"/>
            <a:r>
              <a:rPr lang="en-US" dirty="0" smtClean="0"/>
              <a:t>AND keep an eye out for a possible collision</a:t>
            </a:r>
          </a:p>
          <a:p>
            <a:r>
              <a:rPr lang="en-US" dirty="0" smtClean="0"/>
              <a:t>Imposes restrictions; e.g., for 10 Mbps Ethernet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Maximum length</a:t>
            </a:r>
            <a:r>
              <a:rPr lang="en-US" dirty="0" smtClean="0"/>
              <a:t> of the wire: 2,500 meters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Minimum length</a:t>
            </a:r>
            <a:r>
              <a:rPr lang="en-US" dirty="0" smtClean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 smtClean="0"/>
              <a:t>Listen before speaking and don</a:t>
            </a:r>
            <a:r>
              <a:rPr lang="en-US" dirty="0" smtClean="0"/>
              <a:t>’</a:t>
            </a:r>
            <a:r>
              <a:rPr lang="en-US" dirty="0" smtClean="0"/>
              <a:t>t interrupt</a:t>
            </a:r>
          </a:p>
          <a:p>
            <a:pPr lvl="1"/>
            <a:r>
              <a:rPr lang="en-US" dirty="0" smtClean="0"/>
              <a:t>Checking if someone else is already sending data</a:t>
            </a:r>
          </a:p>
          <a:p>
            <a:pPr lvl="1"/>
            <a:r>
              <a:rPr lang="en-US" dirty="0" smtClean="0"/>
              <a:t>… and waiting till the other node is done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 smtClean="0"/>
              <a:t>If someone else starts talking at the same time, stop</a:t>
            </a:r>
          </a:p>
          <a:p>
            <a:pPr lvl="2"/>
            <a:r>
              <a:rPr lang="en-US" dirty="0" smtClean="0"/>
              <a:t>Make sure everyone knows there was a collision!</a:t>
            </a:r>
          </a:p>
          <a:p>
            <a:pPr lvl="1"/>
            <a:r>
              <a:rPr lang="en-US" dirty="0" smtClean="0"/>
              <a:t>Realizing when two nodes are transmitting at once</a:t>
            </a:r>
          </a:p>
          <a:p>
            <a:pPr lvl="1"/>
            <a:r>
              <a:rPr lang="en-US" dirty="0" smtClean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Randomness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it be immediate?</a:t>
            </a:r>
          </a:p>
          <a:p>
            <a:r>
              <a:rPr lang="en-US" dirty="0" smtClean="0"/>
              <a:t>Should it be a random number with a fixed distribution?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Ethernet: CSMA/CD Protocol</a:t>
            </a:r>
            <a:endParaRPr lang="en-US"/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 smtClean="0"/>
              <a:t>Carrier sense: wait for link to be idle</a:t>
            </a:r>
          </a:p>
          <a:p>
            <a:r>
              <a:rPr lang="en-US" dirty="0" smtClean="0"/>
              <a:t>Collision detection: listen while transmitting</a:t>
            </a:r>
          </a:p>
          <a:p>
            <a:pPr lvl="1"/>
            <a:r>
              <a:rPr lang="en-US" dirty="0" smtClean="0"/>
              <a:t>No collision: transmission is complete</a:t>
            </a:r>
          </a:p>
          <a:p>
            <a:pPr lvl="1"/>
            <a:r>
              <a:rPr lang="en-US" dirty="0" smtClean="0"/>
              <a:t>Collision: abort transmission &amp; send jam signal</a:t>
            </a:r>
          </a:p>
          <a:p>
            <a:r>
              <a:rPr lang="en-US" dirty="0" smtClean="0"/>
              <a:t>Random access: </a:t>
            </a:r>
            <a:r>
              <a:rPr lang="en-US" dirty="0" smtClean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 smtClean="0"/>
              <a:t>After collision, wait a random time before retrying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collision, choose K randomly from {0, …, 2</a:t>
            </a:r>
            <a:r>
              <a:rPr lang="en-US" baseline="30000" dirty="0" smtClean="0"/>
              <a:t>m</a:t>
            </a:r>
            <a:r>
              <a:rPr lang="en-US" dirty="0" smtClean="0"/>
              <a:t>-1}</a:t>
            </a:r>
          </a:p>
          <a:p>
            <a:pPr lvl="2"/>
            <a:r>
              <a:rPr lang="en-US" dirty="0" smtClean="0"/>
              <a:t>Wait for K*512 bit times before trying again</a:t>
            </a:r>
          </a:p>
          <a:p>
            <a:pPr lvl="2"/>
            <a:r>
              <a:rPr lang="en-US" dirty="0" smtClean="0"/>
              <a:t>If transmission occurring when ready to send, wait until end of transmission (CSMA)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is defined as the long-run fraction of time during which frames are being transmitted without collision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prop</a:t>
            </a:r>
            <a:r>
              <a:rPr lang="en-US" dirty="0" smtClean="0"/>
              <a:t> = max propagation time between two adapters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baseline="-25000" dirty="0" smtClean="0">
                <a:solidFill>
                  <a:srgbClr val="0000FF"/>
                </a:solidFill>
              </a:rPr>
              <a:t>trans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time to transmit a max-sized frame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 + 5 d</a:t>
              </a:r>
              <a:r>
                <a:rPr lang="en-US" sz="2800" baseline="-25000" dirty="0" smtClean="0"/>
                <a:t>prop</a:t>
              </a:r>
              <a:r>
                <a:rPr lang="en-US" sz="2800" dirty="0" smtClean="0"/>
                <a:t> / d</a:t>
              </a:r>
              <a:r>
                <a:rPr lang="en-US" sz="2800" baseline="-25000" dirty="0" smtClean="0"/>
                <a:t>trans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prop</a:t>
            </a:r>
            <a:r>
              <a:rPr lang="en-US" dirty="0" smtClean="0"/>
              <a:t> → 0</a:t>
            </a:r>
          </a:p>
          <a:p>
            <a:pPr lvl="1"/>
            <a:r>
              <a:rPr lang="en-US" dirty="0" smtClean="0"/>
              <a:t>Efficiency approaches 1</a:t>
            </a:r>
          </a:p>
          <a:p>
            <a:pPr lvl="1"/>
            <a:r>
              <a:rPr lang="en-US" dirty="0" smtClean="0"/>
              <a:t>Colliding nodes abort immediately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trans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∞</a:t>
            </a:r>
            <a:endParaRPr lang="en-US" dirty="0"/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 smtClean="0"/>
              <a:t>Each frames uses the channel for a long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</a:t>
              </a:r>
              <a:r>
                <a:rPr lang="en-US" sz="2800" baseline="-25000" smtClean="0"/>
                <a:t>trans</a:t>
              </a:r>
              <a:r>
                <a:rPr lang="en-US" sz="2800" smtClean="0"/>
                <a:t> </a:t>
              </a:r>
              <a:r>
                <a:rPr lang="en-US" sz="2800" dirty="0" smtClean="0"/>
                <a:t>+ 5 d</a:t>
              </a:r>
              <a:r>
                <a:rPr lang="en-US" sz="2800" baseline="-25000" dirty="0" smtClean="0"/>
                <a:t>prop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3 due tonight!</a:t>
            </a:r>
          </a:p>
          <a:p>
            <a:r>
              <a:rPr lang="en-US" dirty="0" smtClean="0"/>
              <a:t>Assignment 4 will be out soon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</a:t>
            </a:r>
            <a:r>
              <a:rPr lang="en-US" dirty="0" smtClean="0"/>
              <a:t>switched </a:t>
            </a:r>
            <a:r>
              <a:rPr lang="en-US" dirty="0"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endParaRPr lang="en-US" dirty="0" smtClean="0"/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 smtClean="0"/>
              <a:t>From the shared media coax cables to dedicated links</a:t>
            </a:r>
          </a:p>
          <a:p>
            <a:pPr lvl="1"/>
            <a:r>
              <a:rPr lang="en-US" dirty="0" smtClean="0"/>
              <a:t>From 3 Mbit/s to 100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From electrical signaling to optical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Lesson</a:t>
            </a:r>
            <a:r>
              <a:rPr lang="en-US" dirty="0" smtClean="0"/>
              <a:t>: the right interface can accommodate many changes </a:t>
            </a:r>
          </a:p>
          <a:p>
            <a:pPr lvl="1"/>
            <a:r>
              <a:rPr lang="en-US" dirty="0" smtClean="0"/>
              <a:t>Evolve the implementation while maintaining the</a:t>
            </a:r>
            <a:br>
              <a:rPr lang="en-US" dirty="0" smtClean="0"/>
            </a:br>
            <a:r>
              <a:rPr lang="en-US" dirty="0" smtClean="0"/>
              <a:t> interface (backward compatibility)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IP datagram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Preamble</a:t>
            </a:r>
            <a:r>
              <a:rPr lang="en-US" dirty="0" smtClean="0"/>
              <a:t>: 7 bytes for clock synchronization and 1 byte to indicate start of frame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Addresses</a:t>
            </a:r>
            <a:r>
              <a:rPr lang="en-US" dirty="0" smtClean="0"/>
              <a:t>: 6 bytes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: 2 bytes, higher-layer protocol (e.g., IP)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Data payload</a:t>
            </a:r>
            <a:r>
              <a:rPr lang="en-US" dirty="0" smtClean="0"/>
              <a:t>: max 1500 bytes, min 46 bytes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CRC</a:t>
            </a:r>
            <a:r>
              <a:rPr lang="en-US" dirty="0" smtClean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ea typeface="Arial" charset="0"/>
                <a:cs typeface="Arial" charset="0"/>
              </a:rPr>
              <a:t>type</a:t>
            </a:r>
            <a:endParaRPr lang="en-US" b="0" dirty="0"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Transfers data between </a:t>
            </a:r>
            <a:r>
              <a:rPr lang="en-US" dirty="0" smtClean="0">
                <a:solidFill>
                  <a:srgbClr val="0000FF"/>
                </a:solidFill>
              </a:rPr>
              <a:t>adjacent nodes</a:t>
            </a:r>
            <a:r>
              <a:rPr lang="en-US" dirty="0" smtClean="0"/>
              <a:t> or between </a:t>
            </a:r>
            <a:r>
              <a:rPr lang="en-US" dirty="0" smtClean="0">
                <a:solidFill>
                  <a:srgbClr val="0000FF"/>
                </a:solidFill>
              </a:rPr>
              <a:t>nodes on the same local area network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puts bits on a link</a:t>
            </a:r>
          </a:p>
          <a:p>
            <a:r>
              <a:rPr lang="en-US" dirty="0" smtClean="0"/>
              <a:t>But, two hosts connected on the same physical medium need to be able to exchange frames</a:t>
            </a:r>
          </a:p>
          <a:p>
            <a:pPr lvl="1"/>
            <a:r>
              <a:rPr lang="en-US" dirty="0" smtClean="0"/>
              <a:t>Service provided by the link layer</a:t>
            </a:r>
          </a:p>
          <a:p>
            <a:pPr lvl="1"/>
            <a:r>
              <a:rPr lang="en-US" dirty="0" smtClean="0"/>
              <a:t>Implemented by the network adaptor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Framing problem</a:t>
            </a:r>
            <a:r>
              <a:rPr lang="en-US" dirty="0" smtClean="0"/>
              <a:t>: how does the link layer determine where each frame begins and ends? 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approach: Count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includes number of bytes in header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Receiver extracts this number of bytes of body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L2 will frame the wrong bytes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framing error</a:t>
            </a:r>
          </a:p>
          <a:p>
            <a:pPr lvl="1"/>
            <a:r>
              <a:rPr lang="en-US" dirty="0" smtClean="0"/>
              <a:t>CRC tells you to discard this frame, but what about the next one?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53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80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53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80 </a:t>
              </a:r>
              <a:r>
                <a:rPr lang="en-US" b="0" dirty="0" smtClean="0">
                  <a:ea typeface="Arial" charset="0"/>
                  <a:cs typeface="Arial" charset="0"/>
                </a:rPr>
                <a:t>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61</a:t>
              </a:r>
              <a:endParaRPr lang="en-US" b="0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80</a:t>
              </a:r>
              <a:endParaRPr lang="en-US" b="0" dirty="0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61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???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 smtClean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???</a:t>
              </a:r>
              <a:endParaRPr lang="en-US" b="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Bogus count field</a:t>
              </a:r>
              <a:endParaRPr lang="en-US" b="0" dirty="0"/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framing on a link is desynchronized, it can stay that way</a:t>
            </a:r>
          </a:p>
          <a:p>
            <a:r>
              <a:rPr lang="en-US" dirty="0" smtClean="0"/>
              <a:t>Need a method to </a:t>
            </a:r>
            <a:r>
              <a:rPr lang="en-US" dirty="0" smtClean="0">
                <a:solidFill>
                  <a:srgbClr val="0000FF"/>
                </a:solidFill>
              </a:rPr>
              <a:t>resynchronize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frame with special “sentinel” bit pattern</a:t>
            </a:r>
          </a:p>
          <a:p>
            <a:pPr lvl="1"/>
            <a:r>
              <a:rPr lang="en-US" dirty="0" smtClean="0"/>
              <a:t>e.g., 01111110 </a:t>
            </a:r>
            <a:r>
              <a:rPr lang="en-US" dirty="0" smtClean="0">
                <a:sym typeface="Symbol" charset="0"/>
              </a:rPr>
              <a:t> start, </a:t>
            </a:r>
            <a:r>
              <a:rPr lang="en-US" dirty="0" smtClean="0"/>
              <a:t>01111111 </a:t>
            </a:r>
            <a:r>
              <a:rPr lang="en-US" dirty="0" smtClean="0">
                <a:sym typeface="Symbol" charset="0"/>
              </a:rPr>
              <a:t> end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 smtClean="0"/>
              <a:t>Solution: bit stuffing</a:t>
            </a:r>
          </a:p>
          <a:p>
            <a:pPr lvl="1"/>
            <a:r>
              <a:rPr lang="en-US" dirty="0" smtClean="0"/>
              <a:t>Sender always inserts a 0 after five 1s in the frame contents</a:t>
            </a:r>
          </a:p>
          <a:p>
            <a:pPr lvl="1"/>
            <a:r>
              <a:rPr lang="en-US" dirty="0" smtClean="0"/>
              <a:t>Receiver always removes a 0 appearing after five 1s</a:t>
            </a:r>
            <a:endParaRPr lang="en-US" dirty="0" smtClean="0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next bit 0, remove it; begin counting again</a:t>
            </a:r>
          </a:p>
          <a:p>
            <a:pPr lvl="1"/>
            <a:r>
              <a:rPr lang="en-US" dirty="0" smtClean="0"/>
              <a:t>Because this must be a stuffed bit; we can’t be at beginning/end of frame (those had six or seven 1s)</a:t>
            </a:r>
          </a:p>
          <a:p>
            <a:r>
              <a:rPr lang="en-US" dirty="0" smtClean="0"/>
              <a:t>If next bit 1 (i.e., we’ve seen six 1s) then:</a:t>
            </a:r>
          </a:p>
          <a:p>
            <a:pPr lvl="1"/>
            <a:r>
              <a:rPr lang="en-US" dirty="0" smtClean="0"/>
              <a:t>If following bit is 0, this is start of frame</a:t>
            </a:r>
          </a:p>
          <a:p>
            <a:pPr lvl="2"/>
            <a:r>
              <a:rPr lang="en-US" dirty="0" smtClean="0"/>
              <a:t>Because the receiver has seen 01111110</a:t>
            </a:r>
          </a:p>
          <a:p>
            <a:pPr lvl="1"/>
            <a:r>
              <a:rPr lang="en-US" dirty="0" smtClean="0"/>
              <a:t>If following bit is 1, this is end of frame</a:t>
            </a:r>
          </a:p>
          <a:p>
            <a:pPr lvl="2"/>
            <a:r>
              <a:rPr lang="en-US" dirty="0" smtClean="0"/>
              <a:t>Because the receiver has seen 01111111</a:t>
            </a:r>
            <a:endParaRPr lang="en-US" dirty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 smtClean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Access Control (MAC) Address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Numerical address associated with a network adapter</a:t>
            </a:r>
          </a:p>
          <a:p>
            <a:pPr lvl="1"/>
            <a:r>
              <a:rPr lang="en-US" dirty="0" smtClean="0"/>
              <a:t>Flat name space of 48 bits (e.g., </a:t>
            </a:r>
            <a:r>
              <a:rPr lang="en-US" dirty="0" smtClean="0">
                <a:solidFill>
                  <a:srgbClr val="0000FF"/>
                </a:solidFill>
              </a:rPr>
              <a:t>00-15-C5-49-04-A9 </a:t>
            </a:r>
            <a:r>
              <a:rPr lang="en-US" dirty="0" smtClean="0"/>
              <a:t>in HEX)</a:t>
            </a:r>
          </a:p>
          <a:p>
            <a:pPr lvl="1"/>
            <a:r>
              <a:rPr lang="en-US" dirty="0" smtClean="0"/>
              <a:t>Unique, hard-coded in the adapter when it is built</a:t>
            </a:r>
          </a:p>
          <a:p>
            <a:r>
              <a:rPr lang="en-US" dirty="0" smtClean="0"/>
              <a:t>Hierarchical Allocation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Blocks</a:t>
            </a:r>
            <a:r>
              <a:rPr lang="en-US" dirty="0" smtClean="0"/>
              <a:t>: assigned to vendors (e.g., Dell) by the IEEE</a:t>
            </a:r>
          </a:p>
          <a:p>
            <a:pPr lvl="2"/>
            <a:r>
              <a:rPr lang="en-US" dirty="0" smtClean="0"/>
              <a:t>First 24 bits (e.g., 00-15-C5-**-**-**)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Adapter</a:t>
            </a:r>
            <a:r>
              <a:rPr lang="en-US" dirty="0" smtClean="0"/>
              <a:t>: assigned by the vendor from its block</a:t>
            </a:r>
          </a:p>
          <a:p>
            <a:pPr lvl="2"/>
            <a:r>
              <a:rPr lang="en-US" dirty="0" smtClean="0"/>
              <a:t>Last 24 bits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vs. IP address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Hard-coded when adapter is built</a:t>
            </a:r>
          </a:p>
          <a:p>
            <a:r>
              <a:rPr lang="en-US" dirty="0" smtClean="0"/>
              <a:t>Flat name space of 48 bits (e.g., 00-0E-9B-6E-49-76)</a:t>
            </a:r>
          </a:p>
          <a:p>
            <a:r>
              <a:rPr lang="en-US" dirty="0" smtClean="0"/>
              <a:t>Like a social security number</a:t>
            </a:r>
          </a:p>
          <a:p>
            <a:r>
              <a:rPr lang="en-US" dirty="0" smtClean="0"/>
              <a:t>Portable, and can stay the same as the host moves</a:t>
            </a:r>
          </a:p>
          <a:p>
            <a:r>
              <a:rPr lang="en-US" dirty="0" smtClean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Configured</a:t>
            </a:r>
            <a:r>
              <a:rPr lang="en-US" dirty="0"/>
              <a:t>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Error detection and correction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switched Ethernet?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A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B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C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D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E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F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Concerns over scalability  </a:t>
            </a:r>
          </a:p>
          <a:p>
            <a:pPr lvl="1"/>
            <a:r>
              <a:rPr lang="en-US" smtClean="0"/>
              <a:t>Flat MAC addresses cannot be aggregated like IP addresses </a:t>
            </a:r>
          </a:p>
          <a:p>
            <a:r>
              <a:rPr lang="en-US" smtClean="0"/>
              <a:t>Legacy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 smtClean="0"/>
              <a:t>Sender transmits frame onto broadcast link</a:t>
            </a:r>
          </a:p>
          <a:p>
            <a:r>
              <a:rPr lang="en-US" dirty="0" smtClean="0"/>
              <a:t>Each receiver’s link layer passes the frame to the network layer: </a:t>
            </a:r>
          </a:p>
          <a:p>
            <a:pPr lvl="1"/>
            <a:r>
              <a:rPr lang="en-US" dirty="0" smtClean="0"/>
              <a:t>If destination address matches the receiver’s MAC address OR if the destination address is the broadcast MAC address (</a:t>
            </a:r>
            <a:r>
              <a:rPr lang="en-US" dirty="0" err="1" smtClean="0"/>
              <a:t>ff:ff:ff:ff:ff:ff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</a:t>
            </a:r>
            <a:r>
              <a:rPr lang="en-US" dirty="0" smtClean="0"/>
              <a:t>“plug-n-play”</a:t>
            </a:r>
            <a:endParaRPr lang="en-US" dirty="0"/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 dirty="0" smtClean="0"/>
              <a:t>bootstrapping comm.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over scalability  </a:t>
            </a:r>
          </a:p>
          <a:p>
            <a:pPr lvl="1"/>
            <a:r>
              <a:rPr lang="en-US" dirty="0" smtClean="0"/>
              <a:t>Flat MAC addresses cannot be aggregated like IP addresses </a:t>
            </a:r>
          </a:p>
          <a:p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Backward compatibility with broadcast Ethernet </a:t>
            </a:r>
          </a:p>
          <a:p>
            <a:pPr lvl="1"/>
            <a:r>
              <a:rPr lang="en-US" dirty="0" smtClean="0"/>
              <a:t>Desire to maintain Ethernet’s plug-n-play behavior</a:t>
            </a:r>
          </a:p>
          <a:p>
            <a:pPr lvl="1"/>
            <a:r>
              <a:rPr lang="en-US" dirty="0" smtClean="0"/>
              <a:t>How broadcast Ethernet evolved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Routing in extended LANs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Local-Area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Network (LAN)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Bridges</a:t>
            </a:r>
            <a:r>
              <a:rPr lang="en-US" b="0" dirty="0" smtClean="0">
                <a:solidFill>
                  <a:srgbClr val="0000FF"/>
                </a:solidFill>
              </a:rPr>
              <a:t> relay</a:t>
            </a:r>
            <a:br>
              <a:rPr lang="en-US" b="0" dirty="0" smtClean="0">
                <a:solidFill>
                  <a:srgbClr val="0000FF"/>
                </a:solidFill>
              </a:rPr>
            </a:br>
            <a:r>
              <a:rPr lang="en-US" b="0" dirty="0" smtClean="0">
                <a:solidFill>
                  <a:srgbClr val="0000FF"/>
                </a:solidFill>
              </a:rPr>
              <a:t>broadcasts from</a:t>
            </a:r>
            <a:br>
              <a:rPr lang="en-US" b="0" dirty="0" smtClean="0">
                <a:solidFill>
                  <a:srgbClr val="0000FF"/>
                </a:solidFill>
              </a:rPr>
            </a:br>
            <a:r>
              <a:rPr lang="en-US" b="0" dirty="0" smtClean="0">
                <a:solidFill>
                  <a:srgbClr val="0000FF"/>
                </a:solidFill>
              </a:rPr>
              <a:t>one LAN to the other</a:t>
            </a:r>
            <a:endParaRPr lang="en-US" b="0" dirty="0">
              <a:solidFill>
                <a:srgbClr val="0000FF"/>
              </a:solidFill>
            </a:endParaRP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“broadcast storm” problem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Radia Perlman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Perlman’s idea</a:t>
            </a:r>
            <a:r>
              <a:rPr lang="en-US" sz="2800" b="0" dirty="0" smtClean="0">
                <a:solidFill>
                  <a:schemeClr val="bg1"/>
                </a:solidFill>
              </a:rPr>
              <a:t>: eliminate loops in </a:t>
            </a:r>
            <a:r>
              <a:rPr lang="en-US" sz="2800" b="0" smtClean="0">
                <a:solidFill>
                  <a:schemeClr val="bg1"/>
                </a:solidFill>
              </a:rPr>
              <a:t>the </a:t>
            </a:r>
            <a:r>
              <a:rPr lang="en-US" sz="2800" b="0" smtClean="0">
                <a:solidFill>
                  <a:schemeClr val="bg1"/>
                </a:solidFill>
              </a:rPr>
              <a:t>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r>
              <a:rPr lang="en-US" dirty="0" smtClean="0"/>
              <a:t>Take arbitrary topology and build a </a:t>
            </a:r>
            <a:r>
              <a:rPr lang="en-US" dirty="0" smtClean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 smtClean="0"/>
              <a:t>Sub-graph that includes all vertices but contains no cycles</a:t>
            </a:r>
          </a:p>
          <a:p>
            <a:pPr lvl="1"/>
            <a:r>
              <a:rPr lang="en-US" dirty="0" smtClean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are now “frames”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 smtClean="0"/>
              <a:t>Frames encapsulate network layer packets</a:t>
            </a:r>
          </a:p>
          <a:p>
            <a:r>
              <a:rPr lang="en-US" dirty="0" smtClean="0"/>
              <a:t>Link layer protocols are implemented in h/w</a:t>
            </a:r>
          </a:p>
          <a:p>
            <a:r>
              <a:rPr lang="en-US" dirty="0" smtClean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receiving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data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network</a:t>
            </a:r>
          </a:p>
          <a:p>
            <a:pPr algn="ctr"/>
            <a:r>
              <a:rPr lang="en-US" sz="1800" dirty="0" smtClean="0">
                <a:latin typeface="+mn-lt"/>
              </a:rPr>
              <a:t>adaptor</a:t>
            </a:r>
            <a:endParaRPr lang="en-US" sz="1800" dirty="0">
              <a:latin typeface="+mn-lt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spanning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</a:t>
            </a:r>
            <a:r>
              <a:rPr lang="en-US" dirty="0" smtClean="0"/>
              <a:t>another </a:t>
            </a:r>
            <a:r>
              <a:rPr lang="en-US" dirty="0"/>
              <a:t>s</a:t>
            </a:r>
            <a:r>
              <a:rPr lang="en-US" dirty="0" smtClean="0"/>
              <a:t>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(Perlman’85)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by which bridges construct a spanning tree</a:t>
            </a:r>
          </a:p>
          <a:p>
            <a:r>
              <a:rPr lang="en-US" dirty="0" smtClean="0"/>
              <a:t>Nice properties</a:t>
            </a:r>
          </a:p>
          <a:p>
            <a:pPr lvl="1"/>
            <a:r>
              <a:rPr lang="en-US" dirty="0" smtClean="0"/>
              <a:t>Zero configuration (by operators or users)</a:t>
            </a:r>
          </a:p>
          <a:p>
            <a:pPr lvl="1"/>
            <a:r>
              <a:rPr lang="en-US" dirty="0" smtClean="0"/>
              <a:t>Self healing</a:t>
            </a:r>
          </a:p>
          <a:p>
            <a:r>
              <a:rPr lang="en-US" dirty="0" smtClean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extended LANs to switched Ethernet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 transfers data between adjacent nodes or nodes connected to the same switch</a:t>
            </a:r>
          </a:p>
          <a:p>
            <a:r>
              <a:rPr lang="en-US" dirty="0"/>
              <a:t>Ethernet </a:t>
            </a:r>
            <a:r>
              <a:rPr lang="en-US" dirty="0" smtClean="0"/>
              <a:t> evolved from a broadcast medium to switched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week</a:t>
            </a:r>
            <a:r>
              <a:rPr lang="en-US" dirty="0" smtClean="0"/>
              <a:t>: Link layer wrap up + putting everything together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</a:t>
            </a:r>
            <a:r>
              <a:rPr lang="en-US" dirty="0" smtClean="0"/>
              <a:t>m</a:t>
            </a:r>
            <a:r>
              <a:rPr lang="en-US" dirty="0" smtClean="0"/>
              <a:t>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access algorithm</a:t>
            </a:r>
            <a:endParaRPr lang="en-US" dirty="0"/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a shared broadcast channel</a:t>
            </a:r>
          </a:p>
          <a:p>
            <a:pPr lvl="1"/>
            <a:r>
              <a:rPr lang="en-US" dirty="0" smtClean="0"/>
              <a:t>Must avoid having multiple nodes speaking at once</a:t>
            </a:r>
          </a:p>
          <a:p>
            <a:pPr lvl="2"/>
            <a:r>
              <a:rPr lang="en-US" dirty="0" smtClean="0"/>
              <a:t>Otherwise, collisions lead to garbled data</a:t>
            </a:r>
          </a:p>
          <a:p>
            <a:pPr lvl="1"/>
            <a:r>
              <a:rPr lang="en-US" dirty="0" smtClean="0"/>
              <a:t>Need distributed algorithm to determine which node can transmit</a:t>
            </a:r>
          </a:p>
          <a:p>
            <a:r>
              <a:rPr lang="en-US" dirty="0" smtClean="0"/>
              <a:t>Three classes of techniques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Channel partitioning</a:t>
            </a:r>
            <a:r>
              <a:rPr lang="en-US" dirty="0" smtClean="0"/>
              <a:t>: divide channel into pieces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Taking turns</a:t>
            </a:r>
            <a:r>
              <a:rPr lang="en-US" dirty="0" smtClean="0"/>
              <a:t>: scheme for deciding who transmits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Random access</a:t>
            </a:r>
            <a:r>
              <a:rPr lang="en-US" dirty="0" smtClean="0"/>
              <a:t>: allow collisions, and then recover</a:t>
            </a:r>
          </a:p>
          <a:p>
            <a:pPr lvl="2"/>
            <a:r>
              <a:rPr lang="en-US" dirty="0" smtClean="0"/>
              <a:t>More in the Internet style!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0000FF"/>
                </a:solidFill>
              </a:rPr>
              <a:t>detect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recover</a:t>
            </a:r>
            <a:r>
              <a:rPr lang="en-US" dirty="0" smtClean="0"/>
              <a:t> 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as a broadcast technology</a:t>
            </a:r>
          </a:p>
          <a:p>
            <a:pPr lvl="1"/>
            <a:r>
              <a:rPr lang="en-US" dirty="0" smtClean="0"/>
              <a:t>Hosts share channel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1"/>
            <a:r>
              <a:rPr lang="en-US" dirty="0" smtClean="0"/>
              <a:t>CSMA/CD for media access control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Modern Ethernets are “switched”</a:t>
            </a:r>
            <a:r>
              <a:rPr lang="en-US" dirty="0" smtClean="0"/>
              <a:t> (later)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 smtClean="0"/>
              <a:t> no CSMA/CD</a:t>
            </a:r>
          </a:p>
          <a:p>
            <a:pPr lvl="2"/>
            <a:r>
              <a:rPr lang="en-US" dirty="0" smtClean="0"/>
              <a:t>Uses “self learning” and “spanning tree” algorithms for routing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1490453352</TotalTime>
  <Pages>7</Pages>
  <Words>2625</Words>
  <Application>Microsoft Macintosh PowerPoint</Application>
  <PresentationFormat>On-screen Show (4:3)</PresentationFormat>
  <Paragraphs>596</Paragraphs>
  <Slides>55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Symbol</vt:lpstr>
      <vt:lpstr>Times New Roman</vt:lpstr>
      <vt:lpstr>Wingdings</vt:lpstr>
      <vt:lpstr>ZapfDingbats</vt:lpstr>
      <vt:lpstr>Arial</vt:lpstr>
      <vt:lpstr>dbllineb</vt:lpstr>
      <vt:lpstr>Clip</vt:lpstr>
      <vt:lpstr>EECS 489 Computer Networks  Winter 2017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Announcements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1232</cp:revision>
  <cp:lastPrinted>1999-09-08T17:25:07Z</cp:lastPrinted>
  <dcterms:created xsi:type="dcterms:W3CDTF">2014-01-14T18:15:50Z</dcterms:created>
  <dcterms:modified xsi:type="dcterms:W3CDTF">2017-03-19T16:03:16Z</dcterms:modified>
  <cp:category/>
</cp:coreProperties>
</file>