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8" r:id="rId2"/>
    <p:sldId id="598" r:id="rId3"/>
    <p:sldId id="514" r:id="rId4"/>
    <p:sldId id="515" r:id="rId5"/>
    <p:sldId id="516" r:id="rId6"/>
    <p:sldId id="517" r:id="rId7"/>
    <p:sldId id="603" r:id="rId8"/>
    <p:sldId id="604" r:id="rId9"/>
    <p:sldId id="605" r:id="rId10"/>
    <p:sldId id="521" r:id="rId11"/>
    <p:sldId id="525" r:id="rId12"/>
    <p:sldId id="608" r:id="rId13"/>
    <p:sldId id="529" r:id="rId14"/>
    <p:sldId id="635" r:id="rId15"/>
    <p:sldId id="634" r:id="rId16"/>
    <p:sldId id="636" r:id="rId17"/>
    <p:sldId id="637" r:id="rId18"/>
    <p:sldId id="638" r:id="rId19"/>
    <p:sldId id="639" r:id="rId20"/>
    <p:sldId id="534" r:id="rId21"/>
    <p:sldId id="640" r:id="rId22"/>
    <p:sldId id="650" r:id="rId23"/>
    <p:sldId id="643" r:id="rId24"/>
    <p:sldId id="644" r:id="rId25"/>
    <p:sldId id="541" r:id="rId26"/>
    <p:sldId id="562" r:id="rId27"/>
    <p:sldId id="645" r:id="rId28"/>
    <p:sldId id="542" r:id="rId29"/>
    <p:sldId id="543" r:id="rId30"/>
    <p:sldId id="544" r:id="rId31"/>
    <p:sldId id="545" r:id="rId32"/>
    <p:sldId id="546" r:id="rId33"/>
    <p:sldId id="547" r:id="rId34"/>
    <p:sldId id="646" r:id="rId35"/>
    <p:sldId id="647" r:id="rId36"/>
    <p:sldId id="613" r:id="rId37"/>
    <p:sldId id="551" r:id="rId38"/>
    <p:sldId id="648" r:id="rId39"/>
    <p:sldId id="649" r:id="rId40"/>
    <p:sldId id="553" r:id="rId41"/>
    <p:sldId id="554" r:id="rId42"/>
    <p:sldId id="552" r:id="rId43"/>
    <p:sldId id="591" r:id="rId44"/>
    <p:sldId id="502" r:id="rId45"/>
    <p:sldId id="653" r:id="rId46"/>
    <p:sldId id="651" r:id="rId47"/>
    <p:sldId id="556" r:id="rId48"/>
    <p:sldId id="557" r:id="rId49"/>
    <p:sldId id="558" r:id="rId50"/>
    <p:sldId id="559" r:id="rId51"/>
    <p:sldId id="560" r:id="rId52"/>
    <p:sldId id="561" r:id="rId53"/>
    <p:sldId id="563" r:id="rId54"/>
    <p:sldId id="564" r:id="rId55"/>
    <p:sldId id="565" r:id="rId56"/>
    <p:sldId id="566" r:id="rId57"/>
    <p:sldId id="567" r:id="rId58"/>
    <p:sldId id="568" r:id="rId59"/>
    <p:sldId id="569" r:id="rId60"/>
    <p:sldId id="570" r:id="rId61"/>
    <p:sldId id="571" r:id="rId62"/>
    <p:sldId id="572" r:id="rId63"/>
    <p:sldId id="573" r:id="rId64"/>
    <p:sldId id="574" r:id="rId65"/>
    <p:sldId id="595" r:id="rId66"/>
    <p:sldId id="596" r:id="rId67"/>
    <p:sldId id="652" r:id="rId68"/>
    <p:sldId id="519" r:id="rId69"/>
    <p:sldId id="581" r:id="rId70"/>
    <p:sldId id="597" r:id="rId71"/>
    <p:sldId id="583" r:id="rId72"/>
    <p:sldId id="582" r:id="rId73"/>
    <p:sldId id="586" r:id="rId74"/>
    <p:sldId id="587" r:id="rId75"/>
    <p:sldId id="522" r:id="rId76"/>
    <p:sldId id="532" r:id="rId77"/>
    <p:sldId id="523" r:id="rId78"/>
    <p:sldId id="524" r:id="rId79"/>
    <p:sldId id="531" r:id="rId80"/>
    <p:sldId id="533" r:id="rId81"/>
    <p:sldId id="601" r:id="rId82"/>
    <p:sldId id="548" r:id="rId83"/>
    <p:sldId id="549" r:id="rId84"/>
    <p:sldId id="602" r:id="rId85"/>
    <p:sldId id="512" r:id="rId8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5"/>
    <p:restoredTop sz="94648"/>
  </p:normalViewPr>
  <p:slideViewPr>
    <p:cSldViewPr>
      <p:cViewPr varScale="1">
        <p:scale>
          <a:sx n="112" d="100"/>
          <a:sy n="112" d="100"/>
        </p:scale>
        <p:origin x="55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13097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5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53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4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81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01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6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3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6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5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20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25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5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6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79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98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78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68426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83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5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4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1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March 4, 2024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Midterm Review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16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C38905-A845-124D-84B1-9B700173A5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Winter 2024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 approaches to sharing</a:t>
            </a:r>
            <a:endParaRPr lang="en-US" dirty="0"/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  <a:p>
            <a:pPr lvl="1"/>
            <a:r>
              <a:rPr lang="en-US" dirty="0"/>
              <a:t>Network resources consumed on demand per-packet 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packet</a:t>
            </a:r>
            <a:endParaRPr lang="en-US" dirty="0"/>
          </a:p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Network resources reserved a priori  at “connection” initiation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connection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209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Good for bursty traffic (average &lt;&lt; peak demand)</a:t>
            </a:r>
          </a:p>
          <a:p>
            <a:pPr lvl="1"/>
            <a:r>
              <a:rPr lang="en-US" dirty="0"/>
              <a:t>Packet switching exploits statistical multiplexing better than circuit switching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60961-0880-678A-E514-97EF4087A8AF}"/>
              </a:ext>
            </a:extLst>
          </p:cNvPr>
          <p:cNvSpPr txBox="1"/>
          <p:nvPr/>
        </p:nvSpPr>
        <p:spPr>
          <a:xfrm>
            <a:off x="387072" y="4535531"/>
            <a:ext cx="3047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only consider store-and-forward in this class</a:t>
            </a:r>
          </a:p>
        </p:txBody>
      </p:sp>
    </p:spTree>
    <p:extLst>
      <p:ext uri="{BB962C8B-B14F-4D97-AF65-F5344CB8AC3E}">
        <p14:creationId xmlns:p14="http://schemas.microsoft.com/office/powerpoint/2010/main" val="3472665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9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5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3969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6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practice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163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pPr lvl="1"/>
            <a:r>
              <a:rPr lang="en-US" dirty="0"/>
              <a:t>Except for taking the exam over the Internet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collaborate with anyone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use any AI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9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CDN, Video Streaming, and Cloud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 Text Transfer Protocol (HTTP)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Server is “always on” and “well known”</a:t>
            </a:r>
          </a:p>
          <a:p>
            <a:pPr lvl="1"/>
            <a:r>
              <a:rPr lang="en-US" dirty="0"/>
              <a:t>Clients initiate contact to server</a:t>
            </a:r>
          </a:p>
          <a:p>
            <a:r>
              <a:rPr lang="en-US" dirty="0"/>
              <a:t>Synchronous request/reply protocol </a:t>
            </a:r>
          </a:p>
          <a:p>
            <a:pPr lvl="1"/>
            <a:r>
              <a:rPr lang="en-US" dirty="0"/>
              <a:t>Runs over TCP, Port 80</a:t>
            </a:r>
          </a:p>
          <a:p>
            <a:r>
              <a:rPr lang="en-US" dirty="0">
                <a:solidFill>
                  <a:srgbClr val="0000FF"/>
                </a:solidFill>
              </a:rPr>
              <a:t>Stateless</a:t>
            </a:r>
          </a:p>
          <a:p>
            <a:r>
              <a:rPr lang="en-US" dirty="0"/>
              <a:t>ASCII format</a:t>
            </a:r>
          </a:p>
          <a:p>
            <a:pPr lvl="1"/>
            <a:r>
              <a:rPr lang="en-US" dirty="0"/>
              <a:t>Before HTTP/2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CEB31-5CA0-F64A-A799-01B43972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request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RTT (round-trip time)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ime for a small packet to travel from client to server and back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Response time</a:t>
            </a:r>
            <a:endParaRPr lang="en-US" dirty="0"/>
          </a:p>
          <a:p>
            <a:pPr lvl="1"/>
            <a:r>
              <a:rPr lang="en-US" dirty="0"/>
              <a:t>1 RTT for TCP setup</a:t>
            </a:r>
          </a:p>
          <a:p>
            <a:pPr lvl="1"/>
            <a:r>
              <a:rPr lang="en-US" dirty="0"/>
              <a:t>1 RTT for HTTP request and first few bytes</a:t>
            </a:r>
          </a:p>
          <a:p>
            <a:pPr lvl="1"/>
            <a:r>
              <a:rPr lang="en-US" dirty="0"/>
              <a:t>Transmission time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Total</a:t>
            </a:r>
            <a:r>
              <a:rPr lang="en-US" dirty="0"/>
              <a:t> = 2RTT + Transmission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77002" cy="3560755"/>
            <a:chOff x="5138546" y="1923173"/>
            <a:chExt cx="3377002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rgbClr val="D3A600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481352" y="1923173"/>
              <a:ext cx="77253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53247" y="1923173"/>
              <a:ext cx="86230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30548" y="2211896"/>
              <a:ext cx="9791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5989520" y="2578831"/>
              <a:ext cx="16109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862812" y="3281420"/>
              <a:ext cx="2209402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421476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err="1">
                  <a:solidFill>
                    <a:srgbClr val="333399"/>
                  </a:solidFill>
                  <a:latin typeface="+mn-lt"/>
                </a:rPr>
                <a:t>Tx</a:t>
              </a:r>
              <a:endParaRPr lang="en-US" dirty="0">
                <a:solidFill>
                  <a:srgbClr val="333399"/>
                </a:solidFill>
                <a:latin typeface="+mn-lt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BAEA-6772-594B-A24F-4AD6BA38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small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latency</a:t>
            </a:r>
          </a:p>
          <a:p>
            <a:endParaRPr lang="en-US" dirty="0"/>
          </a:p>
          <a:p>
            <a:r>
              <a:rPr lang="en-US" dirty="0"/>
              <a:t>One-at-a-time:  ~2n RTT</a:t>
            </a:r>
          </a:p>
          <a:p>
            <a:r>
              <a:rPr lang="en-US" dirty="0"/>
              <a:t>m concurrent: ~2[n/m] RTT</a:t>
            </a:r>
          </a:p>
          <a:p>
            <a:r>
              <a:rPr lang="en-US" dirty="0"/>
              <a:t>Persistent: ~ (n+1) RTT</a:t>
            </a:r>
          </a:p>
          <a:p>
            <a:r>
              <a:rPr lang="en-US" dirty="0"/>
              <a:t>Pipelined: ~2 RTT</a:t>
            </a:r>
          </a:p>
          <a:p>
            <a:r>
              <a:rPr lang="en-US" dirty="0"/>
              <a:t>Pipelined and Persistent: ~2 RTT first time; RTT later for another n from the same site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0828-CFE2-FE41-8CC1-C71D8AFB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large objects each of size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TCP throughput B</a:t>
            </a:r>
            <a:r>
              <a:rPr lang="en-US" baseline="-25000" dirty="0">
                <a:solidFill>
                  <a:srgbClr val="0000FF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(&lt;= B</a:t>
            </a:r>
            <a:r>
              <a:rPr lang="en-US" baseline="-25000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, where bottleneck link bandwidth is B</a:t>
            </a:r>
            <a:r>
              <a:rPr lang="en-US" baseline="-25000" dirty="0"/>
              <a:t>L</a:t>
            </a:r>
          </a:p>
          <a:p>
            <a:pPr lvl="1"/>
            <a:r>
              <a:rPr lang="en-US" dirty="0"/>
              <a:t>Assuming all TCP connections go through the same bottleneck link</a:t>
            </a:r>
          </a:p>
          <a:p>
            <a:r>
              <a:rPr lang="en-US" dirty="0"/>
              <a:t>One-at-a-time: 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r>
              <a:rPr lang="en-US" dirty="0"/>
              <a:t>m concurrent: ~ </a:t>
            </a:r>
            <a:r>
              <a:rPr lang="en-US" dirty="0" err="1"/>
              <a:t>nF</a:t>
            </a:r>
            <a:r>
              <a:rPr lang="en-US" dirty="0"/>
              <a:t>/(</a:t>
            </a:r>
            <a:r>
              <a:rPr lang="en-US" dirty="0" err="1"/>
              <a:t>mB’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Assuming each TCP connection gets the same throughput (B’</a:t>
            </a:r>
            <a:r>
              <a:rPr lang="en-US" baseline="-25000" dirty="0"/>
              <a:t>C</a:t>
            </a:r>
            <a:r>
              <a:rPr lang="en-US" dirty="0"/>
              <a:t>), where </a:t>
            </a:r>
            <a:r>
              <a:rPr lang="en-US" dirty="0" err="1"/>
              <a:t>mB’</a:t>
            </a:r>
            <a:r>
              <a:rPr lang="en-US" baseline="-25000" dirty="0" err="1"/>
              <a:t>C</a:t>
            </a:r>
            <a:r>
              <a:rPr lang="en-US" dirty="0"/>
              <a:t> &lt;= B</a:t>
            </a:r>
            <a:r>
              <a:rPr lang="en-US" baseline="-25000" dirty="0"/>
              <a:t>L</a:t>
            </a:r>
          </a:p>
          <a:p>
            <a:r>
              <a:rPr lang="en-US" dirty="0"/>
              <a:t>Pipelined and/or persistent: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pPr lvl="1"/>
            <a:r>
              <a:rPr lang="en-US" dirty="0"/>
              <a:t>The only thing that helps is higher throughput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52E1-9A2F-EA45-A5F8-B704C092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the DNS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lecture, discussion sections, quizzes, and assignments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5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56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97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12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1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58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 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Traditional datacenter networks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21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servers’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Modern datacenter networks: More bandwidth, more paths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1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21346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9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BB3E78-E627-7948-AAAC-604D1F94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9A3222-879E-E54F-89D9-86FE8F7A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60-minute midterm exam on canvas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Mar 6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Available from 9:30AM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You MUST start </a:t>
            </a:r>
            <a:r>
              <a:rPr lang="en-US" b="1">
                <a:solidFill>
                  <a:srgbClr val="0000FF"/>
                </a:solidFill>
              </a:rPr>
              <a:t>before 11AM</a:t>
            </a:r>
            <a:endParaRPr lang="en-US" dirty="0"/>
          </a:p>
          <a:p>
            <a:r>
              <a:rPr lang="en-US" dirty="0"/>
              <a:t>Please fill up midterm teaching evaluation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1341-A460-814B-9BB6-AA2FFEA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C4D87-790C-C47C-DD8C-F0E81F6F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2017A-3137-1B96-9528-ECEF46CC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223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3–5)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HTTP, DNS, CDN, Video Streaming, and Cloud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38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Communication between application processes</a:t>
            </a:r>
          </a:p>
          <a:p>
            <a:pPr lvl="1"/>
            <a:r>
              <a:rPr lang="en-US" dirty="0"/>
              <a:t>Mux and </a:t>
            </a:r>
            <a:r>
              <a:rPr lang="en-US" dirty="0" err="1"/>
              <a:t>demux</a:t>
            </a:r>
            <a:r>
              <a:rPr lang="en-US" dirty="0"/>
              <a:t> from/to application processes</a:t>
            </a:r>
          </a:p>
          <a:p>
            <a:pPr lvl="1"/>
            <a:r>
              <a:rPr lang="en-US" dirty="0"/>
              <a:t>Implemented using ports</a:t>
            </a:r>
          </a:p>
          <a:p>
            <a:r>
              <a:rPr lang="en-US" dirty="0"/>
              <a:t>(2) Provide common end-to-end services for app layer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8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0D24-AF79-3B40-9DAD-BB1417A215A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perform mux/</a:t>
            </a:r>
            <a:r>
              <a:rPr lang="en-US" dirty="0" err="1"/>
              <a:t>demux</a:t>
            </a:r>
            <a:r>
              <a:rPr lang="en-US" dirty="0"/>
              <a:t> via ports</a:t>
            </a: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51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transport: </a:t>
            </a:r>
            <a:br>
              <a:rPr lang="en-US" dirty="0"/>
            </a:br>
            <a:r>
              <a:rPr lang="en-US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(feedback from receiver)</a:t>
            </a:r>
          </a:p>
          <a:p>
            <a:pPr lvl="1"/>
            <a:r>
              <a:rPr lang="en-US" dirty="0"/>
              <a:t>Cumulative: “received everything up to X”</a:t>
            </a:r>
          </a:p>
          <a:p>
            <a:pPr lvl="1"/>
            <a:r>
              <a:rPr lang="en-US" dirty="0"/>
              <a:t>Selective: “received X”</a:t>
            </a:r>
          </a:p>
          <a:p>
            <a:r>
              <a:rPr lang="en-US" dirty="0"/>
              <a:t>Sequence no (detect duplicates, accounting)</a:t>
            </a:r>
          </a:p>
          <a:p>
            <a:r>
              <a:rPr lang="en-US" dirty="0"/>
              <a:t>Sliding windows (for efficiency)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Q1: True-False questions</a:t>
            </a:r>
          </a:p>
          <a:p>
            <a:pPr lvl="1"/>
            <a:r>
              <a:rPr lang="en-US" dirty="0"/>
              <a:t>Q2: MCQ questions</a:t>
            </a:r>
          </a:p>
          <a:p>
            <a:pPr lvl="1"/>
            <a:r>
              <a:rPr lang="en-US" dirty="0"/>
              <a:t>Q3-QN networking use cases</a:t>
            </a:r>
          </a:p>
          <a:p>
            <a:pPr lvl="2"/>
            <a:r>
              <a:rPr lang="en-US" dirty="0"/>
              <a:t>Questions not ordered in terms of complexity</a:t>
            </a:r>
          </a:p>
          <a:p>
            <a:r>
              <a:rPr lang="en-US" dirty="0">
                <a:solidFill>
                  <a:srgbClr val="0000FF"/>
                </a:solidFill>
              </a:rPr>
              <a:t>60 minutes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pPr lvl="1"/>
            <a:r>
              <a:rPr lang="en-US" dirty="0"/>
              <a:t>Works packet by packet (of size DATA)</a:t>
            </a:r>
          </a:p>
          <a:p>
            <a:pPr lvl="1"/>
            <a:r>
              <a:rPr lang="en-US" dirty="0"/>
              <a:t>Throughput is (DATA/ RTT)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: use pipelining to increase throughput</a:t>
            </a:r>
          </a:p>
          <a:p>
            <a:pPr lvl="1"/>
            <a:r>
              <a:rPr lang="en-US" dirty="0"/>
              <a:t>n packets at a time results in higher throughput</a:t>
            </a:r>
          </a:p>
          <a:p>
            <a:pPr lvl="1"/>
            <a:r>
              <a:rPr lang="en-US" dirty="0"/>
              <a:t>MIN(n*DATA/RTT, Link Bandwidth)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2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46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TCP achieves reliability</a:t>
            </a:r>
          </a:p>
          <a:p>
            <a:r>
              <a:rPr lang="en-US" dirty="0"/>
              <a:t>RTT estimation</a:t>
            </a:r>
          </a:p>
          <a:p>
            <a:r>
              <a:rPr lang="en-US" dirty="0"/>
              <a:t>Connection establishment/teardown 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 (concepts only) </a:t>
            </a:r>
          </a:p>
          <a:p>
            <a:endParaRPr lang="en-US" dirty="0"/>
          </a:p>
          <a:p>
            <a:r>
              <a:rPr lang="en-US" dirty="0"/>
              <a:t>For each, know how the functionality is implemented and why it is needed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TCP take care of it simplifies application development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Checksums and timers (for error and loss detection) </a:t>
            </a:r>
          </a:p>
          <a:p>
            <a:pPr lvl="1"/>
            <a:r>
              <a:rPr lang="en-US" dirty="0"/>
              <a:t>Fast retransmit (to detect faster-than-timeout loss)</a:t>
            </a:r>
          </a:p>
          <a:p>
            <a:pPr lvl="1"/>
            <a:r>
              <a:rPr lang="en-US" dirty="0"/>
              <a:t>Cumulative ACKs (receiver feedback: what’s lost?)</a:t>
            </a:r>
          </a:p>
          <a:p>
            <a:pPr lvl="1"/>
            <a:r>
              <a:rPr lang="en-US" dirty="0"/>
              <a:t>Sliding windows (for efficiency)</a:t>
            </a:r>
          </a:p>
          <a:p>
            <a:pPr lvl="1"/>
            <a:r>
              <a:rPr lang="en-US" dirty="0"/>
              <a:t>Buffers at sender (hold packets until ACKs arrive)</a:t>
            </a:r>
          </a:p>
          <a:p>
            <a:pPr lvl="1"/>
            <a:r>
              <a:rPr lang="en-US" dirty="0"/>
              <a:t>Buffers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Establishing/terminating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sz="2300" dirty="0"/>
              <a:t>Three-way handshake to terminate (normal operation)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/>
              <a:t>Hence, receiver advances its window when the receiving application consumes data</a:t>
            </a:r>
          </a:p>
          <a:p>
            <a:pPr lvl="1"/>
            <a:r>
              <a:rPr lang="en-US" dirty="0"/>
              <a:t>Sender advances its window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Risk of sender overrunning the receiver’s buffers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Because the network itself can be the bottleneck</a:t>
            </a:r>
          </a:p>
          <a:p>
            <a:pPr lvl="1"/>
            <a:r>
              <a:rPr lang="en-US" dirty="0"/>
              <a:t>Should make efficient use of available network capacity</a:t>
            </a:r>
          </a:p>
          <a:p>
            <a:pPr lvl="2"/>
            <a:r>
              <a:rPr lang="en-US" dirty="0"/>
              <a:t>While sharing available capacity fairly with other flows</a:t>
            </a:r>
          </a:p>
          <a:p>
            <a:pPr lvl="2"/>
            <a:r>
              <a:rPr lang="en-US" dirty="0"/>
              <a:t>And adapting to changes in available capacity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Dynamically adapts the size of the sending window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Restrict window to 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0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at this point: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0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0000FF"/>
                </a:solidFill>
              </a:rPr>
              <a:t>TCP-</a:t>
            </a:r>
            <a:r>
              <a:rPr lang="en-US" dirty="0" err="1">
                <a:solidFill>
                  <a:srgbClr val="0000FF"/>
                </a:solidFill>
              </a:rPr>
              <a:t>newReno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89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362" imgH="228501" progId="Equation.3">
                  <p:embed/>
                </p:oleObj>
              </mc:Choice>
              <mc:Fallback>
                <p:oleObj name="Equation" r:id="rId2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292" imgH="393359" progId="Equation.3">
                  <p:embed/>
                </p:oleObj>
              </mc:Choice>
              <mc:Fallback>
                <p:oleObj name="Equation" r:id="rId4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17800" imgH="1511300" progId="Equation.3">
                  <p:embed/>
                </p:oleObj>
              </mc:Choice>
              <mc:Fallback>
                <p:oleObj name="Equation" r:id="rId2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362" imgH="228501" progId="Equation.3">
                  <p:embed/>
                </p:oleObj>
              </mc:Choice>
              <mc:Fallback>
                <p:oleObj name="Equation" r:id="rId4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5292" imgH="393359" progId="Equation.3">
                  <p:embed/>
                </p:oleObj>
              </mc:Choice>
              <mc:Fallback>
                <p:oleObj name="Equation" r:id="rId6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6C843A-4C79-6AA4-BA4F-691FB5B95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9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3–5)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HTTP, DNS, CDN, Video Streaming, and Cloud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Transport layer (lectures 6–9)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UDP vs. TCP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details: reliability and flow control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77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82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CDN, Video Streaming, and Cloud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0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0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868920-E566-8BA6-0392-02CDA5AA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C2D72-6611-8C34-015A-40BD5C54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920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1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26308F-101A-3289-7E13-03815DB04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3225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91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00FF"/>
                </a:solidFill>
                <a:latin typeface="+mn-lt"/>
              </a:rPr>
              <a:t>Send to the port with the longest prefix match</a:t>
            </a:r>
          </a:p>
        </p:txBody>
      </p:sp>
    </p:spTree>
    <p:extLst>
      <p:ext uri="{BB962C8B-B14F-4D97-AF65-F5344CB8AC3E}">
        <p14:creationId xmlns:p14="http://schemas.microsoft.com/office/powerpoint/2010/main" val="18186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know: </a:t>
            </a:r>
          </a:p>
          <a:p>
            <a:pPr lvl="1"/>
            <a:r>
              <a:rPr lang="en-US" dirty="0"/>
              <a:t>Packet vs. circuit switching </a:t>
            </a:r>
          </a:p>
          <a:p>
            <a:pPr lvl="1"/>
            <a:r>
              <a:rPr lang="en-US" dirty="0"/>
              <a:t>Statistical multiplexing </a:t>
            </a:r>
          </a:p>
          <a:p>
            <a:pPr lvl="1"/>
            <a:r>
              <a:rPr lang="en-US" dirty="0"/>
              <a:t>Link characteristics </a:t>
            </a:r>
          </a:p>
          <a:p>
            <a:pPr lvl="1"/>
            <a:r>
              <a:rPr lang="en-US" dirty="0"/>
              <a:t>Packet delays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04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13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interconnect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Demo Exam </a:t>
            </a:r>
            <a:r>
              <a:rPr lang="en-US">
                <a:solidFill>
                  <a:srgbClr val="0000FF"/>
                </a:solidFill>
              </a:rPr>
              <a:t>on Canvas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March 4, 2024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1490456763</TotalTime>
  <Pages>7</Pages>
  <Words>4478</Words>
  <Application>Microsoft Macintosh PowerPoint</Application>
  <PresentationFormat>On-screen Show (4:3)</PresentationFormat>
  <Paragraphs>1088</Paragraphs>
  <Slides>85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100" baseType="lpstr">
      <vt:lpstr>ＭＳ Ｐゴシック</vt:lpstr>
      <vt:lpstr>PMingLiU</vt:lpstr>
      <vt:lpstr>Arial</vt:lpstr>
      <vt:lpstr>Arial Black</vt:lpstr>
      <vt:lpstr>Calibri</vt:lpstr>
      <vt:lpstr>Courier New</vt:lpstr>
      <vt:lpstr>Gill Sans</vt:lpstr>
      <vt:lpstr>Monaco</vt:lpstr>
      <vt:lpstr>Monotype Sorts</vt:lpstr>
      <vt:lpstr>Palatino Linotype</vt:lpstr>
      <vt:lpstr>Symbol</vt:lpstr>
      <vt:lpstr>Times New Roman</vt:lpstr>
      <vt:lpstr>Wingdings</vt:lpstr>
      <vt:lpstr>dbllineb</vt:lpstr>
      <vt:lpstr>Equation</vt:lpstr>
      <vt:lpstr>EECS 489 Computer Networks  Winter 2024</vt:lpstr>
      <vt:lpstr>Logistics</vt:lpstr>
      <vt:lpstr>General guidelines (1)</vt:lpstr>
      <vt:lpstr>General guidelines (2)</vt:lpstr>
      <vt:lpstr>General guidelines (3)</vt:lpstr>
      <vt:lpstr>This review</vt:lpstr>
      <vt:lpstr>Topics</vt:lpstr>
      <vt:lpstr>Basic concepts</vt:lpstr>
      <vt:lpstr>Switched networks</vt:lpstr>
      <vt:lpstr>Two approaches to sharing</vt:lpstr>
      <vt:lpstr>Statistical multiplexing</vt:lpstr>
      <vt:lpstr>Delay</vt:lpstr>
      <vt:lpstr>End-to-end delay</vt:lpstr>
      <vt:lpstr>What we want</vt:lpstr>
      <vt:lpstr>(Some of) What happens…</vt:lpstr>
      <vt:lpstr>(More of) What happens</vt:lpstr>
      <vt:lpstr>What we get</vt:lpstr>
      <vt:lpstr>Layers</vt:lpstr>
      <vt:lpstr>Layers in practice</vt:lpstr>
      <vt:lpstr>Layer encapsulation:  Protocol headers</vt:lpstr>
      <vt:lpstr>IP is the narrow waist of the layering hourglass</vt:lpstr>
      <vt:lpstr>Topics</vt:lpstr>
      <vt:lpstr>Hyper Text Transfer Protocol (HTTP)</vt:lpstr>
      <vt:lpstr>Object request response time</vt:lpstr>
      <vt:lpstr>Improving HTTP performance</vt:lpstr>
      <vt:lpstr>Scorecard: Getting n small objects</vt:lpstr>
      <vt:lpstr>Scorecard: Getting n large objects each of size F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HTTP streaming</vt:lpstr>
      <vt:lpstr>DASH : Dynamic Adaptive Streaming over HTTP</vt:lpstr>
      <vt:lpstr>Applications</vt:lpstr>
      <vt:lpstr>Traditional datacenter networks</vt:lpstr>
      <vt:lpstr>Challenges</vt:lpstr>
      <vt:lpstr>Modern datacenter networks: More bandwidth, more paths</vt:lpstr>
      <vt:lpstr>Clos topology</vt:lpstr>
      <vt:lpstr>5-minute break!</vt:lpstr>
      <vt:lpstr>Announcements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Establishing/terminating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Topics</vt:lpstr>
      <vt:lpstr>Network layer</vt:lpstr>
      <vt:lpstr>Forwarding vs. routing</vt:lpstr>
      <vt:lpstr>Forwarding</vt:lpstr>
      <vt:lpstr>Designing the IP header</vt:lpstr>
      <vt:lpstr>What information do we need?</vt:lpstr>
      <vt:lpstr>IPv4 and IPv6 header comparison</vt:lpstr>
      <vt:lpstr>Philosophy of changes</vt:lpstr>
      <vt:lpstr>What’s inside a router?</vt:lpstr>
      <vt:lpstr>Input linecards</vt:lpstr>
      <vt:lpstr>Looking up the output port</vt:lpstr>
      <vt:lpstr>Longest prefix matching</vt:lpstr>
      <vt:lpstr>Tree structure</vt:lpstr>
      <vt:lpstr>Output linecards</vt:lpstr>
      <vt:lpstr>Crossbar interconnect</vt:lpstr>
      <vt:lpstr>Max-Min fairness</vt:lpstr>
      <vt:lpstr>Example</vt:lpstr>
      <vt:lpstr>Max-Min fairness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Mosharaf  Chowdhury</cp:lastModifiedBy>
  <cp:revision>1316</cp:revision>
  <cp:lastPrinted>1999-09-08T17:25:07Z</cp:lastPrinted>
  <dcterms:created xsi:type="dcterms:W3CDTF">2014-01-14T18:15:50Z</dcterms:created>
  <dcterms:modified xsi:type="dcterms:W3CDTF">2024-03-01T17:33:16Z</dcterms:modified>
  <cp:category/>
</cp:coreProperties>
</file>