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8" r:id="rId2"/>
    <p:sldId id="513" r:id="rId3"/>
    <p:sldId id="598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5" r:id="rId15"/>
    <p:sldId id="526" r:id="rId16"/>
    <p:sldId id="528" r:id="rId17"/>
    <p:sldId id="527" r:id="rId18"/>
    <p:sldId id="529" r:id="rId19"/>
    <p:sldId id="531" r:id="rId20"/>
    <p:sldId id="534" r:id="rId21"/>
    <p:sldId id="532" r:id="rId22"/>
    <p:sldId id="533" r:id="rId23"/>
    <p:sldId id="535" r:id="rId24"/>
    <p:sldId id="536" r:id="rId25"/>
    <p:sldId id="537" r:id="rId26"/>
    <p:sldId id="541" r:id="rId27"/>
    <p:sldId id="538" r:id="rId28"/>
    <p:sldId id="540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3" r:id="rId40"/>
    <p:sldId id="554" r:id="rId41"/>
    <p:sldId id="552" r:id="rId42"/>
    <p:sldId id="502" r:id="rId43"/>
    <p:sldId id="555" r:id="rId44"/>
    <p:sldId id="556" r:id="rId45"/>
    <p:sldId id="557" r:id="rId46"/>
    <p:sldId id="558" r:id="rId47"/>
    <p:sldId id="559" r:id="rId48"/>
    <p:sldId id="560" r:id="rId49"/>
    <p:sldId id="561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570" r:id="rId58"/>
    <p:sldId id="571" r:id="rId59"/>
    <p:sldId id="572" r:id="rId60"/>
    <p:sldId id="573" r:id="rId61"/>
    <p:sldId id="574" r:id="rId62"/>
    <p:sldId id="595" r:id="rId63"/>
    <p:sldId id="596" r:id="rId64"/>
    <p:sldId id="577" r:id="rId65"/>
    <p:sldId id="578" r:id="rId66"/>
    <p:sldId id="581" r:id="rId67"/>
    <p:sldId id="597" r:id="rId68"/>
    <p:sldId id="583" r:id="rId69"/>
    <p:sldId id="582" r:id="rId70"/>
    <p:sldId id="586" r:id="rId71"/>
    <p:sldId id="587" r:id="rId72"/>
    <p:sldId id="512" r:id="rId7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1"/>
    <p:restoredTop sz="94663"/>
  </p:normalViewPr>
  <p:slideViewPr>
    <p:cSldViewPr>
      <p:cViewPr varScale="1">
        <p:scale>
          <a:sx n="112" d="100"/>
          <a:sy n="112" d="100"/>
        </p:scale>
        <p:origin x="1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7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8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79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9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58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8943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16,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How are network resources shared?</a:t>
            </a:r>
            <a:endParaRPr lang="en-US" dirty="0"/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Reservations </a:t>
            </a:r>
            <a:r>
              <a:rPr lang="en-US" dirty="0">
                <a:sym typeface="Wingdings"/>
              </a:rPr>
              <a:t> circuit switching</a:t>
            </a:r>
            <a:endParaRPr lang="en-US" dirty="0"/>
          </a:p>
          <a:p>
            <a:pPr lvl="1"/>
            <a:r>
              <a:rPr lang="en-US" dirty="0"/>
              <a:t>On-demand </a:t>
            </a:r>
            <a:r>
              <a:rPr lang="en-US" dirty="0">
                <a:sym typeface="Wingdings"/>
              </a:rPr>
              <a:t> packet switching</a:t>
            </a:r>
            <a:endParaRPr lang="en-US" dirty="0"/>
          </a:p>
          <a:p>
            <a:endParaRPr lang="en-US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1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/>
              <a:t> sends reservation request to </a:t>
            </a:r>
            <a:r>
              <a:rPr lang="en-US" sz="2800" dirty="0" err="1">
                <a:solidFill>
                  <a:srgbClr val="0000FF"/>
                </a:solidFill>
              </a:rPr>
              <a:t>dst</a:t>
            </a:r>
            <a:endParaRPr lang="en-US" sz="2800" dirty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create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sends </a:t>
            </a:r>
            <a:r>
              <a:rPr lang="en-US" sz="2800" dirty="0"/>
              <a:t>teardown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415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51" grpId="0" animBg="1"/>
      <p:bldP spid="52" grpId="0" animBg="1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sent as chunks of formatted bits (Packets)</a:t>
            </a:r>
          </a:p>
          <a:p>
            <a:r>
              <a:rPr lang="en-US" dirty="0"/>
              <a:t>Packets consist of a “header” and “payload”</a:t>
            </a:r>
          </a:p>
          <a:p>
            <a:r>
              <a:rPr lang="en-US" dirty="0"/>
              <a:t>Switches “forward” packets based on their headers</a:t>
            </a:r>
          </a:p>
          <a:p>
            <a:r>
              <a:rPr lang="en-US" dirty="0"/>
              <a:t>Each packet travels </a:t>
            </a:r>
            <a:r>
              <a:rPr lang="en-US" dirty="0">
                <a:solidFill>
                  <a:srgbClr val="0000FF"/>
                </a:solidFill>
              </a:rPr>
              <a:t>independently</a:t>
            </a:r>
          </a:p>
          <a:p>
            <a:r>
              <a:rPr lang="en-US" dirty="0"/>
              <a:t>No link resources are reserved in advance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assignment based on </a:t>
            </a:r>
            <a:r>
              <a:rPr lang="en-US" b="1" dirty="0">
                <a:solidFill>
                  <a:srgbClr val="0000FF"/>
                </a:solidFill>
              </a:rPr>
              <a:t>last names</a:t>
            </a:r>
          </a:p>
          <a:p>
            <a:pPr lvl="1"/>
            <a:r>
              <a:rPr lang="en-US" dirty="0"/>
              <a:t>FXB 1109: starting with </a:t>
            </a:r>
            <a:r>
              <a:rPr lang="en-US" dirty="0">
                <a:solidFill>
                  <a:srgbClr val="0000FF"/>
                </a:solidFill>
              </a:rPr>
              <a:t>A-R (71|146)</a:t>
            </a:r>
          </a:p>
          <a:p>
            <a:pPr lvl="1"/>
            <a:r>
              <a:rPr lang="en-US" dirty="0"/>
              <a:t>FXB 1024: starting with </a:t>
            </a:r>
            <a:r>
              <a:rPr lang="en-US" dirty="0">
                <a:solidFill>
                  <a:srgbClr val="0000FF"/>
                </a:solidFill>
              </a:rPr>
              <a:t>S-X (24|50)</a:t>
            </a:r>
          </a:p>
          <a:p>
            <a:pPr lvl="1"/>
            <a:r>
              <a:rPr lang="en-US" dirty="0"/>
              <a:t>FXB 1032: starting with </a:t>
            </a:r>
            <a:r>
              <a:rPr lang="en-US" dirty="0">
                <a:solidFill>
                  <a:srgbClr val="0000FF"/>
                </a:solidFill>
              </a:rPr>
              <a:t>Y-Zhang (13|25)</a:t>
            </a:r>
          </a:p>
          <a:p>
            <a:pPr lvl="1"/>
            <a:r>
              <a:rPr lang="en-US" dirty="0"/>
              <a:t>CSRB 2238: </a:t>
            </a:r>
            <a:r>
              <a:rPr lang="en-US" dirty="0">
                <a:solidFill>
                  <a:srgbClr val="0000FF"/>
                </a:solidFill>
              </a:rPr>
              <a:t>Zhao, Zheng, Zhou, Zhu (8|20)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/>
              <a:t>Application layer (lectures 4–6)</a:t>
            </a:r>
          </a:p>
          <a:p>
            <a:pPr lvl="1"/>
            <a:r>
              <a:rPr lang="en-US" dirty="0"/>
              <a:t>HTTP, DNS, and CDN</a:t>
            </a:r>
          </a:p>
          <a:p>
            <a:pPr lvl="1"/>
            <a:r>
              <a:rPr lang="en-US" dirty="0"/>
              <a:t>Video Streaming</a:t>
            </a:r>
          </a:p>
          <a:p>
            <a:r>
              <a:rPr lang="en-US" dirty="0"/>
              <a:t>Transport layer (lectures 7–10)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/>
              <a:t>Stateless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HTTP request/response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25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2971800" y="1856582"/>
            <a:ext cx="1037029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326151" y="1856582"/>
            <a:ext cx="1142827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210204" y="2170113"/>
            <a:ext cx="106331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syn</a:t>
            </a: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622689" y="2568575"/>
            <a:ext cx="174940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437117" y="3328385"/>
            <a:ext cx="2495194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703783" y="3881436"/>
            <a:ext cx="301626" cy="887412"/>
            <a:chOff x="975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75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78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78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08802" y="2400302"/>
            <a:ext cx="132335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Establish</a:t>
            </a:r>
          </a:p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62377" y="4229102"/>
            <a:ext cx="1147548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19825" y="3086102"/>
            <a:ext cx="964700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Client 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1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31" tIns="44423" rIns="90431" bIns="44423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9394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9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time, RTT later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bandwidth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</a:p>
          <a:p>
            <a:r>
              <a:rPr lang="en-US" dirty="0"/>
              <a:t>m concurrent: ~ [n/m] F/B</a:t>
            </a:r>
          </a:p>
          <a:p>
            <a:pPr lvl="1"/>
            <a:r>
              <a:rPr lang="en-US" dirty="0"/>
              <a:t>Assuming shared with large population of users and each TCP connection gets the same bandwidth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The only thing that helps is getting more bandwidth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r>
              <a:rPr lang="en-US" dirty="0"/>
              <a:t>Test does not require any complicated calculation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NO office hours on Wednesday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discussion sections, and assignments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4–6)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and CDN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Video Streaming</a:t>
            </a:r>
          </a:p>
          <a:p>
            <a:r>
              <a:rPr lang="en-US" dirty="0"/>
              <a:t>Transport layer (lectures 7–10)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6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03080"/>
              </p:ext>
            </p:extLst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32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61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details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8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2"/>
            <a:r>
              <a:rPr lang="en-US" dirty="0"/>
              <a:t>A set of “here’s a scenario, tell me if the following is true/false”-style questions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 dirty="0"/>
              <a:t>Q2-QN networking use cases</a:t>
            </a:r>
          </a:p>
          <a:p>
            <a:pPr lvl="1"/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>
                <a:solidFill>
                  <a:srgbClr val="0000FF"/>
                </a:solidFill>
              </a:rPr>
              <a:t>~60 minutes</a:t>
            </a:r>
          </a:p>
          <a:p>
            <a:pPr lvl="1"/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8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</a:t>
            </a:r>
            <a:br>
              <a:rPr lang="en-US" dirty="0"/>
            </a:br>
            <a:r>
              <a:rPr lang="en-US" dirty="0"/>
              <a:t>high-speed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p ≈ 2 x 10-12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½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/>
              <a:t> RTTs = ½ √(8/3p)  RTTs ≈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0277" y="228600"/>
            <a:ext cx="7489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2887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4–6)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and CDN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Video Streaming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7–10)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7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12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27A6-DFBE-B249-9055-2DCF504C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61081-E6BB-FF46-9F17-6FA0FF92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06CDE-42C7-5D4E-B8FB-9EB98BD4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Good luck!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2–3) </a:t>
            </a:r>
          </a:p>
          <a:p>
            <a:r>
              <a:rPr lang="en-US" dirty="0"/>
              <a:t>Application layer (lectures 4–6)</a:t>
            </a:r>
          </a:p>
          <a:p>
            <a:pPr lvl="1"/>
            <a:r>
              <a:rPr lang="en-US" dirty="0"/>
              <a:t>HTTP, DNS, and CDN</a:t>
            </a:r>
          </a:p>
          <a:p>
            <a:pPr lvl="1"/>
            <a:r>
              <a:rPr lang="en-US" dirty="0"/>
              <a:t>Video Streaming</a:t>
            </a:r>
          </a:p>
          <a:p>
            <a:r>
              <a:rPr lang="en-US" dirty="0"/>
              <a:t>Transport layer (lectures 7–10)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1490453700</TotalTime>
  <Pages>7</Pages>
  <Words>3691</Words>
  <Application>Microsoft Macintosh PowerPoint</Application>
  <PresentationFormat>On-screen Show (4:3)</PresentationFormat>
  <Paragraphs>879</Paragraphs>
  <Slides>72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</vt:lpstr>
      <vt:lpstr>Times New Roman</vt:lpstr>
      <vt:lpstr>Wingdings</vt:lpstr>
      <vt:lpstr>dbllineb</vt:lpstr>
      <vt:lpstr>Equation</vt:lpstr>
      <vt:lpstr>EECS 489 Computer Networks  Fall 2019</vt:lpstr>
      <vt:lpstr>Logistics</vt:lpstr>
      <vt:lpstr>Logistics</vt:lpstr>
      <vt:lpstr>General guidelines (1)</vt:lpstr>
      <vt:lpstr>General guidelines (2)</vt:lpstr>
      <vt:lpstr>General guidelines (3)</vt:lpstr>
      <vt:lpstr>This review</vt:lpstr>
      <vt:lpstr>Topics</vt:lpstr>
      <vt:lpstr>Basic concepts</vt:lpstr>
      <vt:lpstr>How are network resources shared?</vt:lpstr>
      <vt:lpstr>Two approaches to sharing</vt:lpstr>
      <vt:lpstr>Circuit switching</vt:lpstr>
      <vt:lpstr>Packet switching</vt:lpstr>
      <vt:lpstr>Statistical multiplexing</vt:lpstr>
      <vt:lpstr>Performance metrics</vt:lpstr>
      <vt:lpstr>A network link</vt:lpstr>
      <vt:lpstr>Delay</vt:lpstr>
      <vt:lpstr>End-to-end delay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Steps in HTTP request/response</vt:lpstr>
      <vt:lpstr>Object request response time</vt:lpstr>
      <vt:lpstr>Improving HTTP performance</vt:lpstr>
      <vt:lpstr>Getting n small objects</vt:lpstr>
      <vt:lpstr>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Traditional datacenter networks</vt:lpstr>
      <vt:lpstr>Challenges</vt:lpstr>
      <vt:lpstr>Modern datacenter networks: More bandwidth, more paths</vt:lpstr>
      <vt:lpstr>5-minute break!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Implications on  high-speed TCP</vt:lpstr>
      <vt:lpstr>Topics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1265</cp:revision>
  <cp:lastPrinted>1999-09-08T17:25:07Z</cp:lastPrinted>
  <dcterms:created xsi:type="dcterms:W3CDTF">2014-01-14T18:15:50Z</dcterms:created>
  <dcterms:modified xsi:type="dcterms:W3CDTF">2019-10-16T18:09:49Z</dcterms:modified>
  <cp:category/>
</cp:coreProperties>
</file>