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487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55" r:id="rId17"/>
    <p:sldId id="536" r:id="rId18"/>
    <p:sldId id="540" r:id="rId19"/>
    <p:sldId id="541" r:id="rId20"/>
    <p:sldId id="542" r:id="rId21"/>
    <p:sldId id="543" r:id="rId22"/>
    <p:sldId id="502" r:id="rId23"/>
    <p:sldId id="503" r:id="rId24"/>
    <p:sldId id="544" r:id="rId25"/>
    <p:sldId id="545" r:id="rId26"/>
    <p:sldId id="546" r:id="rId27"/>
    <p:sldId id="547" r:id="rId28"/>
    <p:sldId id="548" r:id="rId29"/>
    <p:sldId id="550" r:id="rId30"/>
    <p:sldId id="551" r:id="rId31"/>
    <p:sldId id="552" r:id="rId32"/>
    <p:sldId id="553" r:id="rId33"/>
    <p:sldId id="554" r:id="rId34"/>
    <p:sldId id="512" r:id="rId3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2"/>
    <p:restoredTop sz="96291"/>
  </p:normalViewPr>
  <p:slideViewPr>
    <p:cSldViewPr snapToGrid="0">
      <p:cViewPr varScale="1">
        <p:scale>
          <a:sx n="120" d="100"/>
          <a:sy n="120" d="100"/>
        </p:scale>
        <p:origin x="13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711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9586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3346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309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Destination is only safe </a:t>
            </a:r>
            <a:r>
              <a:rPr lang="en-US" dirty="0" err="1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6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 to MIT @ #0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73294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18277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43461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(“only 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run into a dead end before hitting destination, </a:t>
            </a:r>
          </a:p>
          <a:p>
            <a:pPr lvl="1"/>
            <a:r>
              <a:rPr lang="en-US" dirty="0"/>
              <a:t>you’ll never reach the destination</a:t>
            </a:r>
          </a:p>
          <a:p>
            <a:r>
              <a:rPr lang="en-US" dirty="0"/>
              <a:t>If you run into a loop, </a:t>
            </a:r>
          </a:p>
          <a:p>
            <a:pPr lvl="1"/>
            <a:r>
              <a:rPr lang="en-US" dirty="0"/>
              <a:t>you’ll never reach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(“if”)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are no dead ends and no loops</a:t>
            </a:r>
          </a:p>
          <a:p>
            <a:r>
              <a:rPr lang="en-US" dirty="0"/>
              <a:t>Packet must keep wandering, but without repeating</a:t>
            </a:r>
          </a:p>
          <a:p>
            <a:pPr lvl="1"/>
            <a:r>
              <a:rPr lang="en-US" dirty="0"/>
              <a:t>If ever enter same switch from same link, will loop</a:t>
            </a:r>
          </a:p>
          <a:p>
            <a:r>
              <a:rPr lang="en-US" dirty="0"/>
              <a:t>Only a finite number of possible links for it to visit</a:t>
            </a:r>
          </a:p>
          <a:p>
            <a:pPr lvl="1"/>
            <a:r>
              <a:rPr lang="en-US" dirty="0"/>
              <a:t>It cannot keep wandering forever without looping</a:t>
            </a:r>
          </a:p>
          <a:p>
            <a:pPr lvl="1"/>
            <a:r>
              <a:rPr lang="en-US" dirty="0"/>
              <a:t>Must eventually hit destination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 of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only on a single destination</a:t>
            </a:r>
          </a:p>
          <a:p>
            <a:pPr lvl="1"/>
            <a:r>
              <a:rPr lang="en-US" dirty="0"/>
              <a:t>Ignore all other routing state</a:t>
            </a:r>
          </a:p>
          <a:p>
            <a:r>
              <a:rPr lang="en-US" dirty="0"/>
              <a:t>Mark outgoing link (“next hop”) with arrow</a:t>
            </a:r>
          </a:p>
          <a:p>
            <a:pPr lvl="1"/>
            <a:r>
              <a:rPr lang="en-US" dirty="0"/>
              <a:t>There is only one at each node</a:t>
            </a:r>
          </a:p>
          <a:p>
            <a:r>
              <a:rPr lang="en-US" dirty="0"/>
              <a:t>Eliminate all links with no arrows</a:t>
            </a:r>
          </a:p>
          <a:p>
            <a:r>
              <a:rPr lang="en-US" dirty="0"/>
              <a:t>Look at what’s left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 arrows on outgoing links (to green dot)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links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Leaves spanning tree: Valid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Is this valid?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fundamentals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valid: Contains loop!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8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check validity of routing state for a particular destination</a:t>
            </a:r>
          </a:p>
          <a:p>
            <a:r>
              <a:rPr lang="en-US" dirty="0"/>
              <a:t>Dead ends are nodes without outgoing arrow</a:t>
            </a:r>
          </a:p>
          <a:p>
            <a:r>
              <a:rPr lang="en-US" dirty="0"/>
              <a:t>Loops are obvious too</a:t>
            </a:r>
          </a:p>
          <a:p>
            <a:pPr lvl="1"/>
            <a:r>
              <a:rPr lang="en-US" dirty="0"/>
              <a:t>Disconnected from rest of graph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v1: Find a path to a given destination</a:t>
            </a:r>
          </a:p>
          <a:p>
            <a:r>
              <a:rPr lang="en-US" dirty="0"/>
              <a:t>v2: Find a </a:t>
            </a:r>
            <a:r>
              <a:rPr lang="en-US" i="1" dirty="0">
                <a:solidFill>
                  <a:srgbClr val="0000FF"/>
                </a:solidFill>
              </a:rPr>
              <a:t>least-cost path</a:t>
            </a:r>
            <a:r>
              <a:rPr lang="en-US" dirty="0"/>
              <a:t> to a given destination 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20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ropagation delay</a:t>
            </a:r>
            <a:endParaRPr lang="en-US" sz="2250" b="0" dirty="0">
              <a:solidFill>
                <a:srgbClr val="0000FF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Load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Cost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68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257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48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EECS 281: </a:t>
            </a:r>
            <a:br>
              <a:rPr lang="en-US" dirty="0"/>
            </a:br>
            <a:r>
              <a:rPr lang="en-US" dirty="0"/>
              <a:t>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Computes least-cost paths from one node (“</a:t>
            </a:r>
            <a:r>
              <a:rPr lang="en-US" altLang="ja-JP" sz="2400" dirty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current value of cost of path from src to dst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predecessor node along path from source to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N'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set of nodes whose least-cost path 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path to a given destination</a:t>
            </a:r>
          </a:p>
          <a:p>
            <a:r>
              <a:rPr lang="en-US" dirty="0"/>
              <a:t>How do we know that the state contained in forwarding tables meets our goal?</a:t>
            </a:r>
          </a:p>
          <a:p>
            <a:pPr lvl="1"/>
            <a:r>
              <a:rPr lang="en-US" dirty="0"/>
              <a:t>This is what “</a:t>
            </a:r>
            <a:r>
              <a:rPr lang="en-US" dirty="0">
                <a:solidFill>
                  <a:srgbClr val="0000FF"/>
                </a:solidFill>
              </a:rPr>
              <a:t>validity</a:t>
            </a:r>
            <a:r>
              <a:rPr lang="en-US" dirty="0"/>
              <a:t>” of routing state tells us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25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8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7   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9    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  add 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  update D(v) for all v adjacent to w and not in N':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      /* 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       least path 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until all nodes are in N'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v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w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x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y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z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v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solidFill>
                  <a:schemeClr val="accent2"/>
                </a:solidFill>
                <a:ea typeface="Arial" charset="0"/>
                <a:cs typeface="Arial" charset="0"/>
              </a:rPr>
              <a:t>12</a:t>
            </a:r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0000FF"/>
                </a:solidFill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80634" y="1954923"/>
            <a:ext cx="315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least-cost tree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from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7183" y="1954922"/>
            <a:ext cx="3416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forwarding table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in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w</a:t>
              </a: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x)</a:t>
              </a: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416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accent2"/>
                  </a:solidFill>
                </a:rPr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826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link</a:t>
              </a:r>
            </a:p>
          </p:txBody>
        </p:sp>
      </p:grpSp>
      <p:sp>
        <p:nvSpPr>
          <p:cNvPr id="138" name="Footer Placeholder 1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control plane calculates valid routes and sets up forwarding table</a:t>
            </a:r>
          </a:p>
          <a:p>
            <a:pPr lvl="1"/>
            <a:r>
              <a:rPr lang="en-US" dirty="0"/>
              <a:t>Avoiding loops and dead ends</a:t>
            </a:r>
          </a:p>
          <a:p>
            <a:r>
              <a:rPr lang="en-US" dirty="0"/>
              <a:t>Least-cost routes can be calculated using Dijkstra’s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view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It must be evaluated in terms of the global context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Local vs. global view of state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3710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88390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83776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5970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8" grpId="0" animBg="1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  <a:p>
            <a:pPr lvl="1"/>
            <a:r>
              <a:rPr lang="en-US" dirty="0"/>
              <a:t>(Will discuss later where this routing state comes from)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</a:t>
            </a:r>
            <a:r>
              <a:rPr lang="en-US" dirty="0">
                <a:solidFill>
                  <a:srgbClr val="0000FF"/>
                </a:solidFill>
              </a:rPr>
              <a:t>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  <a:p>
            <a:r>
              <a:rPr lang="en-US" dirty="0"/>
              <a:t>Need a succinct correctness condition for routing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Loop!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0253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53162625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1490453904</TotalTime>
  <Pages>7</Pages>
  <Words>2193</Words>
  <Application>Microsoft Macintosh PowerPoint</Application>
  <PresentationFormat>On-screen Show (4:3)</PresentationFormat>
  <Paragraphs>562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2021</vt:lpstr>
      <vt:lpstr>Agenda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destination</vt:lpstr>
      <vt:lpstr>Put arrows on outgoing links (to green dot)</vt:lpstr>
      <vt:lpstr>Remove unused links</vt:lpstr>
      <vt:lpstr>Example 2</vt:lpstr>
      <vt:lpstr>Not valid: Contains loop!</vt:lpstr>
      <vt:lpstr>Routing validity</vt:lpstr>
      <vt:lpstr>5-minute break!</vt:lpstr>
      <vt:lpstr>Announcements</vt:lpstr>
      <vt:lpstr>Goal of routing</vt:lpstr>
      <vt:lpstr>Example</vt:lpstr>
      <vt:lpstr>Example</vt:lpstr>
      <vt:lpstr>Least-cost path routing</vt:lpstr>
      <vt:lpstr>Least-cost routes</vt:lpstr>
      <vt:lpstr>EECS 281:  Dijkstra’s algorithm</vt:lpstr>
      <vt:lpstr>Dijkstra’s algorithm</vt:lpstr>
      <vt:lpstr>Dijkstra’s algorithm</vt:lpstr>
      <vt:lpstr>Dijkstra’s algorithm: Example</vt:lpstr>
      <vt:lpstr>Dijkstra’s algorithm: Example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1240</cp:revision>
  <cp:lastPrinted>1999-09-08T17:25:07Z</cp:lastPrinted>
  <dcterms:created xsi:type="dcterms:W3CDTF">2014-01-14T18:15:50Z</dcterms:created>
  <dcterms:modified xsi:type="dcterms:W3CDTF">2021-10-24T04:49:59Z</dcterms:modified>
  <cp:category/>
</cp:coreProperties>
</file>