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8" r:id="rId2"/>
    <p:sldId id="487" r:id="rId3"/>
    <p:sldId id="626" r:id="rId4"/>
    <p:sldId id="490" r:id="rId5"/>
    <p:sldId id="484" r:id="rId6"/>
    <p:sldId id="486" r:id="rId7"/>
    <p:sldId id="493" r:id="rId8"/>
    <p:sldId id="485" r:id="rId9"/>
    <p:sldId id="503" r:id="rId10"/>
    <p:sldId id="504" r:id="rId11"/>
    <p:sldId id="506" r:id="rId12"/>
    <p:sldId id="632" r:id="rId13"/>
    <p:sldId id="508" r:id="rId14"/>
    <p:sldId id="509" r:id="rId15"/>
    <p:sldId id="510" r:id="rId16"/>
    <p:sldId id="635" r:id="rId17"/>
    <p:sldId id="629" r:id="rId18"/>
    <p:sldId id="514" r:id="rId19"/>
    <p:sldId id="515" r:id="rId20"/>
    <p:sldId id="516" r:id="rId21"/>
    <p:sldId id="517" r:id="rId22"/>
    <p:sldId id="518" r:id="rId23"/>
    <p:sldId id="492" r:id="rId24"/>
    <p:sldId id="542" r:id="rId25"/>
    <p:sldId id="540" r:id="rId26"/>
    <p:sldId id="519" r:id="rId27"/>
    <p:sldId id="543" r:id="rId28"/>
    <p:sldId id="563" r:id="rId29"/>
    <p:sldId id="546" r:id="rId30"/>
    <p:sldId id="559" r:id="rId31"/>
    <p:sldId id="560" r:id="rId32"/>
    <p:sldId id="561" r:id="rId33"/>
    <p:sldId id="562" r:id="rId34"/>
    <p:sldId id="544" r:id="rId35"/>
    <p:sldId id="627" r:id="rId36"/>
    <p:sldId id="567" r:id="rId37"/>
    <p:sldId id="568" r:id="rId38"/>
    <p:sldId id="569" r:id="rId39"/>
    <p:sldId id="572" r:id="rId40"/>
    <p:sldId id="573" r:id="rId41"/>
    <p:sldId id="575" r:id="rId42"/>
    <p:sldId id="576" r:id="rId43"/>
    <p:sldId id="577" r:id="rId44"/>
    <p:sldId id="598" r:id="rId45"/>
    <p:sldId id="599" r:id="rId46"/>
    <p:sldId id="600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601" r:id="rId56"/>
    <p:sldId id="592" r:id="rId57"/>
    <p:sldId id="602" r:id="rId58"/>
    <p:sldId id="594" r:id="rId59"/>
    <p:sldId id="595" r:id="rId60"/>
    <p:sldId id="596" r:id="rId61"/>
    <p:sldId id="603" r:id="rId62"/>
    <p:sldId id="625" r:id="rId63"/>
    <p:sldId id="605" r:id="rId64"/>
    <p:sldId id="606" r:id="rId65"/>
    <p:sldId id="607" r:id="rId66"/>
    <p:sldId id="604" r:id="rId67"/>
    <p:sldId id="597" r:id="rId68"/>
    <p:sldId id="623" r:id="rId69"/>
    <p:sldId id="608" r:id="rId70"/>
    <p:sldId id="609" r:id="rId71"/>
    <p:sldId id="610" r:id="rId72"/>
    <p:sldId id="611" r:id="rId73"/>
    <p:sldId id="612" r:id="rId74"/>
    <p:sldId id="613" r:id="rId75"/>
    <p:sldId id="614" r:id="rId76"/>
    <p:sldId id="615" r:id="rId77"/>
    <p:sldId id="616" r:id="rId78"/>
    <p:sldId id="617" r:id="rId79"/>
    <p:sldId id="618" r:id="rId80"/>
    <p:sldId id="619" r:id="rId81"/>
    <p:sldId id="620" r:id="rId82"/>
    <p:sldId id="621" r:id="rId83"/>
    <p:sldId id="622" r:id="rId84"/>
    <p:sldId id="630" r:id="rId85"/>
    <p:sldId id="498" r:id="rId86"/>
    <p:sldId id="500" r:id="rId87"/>
    <p:sldId id="501" r:id="rId88"/>
    <p:sldId id="628" r:id="rId89"/>
    <p:sldId id="547" r:id="rId90"/>
    <p:sldId id="548" r:id="rId91"/>
    <p:sldId id="549" r:id="rId92"/>
    <p:sldId id="550" r:id="rId93"/>
    <p:sldId id="551" r:id="rId94"/>
    <p:sldId id="552" r:id="rId95"/>
    <p:sldId id="553" r:id="rId96"/>
    <p:sldId id="554" r:id="rId97"/>
    <p:sldId id="564" r:id="rId98"/>
    <p:sldId id="555" r:id="rId99"/>
    <p:sldId id="556" r:id="rId100"/>
    <p:sldId id="557" r:id="rId101"/>
    <p:sldId id="631" r:id="rId102"/>
    <p:sldId id="633" r:id="rId103"/>
    <p:sldId id="634" r:id="rId10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/>
    <p:restoredTop sz="86447"/>
  </p:normalViewPr>
  <p:slideViewPr>
    <p:cSldViewPr>
      <p:cViewPr varScale="1">
        <p:scale>
          <a:sx n="102" d="100"/>
          <a:sy n="102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livestats.com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29115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2570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582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5584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59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9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43966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6769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7732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72333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9670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78043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579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90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4710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518146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24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726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https://www.internetlivestats.com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8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80680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0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91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2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92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93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5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94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95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0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836755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517113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98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726315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99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410478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100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42177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77283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2956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17750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9850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9610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August 30,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55006"/>
              </p:ext>
            </p:extLst>
          </p:nvPr>
        </p:nvGraphicFramePr>
        <p:xfrm>
          <a:off x="685800" y="1600200"/>
          <a:ext cx="79248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Bonus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618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01FD-E0E6-8541-BF4F-0E52F2E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3512C-1811-A545-AD5E-A11B96EA23EE}"/>
              </a:ext>
            </a:extLst>
          </p:cNvPr>
          <p:cNvSpPr/>
          <p:nvPr/>
        </p:nvSpPr>
        <p:spPr bwMode="auto">
          <a:xfrm>
            <a:off x="685800" y="5181600"/>
            <a:ext cx="7924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3049-0682-4544-BC5B-AAD77BD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3939-1B17-E34F-93B7-B2C70442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98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45E-4072-FD4B-938F-698EF714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F75BE-8C93-1C44-B383-53D862F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1A249-A166-DC48-AE02-9AE37975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8CB4-3B30-E547-AFCD-0815C0F0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30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link:  BDP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6EBF1-CEC8-7C40-BC9D-CBAD8CF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B758-A620-9541-9EB3-FD832129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12BB7-B989-A044-B7EB-3CAC4CFE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B9BD-DAC7-2D44-BEEE-0AECB37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8D0-6198-E24B-BDCC-32092C0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Quizzes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CD7C36-E54E-AE4C-AF91-C10BCC1B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MCQ and solution key for each of the 20 lectures</a:t>
            </a:r>
          </a:p>
          <a:p>
            <a:r>
              <a:rPr lang="en-US" dirty="0">
                <a:solidFill>
                  <a:srgbClr val="0000FF"/>
                </a:solidFill>
              </a:rPr>
              <a:t>Made online sometime after the lecture; live for 48 hours</a:t>
            </a:r>
          </a:p>
          <a:p>
            <a:r>
              <a:rPr lang="en-US" dirty="0"/>
              <a:t>Participation counts for </a:t>
            </a:r>
            <a:r>
              <a:rPr lang="en-US" dirty="0">
                <a:solidFill>
                  <a:srgbClr val="0000FF"/>
                </a:solidFill>
              </a:rPr>
              <a:t>0.1 on top</a:t>
            </a:r>
            <a:r>
              <a:rPr lang="en-US" dirty="0"/>
              <a:t> of your final grade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 2.0</a:t>
            </a:r>
          </a:p>
          <a:p>
            <a:r>
              <a:rPr lang="en-US" dirty="0"/>
              <a:t>How well you do doesn’t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280A-E452-1E4C-9CE8-35BBEDE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4C3B-B2F6-AB42-BBD0-5F6AC474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281DCA4-50EC-DA4B-AA05-89C8A5D4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E8CAE0-3C59-2543-8486-B2A54BB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E4051-2BDD-154F-815F-12DD606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D9AD-8B01-684C-BBA7-4603FE17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Confidential content on </a:t>
            </a:r>
            <a:r>
              <a:rPr lang="en-US" dirty="0">
                <a:solidFill>
                  <a:srgbClr val="0000FF"/>
                </a:solidFill>
              </a:rPr>
              <a:t>canvas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/fall2021/eecs489/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F844E-2BBE-7045-A675-03F2CA0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F79F-0619-B043-ACC9-9CEC205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altLang="x-none" dirty="0">
                <a:solidFill>
                  <a:srgbClr val="0000FF"/>
                </a:solidFill>
              </a:rPr>
              <a:t>Don’t cheat!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E72AC9-6ACB-F949-AFA4-CC30934A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B26BA-B3EC-8F45-97DD-C377E5E6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CDA-28BC-DC4A-9414-7A083154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223C-0F33-D84A-B475-434D88B4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Masks on, while you are in the class</a:t>
            </a:r>
          </a:p>
          <a:p>
            <a:pPr lvl="1"/>
            <a:r>
              <a:rPr lang="en-US" dirty="0"/>
              <a:t>Except for taking quick drinks etc.</a:t>
            </a:r>
          </a:p>
          <a:p>
            <a:pPr lvl="1"/>
            <a:endParaRPr lang="en-US" dirty="0"/>
          </a:p>
          <a:p>
            <a:r>
              <a:rPr lang="en-US" dirty="0"/>
              <a:t>Please strive for us to continue meeting in person instead of going back to zoom</a:t>
            </a:r>
          </a:p>
          <a:p>
            <a:pPr lvl="1"/>
            <a:r>
              <a:rPr lang="en-US" dirty="0"/>
              <a:t>We will if/when it’s unsafe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492D-7E01-F14E-9362-CDB68381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ED70-D80C-6E4D-833D-0DE7BAEB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0185-C501-444B-A30F-F18CA1DE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Internet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1E91D-47BF-674E-A595-2F109B03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8009-0540-3649-9CAC-3E5E32B4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CD0AB-F0B0-8C44-A110-2412E69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88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D15-1DE3-4445-A332-D8F85523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10F43-5EF9-3B4E-8C66-06B7D09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Class policies, logistics, and roadmap</a:t>
            </a:r>
          </a:p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7F12BF-C03B-0F4B-A29D-927C4D5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7110-46C5-944A-8204-D403F69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B685-F4C8-384D-A857-2B766C77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D50BF-8369-CB44-A246-26312CAC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680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3DB2-B1F6-2F45-9C3D-0774AE0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7CAE9-4B3F-AE41-A5F3-10A869A3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2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6AB5-D125-FB41-817A-5B16275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0209D-A93C-B840-A05B-A38FAA4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2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A common interface binds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F92560-9337-CE4F-981B-8DEF25A6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7C9A-0666-D249-883B-6F4CEA6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1A16-D3B4-7446-AE34-256C0035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251781C-8058-A243-8563-82A5AAA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939058"/>
            <a:ext cx="3098800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F9E0-9757-AF45-8A84-0BB812D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BCAD4-7A5D-E44D-9C49-EF1752D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715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4C2F-B3BA-B241-AD7D-86F318B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reservation request to </a:t>
            </a:r>
            <a:r>
              <a:rPr lang="en-US" sz="2800" dirty="0" err="1"/>
              <a:t>dst</a:t>
            </a: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</a:t>
            </a:r>
            <a:r>
              <a:rPr lang="en-US" sz="2800" dirty="0">
                <a:solidFill>
                  <a:srgbClr val="0000FF"/>
                </a:solidFill>
              </a:rPr>
              <a:t>create</a:t>
            </a:r>
            <a:r>
              <a:rPr lang="en-US" sz="2800" dirty="0"/>
              <a:t>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sends</a:t>
            </a:r>
            <a:r>
              <a:rPr lang="en-US" sz="2800" dirty="0"/>
              <a:t>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</a:t>
            </a:r>
            <a:r>
              <a:rPr lang="en-US" sz="2800" dirty="0">
                <a:solidFill>
                  <a:srgbClr val="0000FF"/>
                </a:solidFill>
              </a:rPr>
              <a:t>teardown</a:t>
            </a:r>
            <a:r>
              <a:rPr lang="en-US" sz="2800" dirty="0"/>
              <a:t> request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rgbClr val="0000FF"/>
                </a:solidFill>
              </a:rPr>
              <a:t>More details in 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4F5E5-B95D-694E-829A-885D360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1A990-0093-2945-BAB2-4674C2F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47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7D52C-051C-2A4B-8C9B-D0BCC249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0D0C-1F49-D048-BBDF-A5B9589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96F5-ADD7-334F-8F42-9C210965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3604D26-EB3E-A543-8E4D-2D8AEED49775}"/>
              </a:ext>
            </a:extLst>
          </p:cNvPr>
          <p:cNvSpPr txBox="1">
            <a:spLocks/>
          </p:cNvSpPr>
          <p:nvPr/>
        </p:nvSpPr>
        <p:spPr bwMode="auto">
          <a:xfrm>
            <a:off x="914400" y="53340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rgbClr val="0000FF"/>
                </a:solidFill>
              </a:rPr>
              <a:t>Office hours: See course webpage</a:t>
            </a:r>
          </a:p>
          <a:p>
            <a:r>
              <a:rPr lang="en-US" b="0" kern="0" dirty="0">
                <a:solidFill>
                  <a:srgbClr val="0000FF"/>
                </a:solidFill>
              </a:rPr>
              <a:t>No office hours or discussion sections this week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0053AF9-1703-5842-8485-228B53E760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0" b="37931"/>
          <a:stretch/>
        </p:blipFill>
        <p:spPr>
          <a:xfrm>
            <a:off x="1297744" y="1697277"/>
            <a:ext cx="2738373" cy="2743200"/>
          </a:xfrm>
        </p:spPr>
      </p:pic>
      <p:pic>
        <p:nvPicPr>
          <p:cNvPr id="3" name="Content Placeholder 2" descr="A picture containing person, sky, outdoor, posing&#10;&#10;Description automatically generated">
            <a:extLst>
              <a:ext uri="{FF2B5EF4-FFF2-40B4-BE49-F238E27FC236}">
                <a16:creationId xmlns:a16="http://schemas.microsoft.com/office/drawing/2014/main" id="{24402CB4-5AF7-F742-8040-D482325DA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7" t="23262" r="20579" b="19876"/>
          <a:stretch/>
        </p:blipFill>
        <p:spPr>
          <a:xfrm>
            <a:off x="5250493" y="1676400"/>
            <a:ext cx="2743200" cy="27432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EFCE6E-CD29-7C42-96AD-7F842207F8E2}"/>
              </a:ext>
            </a:extLst>
          </p:cNvPr>
          <p:cNvSpPr txBox="1"/>
          <p:nvPr/>
        </p:nvSpPr>
        <p:spPr>
          <a:xfrm>
            <a:off x="2064650" y="4530939"/>
            <a:ext cx="120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Yinwei</a:t>
            </a:r>
            <a:r>
              <a:rPr lang="en-US" dirty="0"/>
              <a:t> Dai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0EB90-52C0-F74E-895E-2353B67681F8}"/>
              </a:ext>
            </a:extLst>
          </p:cNvPr>
          <p:cNvSpPr txBox="1"/>
          <p:nvPr/>
        </p:nvSpPr>
        <p:spPr>
          <a:xfrm>
            <a:off x="5904910" y="4530939"/>
            <a:ext cx="143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Jiaxing Yang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E1DCBB4-C926-1144-AD20-1232B9C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2455-CDD0-A741-86B9-7F4C204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15E8-7FC6-A34B-966A-23182E80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41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6BAE-A2D8-5E45-8255-9A8A97DA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84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15C5-4E23-1944-8F8D-6EDB5CD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1A19-6713-4C45-9CC2-654D3B8F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6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8B3004-3A16-1D4F-936E-29F183C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A46A-FB64-9C48-B6E5-5C8E969F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4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05AA3-2D9E-7E47-895B-199E7395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501-78F7-4344-AD3B-09FB951C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C73-DA19-B74C-BBC1-93B0D93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2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C01394-78BE-9749-B8F9-0D70B4C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@Michigan since 2016</a:t>
            </a:r>
          </a:p>
          <a:p>
            <a:r>
              <a:rPr lang="en-US" sz="2400" dirty="0"/>
              <a:t>Research: </a:t>
            </a:r>
            <a:r>
              <a:rPr lang="en-US" sz="2400" dirty="0" err="1"/>
              <a:t>SymbioticLab.org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2:50PM (virtual)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Queue: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officehours.it.umich.edu</a:t>
            </a:r>
            <a:r>
              <a:rPr lang="en-US" dirty="0">
                <a:solidFill>
                  <a:srgbClr val="0000FF"/>
                </a:solidFill>
              </a:rPr>
              <a:t>/queue/421</a:t>
            </a:r>
          </a:p>
          <a:p>
            <a:pPr lvl="1"/>
            <a:r>
              <a:rPr lang="en-US" dirty="0"/>
              <a:t>Also, by appointment (pre-scheduled via email)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office hours this week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Lectures will be recorded (but not discussions)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0575F0-EA35-C249-A48C-E13190D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747FA-5D3F-484B-84FB-AD04074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23DE3-42BA-3042-9980-7128C93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AE965-28BA-4A4A-A8AC-3939EC9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193C5-A582-484B-9136-ED4FC94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9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139-6823-BF45-8E3D-DA479689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55A0-FE35-1347-9C4F-B60227F4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4C88-86A0-744C-A7AD-35C5C4D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507B-D6BB-AB47-96D9-5C9982B3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6864-EBC4-B94A-A558-EEAA12DE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EBAC-1398-FB43-BC99-63AFE71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8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097A5-09F1-404A-A62F-930229F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B71-DF9C-1147-B7F1-8E54AA6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Prior 482 experience is not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6DEA2-868F-0B46-AF03-5A21A2A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20C18-FC6F-324E-9799-4F807EB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CCF8-8638-164C-B088-CFC1A52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FAE8-E196-9945-BE70-C2D66DD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5AB52-180A-E246-B4CE-B239BEA8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71D8A-AD62-4D49-A664-2A24513C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3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0B3B8-7CFC-AA41-B133-3B3DD1C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FEA05-910A-644D-BCBC-E504C48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7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CBF44-22A7-E04F-9CB4-C594C9E5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80F9B-53A6-F143-9245-CB9A67DA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DB69F-DA61-CF46-B65A-E72F461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0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015A-C04B-A440-9529-EEA2AB54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4361-5B37-334B-8897-0C956A3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3207E-C900-164A-B99B-3C0EEB7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A773B-1E1E-AB45-B502-5EF6B5A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9FC1-F369-994A-B5E1-32467B8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7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B1F7-BF7E-9A49-A35B-7CC25923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50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3F6E-71B2-5644-8987-6113E63D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876B-9329-8247-B343-64D20B9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4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B576-03AA-4145-A102-F94EFC83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C9B6-0B40-6B4A-8112-0211959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747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77E310F-EF3E-5845-A38F-15C57DB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16B4-EF89-1949-9011-D69B3A3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70B7-3E67-4D4A-8338-9ABE5F5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18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135F7-A021-DF40-807A-9CBDE23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 will focus primarily on the Internet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F8EB5-9854-0A42-A915-32B0FE4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632375-0665-694B-8D83-DFC566AA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B1798-D3E3-1140-8207-0B115B6C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6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2753C-6C30-8D44-9E48-36F810F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0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4DBF2-1278-424E-A98F-FC5E1003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96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CC80-E59F-4A48-B74E-1987BE2A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8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8ECF-0AD4-A343-998E-36C3C63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928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F7BB-9BCC-C64D-BF6E-9A1AA29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81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4295D-0562-E94B-9AB7-AE91BA98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CE6C-E8B4-A146-8F3A-91E8B65C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17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84C6-D27E-7040-A8C5-462CFE39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06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791EE-44F7-A84C-9789-AACF6E0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2EDA9-7AA4-034B-AB95-6C7A91A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B2248-7B06-EC43-9C9C-1B1029EE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2B63-D9A6-F44B-8EB3-CA9B7172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56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06EB-4650-B944-893B-49AAB6F3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649A9-FCF6-6D4F-B694-6E6D3A1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55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5CDDB-8832-D441-83EB-81F375A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95D5-BFBC-1547-BA85-2862421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885-8D79-B541-B228-AC3BF64F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A956-1E93-B94E-9F05-9C5605EF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784F-7732-2744-A2B9-EADBFBE8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D97D9-84D5-B64A-820A-78BE6A1E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1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4.6 Billion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00FF"/>
                </a:solidFill>
              </a:rPr>
              <a:t>&gt;1.8 Billion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&gt;2.5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&gt;2.7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70D79-4EA6-CE46-9E88-DA01D49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BF36-E521-0A48-B3B6-475DE4A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8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9828DD-9BA3-6346-8F82-B33F0F57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0AF2-1B44-2E43-80DB-4F0CBE6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61AA50-A857-8445-A2A9-84B60DB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2B61-E124-1E4F-953A-0A2B2E29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Circuit Switching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F913A-65A1-0149-A8E0-F5815490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2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86157-DA5E-494C-80B3-5A535B6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64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3</a:t>
            </a:r>
          </a:p>
          <a:p>
            <a:r>
              <a:rPr lang="en-US" dirty="0"/>
              <a:t>Exams (</a:t>
            </a:r>
            <a:r>
              <a:rPr lang="en-US" dirty="0">
                <a:solidFill>
                  <a:srgbClr val="0000FF"/>
                </a:solidFill>
              </a:rPr>
              <a:t>virtual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Midterm: October 20</a:t>
            </a:r>
          </a:p>
          <a:p>
            <a:pPr lvl="1"/>
            <a:r>
              <a:rPr lang="en-US" dirty="0"/>
              <a:t>Final: December 20 8 AM – 10 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CA7C-B5D3-0245-8D12-F8040B58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D255-9484-A542-A6C3-F47B754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9FCE8-0820-E34C-957F-F75B444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11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7D149-AC7D-EA41-9B2C-039BD312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0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6175C-27F3-184D-8996-FA442B7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12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E13E-F651-434D-94A2-00ECF02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AB96-A564-7F44-9744-F22D68E2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614A-51D9-6C40-A81A-A3F4EFC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026B-5B93-9D42-BE9A-670DFED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23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1EDE-7518-914A-B520-F81FD964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8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38089-7461-0842-8F1E-11EB8987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D5F66-960E-2C4E-816E-FAE63E02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399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1490467051</TotalTime>
  <Pages>7</Pages>
  <Words>3627</Words>
  <Application>Microsoft Macintosh PowerPoint</Application>
  <PresentationFormat>On-screen Show (4:3)</PresentationFormat>
  <Paragraphs>952</Paragraphs>
  <Slides>103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4" baseType="lpstr"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GSIs</vt:lpstr>
      <vt:lpstr>Mosharaf Chowdhury</vt:lpstr>
      <vt:lpstr>489 in EECS curriculum</vt:lpstr>
      <vt:lpstr>What is missing?</vt:lpstr>
      <vt:lpstr>What is a network? </vt:lpstr>
      <vt:lpstr>What is EECS 489 about?</vt:lpstr>
      <vt:lpstr>Class workload</vt:lpstr>
      <vt:lpstr>Grading</vt:lpstr>
      <vt:lpstr>The ALL-NEW* assignments</vt:lpstr>
      <vt:lpstr>Bonus Quizzes</vt:lpstr>
      <vt:lpstr>Enrollment and wait list</vt:lpstr>
      <vt:lpstr>Communication protocol</vt:lpstr>
      <vt:lpstr>Policies on late submission, re-grade request, cheating …</vt:lpstr>
      <vt:lpstr>Policies on safety</vt:lpstr>
      <vt:lpstr>Let’s Talk Internet</vt:lpstr>
      <vt:lpstr>The Internet consists of many end-systems</vt:lpstr>
      <vt:lpstr>Connected by switches</vt:lpstr>
      <vt:lpstr>And links</vt:lpstr>
      <vt:lpstr>Managed by many parties</vt:lpstr>
      <vt:lpstr>Transfers data</vt:lpstr>
      <vt:lpstr>A federated system</vt:lpstr>
      <vt:lpstr>Switched networks</vt:lpstr>
      <vt:lpstr>When do we need to share the network?</vt:lpstr>
      <vt:lpstr>Shared among many services</vt:lpstr>
      <vt:lpstr>Two ways to share switched networks</vt:lpstr>
      <vt:lpstr>Circuit switching</vt:lpstr>
      <vt:lpstr>Circuit switching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How do we evaluate a network?</vt:lpstr>
      <vt:lpstr>Performance metrics</vt:lpstr>
      <vt:lpstr>Delay</vt:lpstr>
      <vt:lpstr>Delay</vt:lpstr>
      <vt:lpstr>A network link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  <vt:lpstr>PowerPoint Presentation</vt:lpstr>
      <vt:lpstr>MASSIVE Scale</vt:lpstr>
      <vt:lpstr>Have we found the right solution?</vt:lpstr>
      <vt:lpstr>The Internet is a lesson</vt:lpstr>
      <vt:lpstr>Details on 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PowerPoint Presentation</vt:lpstr>
      <vt:lpstr>A network link:  BDP</vt:lpstr>
      <vt:lpstr>BDP Examples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1249</cp:revision>
  <cp:lastPrinted>1999-09-08T17:25:07Z</cp:lastPrinted>
  <dcterms:created xsi:type="dcterms:W3CDTF">2014-01-14T18:15:50Z</dcterms:created>
  <dcterms:modified xsi:type="dcterms:W3CDTF">2021-08-29T16:52:08Z</dcterms:modified>
  <cp:category/>
</cp:coreProperties>
</file>