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8" r:id="rId2"/>
    <p:sldId id="487" r:id="rId3"/>
    <p:sldId id="522" r:id="rId4"/>
    <p:sldId id="523" r:id="rId5"/>
    <p:sldId id="524" r:id="rId6"/>
    <p:sldId id="525" r:id="rId7"/>
    <p:sldId id="526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55" r:id="rId17"/>
    <p:sldId id="536" r:id="rId18"/>
    <p:sldId id="540" r:id="rId19"/>
    <p:sldId id="541" r:id="rId20"/>
    <p:sldId id="542" r:id="rId21"/>
    <p:sldId id="543" r:id="rId22"/>
    <p:sldId id="502" r:id="rId23"/>
    <p:sldId id="503" r:id="rId24"/>
    <p:sldId id="544" r:id="rId25"/>
    <p:sldId id="545" r:id="rId26"/>
    <p:sldId id="546" r:id="rId27"/>
    <p:sldId id="547" r:id="rId28"/>
    <p:sldId id="548" r:id="rId29"/>
    <p:sldId id="550" r:id="rId30"/>
    <p:sldId id="551" r:id="rId31"/>
    <p:sldId id="552" r:id="rId32"/>
    <p:sldId id="553" r:id="rId33"/>
    <p:sldId id="554" r:id="rId34"/>
    <p:sldId id="512" r:id="rId3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97"/>
    <p:restoredTop sz="96291"/>
  </p:normalViewPr>
  <p:slideViewPr>
    <p:cSldViewPr snapToGrid="0">
      <p:cViewPr varScale="1">
        <p:scale>
          <a:sx n="122" d="100"/>
          <a:sy n="122" d="100"/>
        </p:scale>
        <p:origin x="133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6" name="Shape 3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/>
              <a:t>(First example, link costs.)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Let’s suppose that there are only 3 routers in the entire Internet, </a:t>
            </a:r>
          </a:p>
          <a:p>
            <a:pPr lvl="0">
              <a:defRPr sz="1800"/>
            </a:pPr>
            <a:r>
              <a:rPr sz="2200"/>
              <a:t>and they are all directly connected to each other in this triangle.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each router, we will decide how it should reach every other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For example, router u can reach router z directly, </a:t>
            </a:r>
          </a:p>
          <a:p>
            <a:pPr lvl="0">
              <a:defRPr sz="1800"/>
            </a:pPr>
            <a:r>
              <a:rPr sz="2200"/>
              <a:t>or it can reach router z indirectly, through router v. </a:t>
            </a:r>
          </a:p>
          <a:p>
            <a:pPr lvl="0">
              <a:defRPr sz="1800"/>
            </a:pPr>
            <a:r>
              <a:rPr sz="2200"/>
              <a:t>Which of the two routes (paths) is better?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In other words, for each source router, </a:t>
            </a:r>
          </a:p>
          <a:p>
            <a:pPr lvl="0">
              <a:defRPr sz="1800"/>
            </a:pPr>
            <a:r>
              <a:rPr sz="2200"/>
              <a:t>we will decide which is the best next hop to every destination router.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How will we decide? We will rely on these </a:t>
            </a:r>
            <a:r>
              <a:rPr sz="2200" u="sng"/>
              <a:t>3 clicks</a:t>
            </a:r>
            <a:r>
              <a:rPr sz="2200"/>
              <a:t> things called </a:t>
            </a:r>
            <a:r>
              <a:rPr sz="2200" u="sng"/>
              <a:t>click</a:t>
            </a:r>
            <a:r>
              <a:rPr sz="2200"/>
              <a:t> “link costs”.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Each link is associated with a link cost. </a:t>
            </a:r>
          </a:p>
          <a:p>
            <a:pPr lvl="0">
              <a:defRPr sz="1800"/>
            </a:pPr>
            <a:r>
              <a:rPr sz="2200"/>
              <a:t>The lower the link cost, the better the quality of the link. </a:t>
            </a:r>
          </a:p>
          <a:p>
            <a:pPr lvl="0">
              <a:defRPr sz="1800"/>
            </a:pPr>
            <a:endParaRPr sz="2200"/>
          </a:p>
          <a:p>
            <a:pPr lvl="0">
              <a:defRPr sz="1800"/>
            </a:pPr>
            <a:r>
              <a:rPr sz="2200"/>
              <a:t>So, link costs could represent, for example, </a:t>
            </a:r>
          </a:p>
          <a:p>
            <a:pPr lvl="0">
              <a:defRPr sz="1800"/>
            </a:pPr>
            <a:r>
              <a:rPr sz="2200" u="sng"/>
              <a:t>click</a:t>
            </a:r>
            <a:r>
              <a:rPr sz="2200"/>
              <a:t> the propagation delay of the link, </a:t>
            </a:r>
          </a:p>
          <a:p>
            <a:pPr lvl="0">
              <a:defRPr sz="1800"/>
            </a:pPr>
            <a:r>
              <a:rPr sz="2200"/>
              <a:t>or its </a:t>
            </a:r>
            <a:r>
              <a:rPr sz="2200" u="sng"/>
              <a:t>click</a:t>
            </a:r>
            <a:r>
              <a:rPr sz="2200"/>
              <a:t> current load. </a:t>
            </a:r>
          </a:p>
        </p:txBody>
      </p:sp>
    </p:spTree>
    <p:extLst>
      <p:ext uri="{BB962C8B-B14F-4D97-AF65-F5344CB8AC3E}">
        <p14:creationId xmlns:p14="http://schemas.microsoft.com/office/powerpoint/2010/main" val="167119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0" name="Shape 4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200" dirty="0"/>
              <a:t>(Least-cost routing.)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each pair of routers, we will find the path that has the least total cost.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For example, from source router </a:t>
            </a:r>
            <a:r>
              <a:rPr sz="2200" u="sng" dirty="0"/>
              <a:t>click</a:t>
            </a:r>
            <a:r>
              <a:rPr sz="2200" dirty="0"/>
              <a:t> u to destination router z, </a:t>
            </a:r>
          </a:p>
          <a:p>
            <a:pPr lvl="0">
              <a:defRPr sz="1800"/>
            </a:pPr>
            <a:r>
              <a:rPr sz="2200" dirty="0"/>
              <a:t>- there is the </a:t>
            </a:r>
            <a:r>
              <a:rPr sz="2200" u="sng" dirty="0"/>
              <a:t>click</a:t>
            </a:r>
            <a:r>
              <a:rPr sz="2200" dirty="0"/>
              <a:t> direct path, which has cost 4;</a:t>
            </a:r>
          </a:p>
          <a:p>
            <a:pPr lvl="0">
              <a:defRPr sz="1800"/>
            </a:pPr>
            <a:r>
              <a:rPr sz="2200" dirty="0"/>
              <a:t>- and the </a:t>
            </a:r>
            <a:r>
              <a:rPr sz="2200" u="sng" dirty="0"/>
              <a:t>click</a:t>
            </a:r>
            <a:r>
              <a:rPr sz="2200" dirty="0"/>
              <a:t> indirect one, through v, which has cost 1 + 2 = 3.</a:t>
            </a:r>
          </a:p>
          <a:p>
            <a:pPr lvl="0">
              <a:defRPr sz="1800"/>
            </a:pPr>
            <a:r>
              <a:rPr sz="2200" dirty="0"/>
              <a:t>So, the </a:t>
            </a:r>
            <a:r>
              <a:rPr sz="2200" u="sng" dirty="0"/>
              <a:t>click</a:t>
            </a:r>
            <a:r>
              <a:rPr sz="2200" dirty="0"/>
              <a:t> indirect one is the best path.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z is </a:t>
            </a:r>
            <a:r>
              <a:rPr sz="2200" u="sng" dirty="0"/>
              <a:t>click</a:t>
            </a:r>
            <a:r>
              <a:rPr sz="2200" dirty="0"/>
              <a:t> router v. 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u="sng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Similarly, from </a:t>
            </a:r>
            <a:r>
              <a:rPr sz="2200" u="sng" dirty="0"/>
              <a:t>click</a:t>
            </a:r>
            <a:r>
              <a:rPr sz="2200" dirty="0"/>
              <a:t> source router u to destination router v,</a:t>
            </a:r>
          </a:p>
          <a:p>
            <a:pPr lvl="0">
              <a:defRPr sz="1800"/>
            </a:pPr>
            <a:r>
              <a:rPr sz="2200" dirty="0"/>
              <a:t>- there is a </a:t>
            </a:r>
            <a:r>
              <a:rPr sz="2200" u="sng" dirty="0"/>
              <a:t>click</a:t>
            </a:r>
            <a:r>
              <a:rPr sz="2200" dirty="0"/>
              <a:t> direct path, of cost 1;</a:t>
            </a:r>
          </a:p>
          <a:p>
            <a:pPr lvl="0">
              <a:defRPr sz="1800"/>
            </a:pPr>
            <a:r>
              <a:rPr sz="2200" dirty="0"/>
              <a:t>- and an </a:t>
            </a:r>
            <a:r>
              <a:rPr sz="2200" u="sng" dirty="0"/>
              <a:t>click</a:t>
            </a:r>
            <a:r>
              <a:rPr sz="2200" dirty="0"/>
              <a:t> indirect one, through z, of cost 4 + 2 = 6.</a:t>
            </a:r>
          </a:p>
          <a:p>
            <a:pPr lvl="0">
              <a:defRPr sz="1800"/>
            </a:pPr>
            <a:r>
              <a:rPr sz="2200" dirty="0"/>
              <a:t>So, the best path is the direct one.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Now, let’s fill in the forwarding table of router u:</a:t>
            </a:r>
          </a:p>
          <a:p>
            <a:pPr lvl="0">
              <a:defRPr sz="1800"/>
            </a:pPr>
            <a:r>
              <a:rPr sz="2200" dirty="0"/>
              <a:t>- the best next hop to destination router v is </a:t>
            </a:r>
            <a:r>
              <a:rPr sz="2200" u="sng" dirty="0"/>
              <a:t>click</a:t>
            </a:r>
            <a:r>
              <a:rPr sz="2200" dirty="0"/>
              <a:t> router v itself.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click</a:t>
            </a:r>
          </a:p>
          <a:p>
            <a:pPr lvl="0">
              <a:defRPr sz="1800"/>
            </a:pPr>
            <a:endParaRPr sz="2200" dirty="0"/>
          </a:p>
          <a:p>
            <a:pPr lvl="0">
              <a:defRPr sz="1800"/>
            </a:pPr>
            <a:r>
              <a:rPr sz="2200" dirty="0"/>
              <a:t>In a similar manner, we can fill in the forwarding tables of routers </a:t>
            </a:r>
            <a:r>
              <a:rPr sz="2200" u="sng" dirty="0"/>
              <a:t>2 clicks</a:t>
            </a:r>
            <a:r>
              <a:rPr sz="2200" dirty="0"/>
              <a:t> z and </a:t>
            </a:r>
            <a:r>
              <a:rPr sz="2200" u="sng" dirty="0"/>
              <a:t>2 clicks</a:t>
            </a:r>
            <a:r>
              <a:rPr sz="2200" dirty="0"/>
              <a:t> v.</a:t>
            </a:r>
          </a:p>
        </p:txBody>
      </p:sp>
    </p:spTree>
    <p:extLst>
      <p:ext uri="{BB962C8B-B14F-4D97-AF65-F5344CB8AC3E}">
        <p14:creationId xmlns:p14="http://schemas.microsoft.com/office/powerpoint/2010/main" val="89586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06" name="Shape 4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53346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91309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9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What could go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68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r>
              <a:rPr lang="en-US" dirty="0"/>
              <a:t>Destination is only safe </a:t>
            </a:r>
            <a:r>
              <a:rPr lang="en-US" dirty="0" err="1"/>
              <a:t>deadend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</p:spPr>
        <p:txBody>
          <a:bodyPr lIns="86493" tIns="43247" rIns="86493" bIns="43247"/>
          <a:lstStyle/>
          <a:p>
            <a:pPr>
              <a:defRPr/>
            </a:pPr>
            <a:fld id="{9EEA0328-C956-B249-A6D4-A0E7BBC7B3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4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16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31,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14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 to MIT @ #0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73294"/>
              </p:ext>
            </p:extLst>
          </p:nvPr>
        </p:nvGraphicFramePr>
        <p:xfrm>
          <a:off x="6075152" y="4220209"/>
          <a:ext cx="1663369" cy="1196422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18277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434616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(“only 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run into a dead end before hitting destination, </a:t>
            </a:r>
          </a:p>
          <a:p>
            <a:pPr lvl="1"/>
            <a:r>
              <a:rPr lang="en-US" dirty="0"/>
              <a:t>you’ll never reach the destination</a:t>
            </a:r>
          </a:p>
          <a:p>
            <a:r>
              <a:rPr lang="en-US" dirty="0"/>
              <a:t>If you run into a loop, </a:t>
            </a:r>
          </a:p>
          <a:p>
            <a:pPr lvl="1"/>
            <a:r>
              <a:rPr lang="en-US" dirty="0"/>
              <a:t>you’ll never reach destination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0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 (“if”)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there are no dead ends and no loops</a:t>
            </a:r>
          </a:p>
          <a:p>
            <a:r>
              <a:rPr lang="en-US" dirty="0"/>
              <a:t>Packet must keep wandering, but without repeating</a:t>
            </a:r>
          </a:p>
          <a:p>
            <a:pPr lvl="1"/>
            <a:r>
              <a:rPr lang="en-US" dirty="0"/>
              <a:t>If ever enter same switch from same link, will loop</a:t>
            </a:r>
          </a:p>
          <a:p>
            <a:r>
              <a:rPr lang="en-US" dirty="0"/>
              <a:t>Only a finite number of possible links for it to visit</a:t>
            </a:r>
          </a:p>
          <a:p>
            <a:pPr lvl="1"/>
            <a:r>
              <a:rPr lang="en-US" dirty="0"/>
              <a:t>It cannot keep wandering forever without looping</a:t>
            </a:r>
          </a:p>
          <a:p>
            <a:pPr lvl="1"/>
            <a:r>
              <a:rPr lang="en-US" dirty="0"/>
              <a:t>Must eventually hit destination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8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validity of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only on a single destination</a:t>
            </a:r>
          </a:p>
          <a:p>
            <a:pPr lvl="1"/>
            <a:r>
              <a:rPr lang="en-US" dirty="0"/>
              <a:t>Ignore all other routing state</a:t>
            </a:r>
          </a:p>
          <a:p>
            <a:r>
              <a:rPr lang="en-US" dirty="0"/>
              <a:t>Mark outgoing link (“next hop”) with arrow</a:t>
            </a:r>
          </a:p>
          <a:p>
            <a:pPr lvl="1"/>
            <a:r>
              <a:rPr lang="en-US" dirty="0"/>
              <a:t>There is only one at each node</a:t>
            </a:r>
          </a:p>
          <a:p>
            <a:r>
              <a:rPr lang="en-US" dirty="0"/>
              <a:t>Eliminate all links with no arrows</a:t>
            </a:r>
          </a:p>
          <a:p>
            <a:r>
              <a:rPr lang="en-US" dirty="0"/>
              <a:t>Look at what’s left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9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destination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 arrows on outgoing links (to green dot)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9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unused links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Leaves spanning tree: Valid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3"/>
            <a:ext cx="555718" cy="11653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14" idx="5"/>
          </p:cNvCxnSpPr>
          <p:nvPr/>
        </p:nvCxnSpPr>
        <p:spPr bwMode="auto">
          <a:xfrm>
            <a:off x="3940082" y="3406683"/>
            <a:ext cx="1362354" cy="1057554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endCxn id="14" idx="7"/>
          </p:cNvCxnSpPr>
          <p:nvPr/>
        </p:nvCxnSpPr>
        <p:spPr bwMode="auto">
          <a:xfrm flipH="1">
            <a:off x="3940082" y="2133600"/>
            <a:ext cx="985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>
            <a:endCxn id="9" idx="0"/>
          </p:cNvCxnSpPr>
          <p:nvPr/>
        </p:nvCxnSpPr>
        <p:spPr bwMode="auto">
          <a:xfrm flipH="1">
            <a:off x="2743200" y="3810000"/>
            <a:ext cx="2286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10" idx="6"/>
            <a:endCxn id="14" idx="1"/>
          </p:cNvCxnSpPr>
          <p:nvPr/>
        </p:nvCxnSpPr>
        <p:spPr bwMode="auto">
          <a:xfrm>
            <a:off x="2590800" y="3200400"/>
            <a:ext cx="1241518" cy="98518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6" idx="6"/>
            <a:endCxn id="10" idx="2"/>
          </p:cNvCxnSpPr>
          <p:nvPr/>
        </p:nvCxnSpPr>
        <p:spPr bwMode="auto">
          <a:xfrm>
            <a:off x="1371600" y="3048000"/>
            <a:ext cx="1066800" cy="152400"/>
          </a:xfrm>
          <a:prstGeom prst="line">
            <a:avLst/>
          </a:prstGeom>
          <a:noFill/>
          <a:ln w="952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13" idx="0"/>
            <a:endCxn id="12" idx="3"/>
          </p:cNvCxnSpPr>
          <p:nvPr/>
        </p:nvCxnSpPr>
        <p:spPr bwMode="auto">
          <a:xfrm flipV="1">
            <a:off x="1752601" y="3863882"/>
            <a:ext cx="1165318" cy="784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600200" y="5638801"/>
            <a:ext cx="5943600" cy="52505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pPr algn="ctr" defTabSz="914165"/>
            <a:r>
              <a:rPr lang="en-US" sz="2812" dirty="0">
                <a:solidFill>
                  <a:srgbClr val="0000FF"/>
                </a:solidFill>
                <a:latin typeface="Arial"/>
              </a:rPr>
              <a:t>Is this valid?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1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fundamentals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/>
          <p:cNvSpPr/>
          <p:nvPr/>
        </p:nvSpPr>
        <p:spPr bwMode="auto">
          <a:xfrm>
            <a:off x="5167406" y="4316259"/>
            <a:ext cx="270059" cy="295963"/>
          </a:xfrm>
          <a:prstGeom prst="ellipse">
            <a:avLst/>
          </a:prstGeom>
          <a:solidFill>
            <a:srgbClr val="008000"/>
          </a:solidFill>
          <a:ln w="95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165"/>
            <a:endParaRPr lang="en-US" sz="1969">
              <a:ln>
                <a:solidFill>
                  <a:srgbClr val="008000"/>
                </a:solidFill>
              </a:ln>
              <a:solidFill>
                <a:srgbClr val="008000"/>
              </a:solidFill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valid: Contains loop!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1" y="5181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1" y="31242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1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1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1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10" tIns="45705" rIns="91410" bIns="45705" numCol="1" rtlCol="0" anchor="ctr" anchorCtr="0" compatLnSpc="1">
            <a:prstTxWarp prst="textNoShape">
              <a:avLst/>
            </a:prstTxWarp>
          </a:bodyPr>
          <a:lstStyle/>
          <a:p>
            <a:pPr algn="r" defTabSz="914071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8" name="Straight Connector 17"/>
          <p:cNvCxnSpPr>
            <a:stCxn id="6" idx="5"/>
            <a:endCxn id="13" idx="1"/>
          </p:cNvCxnSpPr>
          <p:nvPr/>
        </p:nvCxnSpPr>
        <p:spPr bwMode="auto">
          <a:xfrm>
            <a:off x="1349282" y="3101883"/>
            <a:ext cx="349436" cy="156863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68" name="Straight Connector 67"/>
          <p:cNvCxnSpPr>
            <a:stCxn id="9" idx="7"/>
            <a:endCxn id="8" idx="3"/>
          </p:cNvCxnSpPr>
          <p:nvPr/>
        </p:nvCxnSpPr>
        <p:spPr bwMode="auto">
          <a:xfrm flipV="1">
            <a:off x="2797082" y="4473482"/>
            <a:ext cx="1187636" cy="7304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1" y="3254282"/>
            <a:ext cx="708118" cy="13939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2" name="Straight Connector 71"/>
          <p:cNvCxnSpPr>
            <a:stCxn id="12" idx="0"/>
            <a:endCxn id="14" idx="2"/>
          </p:cNvCxnSpPr>
          <p:nvPr/>
        </p:nvCxnSpPr>
        <p:spPr bwMode="auto">
          <a:xfrm flipV="1">
            <a:off x="2971800" y="3352801"/>
            <a:ext cx="838200" cy="3810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4" name="Straight Connector 73"/>
          <p:cNvCxnSpPr>
            <a:stCxn id="14" idx="7"/>
            <a:endCxn id="11" idx="5"/>
          </p:cNvCxnSpPr>
          <p:nvPr/>
        </p:nvCxnSpPr>
        <p:spPr bwMode="auto">
          <a:xfrm flipV="1">
            <a:off x="3940082" y="3025682"/>
            <a:ext cx="1981200" cy="273236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6" name="Straight Connector 75"/>
          <p:cNvCxnSpPr>
            <a:stCxn id="5" idx="7"/>
            <a:endCxn id="7" idx="2"/>
          </p:cNvCxnSpPr>
          <p:nvPr/>
        </p:nvCxnSpPr>
        <p:spPr bwMode="auto">
          <a:xfrm>
            <a:off x="1958882" y="1851118"/>
            <a:ext cx="2003518" cy="2824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78" name="Straight Connector 77"/>
          <p:cNvCxnSpPr>
            <a:stCxn id="10" idx="7"/>
            <a:endCxn id="7" idx="0"/>
          </p:cNvCxnSpPr>
          <p:nvPr/>
        </p:nvCxnSpPr>
        <p:spPr bwMode="auto">
          <a:xfrm flipV="1">
            <a:off x="2568482" y="2057400"/>
            <a:ext cx="1470118" cy="108911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H="1">
            <a:off x="5334001" y="3048000"/>
            <a:ext cx="533400" cy="1371600"/>
          </a:xfrm>
          <a:prstGeom prst="line">
            <a:avLst/>
          </a:prstGeom>
          <a:noFill/>
          <a:ln w="38100" cap="flat" cmpd="sng" algn="ctr">
            <a:solidFill>
              <a:srgbClr val="333399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88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easy to check validity of routing state for a particular destination</a:t>
            </a:r>
          </a:p>
          <a:p>
            <a:r>
              <a:rPr lang="en-US" dirty="0"/>
              <a:t>Dead ends are nodes without outgoing arrow</a:t>
            </a:r>
          </a:p>
          <a:p>
            <a:r>
              <a:rPr lang="en-US" dirty="0"/>
              <a:t>Loops are obvious too</a:t>
            </a:r>
          </a:p>
          <a:p>
            <a:pPr lvl="1"/>
            <a:r>
              <a:rPr lang="en-US" dirty="0"/>
              <a:t>Disconnected from rest of graph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will be graded soon</a:t>
            </a:r>
          </a:p>
          <a:p>
            <a:pPr lvl="1"/>
            <a:r>
              <a:rPr lang="en-US" dirty="0"/>
              <a:t>Sorry for the delay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r>
              <a:rPr lang="en-US" dirty="0"/>
              <a:t>Assignment 3 is out</a:t>
            </a:r>
          </a:p>
          <a:p>
            <a:pPr lvl="1"/>
            <a:r>
              <a:rPr lang="en-US" dirty="0"/>
              <a:t>Due on November 16, 2018 at 11:59 PM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v1: Find a path to a given destination</a:t>
            </a:r>
          </a:p>
          <a:p>
            <a:r>
              <a:rPr lang="en-US" dirty="0"/>
              <a:t>v2: Find a </a:t>
            </a:r>
            <a:r>
              <a:rPr lang="en-US" i="1" dirty="0">
                <a:solidFill>
                  <a:srgbClr val="0000FF"/>
                </a:solidFill>
              </a:rPr>
              <a:t>least-cost path</a:t>
            </a:r>
            <a:r>
              <a:rPr lang="en-US" dirty="0"/>
              <a:t> to a given destination 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24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203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/>
        </p:nvSpPr>
        <p:spPr>
          <a:xfrm rot="10800000" flipH="1">
            <a:off x="6509744" y="3582719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7" name="Shape 297"/>
          <p:cNvSpPr/>
          <p:nvPr/>
        </p:nvSpPr>
        <p:spPr>
          <a:xfrm rot="10800000" flipH="1">
            <a:off x="3866555" y="2752258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sp>
        <p:nvSpPr>
          <p:cNvPr id="298" name="Shape 298"/>
          <p:cNvSpPr/>
          <p:nvPr/>
        </p:nvSpPr>
        <p:spPr>
          <a:xfrm rot="10800000" flipH="1">
            <a:off x="1169790" y="3609510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>
              <a:latin typeface="+mn-lt"/>
            </a:endParaRPr>
          </a:p>
        </p:txBody>
      </p:sp>
      <p:grpSp>
        <p:nvGrpSpPr>
          <p:cNvPr id="307" name="Group 307"/>
          <p:cNvGrpSpPr/>
          <p:nvPr/>
        </p:nvGrpSpPr>
        <p:grpSpPr>
          <a:xfrm>
            <a:off x="535783" y="2359353"/>
            <a:ext cx="2018109" cy="1232297"/>
            <a:chOff x="0" y="0"/>
            <a:chExt cx="2870200" cy="1752600"/>
          </a:xfrm>
        </p:grpSpPr>
        <p:sp>
          <p:nvSpPr>
            <p:cNvPr id="300" name="Shape 300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01" name="Shape 301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03" name="Shape 303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4" name="Shape 304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05" name="Shape 305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4438057" y="4016471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09" name="Shape 309"/>
          <p:cNvSpPr/>
          <p:nvPr/>
        </p:nvSpPr>
        <p:spPr>
          <a:xfrm>
            <a:off x="3027166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10" name="Shape 310"/>
          <p:cNvSpPr/>
          <p:nvPr/>
        </p:nvSpPr>
        <p:spPr>
          <a:xfrm>
            <a:off x="6000752" y="3503014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11" name="Shape 311"/>
          <p:cNvSpPr/>
          <p:nvPr/>
        </p:nvSpPr>
        <p:spPr>
          <a:xfrm flipH="1">
            <a:off x="2147243" y="3465881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2" name="Shape 312"/>
          <p:cNvSpPr/>
          <p:nvPr/>
        </p:nvSpPr>
        <p:spPr>
          <a:xfrm>
            <a:off x="2214561" y="4475060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3" name="Shape 313"/>
          <p:cNvSpPr/>
          <p:nvPr/>
        </p:nvSpPr>
        <p:spPr>
          <a:xfrm>
            <a:off x="4761536" y="3465881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14" name="Shape 314"/>
          <p:cNvSpPr/>
          <p:nvPr/>
        </p:nvSpPr>
        <p:spPr>
          <a:xfrm>
            <a:off x="4304110" y="312730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v</a:t>
            </a:r>
          </a:p>
        </p:txBody>
      </p:sp>
      <p:sp>
        <p:nvSpPr>
          <p:cNvPr id="315" name="Shape 315"/>
          <p:cNvSpPr/>
          <p:nvPr/>
        </p:nvSpPr>
        <p:spPr>
          <a:xfrm>
            <a:off x="1714502" y="412743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  <a:latin typeface="+mn-lt"/>
              </a:rPr>
              <a:t>u</a:t>
            </a:r>
          </a:p>
        </p:txBody>
      </p:sp>
      <p:sp>
        <p:nvSpPr>
          <p:cNvPr id="316" name="Shape 316"/>
          <p:cNvSpPr/>
          <p:nvPr/>
        </p:nvSpPr>
        <p:spPr>
          <a:xfrm>
            <a:off x="6849070" y="4118501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  <a:latin typeface="+mn-lt"/>
              </a:rPr>
              <a:t>z</a:t>
            </a:r>
          </a:p>
        </p:txBody>
      </p:sp>
      <p:sp>
        <p:nvSpPr>
          <p:cNvPr id="317" name="Shape 317"/>
          <p:cNvSpPr/>
          <p:nvPr/>
        </p:nvSpPr>
        <p:spPr>
          <a:xfrm>
            <a:off x="812601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18" name="Shape 318"/>
          <p:cNvSpPr/>
          <p:nvPr/>
        </p:nvSpPr>
        <p:spPr>
          <a:xfrm>
            <a:off x="1759148" y="312730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?</a:t>
            </a:r>
          </a:p>
        </p:txBody>
      </p:sp>
      <p:sp>
        <p:nvSpPr>
          <p:cNvPr id="319" name="Shape 319"/>
          <p:cNvSpPr/>
          <p:nvPr/>
        </p:nvSpPr>
        <p:spPr>
          <a:xfrm>
            <a:off x="2527102" y="5449024"/>
            <a:ext cx="140196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link costs</a:t>
            </a:r>
          </a:p>
        </p:txBody>
      </p:sp>
      <p:sp>
        <p:nvSpPr>
          <p:cNvPr id="320" name="Shape 320"/>
          <p:cNvSpPr/>
          <p:nvPr/>
        </p:nvSpPr>
        <p:spPr>
          <a:xfrm>
            <a:off x="3149791" y="3885955"/>
            <a:ext cx="15088" cy="1563070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1" name="Shape 321"/>
          <p:cNvSpPr/>
          <p:nvPr/>
        </p:nvSpPr>
        <p:spPr>
          <a:xfrm flipH="1">
            <a:off x="3303986" y="4360482"/>
            <a:ext cx="1219718" cy="1088541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2" name="Shape 322"/>
          <p:cNvSpPr/>
          <p:nvPr/>
        </p:nvSpPr>
        <p:spPr>
          <a:xfrm flipH="1">
            <a:off x="3549203" y="3859163"/>
            <a:ext cx="2503741" cy="1620324"/>
          </a:xfrm>
          <a:prstGeom prst="line">
            <a:avLst/>
          </a:prstGeom>
          <a:ln w="38100">
            <a:solidFill>
              <a:srgbClr val="333399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>
              <a:latin typeface="+mn-lt"/>
            </a:endParaRPr>
          </a:p>
        </p:txBody>
      </p:sp>
      <p:sp>
        <p:nvSpPr>
          <p:cNvPr id="323" name="Shape 323"/>
          <p:cNvSpPr/>
          <p:nvPr/>
        </p:nvSpPr>
        <p:spPr>
          <a:xfrm>
            <a:off x="4982767" y="4715078"/>
            <a:ext cx="3187898" cy="14571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/>
          <a:p>
            <a:pPr lvl="0" algn="l"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ould represent            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P</a:t>
            </a:r>
            <a:r>
              <a:rPr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ropagation delay</a:t>
            </a:r>
            <a:endParaRPr lang="en-US" sz="2250" b="0" dirty="0">
              <a:solidFill>
                <a:srgbClr val="0000FF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Load </a:t>
            </a:r>
          </a:p>
          <a:p>
            <a:pPr marL="231775" lvl="0" indent="-231775" algn="l">
              <a:buFont typeface="Arial" charset="0"/>
              <a:buChar char="•"/>
              <a:defRPr sz="1800"/>
            </a:pPr>
            <a:r>
              <a:rPr lang="en-US" sz="2250" b="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Calibri"/>
              </a:rPr>
              <a:t>Cost</a:t>
            </a:r>
          </a:p>
        </p:txBody>
      </p:sp>
      <p:grpSp>
        <p:nvGrpSpPr>
          <p:cNvPr id="332" name="Group 332"/>
          <p:cNvGrpSpPr/>
          <p:nvPr/>
        </p:nvGrpSpPr>
        <p:grpSpPr>
          <a:xfrm>
            <a:off x="6509744" y="2323633"/>
            <a:ext cx="2018109" cy="1232297"/>
            <a:chOff x="0" y="0"/>
            <a:chExt cx="2870200" cy="1752600"/>
          </a:xfrm>
        </p:grpSpPr>
        <p:sp>
          <p:nvSpPr>
            <p:cNvPr id="325" name="Shape 32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26" name="Shape 32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next hop</a:t>
              </a:r>
            </a:p>
          </p:txBody>
        </p:sp>
        <p:sp>
          <p:nvSpPr>
            <p:cNvPr id="328" name="Shape 32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29" name="Shape 32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0" name="Shape 33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33" name="Shape 333"/>
          <p:cNvSpPr/>
          <p:nvPr/>
        </p:nvSpPr>
        <p:spPr>
          <a:xfrm>
            <a:off x="6804422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v</a:t>
            </a:r>
          </a:p>
        </p:txBody>
      </p:sp>
      <p:sp>
        <p:nvSpPr>
          <p:cNvPr id="334" name="Shape 334"/>
          <p:cNvSpPr/>
          <p:nvPr/>
        </p:nvSpPr>
        <p:spPr>
          <a:xfrm>
            <a:off x="7759898" y="3100516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3554018" y="1493172"/>
            <a:ext cx="2018109" cy="1232297"/>
            <a:chOff x="0" y="0"/>
            <a:chExt cx="2870200" cy="1752600"/>
          </a:xfrm>
        </p:grpSpPr>
        <p:sp>
          <p:nvSpPr>
            <p:cNvPr id="335" name="Shape 335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36" name="Shape 336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38" name="Shape 338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39" name="Shape 339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40" name="Shape 340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z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1769532" y="704850"/>
              <a:ext cx="3429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?</a:t>
              </a:r>
            </a:p>
          </p:txBody>
        </p:sp>
      </p:grpSp>
      <p:sp>
        <p:nvSpPr>
          <p:cNvPr id="343" name="Shape 343"/>
          <p:cNvSpPr/>
          <p:nvPr/>
        </p:nvSpPr>
        <p:spPr>
          <a:xfrm>
            <a:off x="3830836" y="2287915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/>
              <a:t>u</a:t>
            </a:r>
          </a:p>
        </p:txBody>
      </p:sp>
      <p:sp>
        <p:nvSpPr>
          <p:cNvPr id="344" name="Shape 344"/>
          <p:cNvSpPr/>
          <p:nvPr/>
        </p:nvSpPr>
        <p:spPr>
          <a:xfrm>
            <a:off x="4804172" y="2287915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7682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animBg="1" advAuto="0"/>
      <p:bldP spid="309" grpId="0" animBg="1" advAuto="0"/>
      <p:bldP spid="310" grpId="0" animBg="1" advAuto="0"/>
      <p:bldP spid="319" grpId="0" animBg="1" advAuto="0"/>
      <p:bldP spid="320" grpId="0" animBg="1" advAuto="0"/>
      <p:bldP spid="321" grpId="0" animBg="1" advAuto="0"/>
      <p:bldP spid="322" grpId="0" animBg="1" advAuto="0"/>
      <p:bldP spid="323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/>
        </p:nvSpPr>
        <p:spPr>
          <a:xfrm rot="10800000" flipH="1">
            <a:off x="6509744" y="3588934"/>
            <a:ext cx="1330523" cy="660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49" name="Shape 349"/>
          <p:cNvSpPr/>
          <p:nvPr/>
        </p:nvSpPr>
        <p:spPr>
          <a:xfrm rot="10800000" flipH="1">
            <a:off x="3866555" y="2758473"/>
            <a:ext cx="1401961" cy="392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0" name="Shape 350"/>
          <p:cNvSpPr/>
          <p:nvPr/>
        </p:nvSpPr>
        <p:spPr>
          <a:xfrm rot="10800000" flipH="1">
            <a:off x="1169790" y="3615725"/>
            <a:ext cx="1401961" cy="669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10800" y="0"/>
                </a:lnTo>
                <a:close/>
              </a:path>
            </a:pathLst>
          </a:custGeom>
          <a:solidFill>
            <a:srgbClr val="D6D6D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250"/>
          </a:p>
        </p:txBody>
      </p:sp>
      <p:sp>
        <p:nvSpPr>
          <p:cNvPr id="352" name="Shape 352"/>
          <p:cNvSpPr/>
          <p:nvPr/>
        </p:nvSpPr>
        <p:spPr>
          <a:xfrm>
            <a:off x="4429127" y="4022685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4</a:t>
            </a:r>
          </a:p>
        </p:txBody>
      </p:sp>
      <p:sp>
        <p:nvSpPr>
          <p:cNvPr id="353" name="Shape 353"/>
          <p:cNvSpPr/>
          <p:nvPr/>
        </p:nvSpPr>
        <p:spPr>
          <a:xfrm>
            <a:off x="3018236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1</a:t>
            </a:r>
          </a:p>
        </p:txBody>
      </p:sp>
      <p:sp>
        <p:nvSpPr>
          <p:cNvPr id="354" name="Shape 354"/>
          <p:cNvSpPr/>
          <p:nvPr/>
        </p:nvSpPr>
        <p:spPr>
          <a:xfrm>
            <a:off x="5991822" y="3509228"/>
            <a:ext cx="26789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2</a:t>
            </a:r>
          </a:p>
        </p:txBody>
      </p:sp>
      <p:sp>
        <p:nvSpPr>
          <p:cNvPr id="355" name="Shape 355"/>
          <p:cNvSpPr/>
          <p:nvPr/>
        </p:nvSpPr>
        <p:spPr>
          <a:xfrm flipH="1">
            <a:off x="2138312" y="3472096"/>
            <a:ext cx="2308421" cy="76870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6" name="Shape 356"/>
          <p:cNvSpPr/>
          <p:nvPr/>
        </p:nvSpPr>
        <p:spPr>
          <a:xfrm>
            <a:off x="2205629" y="4481275"/>
            <a:ext cx="486517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7" name="Shape 357"/>
          <p:cNvSpPr/>
          <p:nvPr/>
        </p:nvSpPr>
        <p:spPr>
          <a:xfrm>
            <a:off x="4752607" y="3472096"/>
            <a:ext cx="2320587" cy="82343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58" name="Shape 358"/>
          <p:cNvSpPr/>
          <p:nvPr/>
        </p:nvSpPr>
        <p:spPr>
          <a:xfrm>
            <a:off x="4295181" y="3133520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59" name="Shape 359"/>
          <p:cNvSpPr/>
          <p:nvPr/>
        </p:nvSpPr>
        <p:spPr>
          <a:xfrm>
            <a:off x="1705570" y="4133645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360" name="Shape 360"/>
          <p:cNvSpPr/>
          <p:nvPr/>
        </p:nvSpPr>
        <p:spPr>
          <a:xfrm>
            <a:off x="6858002" y="4124716"/>
            <a:ext cx="535781" cy="535781"/>
          </a:xfrm>
          <a:prstGeom prst="roundRect">
            <a:avLst>
              <a:gd name="adj" fmla="val 25000"/>
            </a:avLst>
          </a:prstGeom>
          <a:solidFill>
            <a:srgbClr val="33339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61" name="Shape 361"/>
          <p:cNvSpPr/>
          <p:nvPr/>
        </p:nvSpPr>
        <p:spPr>
          <a:xfrm>
            <a:off x="821531" y="5379137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least-cost path from u to z:</a:t>
            </a:r>
          </a:p>
        </p:txBody>
      </p:sp>
      <p:sp>
        <p:nvSpPr>
          <p:cNvPr id="362" name="Shape 362"/>
          <p:cNvSpPr/>
          <p:nvPr/>
        </p:nvSpPr>
        <p:spPr>
          <a:xfrm>
            <a:off x="4652367" y="5374671"/>
            <a:ext cx="82153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 z</a:t>
            </a:r>
          </a:p>
        </p:txBody>
      </p:sp>
      <p:sp>
        <p:nvSpPr>
          <p:cNvPr id="363" name="Shape 363"/>
          <p:cNvSpPr/>
          <p:nvPr/>
        </p:nvSpPr>
        <p:spPr>
          <a:xfrm>
            <a:off x="821531" y="5753824"/>
            <a:ext cx="3705820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 dirty="0"/>
              <a:t>least cost path from u to v:</a:t>
            </a:r>
          </a:p>
        </p:txBody>
      </p:sp>
      <p:sp>
        <p:nvSpPr>
          <p:cNvPr id="364" name="Shape 364"/>
          <p:cNvSpPr/>
          <p:nvPr/>
        </p:nvSpPr>
        <p:spPr>
          <a:xfrm>
            <a:off x="4652367" y="5753824"/>
            <a:ext cx="535781" cy="41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250"/>
              <a:t>u v</a:t>
            </a:r>
          </a:p>
        </p:txBody>
      </p:sp>
      <p:sp>
        <p:nvSpPr>
          <p:cNvPr id="365" name="Shape 365"/>
          <p:cNvSpPr/>
          <p:nvPr/>
        </p:nvSpPr>
        <p:spPr>
          <a:xfrm>
            <a:off x="1768079" y="281205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6" name="Shape 366"/>
          <p:cNvSpPr/>
          <p:nvPr/>
        </p:nvSpPr>
        <p:spPr>
          <a:xfrm>
            <a:off x="1768079" y="314245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7" name="Shape 367"/>
          <p:cNvSpPr/>
          <p:nvPr/>
        </p:nvSpPr>
        <p:spPr>
          <a:xfrm>
            <a:off x="7768829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68" name="Shape 368"/>
          <p:cNvSpPr/>
          <p:nvPr/>
        </p:nvSpPr>
        <p:spPr>
          <a:xfrm>
            <a:off x="7768829" y="2785262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3554018" y="1499387"/>
            <a:ext cx="2018109" cy="1232297"/>
            <a:chOff x="0" y="0"/>
            <a:chExt cx="2870200" cy="1752600"/>
          </a:xfrm>
        </p:grpSpPr>
        <p:sp>
          <p:nvSpPr>
            <p:cNvPr id="369" name="Shape 36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70" name="Shape 37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72" name="Shape 37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3" name="Shape 37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74" name="Shape 37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sp>
        <p:nvSpPr>
          <p:cNvPr id="376" name="Shape 376"/>
          <p:cNvSpPr/>
          <p:nvPr/>
        </p:nvSpPr>
        <p:spPr>
          <a:xfrm>
            <a:off x="3830836" y="2294130"/>
            <a:ext cx="446484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7" name="Shape 377"/>
          <p:cNvSpPr/>
          <p:nvPr/>
        </p:nvSpPr>
        <p:spPr>
          <a:xfrm>
            <a:off x="4804172" y="229413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u</a:t>
            </a:r>
          </a:p>
        </p:txBody>
      </p:sp>
      <p:sp>
        <p:nvSpPr>
          <p:cNvPr id="378" name="Shape 378"/>
          <p:cNvSpPr/>
          <p:nvPr/>
        </p:nvSpPr>
        <p:spPr>
          <a:xfrm>
            <a:off x="4804172" y="197266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z</a:t>
            </a:r>
          </a:p>
        </p:txBody>
      </p:sp>
      <p:grpSp>
        <p:nvGrpSpPr>
          <p:cNvPr id="385" name="Group 385"/>
          <p:cNvGrpSpPr/>
          <p:nvPr/>
        </p:nvGrpSpPr>
        <p:grpSpPr>
          <a:xfrm>
            <a:off x="535783" y="2365568"/>
            <a:ext cx="2018109" cy="1232297"/>
            <a:chOff x="0" y="0"/>
            <a:chExt cx="2870200" cy="1752600"/>
          </a:xfrm>
        </p:grpSpPr>
        <p:sp>
          <p:nvSpPr>
            <p:cNvPr id="379" name="Shape 379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0" name="Shape 380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2" name="Shape 382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3" name="Shape 383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84" name="Shape 384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z</a:t>
              </a:r>
            </a:p>
          </p:txBody>
        </p:sp>
      </p:grpSp>
      <p:grpSp>
        <p:nvGrpSpPr>
          <p:cNvPr id="392" name="Group 392"/>
          <p:cNvGrpSpPr/>
          <p:nvPr/>
        </p:nvGrpSpPr>
        <p:grpSpPr>
          <a:xfrm>
            <a:off x="6509744" y="2329848"/>
            <a:ext cx="2018109" cy="1232297"/>
            <a:chOff x="0" y="0"/>
            <a:chExt cx="2870200" cy="17526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2870200" cy="1752600"/>
            </a:xfrm>
            <a:prstGeom prst="rect">
              <a:avLst/>
            </a:prstGeom>
            <a:noFill/>
            <a:ln w="635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800"/>
            </a:p>
          </p:txBody>
        </p:sp>
        <p:sp>
          <p:nvSpPr>
            <p:cNvPr id="387" name="Shape 387"/>
            <p:cNvSpPr/>
            <p:nvPr/>
          </p:nvSpPr>
          <p:spPr>
            <a:xfrm>
              <a:off x="86999" y="101600"/>
              <a:ext cx="2026236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dest.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1247661" y="95250"/>
              <a:ext cx="1600201" cy="596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2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/>
                <a:t>next hop</a:t>
              </a:r>
            </a:p>
          </p:txBody>
        </p:sp>
        <p:sp>
          <p:nvSpPr>
            <p:cNvPr id="389" name="Shape 389"/>
            <p:cNvSpPr/>
            <p:nvPr/>
          </p:nvSpPr>
          <p:spPr>
            <a:xfrm flipV="1">
              <a:off x="177881" y="694779"/>
              <a:ext cx="2502770" cy="1509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0" name="Shape 390"/>
            <p:cNvSpPr/>
            <p:nvPr/>
          </p:nvSpPr>
          <p:spPr>
            <a:xfrm flipV="1">
              <a:off x="1059466" y="139697"/>
              <a:ext cx="1422" cy="1511304"/>
            </a:xfrm>
            <a:prstGeom prst="line">
              <a:avLst/>
            </a:prstGeom>
            <a:noFill/>
            <a:ln w="38100" cap="flat">
              <a:solidFill>
                <a:srgbClr val="424242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defTabSz="321424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800"/>
            </a:p>
          </p:txBody>
        </p:sp>
        <p:sp>
          <p:nvSpPr>
            <p:cNvPr id="391" name="Shape 391"/>
            <p:cNvSpPr/>
            <p:nvPr/>
          </p:nvSpPr>
          <p:spPr>
            <a:xfrm>
              <a:off x="410092" y="641350"/>
              <a:ext cx="635001" cy="660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noAutofit/>
            </a:bodyPr>
            <a:lstStyle>
              <a:lvl1pPr algn="l">
                <a:defRPr sz="3600">
                  <a:solidFill>
                    <a:srgbClr val="424242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800" dirty="0"/>
                <a:t>u</a:t>
              </a:r>
            </a:p>
          </p:txBody>
        </p:sp>
      </p:grpSp>
      <p:sp>
        <p:nvSpPr>
          <p:cNvPr id="393" name="Shape 393"/>
          <p:cNvSpPr/>
          <p:nvPr/>
        </p:nvSpPr>
        <p:spPr>
          <a:xfrm>
            <a:off x="812601" y="3133520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4" name="Shape 394"/>
          <p:cNvSpPr/>
          <p:nvPr/>
        </p:nvSpPr>
        <p:spPr>
          <a:xfrm>
            <a:off x="6804422" y="3106731"/>
            <a:ext cx="241102" cy="46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5" tIns="35715" rIns="35715" bIns="35715" anchor="ctr"/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/>
              <a:t>v</a:t>
            </a:r>
          </a:p>
        </p:txBody>
      </p:sp>
      <p:sp>
        <p:nvSpPr>
          <p:cNvPr id="395" name="Shape 395"/>
          <p:cNvSpPr/>
          <p:nvPr/>
        </p:nvSpPr>
        <p:spPr>
          <a:xfrm flipV="1">
            <a:off x="2418044" y="4607889"/>
            <a:ext cx="4346638" cy="1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96" name="Shape 396"/>
          <p:cNvSpPr/>
          <p:nvPr/>
        </p:nvSpPr>
        <p:spPr>
          <a:xfrm rot="21576905">
            <a:off x="2365675" y="3722957"/>
            <a:ext cx="4440438" cy="604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0" extrusionOk="0">
                <a:moveTo>
                  <a:pt x="0" y="20410"/>
                </a:moveTo>
                <a:cubicBezTo>
                  <a:pt x="0" y="20410"/>
                  <a:pt x="8542" y="-130"/>
                  <a:pt x="10873" y="1"/>
                </a:cubicBezTo>
                <a:cubicBezTo>
                  <a:pt x="13193" y="131"/>
                  <a:pt x="21600" y="21470"/>
                  <a:pt x="21600" y="2147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2250"/>
          </a:p>
        </p:txBody>
      </p:sp>
      <p:sp>
        <p:nvSpPr>
          <p:cNvPr id="397" name="Shape 397"/>
          <p:cNvSpPr/>
          <p:nvPr/>
        </p:nvSpPr>
        <p:spPr>
          <a:xfrm flipV="1">
            <a:off x="2384226" y="3714226"/>
            <a:ext cx="1998282" cy="698650"/>
          </a:xfrm>
          <a:prstGeom prst="line">
            <a:avLst/>
          </a:pr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defTabSz="321424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398" name="Shape 398"/>
          <p:cNvSpPr/>
          <p:nvPr/>
        </p:nvSpPr>
        <p:spPr>
          <a:xfrm rot="21576905">
            <a:off x="2361085" y="3725868"/>
            <a:ext cx="4249983" cy="9508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46" h="18513" extrusionOk="0">
                <a:moveTo>
                  <a:pt x="0" y="16877"/>
                </a:moveTo>
                <a:cubicBezTo>
                  <a:pt x="0" y="16877"/>
                  <a:pt x="18809" y="21600"/>
                  <a:pt x="20445" y="14996"/>
                </a:cubicBezTo>
                <a:cubicBezTo>
                  <a:pt x="21600" y="10334"/>
                  <a:pt x="12430" y="0"/>
                  <a:pt x="12430" y="0"/>
                </a:cubicBezTo>
              </a:path>
            </a:pathLst>
          </a:custGeom>
          <a:ln w="38100">
            <a:solidFill>
              <a:srgbClr val="333399"/>
            </a:solidFill>
            <a:miter lim="400000"/>
            <a:tailEnd type="stealth"/>
          </a:ln>
        </p:spPr>
        <p:txBody>
          <a:bodyPr lIns="0" tIns="0" rIns="0" bIns="0" anchor="ctr"/>
          <a:lstStyle/>
          <a:p>
            <a:pPr lvl="0"/>
            <a:endParaRPr sz="1125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257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" grpId="0" animBg="1" advAuto="0"/>
      <p:bldP spid="362" grpId="0" animBg="1" advAuto="0"/>
      <p:bldP spid="363" grpId="0" animBg="1" advAuto="0"/>
      <p:bldP spid="364" grpId="0" animBg="1" advAuto="0"/>
      <p:bldP spid="365" grpId="0" animBg="1" advAuto="0"/>
      <p:bldP spid="366" grpId="0" animBg="1" advAuto="0"/>
      <p:bldP spid="367" grpId="0" animBg="1" advAuto="0"/>
      <p:bldP spid="368" grpId="0" animBg="1" advAuto="0"/>
      <p:bldP spid="377" grpId="0" animBg="1" advAuto="0"/>
      <p:bldP spid="378" grpId="0" animBg="1" advAuto="0"/>
      <p:bldP spid="395" grpId="0" animBg="1" advAuto="0"/>
      <p:bldP spid="395" grpId="1" animBg="1" advAuto="0"/>
      <p:bldP spid="396" grpId="0" animBg="1" advAuto="0"/>
      <p:bldP spid="396" grpId="1" animBg="1" advAuto="0"/>
      <p:bldP spid="397" grpId="0" animBg="1" advAuto="0"/>
      <p:bldP spid="397" grpId="1" animBg="1" advAuto="0"/>
      <p:bldP spid="398" grpId="0" animBg="1" advAuto="0"/>
      <p:bldP spid="398" grpId="1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Least-cost path routing</a:t>
            </a:r>
          </a:p>
        </p:txBody>
      </p:sp>
      <p:sp>
        <p:nvSpPr>
          <p:cNvPr id="403" name="Shape 40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Given:</a:t>
            </a:r>
            <a:r>
              <a:rPr lang="en-US" dirty="0"/>
              <a:t> router graph &amp; link costs</a:t>
            </a:r>
          </a:p>
          <a:p>
            <a:r>
              <a:rPr lang="en-US" dirty="0">
                <a:solidFill>
                  <a:srgbClr val="0000FF"/>
                </a:solidFill>
              </a:rPr>
              <a:t>Goal:</a:t>
            </a:r>
            <a:r>
              <a:rPr lang="en-US" dirty="0"/>
              <a:t> find least-cost path                                            </a:t>
            </a:r>
          </a:p>
          <a:p>
            <a:pPr lvl="1"/>
            <a:r>
              <a:rPr lang="en-US" dirty="0"/>
              <a:t>From each source router to each destination router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748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" grpId="0" build="p" bldLvl="5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Least-cost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Least-cost routes provide an easy way to avoid loops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reasonable cost metric is minimized by traversing a loop</a:t>
            </a:r>
          </a:p>
          <a:p>
            <a:r>
              <a:rPr lang="en-US" dirty="0"/>
              <a:t>Least-cost paths form a spanning tree for each destination rooted at that destination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EECS 281: </a:t>
            </a:r>
            <a:br>
              <a:rPr lang="en-US" dirty="0"/>
            </a:br>
            <a:r>
              <a:rPr lang="en-US" dirty="0"/>
              <a:t>Dijkstra’s algorithm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Network topology, link costs known to all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All nodes have same info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Computes least-cost paths from one node (“</a:t>
            </a:r>
            <a:r>
              <a:rPr lang="en-US" altLang="ja-JP" sz="2400" dirty="0">
                <a:latin typeface="Arial" charset="0"/>
                <a:ea typeface="Arial" charset="0"/>
                <a:cs typeface="Arial" charset="0"/>
              </a:rPr>
              <a:t>src”) to all other nodes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After k iterations, know least-cost path to k destination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93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b="1" dirty="0">
                <a:latin typeface="Arial" charset="0"/>
                <a:ea typeface="Arial" charset="0"/>
                <a:cs typeface="Arial" charset="0"/>
              </a:rPr>
              <a:t>Notations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c(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x,y</a:t>
            </a:r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link cost from x to y;</a:t>
            </a:r>
          </a:p>
          <a:p>
            <a:pPr lvl="2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∞ if not direct neighbors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D(v)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current value of cost of path from src to dst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p(v)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predecessor node along path from source to v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N'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: set of nodes whose least-cost path definitively known</a:t>
            </a:r>
          </a:p>
          <a:p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7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routing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path to a given destination</a:t>
            </a:r>
          </a:p>
          <a:p>
            <a:r>
              <a:rPr lang="en-US" dirty="0"/>
              <a:t>How do we know that the state contained in forwarding tables meets our goal?</a:t>
            </a:r>
          </a:p>
          <a:p>
            <a:pPr lvl="1"/>
            <a:r>
              <a:rPr lang="en-US" dirty="0"/>
              <a:t>This is what “</a:t>
            </a:r>
            <a:r>
              <a:rPr lang="en-US" dirty="0">
                <a:solidFill>
                  <a:srgbClr val="0000FF"/>
                </a:solidFill>
              </a:rPr>
              <a:t>validity</a:t>
            </a:r>
            <a:r>
              <a:rPr lang="en-US" dirty="0"/>
              <a:t>” of routing state tells us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[This is non-standard terminology]</a:t>
            </a:r>
          </a:p>
          <a:p>
            <a:pPr lvl="1"/>
            <a:endParaRPr lang="en-US" dirty="0"/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625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78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1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Initialization: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2    N' = {u}; D(u) = 0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3    for all nodes v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4      if v adjacent to u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5        then D(v) = c(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u,v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6      else D(v) = ∞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7   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8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Loop</a:t>
            </a:r>
            <a:r>
              <a:rPr lang="en-US" sz="1600" i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9    find w not in N' such that D(w) is a minimum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10    add w to N'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11    update D(v) for all v adjacent to w and not in N':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12        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D(v) = min( D(v), D(w) + c(</a:t>
            </a:r>
            <a:r>
              <a:rPr lang="en-US" sz="1600" b="1" dirty="0" err="1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w,v</a:t>
            </a:r>
            <a:r>
              <a:rPr lang="en-US" sz="1600" b="1" dirty="0">
                <a:solidFill>
                  <a:srgbClr val="CC0000"/>
                </a:solidFill>
                <a:latin typeface="Courier New" charset="0"/>
                <a:ea typeface="Courier New" charset="0"/>
                <a:cs typeface="Courier New" charset="0"/>
              </a:rPr>
              <a:t>) )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13        /* new cost to v is either old cost to v or known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14         least path cost to w plus cost from w to v */ </a:t>
            </a:r>
          </a:p>
          <a:p>
            <a:pPr marL="0" indent="0"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15 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until all nodes are in N'</a:t>
            </a:r>
            <a:endParaRPr lang="en-US" sz="16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600075" y="3543300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7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/>
          <p:cNvGrpSpPr/>
          <p:nvPr/>
        </p:nvGrpSpPr>
        <p:grpSpPr>
          <a:xfrm>
            <a:off x="4734911" y="3205655"/>
            <a:ext cx="4029109" cy="3426372"/>
            <a:chOff x="4734911" y="3205655"/>
            <a:chExt cx="4029109" cy="3426372"/>
          </a:xfrm>
        </p:grpSpPr>
        <p:sp>
          <p:nvSpPr>
            <p:cNvPr id="140" name="Text Box 11"/>
            <p:cNvSpPr txBox="1">
              <a:spLocks noChangeArrowheads="1"/>
            </p:cNvSpPr>
            <p:nvPr/>
          </p:nvSpPr>
          <p:spPr bwMode="auto">
            <a:xfrm>
              <a:off x="5379498" y="4875463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1" name="Text Box 12"/>
            <p:cNvSpPr txBox="1">
              <a:spLocks noChangeArrowheads="1"/>
            </p:cNvSpPr>
            <p:nvPr/>
          </p:nvSpPr>
          <p:spPr bwMode="auto">
            <a:xfrm>
              <a:off x="6111485" y="4158787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2" name="Line 23"/>
            <p:cNvSpPr>
              <a:spLocks noChangeShapeType="1"/>
            </p:cNvSpPr>
            <p:nvPr/>
          </p:nvSpPr>
          <p:spPr bwMode="auto">
            <a:xfrm>
              <a:off x="5920154" y="3410821"/>
              <a:ext cx="0" cy="744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5108445" y="5168988"/>
              <a:ext cx="9160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4" name="Line 38"/>
            <p:cNvSpPr>
              <a:spLocks noChangeShapeType="1"/>
            </p:cNvSpPr>
            <p:nvPr/>
          </p:nvSpPr>
          <p:spPr bwMode="auto">
            <a:xfrm>
              <a:off x="6125980" y="3568758"/>
              <a:ext cx="0" cy="1433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5" name="Line 39"/>
            <p:cNvSpPr>
              <a:spLocks noChangeShapeType="1"/>
            </p:cNvSpPr>
            <p:nvPr/>
          </p:nvSpPr>
          <p:spPr bwMode="auto">
            <a:xfrm flipH="1">
              <a:off x="4928710" y="3477869"/>
              <a:ext cx="976950" cy="16091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6" name="Text Box 40"/>
            <p:cNvSpPr txBox="1">
              <a:spLocks noChangeArrowheads="1"/>
            </p:cNvSpPr>
            <p:nvPr/>
          </p:nvSpPr>
          <p:spPr bwMode="auto">
            <a:xfrm>
              <a:off x="5157727" y="3994890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5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7" name="Line 41"/>
            <p:cNvSpPr>
              <a:spLocks noChangeShapeType="1"/>
            </p:cNvSpPr>
            <p:nvPr/>
          </p:nvSpPr>
          <p:spPr bwMode="auto">
            <a:xfrm>
              <a:off x="6136126" y="5243486"/>
              <a:ext cx="13045" cy="1057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48" name="Text Box 42"/>
            <p:cNvSpPr txBox="1">
              <a:spLocks noChangeArrowheads="1"/>
            </p:cNvSpPr>
            <p:nvPr/>
          </p:nvSpPr>
          <p:spPr bwMode="auto">
            <a:xfrm>
              <a:off x="6146273" y="5542971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3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49" name="Freeform 43"/>
            <p:cNvSpPr>
              <a:spLocks/>
            </p:cNvSpPr>
            <p:nvPr/>
          </p:nvSpPr>
          <p:spPr bwMode="auto">
            <a:xfrm>
              <a:off x="4909866" y="5274776"/>
              <a:ext cx="1246553" cy="1190488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0" name="Text Box 44"/>
            <p:cNvSpPr txBox="1">
              <a:spLocks noChangeArrowheads="1"/>
            </p:cNvSpPr>
            <p:nvPr/>
          </p:nvSpPr>
          <p:spPr bwMode="auto">
            <a:xfrm>
              <a:off x="5151929" y="580371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1" name="Line 45"/>
            <p:cNvSpPr>
              <a:spLocks noChangeShapeType="1"/>
            </p:cNvSpPr>
            <p:nvPr/>
          </p:nvSpPr>
          <p:spPr bwMode="auto">
            <a:xfrm flipH="1">
              <a:off x="6140475" y="5171968"/>
              <a:ext cx="1446581" cy="1226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2" name="Text Box 46"/>
            <p:cNvSpPr txBox="1">
              <a:spLocks noChangeArrowheads="1"/>
            </p:cNvSpPr>
            <p:nvPr/>
          </p:nvSpPr>
          <p:spPr bwMode="auto">
            <a:xfrm>
              <a:off x="6786943" y="5784346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4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3" name="Text Box 56"/>
            <p:cNvSpPr txBox="1">
              <a:spLocks noChangeArrowheads="1"/>
            </p:cNvSpPr>
            <p:nvPr/>
          </p:nvSpPr>
          <p:spPr bwMode="auto">
            <a:xfrm>
              <a:off x="6668086" y="480060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8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7865356" y="5158558"/>
              <a:ext cx="510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7961022" y="5158558"/>
              <a:ext cx="313088" cy="369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2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6217297" y="3431680"/>
              <a:ext cx="1398748" cy="1695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6820281" y="3957640"/>
              <a:ext cx="31308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7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6197005" y="3410821"/>
              <a:ext cx="40585" cy="20860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6217297" y="3445090"/>
              <a:ext cx="2362653" cy="1567451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7923335" y="3458500"/>
              <a:ext cx="311638" cy="366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9</a:t>
              </a: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61" name="Oval 160"/>
            <p:cNvSpPr>
              <a:spLocks noChangeAspect="1"/>
            </p:cNvSpPr>
            <p:nvPr/>
          </p:nvSpPr>
          <p:spPr bwMode="auto">
            <a:xfrm>
              <a:off x="5906814" y="3205655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x</a:t>
              </a:r>
            </a:p>
          </p:txBody>
        </p:sp>
        <p:sp>
          <p:nvSpPr>
            <p:cNvPr id="162" name="Oval 161"/>
            <p:cNvSpPr>
              <a:spLocks noChangeAspect="1"/>
            </p:cNvSpPr>
            <p:nvPr/>
          </p:nvSpPr>
          <p:spPr bwMode="auto">
            <a:xfrm>
              <a:off x="4734911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u</a:t>
              </a:r>
            </a:p>
          </p:txBody>
        </p:sp>
        <p:sp>
          <p:nvSpPr>
            <p:cNvPr id="163" name="Oval 162"/>
            <p:cNvSpPr>
              <a:spLocks noChangeAspect="1"/>
            </p:cNvSpPr>
            <p:nvPr/>
          </p:nvSpPr>
          <p:spPr bwMode="auto">
            <a:xfrm>
              <a:off x="8306820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z</a:t>
              </a:r>
            </a:p>
          </p:txBody>
        </p:sp>
        <p:sp>
          <p:nvSpPr>
            <p:cNvPr id="164" name="Oval 163"/>
            <p:cNvSpPr>
              <a:spLocks noChangeAspect="1"/>
            </p:cNvSpPr>
            <p:nvPr/>
          </p:nvSpPr>
          <p:spPr bwMode="auto">
            <a:xfrm>
              <a:off x="5922579" y="617482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v</a:t>
              </a:r>
            </a:p>
          </p:txBody>
        </p:sp>
        <p:sp>
          <p:nvSpPr>
            <p:cNvPr id="165" name="Oval 164"/>
            <p:cNvSpPr>
              <a:spLocks noChangeAspect="1"/>
            </p:cNvSpPr>
            <p:nvPr/>
          </p:nvSpPr>
          <p:spPr bwMode="auto">
            <a:xfrm>
              <a:off x="744033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y</a:t>
              </a:r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 bwMode="auto">
            <a:xfrm>
              <a:off x="5922579" y="4945117"/>
              <a:ext cx="457200" cy="457200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noFill/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  <a:latin typeface="Arial" charset="0"/>
                </a:rPr>
                <a:t>w</a:t>
              </a:r>
            </a:p>
          </p:txBody>
        </p:sp>
        <p:sp>
          <p:nvSpPr>
            <p:cNvPr id="167" name="Line 37"/>
            <p:cNvSpPr>
              <a:spLocks noChangeShapeType="1"/>
            </p:cNvSpPr>
            <p:nvPr/>
          </p:nvSpPr>
          <p:spPr bwMode="auto">
            <a:xfrm>
              <a:off x="6364013" y="5168988"/>
              <a:ext cx="1097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374392" y="1750888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Step</a:t>
            </a:r>
          </a:p>
          <a:p>
            <a:pPr algn="r"/>
            <a:endParaRPr lang="en-US" sz="2000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1350306" y="1757238"/>
            <a:ext cx="4315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>
                <a:solidFill>
                  <a:schemeClr val="accent2"/>
                </a:solidFill>
                <a:ea typeface="Arial" charset="0"/>
                <a:cs typeface="Arial" charset="0"/>
              </a:rPr>
              <a:t>N'</a:t>
            </a: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1948523" y="148260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v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416585" y="20906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421348" y="23874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422935" y="269545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416585" y="29970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414998" y="3300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419760" y="36050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2535898" y="149053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w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3212173" y="149053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x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3851935" y="149053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y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4483760" y="149530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D(</a:t>
            </a:r>
            <a:r>
              <a:rPr lang="en-US" sz="2000" b="0" dirty="0">
                <a:solidFill>
                  <a:srgbClr val="0000FF"/>
                </a:solidFill>
                <a:ea typeface="Arial" charset="0"/>
                <a:cs typeface="Arial" charset="0"/>
              </a:rPr>
              <a:t>z</a:t>
            </a: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)</a:t>
            </a:r>
          </a:p>
          <a:p>
            <a:pPr algn="r"/>
            <a:r>
              <a:rPr lang="en-US" sz="1600" b="0" dirty="0">
                <a:solidFill>
                  <a:schemeClr val="accent2"/>
                </a:solidFill>
                <a:ea typeface="Arial" charset="0"/>
                <a:cs typeface="Arial" charset="0"/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505485" y="2111250"/>
            <a:ext cx="46291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486435" y="24255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1395904" y="208108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486435" y="27208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486435" y="30351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470560" y="3338388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481673" y="3644775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486435" y="3940050"/>
            <a:ext cx="462915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2080285" y="2082675"/>
            <a:ext cx="3100388" cy="374650"/>
            <a:chOff x="1370" y="1014"/>
            <a:chExt cx="1953" cy="236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66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70" y="1017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77" y="1015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1248242" y="23779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2051710" y="2389063"/>
            <a:ext cx="3140074" cy="374650"/>
            <a:chOff x="1345" y="1014"/>
            <a:chExt cx="1978" cy="236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62" y="1014"/>
              <a:ext cx="2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∞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80" y="1016"/>
              <a:ext cx="32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2050123" y="2687513"/>
            <a:ext cx="3140076" cy="379412"/>
            <a:chOff x="1345" y="1011"/>
            <a:chExt cx="1978" cy="239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02" y="1011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5" y="1011"/>
              <a:ext cx="4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11,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w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45" y="1017"/>
              <a:ext cx="3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2734335" y="213982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388385" y="2425575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1140763" y="268751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080285" y="274466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1044397" y="297326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3896386" y="2984375"/>
            <a:ext cx="1290638" cy="369888"/>
            <a:chOff x="1481" y="2777"/>
            <a:chExt cx="813" cy="233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73" y="2777"/>
              <a:ext cx="42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14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81" y="2777"/>
              <a:ext cx="41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10,</a:t>
              </a:r>
              <a:r>
                <a:rPr lang="en-US" sz="1800" b="0">
                  <a:solidFill>
                    <a:schemeClr val="accent2"/>
                  </a:solidFill>
                  <a:ea typeface="Arial" charset="0"/>
                  <a:cs typeface="Arial" charset="0"/>
                </a:rPr>
                <a:t>v </a:t>
              </a:r>
              <a:endParaRPr lang="en-US" sz="2000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3917023" y="3043113"/>
            <a:ext cx="528637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959143" y="329235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526187" y="3303463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 b="0">
                <a:solidFill>
                  <a:schemeClr val="accent2"/>
                </a:solidFill>
                <a:ea typeface="Arial" charset="0"/>
                <a:cs typeface="Arial" charset="0"/>
              </a:rPr>
              <a:t>12</a:t>
            </a:r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582185" y="3360613"/>
            <a:ext cx="528638" cy="2762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538163" y="4308475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0000FF"/>
                </a:solidFill>
                <a:ea typeface="Arial" charset="0"/>
                <a:cs typeface="Arial" charset="0"/>
              </a:rPr>
              <a:t>Notes: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Construct shortest path tree by tracing predecessor nodes 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Arial" charset="0"/>
              <a:buChar char="•"/>
            </a:pPr>
            <a:r>
              <a:rPr lang="en-US" sz="2000" b="0" dirty="0">
                <a:solidFill>
                  <a:schemeClr val="accent2"/>
                </a:solidFill>
                <a:ea typeface="Arial" charset="0"/>
                <a:cs typeface="Arial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829440" y="3590800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 b="0">
                <a:solidFill>
                  <a:schemeClr val="accent2"/>
                </a:solidFill>
                <a:ea typeface="Arial" charset="0"/>
                <a:cs typeface="Arial" charset="0"/>
              </a:rPr>
              <a:t>uwxvyz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algorithm: Example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5" name="Text Box 11"/>
          <p:cNvSpPr txBox="1">
            <a:spLocks noChangeArrowheads="1"/>
          </p:cNvSpPr>
          <p:nvPr/>
        </p:nvSpPr>
        <p:spPr bwMode="auto">
          <a:xfrm>
            <a:off x="5379498" y="4875463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7" name="Line 23"/>
          <p:cNvSpPr>
            <a:spLocks noChangeShapeType="1"/>
          </p:cNvSpPr>
          <p:nvPr/>
        </p:nvSpPr>
        <p:spPr bwMode="auto">
          <a:xfrm>
            <a:off x="5920154" y="3410821"/>
            <a:ext cx="0" cy="7449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108445" y="5168988"/>
            <a:ext cx="91607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0" name="Line 39"/>
          <p:cNvSpPr>
            <a:spLocks noChangeShapeType="1"/>
          </p:cNvSpPr>
          <p:nvPr/>
        </p:nvSpPr>
        <p:spPr bwMode="auto">
          <a:xfrm flipH="1">
            <a:off x="4928710" y="3477869"/>
            <a:ext cx="976950" cy="1609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1" name="Text Box 40"/>
          <p:cNvSpPr txBox="1">
            <a:spLocks noChangeArrowheads="1"/>
          </p:cNvSpPr>
          <p:nvPr/>
        </p:nvSpPr>
        <p:spPr bwMode="auto">
          <a:xfrm>
            <a:off x="5157727" y="3994890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5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2" name="Line 41"/>
          <p:cNvSpPr>
            <a:spLocks noChangeShapeType="1"/>
          </p:cNvSpPr>
          <p:nvPr/>
        </p:nvSpPr>
        <p:spPr bwMode="auto">
          <a:xfrm>
            <a:off x="6136126" y="5243486"/>
            <a:ext cx="13045" cy="10578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3" name="Text Box 42"/>
          <p:cNvSpPr txBox="1">
            <a:spLocks noChangeArrowheads="1"/>
          </p:cNvSpPr>
          <p:nvPr/>
        </p:nvSpPr>
        <p:spPr bwMode="auto">
          <a:xfrm>
            <a:off x="6146273" y="5542971"/>
            <a:ext cx="31163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6" name="Line 45"/>
          <p:cNvSpPr>
            <a:spLocks noChangeShapeType="1"/>
          </p:cNvSpPr>
          <p:nvPr/>
        </p:nvSpPr>
        <p:spPr bwMode="auto">
          <a:xfrm flipH="1">
            <a:off x="6140475" y="5171968"/>
            <a:ext cx="1446581" cy="12262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7" name="Text Box 46"/>
          <p:cNvSpPr txBox="1">
            <a:spLocks noChangeArrowheads="1"/>
          </p:cNvSpPr>
          <p:nvPr/>
        </p:nvSpPr>
        <p:spPr bwMode="auto">
          <a:xfrm>
            <a:off x="6786943" y="5784346"/>
            <a:ext cx="313088" cy="366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4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7865356" y="5158558"/>
            <a:ext cx="5102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0" name="Text Box 66"/>
          <p:cNvSpPr txBox="1">
            <a:spLocks noChangeArrowheads="1"/>
          </p:cNvSpPr>
          <p:nvPr/>
        </p:nvSpPr>
        <p:spPr bwMode="auto">
          <a:xfrm>
            <a:off x="7961022" y="5158558"/>
            <a:ext cx="313088" cy="36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accent2"/>
                </a:solidFill>
                <a:ea typeface="Arial" charset="0"/>
                <a:cs typeface="Arial" charset="0"/>
              </a:rPr>
              <a:t>2</a:t>
            </a:r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03" name="Freeform 69"/>
          <p:cNvSpPr>
            <a:spLocks/>
          </p:cNvSpPr>
          <p:nvPr/>
        </p:nvSpPr>
        <p:spPr bwMode="auto">
          <a:xfrm>
            <a:off x="6197005" y="3410821"/>
            <a:ext cx="40585" cy="20860"/>
          </a:xfrm>
          <a:custGeom>
            <a:avLst/>
            <a:gdLst>
              <a:gd name="T0" fmla="*/ 0 w 28"/>
              <a:gd name="T1" fmla="*/ 14 h 14"/>
              <a:gd name="T2" fmla="*/ 28 w 28"/>
              <a:gd name="T3" fmla="*/ 0 h 14"/>
              <a:gd name="T4" fmla="*/ 0 w 28"/>
              <a:gd name="T5" fmla="*/ 14 h 14"/>
              <a:gd name="T6" fmla="*/ 0 60000 65536"/>
              <a:gd name="T7" fmla="*/ 0 60000 65536"/>
              <a:gd name="T8" fmla="*/ 0 60000 65536"/>
              <a:gd name="T9" fmla="*/ 0 w 28"/>
              <a:gd name="T10" fmla="*/ 0 h 14"/>
              <a:gd name="T11" fmla="*/ 28 w 28"/>
              <a:gd name="T12" fmla="*/ 14 h 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" h="14">
                <a:moveTo>
                  <a:pt x="0" y="14"/>
                </a:moveTo>
                <a:cubicBezTo>
                  <a:pt x="9" y="9"/>
                  <a:pt x="28" y="0"/>
                  <a:pt x="28" y="0"/>
                </a:cubicBezTo>
                <a:cubicBezTo>
                  <a:pt x="28" y="0"/>
                  <a:pt x="9" y="9"/>
                  <a:pt x="0" y="14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 bwMode="auto">
          <a:xfrm>
            <a:off x="5906814" y="3205655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x</a:t>
            </a:r>
          </a:p>
        </p:txBody>
      </p:sp>
      <p:sp>
        <p:nvSpPr>
          <p:cNvPr id="107" name="Oval 106"/>
          <p:cNvSpPr>
            <a:spLocks noChangeAspect="1"/>
          </p:cNvSpPr>
          <p:nvPr/>
        </p:nvSpPr>
        <p:spPr bwMode="auto">
          <a:xfrm>
            <a:off x="4734911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u</a:t>
            </a:r>
          </a:p>
        </p:txBody>
      </p:sp>
      <p:sp>
        <p:nvSpPr>
          <p:cNvPr id="108" name="Oval 107"/>
          <p:cNvSpPr>
            <a:spLocks noChangeAspect="1"/>
          </p:cNvSpPr>
          <p:nvPr/>
        </p:nvSpPr>
        <p:spPr bwMode="auto">
          <a:xfrm>
            <a:off x="8306820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z</a:t>
            </a:r>
          </a:p>
        </p:txBody>
      </p:sp>
      <p:sp>
        <p:nvSpPr>
          <p:cNvPr id="109" name="Oval 108"/>
          <p:cNvSpPr>
            <a:spLocks noChangeAspect="1"/>
          </p:cNvSpPr>
          <p:nvPr/>
        </p:nvSpPr>
        <p:spPr bwMode="auto">
          <a:xfrm>
            <a:off x="5922579" y="617482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v</a:t>
            </a:r>
          </a:p>
        </p:txBody>
      </p:sp>
      <p:sp>
        <p:nvSpPr>
          <p:cNvPr id="110" name="Oval 109"/>
          <p:cNvSpPr>
            <a:spLocks noChangeAspect="1"/>
          </p:cNvSpPr>
          <p:nvPr/>
        </p:nvSpPr>
        <p:spPr bwMode="auto">
          <a:xfrm>
            <a:off x="744033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y</a:t>
            </a:r>
          </a:p>
        </p:txBody>
      </p:sp>
      <p:sp>
        <p:nvSpPr>
          <p:cNvPr id="111" name="Oval 110"/>
          <p:cNvSpPr>
            <a:spLocks noChangeAspect="1"/>
          </p:cNvSpPr>
          <p:nvPr/>
        </p:nvSpPr>
        <p:spPr bwMode="auto">
          <a:xfrm>
            <a:off x="5922579" y="4945117"/>
            <a:ext cx="457200" cy="457200"/>
          </a:xfrm>
          <a:prstGeom prst="ellipse">
            <a:avLst/>
          </a:prstGeom>
          <a:solidFill>
            <a:srgbClr val="D3A600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charset="0"/>
              </a:rPr>
              <a:t>w</a:t>
            </a:r>
          </a:p>
        </p:txBody>
      </p:sp>
      <p:sp>
        <p:nvSpPr>
          <p:cNvPr id="115" name="Line 126"/>
          <p:cNvSpPr>
            <a:spLocks noChangeShapeType="1"/>
          </p:cNvSpPr>
          <p:nvPr/>
        </p:nvSpPr>
        <p:spPr bwMode="auto">
          <a:xfrm flipV="1">
            <a:off x="7872248" y="5160579"/>
            <a:ext cx="483476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6" name="Line 127"/>
          <p:cNvSpPr>
            <a:spLocks noChangeShapeType="1"/>
          </p:cNvSpPr>
          <p:nvPr/>
        </p:nvSpPr>
        <p:spPr bwMode="auto">
          <a:xfrm flipV="1">
            <a:off x="6316717" y="5265682"/>
            <a:ext cx="1166649" cy="99848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7" name="Line 128"/>
          <p:cNvSpPr>
            <a:spLocks noChangeShapeType="1"/>
          </p:cNvSpPr>
          <p:nvPr/>
        </p:nvSpPr>
        <p:spPr bwMode="auto">
          <a:xfrm>
            <a:off x="6135928" y="5349240"/>
            <a:ext cx="9525" cy="82296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8" name="Line 129"/>
          <p:cNvSpPr>
            <a:spLocks noChangeShapeType="1"/>
          </p:cNvSpPr>
          <p:nvPr/>
        </p:nvSpPr>
        <p:spPr bwMode="auto">
          <a:xfrm flipV="1">
            <a:off x="5008563" y="3462987"/>
            <a:ext cx="911225" cy="149206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" name="Line 130"/>
          <p:cNvSpPr>
            <a:spLocks noChangeShapeType="1"/>
          </p:cNvSpPr>
          <p:nvPr/>
        </p:nvSpPr>
        <p:spPr bwMode="auto">
          <a:xfrm flipV="1">
            <a:off x="5196840" y="5167133"/>
            <a:ext cx="73152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380634" y="1954923"/>
            <a:ext cx="3159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least-cost tree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from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17183" y="1954922"/>
            <a:ext cx="34163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solidFill>
                  <a:schemeClr val="accent2"/>
                </a:solidFill>
              </a:rPr>
              <a:t>Resulting forwarding table</a:t>
            </a:r>
          </a:p>
          <a:p>
            <a:pPr algn="ctr"/>
            <a:r>
              <a:rPr lang="en-US" sz="2000" i="1" dirty="0">
                <a:solidFill>
                  <a:schemeClr val="accent2"/>
                </a:solidFill>
              </a:rPr>
              <a:t>in </a:t>
            </a:r>
            <a:r>
              <a:rPr lang="en-US" sz="2000" i="1" dirty="0">
                <a:solidFill>
                  <a:srgbClr val="0000FF"/>
                </a:solidFill>
              </a:rPr>
              <a:t>u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1046280" y="3223118"/>
            <a:ext cx="2318291" cy="2351747"/>
            <a:chOff x="1046280" y="3223118"/>
            <a:chExt cx="2318291" cy="2351747"/>
          </a:xfrm>
        </p:grpSpPr>
        <p:sp>
          <p:nvSpPr>
            <p:cNvPr id="123" name="Line 59"/>
            <p:cNvSpPr>
              <a:spLocks noChangeShapeType="1"/>
            </p:cNvSpPr>
            <p:nvPr/>
          </p:nvSpPr>
          <p:spPr bwMode="auto">
            <a:xfrm>
              <a:off x="2525715" y="3288865"/>
              <a:ext cx="1270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24" name="Line 60"/>
            <p:cNvSpPr>
              <a:spLocks noChangeShapeType="1"/>
            </p:cNvSpPr>
            <p:nvPr/>
          </p:nvSpPr>
          <p:spPr bwMode="auto">
            <a:xfrm>
              <a:off x="1194712" y="3666031"/>
              <a:ext cx="2163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800" b="0">
                <a:solidFill>
                  <a:schemeClr val="accent2"/>
                </a:solidFill>
              </a:endParaRPr>
            </a:p>
          </p:txBody>
        </p:sp>
        <p:sp>
          <p:nvSpPr>
            <p:cNvPr id="125" name="Text Box 61"/>
            <p:cNvSpPr txBox="1">
              <a:spLocks noChangeArrowheads="1"/>
            </p:cNvSpPr>
            <p:nvPr/>
          </p:nvSpPr>
          <p:spPr bwMode="auto">
            <a:xfrm>
              <a:off x="1597937" y="366920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v</a:t>
              </a:r>
            </a:p>
          </p:txBody>
        </p:sp>
        <p:sp>
          <p:nvSpPr>
            <p:cNvPr id="126" name="Text Box 62"/>
            <p:cNvSpPr txBox="1">
              <a:spLocks noChangeArrowheads="1"/>
            </p:cNvSpPr>
            <p:nvPr/>
          </p:nvSpPr>
          <p:spPr bwMode="auto">
            <a:xfrm>
              <a:off x="1572537" y="3966068"/>
              <a:ext cx="3513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w</a:t>
              </a:r>
            </a:p>
          </p:txBody>
        </p:sp>
        <p:sp>
          <p:nvSpPr>
            <p:cNvPr id="127" name="Text Box 63"/>
            <p:cNvSpPr txBox="1">
              <a:spLocks noChangeArrowheads="1"/>
            </p:cNvSpPr>
            <p:nvPr/>
          </p:nvSpPr>
          <p:spPr bwMode="auto">
            <a:xfrm>
              <a:off x="1597937" y="4339131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1597937" y="4712193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y</a:t>
              </a:r>
            </a:p>
          </p:txBody>
        </p:sp>
        <p:sp>
          <p:nvSpPr>
            <p:cNvPr id="129" name="Text Box 65"/>
            <p:cNvSpPr txBox="1">
              <a:spLocks noChangeArrowheads="1"/>
            </p:cNvSpPr>
            <p:nvPr/>
          </p:nvSpPr>
          <p:spPr bwMode="auto">
            <a:xfrm>
              <a:off x="1605080" y="50709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>
                  <a:solidFill>
                    <a:schemeClr val="accent2"/>
                  </a:solidFill>
                </a:rPr>
                <a:t>z</a:t>
              </a:r>
            </a:p>
          </p:txBody>
        </p:sp>
        <p:sp>
          <p:nvSpPr>
            <p:cNvPr id="130" name="Text Box 66"/>
            <p:cNvSpPr txBox="1">
              <a:spLocks noChangeArrowheads="1"/>
            </p:cNvSpPr>
            <p:nvPr/>
          </p:nvSpPr>
          <p:spPr bwMode="auto">
            <a:xfrm>
              <a:off x="2602824" y="3643806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1" name="Text Box 67"/>
            <p:cNvSpPr txBox="1">
              <a:spLocks noChangeArrowheads="1"/>
            </p:cNvSpPr>
            <p:nvPr/>
          </p:nvSpPr>
          <p:spPr bwMode="auto">
            <a:xfrm>
              <a:off x="2602824" y="3964481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2" name="Text Box 68"/>
            <p:cNvSpPr txBox="1">
              <a:spLocks noChangeArrowheads="1"/>
            </p:cNvSpPr>
            <p:nvPr/>
          </p:nvSpPr>
          <p:spPr bwMode="auto">
            <a:xfrm>
              <a:off x="2628472" y="4362943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x)</a:t>
              </a:r>
            </a:p>
          </p:txBody>
        </p:sp>
        <p:sp>
          <p:nvSpPr>
            <p:cNvPr id="133" name="Text Box 69"/>
            <p:cNvSpPr txBox="1">
              <a:spLocks noChangeArrowheads="1"/>
            </p:cNvSpPr>
            <p:nvPr/>
          </p:nvSpPr>
          <p:spPr bwMode="auto">
            <a:xfrm>
              <a:off x="2602824" y="4709018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4" name="Text Box 70"/>
            <p:cNvSpPr txBox="1">
              <a:spLocks noChangeArrowheads="1"/>
            </p:cNvSpPr>
            <p:nvPr/>
          </p:nvSpPr>
          <p:spPr bwMode="auto">
            <a:xfrm>
              <a:off x="2602824" y="5080493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b="0" dirty="0">
                  <a:solidFill>
                    <a:schemeClr val="accent2"/>
                  </a:solidFill>
                </a:rPr>
                <a:t>(u, w)</a:t>
              </a:r>
            </a:p>
          </p:txBody>
        </p:sp>
        <p:sp>
          <p:nvSpPr>
            <p:cNvPr id="135" name="Text Box 71"/>
            <p:cNvSpPr txBox="1">
              <a:spLocks noChangeArrowheads="1"/>
            </p:cNvSpPr>
            <p:nvPr/>
          </p:nvSpPr>
          <p:spPr bwMode="auto">
            <a:xfrm>
              <a:off x="1046280" y="3223118"/>
              <a:ext cx="14160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chemeClr val="accent2"/>
                  </a:solidFill>
                </a:rPr>
                <a:t>destination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705215" y="3223118"/>
              <a:ext cx="58261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chemeClr val="accent2"/>
                  </a:solidFill>
                </a:rPr>
                <a:t>link</a:t>
              </a:r>
            </a:p>
          </p:txBody>
        </p:sp>
      </p:grpSp>
      <p:sp>
        <p:nvSpPr>
          <p:cNvPr id="138" name="Footer Placeholder 1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9" name="Slide Number Placeholder 1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control plane calculates valid routes and sets up forwarding table</a:t>
            </a:r>
          </a:p>
          <a:p>
            <a:pPr lvl="1"/>
            <a:r>
              <a:rPr lang="en-US" dirty="0"/>
              <a:t>Avoiding loops and dead ends</a:t>
            </a:r>
          </a:p>
          <a:p>
            <a:r>
              <a:rPr lang="en-US" dirty="0"/>
              <a:t>Least-cost routes can be calculated using Dijkstra’s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Routing protocols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vs. global view of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By itself, the state in a single router cannot be evaluated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It must be evaluated in terms of the global context</a:t>
            </a:r>
          </a:p>
          <a:p>
            <a:pPr lvl="4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Local vs. global view of state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3710"/>
              </p:ext>
            </p:extLst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88390"/>
              </p:ext>
            </p:extLst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sp>
        <p:nvSpPr>
          <p:cNvPr id="85" name="Rounded Rectangle 84"/>
          <p:cNvSpPr/>
          <p:nvPr/>
        </p:nvSpPr>
        <p:spPr>
          <a:xfrm>
            <a:off x="208456" y="3593293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283776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</p:spTree>
    <p:extLst>
      <p:ext uri="{BB962C8B-B14F-4D97-AF65-F5344CB8AC3E}">
        <p14:creationId xmlns:p14="http://schemas.microsoft.com/office/powerpoint/2010/main" val="15970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44" grpId="0"/>
      <p:bldP spid="57" grpId="0" animBg="1"/>
      <p:bldP spid="79" grpId="0"/>
      <p:bldP spid="83" grpId="0"/>
      <p:bldP spid="85" grpId="0" animBg="1"/>
      <p:bldP spid="88" grpId="0" animBg="1"/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global view of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Local</a:t>
            </a:r>
            <a:r>
              <a:rPr lang="en-US" dirty="0"/>
              <a:t> routing state is the forwarding table in a single router</a:t>
            </a:r>
          </a:p>
          <a:p>
            <a:pPr lvl="1"/>
            <a:r>
              <a:rPr lang="en-US" dirty="0"/>
              <a:t>By itself, the state in a single router cannot be evaluated </a:t>
            </a:r>
          </a:p>
          <a:p>
            <a:pPr lvl="1"/>
            <a:r>
              <a:rPr lang="en-US" dirty="0"/>
              <a:t>It must be evaluated in terms of the global context</a:t>
            </a:r>
          </a:p>
          <a:p>
            <a:r>
              <a:rPr lang="en-US" i="1" dirty="0"/>
              <a:t>Global</a:t>
            </a:r>
            <a:r>
              <a:rPr lang="en-US" dirty="0"/>
              <a:t> state refers to the collection of forwarding tables in each of the routers</a:t>
            </a:r>
          </a:p>
          <a:p>
            <a:pPr lvl="1"/>
            <a:r>
              <a:rPr lang="en-US" dirty="0"/>
              <a:t>Global state determines which paths packets take</a:t>
            </a:r>
          </a:p>
          <a:p>
            <a:pPr lvl="1"/>
            <a:r>
              <a:rPr lang="en-US" dirty="0"/>
              <a:t>(Will discuss later where this routing state comes from)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“Valid” routing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is “valid” if it produces forwarding decisions that always deliver packets to their destinations</a:t>
            </a:r>
          </a:p>
          <a:p>
            <a:r>
              <a:rPr lang="en-US" dirty="0"/>
              <a:t>Goal of routing protocols: </a:t>
            </a:r>
            <a:r>
              <a:rPr lang="en-US" dirty="0">
                <a:solidFill>
                  <a:srgbClr val="0000FF"/>
                </a:solidFill>
              </a:rPr>
              <a:t>compute valid state</a:t>
            </a:r>
          </a:p>
          <a:p>
            <a:pPr lvl="1"/>
            <a:r>
              <a:rPr lang="en-US" dirty="0"/>
              <a:t>How can we tell if routing state if valid?</a:t>
            </a:r>
          </a:p>
          <a:p>
            <a:r>
              <a:rPr lang="en-US" dirty="0"/>
              <a:t>Need a succinct correctness condition for routing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and sufficient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routing state is valid </a:t>
            </a:r>
            <a:r>
              <a:rPr lang="en-US" i="1" dirty="0">
                <a:solidFill>
                  <a:srgbClr val="0000FF"/>
                </a:solidFill>
              </a:rPr>
              <a:t>if and only if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There are no dead ends (other than destination)</a:t>
            </a:r>
          </a:p>
          <a:p>
            <a:pPr lvl="1"/>
            <a:r>
              <a:rPr lang="en-US" dirty="0"/>
              <a:t>There are no loops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dead end</a:t>
            </a:r>
            <a:r>
              <a:rPr lang="en-US" dirty="0"/>
              <a:t> is when there is no outgoing link (next-hop)</a:t>
            </a:r>
          </a:p>
          <a:p>
            <a:pPr lvl="1"/>
            <a:r>
              <a:rPr lang="en-US" dirty="0"/>
              <a:t>A packet arrives, but the forwarding decision does not yield any outgoing link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loop</a:t>
            </a:r>
            <a:r>
              <a:rPr lang="en-US" dirty="0"/>
              <a:t> is when a packet cycles around the same set of nodes forever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Loop!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31,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/>
          </p:nvPr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UCB</a:t>
            </a:r>
            <a:endParaRPr lang="en-US" dirty="0"/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  <p:sp>
        <p:nvSpPr>
          <p:cNvPr id="57" name="Cube 56"/>
          <p:cNvSpPr/>
          <p:nvPr/>
        </p:nvSpPr>
        <p:spPr bwMode="auto">
          <a:xfrm>
            <a:off x="1668708" y="4374458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58" name="Straight Connector 57"/>
          <p:cNvCxnSpPr>
            <a:stCxn id="31" idx="2"/>
            <a:endCxn id="57" idx="5"/>
          </p:cNvCxnSpPr>
          <p:nvPr/>
        </p:nvCxnSpPr>
        <p:spPr bwMode="auto">
          <a:xfrm flipH="1">
            <a:off x="2306168" y="4207353"/>
            <a:ext cx="1346635" cy="310534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34450" y="2742246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9" name="TextBox 78"/>
          <p:cNvSpPr txBox="1">
            <a:spLocks noChangeArrowheads="1"/>
          </p:cNvSpPr>
          <p:nvPr/>
        </p:nvSpPr>
        <p:spPr bwMode="auto">
          <a:xfrm>
            <a:off x="72676" y="2447251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765617" y="478666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#6</a:t>
            </a: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0253"/>
              </p:ext>
            </p:extLst>
          </p:nvPr>
        </p:nvGraphicFramePr>
        <p:xfrm>
          <a:off x="4906450" y="1722437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Rounded Rectangle 87"/>
          <p:cNvSpPr/>
          <p:nvPr/>
        </p:nvSpPr>
        <p:spPr>
          <a:xfrm>
            <a:off x="4780456" y="2573484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644676" y="1427442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Forwarding Table @ #2</a:t>
            </a:r>
          </a:p>
        </p:txBody>
      </p:sp>
      <p:cxnSp>
        <p:nvCxnSpPr>
          <p:cNvPr id="4" name="Straight Arrow Connector 3"/>
          <p:cNvCxnSpPr>
            <a:endCxn id="88" idx="3"/>
          </p:cNvCxnSpPr>
          <p:nvPr/>
        </p:nvCxnSpPr>
        <p:spPr bwMode="auto">
          <a:xfrm flipH="1" flipV="1">
            <a:off x="6646020" y="2768747"/>
            <a:ext cx="2345580" cy="101195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45" name="Straight Arrow Connector 44"/>
          <p:cNvCxnSpPr>
            <a:endCxn id="77" idx="3"/>
          </p:cNvCxnSpPr>
          <p:nvPr/>
        </p:nvCxnSpPr>
        <p:spPr bwMode="auto">
          <a:xfrm flipH="1">
            <a:off x="7814722" y="3780702"/>
            <a:ext cx="1176878" cy="14858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53162625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1490453762</TotalTime>
  <Pages>7</Pages>
  <Words>2198</Words>
  <Application>Microsoft Macintosh PowerPoint</Application>
  <PresentationFormat>On-screen Show (4:3)</PresentationFormat>
  <Paragraphs>566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ＭＳ Ｐゴシック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2018</vt:lpstr>
      <vt:lpstr>Agenda</vt:lpstr>
      <vt:lpstr>Goal of routing</vt:lpstr>
      <vt:lpstr>Local vs. global view of state</vt:lpstr>
      <vt:lpstr>Example:  Local vs. global view of state</vt:lpstr>
      <vt:lpstr>Local vs. global view of state</vt:lpstr>
      <vt:lpstr>“Valid” routing state</vt:lpstr>
      <vt:lpstr>Necessary and sufficient condition</vt:lpstr>
      <vt:lpstr>Loop!</vt:lpstr>
      <vt:lpstr>Dead end to MIT @ #0</vt:lpstr>
      <vt:lpstr>Necessary and sufficient condition</vt:lpstr>
      <vt:lpstr>Necessary (“only if”)</vt:lpstr>
      <vt:lpstr>Sufficient (“if”)</vt:lpstr>
      <vt:lpstr>Checking validity of routing state</vt:lpstr>
      <vt:lpstr>Example 1</vt:lpstr>
      <vt:lpstr>Pick destination</vt:lpstr>
      <vt:lpstr>Put arrows on outgoing links (to green dot)</vt:lpstr>
      <vt:lpstr>Remove unused links</vt:lpstr>
      <vt:lpstr>Example 2</vt:lpstr>
      <vt:lpstr>Not valid: Contains loop!</vt:lpstr>
      <vt:lpstr>Routing validity</vt:lpstr>
      <vt:lpstr>5-minute break!</vt:lpstr>
      <vt:lpstr>Announcements</vt:lpstr>
      <vt:lpstr>Goal of routing</vt:lpstr>
      <vt:lpstr>Example</vt:lpstr>
      <vt:lpstr>Example</vt:lpstr>
      <vt:lpstr>Least-cost path routing</vt:lpstr>
      <vt:lpstr>Least-cost routes</vt:lpstr>
      <vt:lpstr>EECS 281:  Dijkstra’s algorithm</vt:lpstr>
      <vt:lpstr>Dijkstra’s algorithm</vt:lpstr>
      <vt:lpstr>Dijkstra’s algorithm</vt:lpstr>
      <vt:lpstr>Dijkstra’s algorithm: Example</vt:lpstr>
      <vt:lpstr>Dijkstra’s algorithm: Example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1228</cp:revision>
  <cp:lastPrinted>1999-09-08T17:25:07Z</cp:lastPrinted>
  <dcterms:created xsi:type="dcterms:W3CDTF">2014-01-14T18:15:50Z</dcterms:created>
  <dcterms:modified xsi:type="dcterms:W3CDTF">2018-10-31T14:55:29Z</dcterms:modified>
  <cp:category/>
</cp:coreProperties>
</file>