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8"/>
  </p:notesMasterIdLst>
  <p:handoutMasterIdLst>
    <p:handoutMasterId r:id="rId49"/>
  </p:handoutMasterIdLst>
  <p:sldIdLst>
    <p:sldId id="258" r:id="rId2"/>
    <p:sldId id="487" r:id="rId3"/>
    <p:sldId id="514" r:id="rId4"/>
    <p:sldId id="515" r:id="rId5"/>
    <p:sldId id="547" r:id="rId6"/>
    <p:sldId id="582" r:id="rId7"/>
    <p:sldId id="581" r:id="rId8"/>
    <p:sldId id="517" r:id="rId9"/>
    <p:sldId id="580" r:id="rId10"/>
    <p:sldId id="635" r:id="rId11"/>
    <p:sldId id="637" r:id="rId12"/>
    <p:sldId id="518" r:id="rId13"/>
    <p:sldId id="549" r:id="rId14"/>
    <p:sldId id="522" r:id="rId15"/>
    <p:sldId id="523" r:id="rId16"/>
    <p:sldId id="551" r:id="rId17"/>
    <p:sldId id="524" r:id="rId18"/>
    <p:sldId id="550" r:id="rId19"/>
    <p:sldId id="525" r:id="rId20"/>
    <p:sldId id="526" r:id="rId21"/>
    <p:sldId id="527" r:id="rId22"/>
    <p:sldId id="528" r:id="rId23"/>
    <p:sldId id="552" r:id="rId24"/>
    <p:sldId id="502" r:id="rId25"/>
    <p:sldId id="503" r:id="rId26"/>
    <p:sldId id="554" r:id="rId27"/>
    <p:sldId id="571" r:id="rId28"/>
    <p:sldId id="572" r:id="rId29"/>
    <p:sldId id="573" r:id="rId30"/>
    <p:sldId id="558" r:id="rId31"/>
    <p:sldId id="574" r:id="rId32"/>
    <p:sldId id="575" r:id="rId33"/>
    <p:sldId id="559" r:id="rId34"/>
    <p:sldId id="560" r:id="rId35"/>
    <p:sldId id="561" r:id="rId36"/>
    <p:sldId id="562" r:id="rId37"/>
    <p:sldId id="563" r:id="rId38"/>
    <p:sldId id="564" r:id="rId39"/>
    <p:sldId id="565" r:id="rId40"/>
    <p:sldId id="577" r:id="rId41"/>
    <p:sldId id="566" r:id="rId42"/>
    <p:sldId id="567" r:id="rId43"/>
    <p:sldId id="568" r:id="rId44"/>
    <p:sldId id="578" r:id="rId45"/>
    <p:sldId id="579" r:id="rId46"/>
    <p:sldId id="512" r:id="rId47"/>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44"/>
    <p:restoredTop sz="95467"/>
  </p:normalViewPr>
  <p:slideViewPr>
    <p:cSldViewPr>
      <p:cViewPr varScale="1">
        <p:scale>
          <a:sx n="120" d="100"/>
          <a:sy n="120" d="100"/>
        </p:scale>
        <p:origin x="142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23</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10311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6133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9463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612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323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447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24176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16</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September 13, 2021</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3</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12" y="381000"/>
            <a:ext cx="8069263" cy="6858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41B29A17-FCF0-ED41-92FA-32F7C054FF4E}" type="slidenum">
              <a:rPr lang="en-US"/>
              <a:pPr/>
              <a:t>‹#›</a:t>
            </a:fld>
            <a:endParaRPr lang="en-US"/>
          </a:p>
        </p:txBody>
      </p:sp>
    </p:spTree>
    <p:extLst>
      <p:ext uri="{BB962C8B-B14F-4D97-AF65-F5344CB8AC3E}">
        <p14:creationId xmlns:p14="http://schemas.microsoft.com/office/powerpoint/2010/main" val="11014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September 13, 2021</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3</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 id="2147483709" r:id="rId13"/>
  </p:sldLayoutIdLst>
  <p:hf sldNum="0"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he_Mother_of_All_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Fall 2021</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want</a:t>
            </a:r>
          </a:p>
        </p:txBody>
      </p:sp>
      <p:sp>
        <p:nvSpPr>
          <p:cNvPr id="4" name="Date Placeholder 3">
            <a:extLst>
              <a:ext uri="{FF2B5EF4-FFF2-40B4-BE49-F238E27FC236}">
                <a16:creationId xmlns:a16="http://schemas.microsoft.com/office/drawing/2014/main" id="{CB834463-AF8F-2047-80D9-3A4250103D33}"/>
              </a:ext>
            </a:extLst>
          </p:cNvPr>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a:extLst>
              <a:ext uri="{FF2B5EF4-FFF2-40B4-BE49-F238E27FC236}">
                <a16:creationId xmlns:a16="http://schemas.microsoft.com/office/drawing/2014/main" id="{0A40350F-F31F-DA47-88B2-0476888B4D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2" name="Right Arrow 1">
            <a:extLst>
              <a:ext uri="{FF2B5EF4-FFF2-40B4-BE49-F238E27FC236}">
                <a16:creationId xmlns:a16="http://schemas.microsoft.com/office/drawing/2014/main" id="{9CEC7EE9-0BEC-7049-9BB1-4C1CA1E8C509}"/>
              </a:ext>
            </a:extLst>
          </p:cNvPr>
          <p:cNvSpPr/>
          <p:nvPr/>
        </p:nvSpPr>
        <p:spPr bwMode="auto">
          <a:xfrm>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8D36905E-1D41-AB41-9A55-73E17CDF11B6}"/>
              </a:ext>
            </a:extLst>
          </p:cNvPr>
          <p:cNvSpPr txBox="1"/>
          <p:nvPr/>
        </p:nvSpPr>
        <p:spPr>
          <a:xfrm>
            <a:off x="3799065" y="3145859"/>
            <a:ext cx="1580369" cy="338554"/>
          </a:xfrm>
          <a:prstGeom prst="rect">
            <a:avLst/>
          </a:prstGeom>
          <a:noFill/>
        </p:spPr>
        <p:txBody>
          <a:bodyPr wrap="none" rtlCol="0">
            <a:spAutoFit/>
          </a:bodyPr>
          <a:lstStyle/>
          <a:p>
            <a:r>
              <a:rPr lang="en-US" dirty="0"/>
              <a:t>HTTP Request</a:t>
            </a:r>
          </a:p>
        </p:txBody>
      </p:sp>
    </p:spTree>
    <p:extLst>
      <p:ext uri="{BB962C8B-B14F-4D97-AF65-F5344CB8AC3E}">
        <p14:creationId xmlns:p14="http://schemas.microsoft.com/office/powerpoint/2010/main" val="311524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get</a:t>
            </a:r>
          </a:p>
        </p:txBody>
      </p:sp>
      <p:sp>
        <p:nvSpPr>
          <p:cNvPr id="4" name="Date Placeholder 3">
            <a:extLst>
              <a:ext uri="{FF2B5EF4-FFF2-40B4-BE49-F238E27FC236}">
                <a16:creationId xmlns:a16="http://schemas.microsoft.com/office/drawing/2014/main" id="{CB834463-AF8F-2047-80D9-3A4250103D33}"/>
              </a:ext>
            </a:extLst>
          </p:cNvPr>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a:extLst>
              <a:ext uri="{FF2B5EF4-FFF2-40B4-BE49-F238E27FC236}">
                <a16:creationId xmlns:a16="http://schemas.microsoft.com/office/drawing/2014/main" id="{0A40350F-F31F-DA47-88B2-0476888B4D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15" name="Rectangle 14">
            <a:extLst>
              <a:ext uri="{FF2B5EF4-FFF2-40B4-BE49-F238E27FC236}">
                <a16:creationId xmlns:a16="http://schemas.microsoft.com/office/drawing/2014/main" id="{2898FD97-E2A7-C844-B4EE-E1BC304EC53D}"/>
              </a:ext>
            </a:extLst>
          </p:cNvPr>
          <p:cNvSpPr/>
          <p:nvPr/>
        </p:nvSpPr>
        <p:spPr bwMode="auto">
          <a:xfrm>
            <a:off x="1983055" y="3220249"/>
            <a:ext cx="640080" cy="731520"/>
          </a:xfrm>
          <a:prstGeom prst="rect">
            <a:avLst/>
          </a:prstGeom>
          <a:solidFill>
            <a:srgbClr val="333399"/>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Hello</a:t>
            </a:r>
          </a:p>
        </p:txBody>
      </p:sp>
      <p:sp>
        <p:nvSpPr>
          <p:cNvPr id="16" name="TextBox 15">
            <a:extLst>
              <a:ext uri="{FF2B5EF4-FFF2-40B4-BE49-F238E27FC236}">
                <a16:creationId xmlns:a16="http://schemas.microsoft.com/office/drawing/2014/main" id="{ECBECAF4-363A-AC4A-9F1B-AF9EE49D41D2}"/>
              </a:ext>
            </a:extLst>
          </p:cNvPr>
          <p:cNvSpPr txBox="1"/>
          <p:nvPr/>
        </p:nvSpPr>
        <p:spPr>
          <a:xfrm>
            <a:off x="4210831" y="3145859"/>
            <a:ext cx="1750287" cy="338554"/>
          </a:xfrm>
          <a:prstGeom prst="rect">
            <a:avLst/>
          </a:prstGeom>
          <a:noFill/>
        </p:spPr>
        <p:txBody>
          <a:bodyPr wrap="none" rtlCol="0">
            <a:spAutoFit/>
          </a:bodyPr>
          <a:lstStyle/>
          <a:p>
            <a:r>
              <a:rPr lang="en-US" dirty="0"/>
              <a:t>HTTP Response</a:t>
            </a:r>
          </a:p>
        </p:txBody>
      </p:sp>
      <p:sp>
        <p:nvSpPr>
          <p:cNvPr id="17" name="Right Arrow 16">
            <a:extLst>
              <a:ext uri="{FF2B5EF4-FFF2-40B4-BE49-F238E27FC236}">
                <a16:creationId xmlns:a16="http://schemas.microsoft.com/office/drawing/2014/main" id="{03679FD9-176E-BB4D-AF10-AAA0E95FB1B0}"/>
              </a:ext>
            </a:extLst>
          </p:cNvPr>
          <p:cNvSpPr/>
          <p:nvPr/>
        </p:nvSpPr>
        <p:spPr bwMode="auto">
          <a:xfrm flipH="1">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7069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github.com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mosharaf</a:t>
            </a:r>
            <a:r>
              <a:rPr lang="en-US" sz="1800" dirty="0">
                <a:solidFill>
                  <a:schemeClr val="accent2">
                    <a:lumMod val="50000"/>
                    <a:lumOff val="50000"/>
                  </a:schemeClr>
                </a:solidFill>
                <a:latin typeface="Lucida Console" charset="0"/>
                <a:ea typeface="Lucida Console" charset="0"/>
                <a:cs typeface="Lucida Console" charset="0"/>
              </a:rPr>
              <a:t>/eecs489/blob/f21/Slides/091321.pptx</a:t>
            </a:r>
          </a:p>
          <a:p>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www.google.com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search?q</a:t>
            </a:r>
            <a:r>
              <a:rPr lang="en-US" sz="1800" dirty="0">
                <a:solidFill>
                  <a:schemeClr val="accent2">
                    <a:lumMod val="50000"/>
                    <a:lumOff val="50000"/>
                  </a:schemeClr>
                </a:solidFill>
                <a:latin typeface="Lucida Console" charset="0"/>
                <a:ea typeface="Lucida Console" charset="0"/>
                <a:cs typeface="Lucida Console" charset="0"/>
              </a:rPr>
              <a:t>=eecs489</a:t>
            </a:r>
          </a:p>
          <a:p>
            <a:pPr lvl="1"/>
            <a:r>
              <a:rPr lang="en-US" dirty="0"/>
              <a:t>Server-side processing can be included in the name</a:t>
            </a:r>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Tree>
    <p:extLst>
      <p:ext uri="{BB962C8B-B14F-4D97-AF65-F5344CB8AC3E}">
        <p14:creationId xmlns:p14="http://schemas.microsoft.com/office/powerpoint/2010/main" val="5032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solidFill>
                  <a:srgbClr val="0000FF"/>
                </a:solidFill>
              </a:rPr>
              <a:t>Stateless</a:t>
            </a:r>
          </a:p>
          <a:p>
            <a:r>
              <a:rPr lang="en-US" dirty="0"/>
              <a:t>ASCII format</a:t>
            </a:r>
          </a:p>
          <a:p>
            <a:pPr lvl="1"/>
            <a:r>
              <a:rPr lang="en-US" dirty="0"/>
              <a:t>Before HTTP/2</a:t>
            </a:r>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4" name="Date Placeholder 3"/>
          <p:cNvSpPr>
            <a:spLocks noGrp="1"/>
          </p:cNvSpPr>
          <p:nvPr>
            <p:ph type="dt" sz="half" idx="10"/>
          </p:nvPr>
        </p:nvSpPr>
        <p:spPr/>
        <p:txBody>
          <a:bodyPr/>
          <a:lstStyle/>
          <a:p>
            <a:r>
              <a:rPr lang="en-US"/>
              <a:t>September 13, 2021</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3</a:t>
            </a:r>
            <a:endParaRPr lang="en-US" sz="1050" b="0">
              <a:latin typeface="Times New Roman" charset="0"/>
            </a:endParaRPr>
          </a:p>
        </p:txBody>
      </p:sp>
    </p:spTree>
    <p:extLst>
      <p:ext uri="{BB962C8B-B14F-4D97-AF65-F5344CB8AC3E}">
        <p14:creationId xmlns:p14="http://schemas.microsoft.com/office/powerpoint/2010/main" val="256069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5" name="Date Placeholder 4"/>
          <p:cNvSpPr>
            <a:spLocks noGrp="1"/>
          </p:cNvSpPr>
          <p:nvPr>
            <p:ph type="dt" sz="half" idx="10"/>
          </p:nvPr>
        </p:nvSpPr>
        <p:spPr/>
        <p:txBody>
          <a:bodyPr/>
          <a:lstStyle/>
          <a:p>
            <a:r>
              <a:rPr lang="en-US"/>
              <a:t>September 13, 2021</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5" name="Date Placeholder 4"/>
          <p:cNvSpPr>
            <a:spLocks noGrp="1"/>
          </p:cNvSpPr>
          <p:nvPr>
            <p:ph type="dt" sz="half" idx="10"/>
          </p:nvPr>
        </p:nvSpPr>
        <p:spPr/>
        <p:txBody>
          <a:bodyPr/>
          <a:lstStyle/>
          <a:p>
            <a:r>
              <a:rPr lang="en-US"/>
              <a:t>September 13, 2021</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6" name="Footer Placeholder 5">
            <a:extLst>
              <a:ext uri="{FF2B5EF4-FFF2-40B4-BE49-F238E27FC236}">
                <a16:creationId xmlns:a16="http://schemas.microsoft.com/office/drawing/2014/main" id="{7FDDB9C7-733B-7646-9C83-B0C77CF31A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HTTP and the Web</a:t>
            </a:r>
          </a:p>
          <a:p>
            <a:r>
              <a:rPr lang="en-US" dirty="0"/>
              <a:t>Improving HTTP Performance</a:t>
            </a:r>
          </a:p>
        </p:txBody>
      </p:sp>
      <p:sp>
        <p:nvSpPr>
          <p:cNvPr id="4" name="Date Placeholder 3"/>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type="body"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stateless protocol keep state?</a:t>
            </a:r>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Tree>
    <p:extLst>
      <p:ext uri="{BB962C8B-B14F-4D97-AF65-F5344CB8AC3E}">
        <p14:creationId xmlns:p14="http://schemas.microsoft.com/office/powerpoint/2010/main" val="89985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type="body"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8200" y="4332918"/>
            <a:ext cx="1434999" cy="1361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672584" y="4545059"/>
            <a:ext cx="1917801" cy="1178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
        <p:nvSpPr>
          <p:cNvPr id="6" name="TextBox 5">
            <a:extLst>
              <a:ext uri="{FF2B5EF4-FFF2-40B4-BE49-F238E27FC236}">
                <a16:creationId xmlns:a16="http://schemas.microsoft.com/office/drawing/2014/main" id="{330A0F82-B3AE-7C4E-8A2E-142F34494CFD}"/>
              </a:ext>
            </a:extLst>
          </p:cNvPr>
          <p:cNvSpPr txBox="1"/>
          <p:nvPr/>
        </p:nvSpPr>
        <p:spPr>
          <a:xfrm>
            <a:off x="1082281" y="5598857"/>
            <a:ext cx="755335" cy="338554"/>
          </a:xfrm>
          <a:prstGeom prst="rect">
            <a:avLst/>
          </a:prstGeom>
          <a:noFill/>
        </p:spPr>
        <p:txBody>
          <a:bodyPr wrap="none" rtlCol="0">
            <a:spAutoFit/>
          </a:bodyPr>
          <a:lstStyle/>
          <a:p>
            <a:r>
              <a:rPr lang="en-US" dirty="0"/>
              <a:t>Client</a:t>
            </a:r>
          </a:p>
        </p:txBody>
      </p:sp>
      <p:sp>
        <p:nvSpPr>
          <p:cNvPr id="20" name="TextBox 19">
            <a:extLst>
              <a:ext uri="{FF2B5EF4-FFF2-40B4-BE49-F238E27FC236}">
                <a16:creationId xmlns:a16="http://schemas.microsoft.com/office/drawing/2014/main" id="{05BB9F8A-3FE4-8A49-B2C1-35C4F19F99EE}"/>
              </a:ext>
            </a:extLst>
          </p:cNvPr>
          <p:cNvSpPr txBox="1"/>
          <p:nvPr/>
        </p:nvSpPr>
        <p:spPr>
          <a:xfrm>
            <a:off x="5056460" y="5688680"/>
            <a:ext cx="822661" cy="338554"/>
          </a:xfrm>
          <a:prstGeom prst="rect">
            <a:avLst/>
          </a:prstGeom>
          <a:noFill/>
        </p:spPr>
        <p:txBody>
          <a:bodyPr wrap="none" rtlCol="0">
            <a:spAutoFit/>
          </a:bodyPr>
          <a:lstStyle/>
          <a:p>
            <a:r>
              <a:rPr lang="en-US" dirty="0"/>
              <a:t>Server</a:t>
            </a:r>
          </a:p>
        </p:txBody>
      </p:sp>
      <p:sp>
        <p:nvSpPr>
          <p:cNvPr id="21" name="Can 20">
            <a:extLst>
              <a:ext uri="{FF2B5EF4-FFF2-40B4-BE49-F238E27FC236}">
                <a16:creationId xmlns:a16="http://schemas.microsoft.com/office/drawing/2014/main" id="{FCC5EA12-BE6D-B846-A0F7-804B5BAE028B}"/>
              </a:ext>
            </a:extLst>
          </p:cNvPr>
          <p:cNvSpPr/>
          <p:nvPr/>
        </p:nvSpPr>
        <p:spPr bwMode="auto">
          <a:xfrm>
            <a:off x="263658" y="4775488"/>
            <a:ext cx="439522" cy="578934"/>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4" name="Freeform 6">
            <a:extLst>
              <a:ext uri="{FF2B5EF4-FFF2-40B4-BE49-F238E27FC236}">
                <a16:creationId xmlns:a16="http://schemas.microsoft.com/office/drawing/2014/main" id="{9D4F63D7-B29A-A145-8E9A-CA311D4776BD}"/>
              </a:ext>
            </a:extLst>
          </p:cNvPr>
          <p:cNvSpPr>
            <a:spLocks noChangeAspect="1"/>
          </p:cNvSpPr>
          <p:nvPr/>
        </p:nvSpPr>
        <p:spPr bwMode="auto">
          <a:xfrm flipH="1">
            <a:off x="476727" y="4330108"/>
            <a:ext cx="664146" cy="457200"/>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29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P spid="21"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“Abuse” of cookies</a:t>
            </a:r>
          </a:p>
        </p:txBody>
      </p:sp>
      <p:sp>
        <p:nvSpPr>
          <p:cNvPr id="54276" name="Rectangle 3"/>
          <p:cNvSpPr>
            <a:spLocks noGrp="1" noChangeArrowheads="1"/>
          </p:cNvSpPr>
          <p:nvPr>
            <p:ph idx="1"/>
          </p:nvPr>
        </p:nvSpPr>
        <p:spPr/>
        <p:txBody>
          <a:bodyPr/>
          <a:lstStyle/>
          <a:p>
            <a:r>
              <a:rPr lang="en-US" dirty="0">
                <a:sym typeface="Arial" pitchFamily="68" charset="0"/>
              </a:rPr>
              <a:t>Excellent marketing opportunities and</a:t>
            </a:r>
            <a:br>
              <a:rPr lang="en-US" dirty="0">
                <a:sym typeface="Arial" pitchFamily="68" charset="0"/>
              </a:rPr>
            </a:br>
            <a:r>
              <a:rPr lang="en-US" dirty="0">
                <a:sym typeface="Arial" pitchFamily="68" charset="0"/>
              </a:rPr>
              <a:t>concerns for privacy</a:t>
            </a:r>
          </a:p>
          <a:p>
            <a:pPr lvl="1"/>
            <a:r>
              <a:rPr lang="en-US" dirty="0">
                <a:sym typeface="Arial" pitchFamily="68" charset="0"/>
              </a:rPr>
              <a:t>Cookies permit sites to learn a lot about you</a:t>
            </a:r>
          </a:p>
          <a:p>
            <a:pPr lvl="1"/>
            <a:r>
              <a:rPr lang="en-US" dirty="0">
                <a:sym typeface="Arial" pitchFamily="68" charset="0"/>
              </a:rPr>
              <a:t>You may unknowingly supply personal info to sites</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p:txBody>
      </p:sp>
      <p:sp>
        <p:nvSpPr>
          <p:cNvPr id="4" name="Date Placeholder 3"/>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Tree>
    <p:extLst>
      <p:ext uri="{BB962C8B-B14F-4D97-AF65-F5344CB8AC3E}">
        <p14:creationId xmlns:p14="http://schemas.microsoft.com/office/powerpoint/2010/main" val="115408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Tree>
    <p:extLst>
      <p:ext uri="{BB962C8B-B14F-4D97-AF65-F5344CB8AC3E}">
        <p14:creationId xmlns:p14="http://schemas.microsoft.com/office/powerpoint/2010/main" val="1756750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solidFill>
                  <a:srgbClr val="0000FF"/>
                </a:solidFill>
              </a:rPr>
              <a:t>Assignment 1 is due on Sep 22, 2021</a:t>
            </a:r>
          </a:p>
          <a:p>
            <a:pPr lvl="1"/>
            <a:r>
              <a:rPr lang="en-US" dirty="0"/>
              <a:t>Quite a few of you haven</a:t>
            </a:r>
            <a:r>
              <a:rPr lang="fr-FR" dirty="0"/>
              <a:t>’</a:t>
            </a:r>
            <a:r>
              <a:rPr lang="en-US" dirty="0"/>
              <a:t>t yet created Github repo!</a:t>
            </a:r>
          </a:p>
          <a:p>
            <a:pPr lvl="1"/>
            <a:r>
              <a:rPr lang="en-US" dirty="0"/>
              <a:t>Start ASAP!!!</a:t>
            </a:r>
          </a:p>
          <a:p>
            <a:endParaRPr lang="en-US" dirty="0"/>
          </a:p>
          <a:p>
            <a:r>
              <a:rPr lang="en-US" dirty="0"/>
              <a:t>Group formation for A2-A4 </a:t>
            </a:r>
            <a:r>
              <a:rPr lang="en-US" dirty="0">
                <a:solidFill>
                  <a:srgbClr val="0000FF"/>
                </a:solidFill>
              </a:rPr>
              <a:t>by Sep 19</a:t>
            </a:r>
          </a:p>
          <a:p>
            <a:pPr lvl="1"/>
            <a:r>
              <a:rPr lang="en-US" dirty="0">
                <a:solidFill>
                  <a:srgbClr val="0000FF"/>
                </a:solidFill>
              </a:rPr>
              <a:t>https://</a:t>
            </a:r>
            <a:r>
              <a:rPr lang="en-US" dirty="0" err="1">
                <a:solidFill>
                  <a:srgbClr val="0000FF"/>
                </a:solidFill>
              </a:rPr>
              <a:t>forms.gle</a:t>
            </a:r>
            <a:r>
              <a:rPr lang="en-US" dirty="0">
                <a:solidFill>
                  <a:srgbClr val="0000FF"/>
                </a:solidFill>
              </a:rPr>
              <a:t>/JkLDWhnW65wmjDna9</a:t>
            </a:r>
          </a:p>
          <a:p>
            <a:endParaRPr lang="en-US" dirty="0">
              <a:solidFill>
                <a:srgbClr val="0000FF"/>
              </a:solidFill>
            </a:endParaRPr>
          </a:p>
        </p:txBody>
      </p:sp>
      <p:sp>
        <p:nvSpPr>
          <p:cNvPr id="4" name="Date Placeholder 3"/>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Tree>
    <p:extLst>
      <p:ext uri="{BB962C8B-B14F-4D97-AF65-F5344CB8AC3E}">
        <p14:creationId xmlns:p14="http://schemas.microsoft.com/office/powerpoint/2010/main" val="1677897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13, 2021</a:t>
            </a:r>
          </a:p>
        </p:txBody>
      </p:sp>
      <p:sp>
        <p:nvSpPr>
          <p:cNvPr id="5" name="Footer Placeholder 4"/>
          <p:cNvSpPr>
            <a:spLocks noGrp="1"/>
          </p:cNvSpPr>
          <p:nvPr>
            <p:ph type="ftr" sz="quarter" idx="11"/>
          </p:nvPr>
        </p:nvSpPr>
        <p:spPr/>
        <p:txBody>
          <a:bodyPr/>
          <a:lstStyle/>
          <a:p>
            <a:r>
              <a:rPr lang="en-US"/>
              <a:t>EECS 489 – Lecture 3</a:t>
            </a:r>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13, 2021</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40205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13, 2021</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13, 2021</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Tree>
    <p:extLst>
      <p:ext uri="{BB962C8B-B14F-4D97-AF65-F5344CB8AC3E}">
        <p14:creationId xmlns:p14="http://schemas.microsoft.com/office/powerpoint/2010/main" val="200942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The Web: Precursor</a:t>
            </a:r>
          </a:p>
        </p:txBody>
      </p:sp>
      <p:sp>
        <p:nvSpPr>
          <p:cNvPr id="26628" name="Rectangle 3"/>
          <p:cNvSpPr>
            <a:spLocks noGrp="1" noChangeArrowheads="1"/>
          </p:cNvSpPr>
          <p:nvPr>
            <p:ph idx="1"/>
          </p:nvPr>
        </p:nvSpPr>
        <p:spPr/>
        <p:txBody>
          <a:bodyPr/>
          <a:lstStyle/>
          <a:p>
            <a:r>
              <a:rPr lang="en-US" dirty="0"/>
              <a:t>1945, </a:t>
            </a:r>
            <a:r>
              <a:rPr lang="en-US" dirty="0" err="1">
                <a:solidFill>
                  <a:srgbClr val="0000FF"/>
                </a:solidFill>
              </a:rPr>
              <a:t>Vannevar</a:t>
            </a:r>
            <a:r>
              <a:rPr lang="en-US" dirty="0">
                <a:solidFill>
                  <a:srgbClr val="0000FF"/>
                </a:solidFill>
              </a:rPr>
              <a:t> Bush</a:t>
            </a:r>
            <a:r>
              <a:rPr lang="en-US" dirty="0"/>
              <a:t>, </a:t>
            </a:r>
            <a:r>
              <a:rPr lang="en-US" dirty="0" err="1"/>
              <a:t>Memex</a:t>
            </a:r>
            <a:endParaRPr lang="en-US" dirty="0"/>
          </a:p>
          <a:p>
            <a:pPr lvl="1"/>
            <a:r>
              <a:rPr lang="en-US" dirty="0"/>
              <a:t>Concept of the web based on microfilms</a:t>
            </a:r>
          </a:p>
          <a:p>
            <a:r>
              <a:rPr lang="en-US" dirty="0"/>
              <a:t>1967, </a:t>
            </a:r>
            <a:r>
              <a:rPr lang="en-US" dirty="0">
                <a:solidFill>
                  <a:srgbClr val="0000FF"/>
                </a:solidFill>
              </a:rPr>
              <a:t>Ted Nelson</a:t>
            </a:r>
            <a:r>
              <a:rPr lang="en-US" dirty="0"/>
              <a:t>, Project Xanadu</a:t>
            </a:r>
          </a:p>
          <a:p>
            <a:pPr lvl="1"/>
            <a:r>
              <a:rPr lang="en-US" dirty="0"/>
              <a:t>A world-wide publishing network to store information as connected literature</a:t>
            </a:r>
          </a:p>
          <a:p>
            <a:pPr lvl="1"/>
            <a:r>
              <a:rPr lang="en-US" dirty="0"/>
              <a:t>Coined the term </a:t>
            </a:r>
            <a:r>
              <a:rPr lang="ja-JP" altLang="en-US" dirty="0"/>
              <a:t>“</a:t>
            </a:r>
            <a:r>
              <a:rPr lang="en-US" dirty="0"/>
              <a:t>Hypertext</a:t>
            </a:r>
            <a:r>
              <a:rPr lang="ja-JP" altLang="en-US" dirty="0"/>
              <a:t>”</a:t>
            </a:r>
            <a:endParaRPr lang="en-US" altLang="ja-JP" dirty="0"/>
          </a:p>
          <a:p>
            <a:r>
              <a:rPr lang="en-US" dirty="0"/>
              <a:t>1968, </a:t>
            </a:r>
            <a:r>
              <a:rPr lang="en-US" dirty="0">
                <a:solidFill>
                  <a:srgbClr val="0000FF"/>
                </a:solidFill>
              </a:rPr>
              <a:t>Douglas </a:t>
            </a:r>
            <a:r>
              <a:rPr lang="en-US" dirty="0" err="1">
                <a:solidFill>
                  <a:srgbClr val="0000FF"/>
                </a:solidFill>
              </a:rPr>
              <a:t>Engelbart</a:t>
            </a:r>
            <a:r>
              <a:rPr lang="en-US" dirty="0"/>
              <a:t>, NLS (</a:t>
            </a:r>
            <a:r>
              <a:rPr lang="en-US" dirty="0" err="1"/>
              <a:t>oN-Line</a:t>
            </a:r>
            <a:r>
              <a:rPr lang="en-US" dirty="0"/>
              <a:t> System)</a:t>
            </a:r>
          </a:p>
          <a:p>
            <a:pPr lvl="1"/>
            <a:r>
              <a:rPr lang="en-US" dirty="0">
                <a:hlinkClick r:id="rId3"/>
              </a:rPr>
              <a:t>The mother of all demos</a:t>
            </a:r>
            <a:endParaRPr lang="en-US" dirty="0"/>
          </a:p>
          <a:p>
            <a:pPr lvl="1"/>
            <a:endParaRPr lang="en-US" dirty="0"/>
          </a:p>
        </p:txBody>
      </p:sp>
      <p:sp>
        <p:nvSpPr>
          <p:cNvPr id="11" name="Date Placeholder 10"/>
          <p:cNvSpPr>
            <a:spLocks noGrp="1"/>
          </p:cNvSpPr>
          <p:nvPr>
            <p:ph type="dt" sz="half" idx="10"/>
          </p:nvPr>
        </p:nvSpPr>
        <p:spPr/>
        <p:txBody>
          <a:bodyPr/>
          <a:lstStyle/>
          <a:p>
            <a:r>
              <a:rPr lang="en-US"/>
              <a:t>September 13, 2021</a:t>
            </a:r>
            <a:endParaRPr lang="en-US" sz="1050" b="0">
              <a:latin typeface="Times New Roman" charset="0"/>
            </a:endParaRPr>
          </a:p>
        </p:txBody>
      </p:sp>
      <p:sp>
        <p:nvSpPr>
          <p:cNvPr id="12" name="Footer Placeholder 11"/>
          <p:cNvSpPr>
            <a:spLocks noGrp="1"/>
          </p:cNvSpPr>
          <p:nvPr>
            <p:ph type="ftr" sz="quarter" idx="11"/>
          </p:nvPr>
        </p:nvSpPr>
        <p:spPr/>
        <p:txBody>
          <a:bodyPr/>
          <a:lstStyle/>
          <a:p>
            <a:r>
              <a:rPr lang="en-US"/>
              <a:t>EECS 489 – Lecture 3</a:t>
            </a:r>
            <a:endParaRPr lang="en-US" sz="1050" b="0">
              <a:latin typeface="Times New Roman" charset="0"/>
            </a:endParaRPr>
          </a:p>
        </p:txBody>
      </p:sp>
    </p:spTree>
    <p:extLst>
      <p:ext uri="{BB962C8B-B14F-4D97-AF65-F5344CB8AC3E}">
        <p14:creationId xmlns:p14="http://schemas.microsoft.com/office/powerpoint/2010/main" val="9853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type="body" idx="1"/>
          </p:nvPr>
        </p:nvSpPr>
        <p:spPr/>
        <p:txBody>
          <a:bodyPr/>
          <a:lstStyle/>
          <a:p>
            <a:r>
              <a:rPr lang="en-US"/>
              <a:t>Most Web pages have multiple objects</a:t>
            </a:r>
          </a:p>
          <a:p>
            <a:pPr lvl="1"/>
            <a:r>
              <a:rPr lang="en-US"/>
              <a:t>e.g., HTML file and a bunch of embedded images</a:t>
            </a:r>
          </a:p>
          <a:p>
            <a:endParaRPr lang="en-US"/>
          </a:p>
          <a:p>
            <a:r>
              <a:rPr lang="en-US"/>
              <a:t>How do you retrieve those objects (naively)?</a:t>
            </a:r>
          </a:p>
          <a:p>
            <a:pPr lvl="1"/>
            <a:r>
              <a:rPr lang="en-US"/>
              <a:t>One item at a time</a:t>
            </a:r>
          </a:p>
          <a:p>
            <a:pPr lvl="1"/>
            <a:endParaRPr lang="en-US"/>
          </a:p>
          <a:p>
            <a:r>
              <a:rPr lang="en-US"/>
              <a:t>New TCP connection per (small) object!</a:t>
            </a:r>
            <a:endParaRPr lang="en-US" dirty="0"/>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4" name="Date Placeholder 3"/>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5" name="Date Placeholder 4"/>
          <p:cNvSpPr>
            <a:spLocks noGrp="1"/>
          </p:cNvSpPr>
          <p:nvPr>
            <p:ph type="dt" sz="half" idx="10"/>
          </p:nvPr>
        </p:nvSpPr>
        <p:spPr/>
        <p:txBody>
          <a:bodyPr/>
          <a:lstStyle/>
          <a:p>
            <a:r>
              <a:rPr lang="en-US"/>
              <a:t>September 13, 2021</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3</a:t>
            </a:r>
            <a:endParaRPr lang="en-US" sz="1050" b="0">
              <a:latin typeface="Times New Roman" charset="0"/>
            </a:endParaRPr>
          </a:p>
        </p:txBody>
      </p:sp>
    </p:spTree>
    <p:extLst>
      <p:ext uri="{BB962C8B-B14F-4D97-AF65-F5344CB8AC3E}">
        <p14:creationId xmlns:p14="http://schemas.microsoft.com/office/powerpoint/2010/main" val="1240149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0" name="Date Placeholder 9"/>
          <p:cNvSpPr>
            <a:spLocks noGrp="1"/>
          </p:cNvSpPr>
          <p:nvPr>
            <p:ph type="dt" sz="half" idx="10"/>
          </p:nvPr>
        </p:nvSpPr>
        <p:spPr/>
        <p:txBody>
          <a:bodyPr/>
          <a:lstStyle/>
          <a:p>
            <a:r>
              <a:rPr lang="en-US"/>
              <a:t>September 13, 2021</a:t>
            </a:r>
          </a:p>
        </p:txBody>
      </p:sp>
      <p:sp>
        <p:nvSpPr>
          <p:cNvPr id="11" name="Footer Placeholder 10"/>
          <p:cNvSpPr>
            <a:spLocks noGrp="1"/>
          </p:cNvSpPr>
          <p:nvPr>
            <p:ph type="ftr" sz="quarter" idx="11"/>
          </p:nvPr>
        </p:nvSpPr>
        <p:spPr/>
        <p:txBody>
          <a:bodyPr/>
          <a:lstStyle/>
          <a:p>
            <a:r>
              <a:rPr lang="en-US"/>
              <a:t>EECS 489 – Lecture 3</a:t>
            </a:r>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2" name="Date Placeholder 1"/>
          <p:cNvSpPr>
            <a:spLocks noGrp="1"/>
          </p:cNvSpPr>
          <p:nvPr>
            <p:ph type="dt" sz="half" idx="10"/>
          </p:nvPr>
        </p:nvSpPr>
        <p:spPr/>
        <p:txBody>
          <a:bodyPr/>
          <a:lstStyle/>
          <a:p>
            <a:r>
              <a:rPr lang="en-US"/>
              <a:t>September 13, 2021</a:t>
            </a:r>
          </a:p>
        </p:txBody>
      </p:sp>
      <p:sp>
        <p:nvSpPr>
          <p:cNvPr id="4" name="Footer Placeholder 3"/>
          <p:cNvSpPr>
            <a:spLocks noGrp="1"/>
          </p:cNvSpPr>
          <p:nvPr>
            <p:ph type="ftr" sz="quarter" idx="11"/>
          </p:nvPr>
        </p:nvSpPr>
        <p:spPr/>
        <p:txBody>
          <a:bodyPr/>
          <a:lstStyle/>
          <a:p>
            <a:r>
              <a:rPr lang="en-US"/>
              <a:t>EECS 489 – Lecture 3</a:t>
            </a:r>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pPr lvl="1"/>
            <a:r>
              <a:rPr lang="en-US" dirty="0"/>
              <a:t>Multiple requests can be contained in one TCP segment</a:t>
            </a:r>
          </a:p>
          <a:p>
            <a:r>
              <a:rPr lang="en-US" dirty="0"/>
              <a:t>Data are sent in a FIFO manner</a:t>
            </a:r>
          </a:p>
          <a:p>
            <a:pPr lvl="1"/>
            <a:r>
              <a:rPr lang="en-US" dirty="0"/>
              <a:t>Can lead to </a:t>
            </a:r>
            <a:r>
              <a:rPr lang="en-US" dirty="0">
                <a:solidFill>
                  <a:srgbClr val="0000FF"/>
                </a:solidFill>
              </a:rPr>
              <a:t>head-of-line (HOL) blocking</a:t>
            </a:r>
            <a:r>
              <a:rPr lang="en-US" dirty="0"/>
              <a:t> if many small responses follow a large one</a:t>
            </a:r>
          </a:p>
          <a:p>
            <a:pPr lvl="1"/>
            <a:r>
              <a:rPr lang="en-US" dirty="0"/>
              <a:t>Not supported by default by major browsers circa 2015</a:t>
            </a:r>
          </a:p>
          <a:p>
            <a:r>
              <a:rPr lang="en-US" dirty="0">
                <a:solidFill>
                  <a:srgbClr val="0000FF"/>
                </a:solidFill>
              </a:rPr>
              <a:t>Solution</a:t>
            </a:r>
          </a:p>
          <a:p>
            <a:pPr lvl="1"/>
            <a:r>
              <a:rPr lang="en-US" dirty="0"/>
              <a:t>Priority and preemption</a:t>
            </a:r>
          </a:p>
          <a:p>
            <a:endParaRPr lang="en-US" dirty="0"/>
          </a:p>
          <a:p>
            <a:endParaRPr lang="en-US" dirty="0"/>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1335006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 RTT</a:t>
            </a:r>
          </a:p>
          <a:p>
            <a:r>
              <a:rPr lang="en-US" dirty="0"/>
              <a:t>Pipelined: ~2 RTT</a:t>
            </a:r>
          </a:p>
          <a:p>
            <a:r>
              <a:rPr lang="en-US" dirty="0"/>
              <a:t>Pipelined and Persistent: ~2 RTT first time; RTT later for another n from the same site</a:t>
            </a:r>
          </a:p>
          <a:p>
            <a:endParaRPr lang="en-US" dirty="0"/>
          </a:p>
        </p:txBody>
      </p:sp>
      <p:sp>
        <p:nvSpPr>
          <p:cNvPr id="4" name="Date Placeholder 3"/>
          <p:cNvSpPr>
            <a:spLocks noGrp="1"/>
          </p:cNvSpPr>
          <p:nvPr>
            <p:ph type="dt" sz="half" idx="10"/>
          </p:nvPr>
        </p:nvSpPr>
        <p:spPr/>
        <p:txBody>
          <a:bodyPr/>
          <a:lstStyle/>
          <a:p>
            <a:r>
              <a:rPr lang="en-US"/>
              <a:t>September 13, 2021</a:t>
            </a:r>
          </a:p>
        </p:txBody>
      </p:sp>
      <p:sp>
        <p:nvSpPr>
          <p:cNvPr id="5" name="Footer Placeholder 4"/>
          <p:cNvSpPr>
            <a:spLocks noGrp="1"/>
          </p:cNvSpPr>
          <p:nvPr>
            <p:ph type="ftr" sz="quarter" idx="11"/>
          </p:nvPr>
        </p:nvSpPr>
        <p:spPr/>
        <p:txBody>
          <a:bodyPr/>
          <a:lstStyle/>
          <a:p>
            <a:r>
              <a:rPr lang="en-US"/>
              <a:t>EECS 489 – Lecture 3</a:t>
            </a:r>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TCP throughput B</a:t>
            </a:r>
            <a:r>
              <a:rPr lang="en-US" baseline="-25000" dirty="0">
                <a:solidFill>
                  <a:srgbClr val="0000FF"/>
                </a:solidFill>
              </a:rPr>
              <a:t>C</a:t>
            </a:r>
            <a:r>
              <a:rPr lang="en-US" dirty="0">
                <a:solidFill>
                  <a:srgbClr val="0000FF"/>
                </a:solidFill>
              </a:rPr>
              <a:t> (&lt;= B</a:t>
            </a:r>
            <a:r>
              <a:rPr lang="en-US" baseline="-25000" dirty="0">
                <a:solidFill>
                  <a:srgbClr val="0000FF"/>
                </a:solidFill>
              </a:rPr>
              <a:t>L</a:t>
            </a:r>
            <a:r>
              <a:rPr lang="en-US" dirty="0">
                <a:solidFill>
                  <a:srgbClr val="0000FF"/>
                </a:solidFill>
              </a:rPr>
              <a:t>)</a:t>
            </a:r>
            <a:r>
              <a:rPr lang="en-US" dirty="0"/>
              <a:t>, where link bandwidth is referred by B</a:t>
            </a:r>
            <a:r>
              <a:rPr lang="en-US" baseline="-25000" dirty="0"/>
              <a:t>L</a:t>
            </a:r>
          </a:p>
          <a:p>
            <a:endParaRPr lang="en-US" dirty="0"/>
          </a:p>
          <a:p>
            <a:r>
              <a:rPr lang="en-US" dirty="0"/>
              <a:t>One-at-a-time:  ~ </a:t>
            </a:r>
            <a:r>
              <a:rPr lang="en-US" dirty="0" err="1"/>
              <a:t>nF</a:t>
            </a:r>
            <a:r>
              <a:rPr lang="en-US" dirty="0"/>
              <a:t>/B</a:t>
            </a:r>
            <a:r>
              <a:rPr lang="en-US" baseline="-25000" dirty="0"/>
              <a:t>C</a:t>
            </a:r>
          </a:p>
          <a:p>
            <a:r>
              <a:rPr lang="en-US" dirty="0"/>
              <a:t>m concurrent: ~ </a:t>
            </a:r>
            <a:r>
              <a:rPr lang="en-US" dirty="0" err="1"/>
              <a:t>nF</a:t>
            </a:r>
            <a:r>
              <a:rPr lang="en-US" dirty="0"/>
              <a:t>/(</a:t>
            </a:r>
            <a:r>
              <a:rPr lang="en-US" dirty="0" err="1"/>
              <a:t>mB</a:t>
            </a:r>
            <a:r>
              <a:rPr lang="en-US" baseline="-25000" dirty="0" err="1"/>
              <a:t>C</a:t>
            </a:r>
            <a:r>
              <a:rPr lang="en-US" dirty="0"/>
              <a:t>)</a:t>
            </a:r>
          </a:p>
          <a:p>
            <a:pPr lvl="1"/>
            <a:r>
              <a:rPr lang="en-US" dirty="0"/>
              <a:t>Assuming each TCP connection gets the same throughput and </a:t>
            </a:r>
            <a:r>
              <a:rPr lang="en-US" dirty="0" err="1"/>
              <a:t>mB</a:t>
            </a:r>
            <a:r>
              <a:rPr lang="en-US" baseline="-25000" dirty="0" err="1"/>
              <a:t>C</a:t>
            </a:r>
            <a:r>
              <a:rPr lang="en-US" dirty="0"/>
              <a:t> &lt;= B</a:t>
            </a:r>
            <a:r>
              <a:rPr lang="en-US" baseline="-25000" dirty="0"/>
              <a:t>L</a:t>
            </a:r>
          </a:p>
          <a:p>
            <a:r>
              <a:rPr lang="en-US" dirty="0"/>
              <a:t>Pipelined and/or persistent: ~ </a:t>
            </a:r>
            <a:r>
              <a:rPr lang="en-US" dirty="0" err="1"/>
              <a:t>nF</a:t>
            </a:r>
            <a:r>
              <a:rPr lang="en-US" dirty="0"/>
              <a:t>/B</a:t>
            </a:r>
            <a:r>
              <a:rPr lang="en-US" baseline="-25000" dirty="0"/>
              <a:t>C</a:t>
            </a:r>
          </a:p>
          <a:p>
            <a:pPr lvl="1"/>
            <a:r>
              <a:rPr lang="en-US" dirty="0"/>
              <a:t>The only thing that helps is higher throughput</a:t>
            </a:r>
          </a:p>
          <a:p>
            <a:endParaRPr lang="en-US" dirty="0"/>
          </a:p>
        </p:txBody>
      </p:sp>
      <p:sp>
        <p:nvSpPr>
          <p:cNvPr id="4" name="Date Placeholder 3"/>
          <p:cNvSpPr>
            <a:spLocks noGrp="1"/>
          </p:cNvSpPr>
          <p:nvPr>
            <p:ph type="dt" sz="half" idx="10"/>
          </p:nvPr>
        </p:nvSpPr>
        <p:spPr/>
        <p:txBody>
          <a:bodyPr/>
          <a:lstStyle/>
          <a:p>
            <a:r>
              <a:rPr lang="en-US"/>
              <a:t>September 13, 2021</a:t>
            </a:r>
          </a:p>
        </p:txBody>
      </p:sp>
      <p:sp>
        <p:nvSpPr>
          <p:cNvPr id="5" name="Footer Placeholder 4"/>
          <p:cNvSpPr>
            <a:spLocks noGrp="1"/>
          </p:cNvSpPr>
          <p:nvPr>
            <p:ph type="ftr" sz="quarter" idx="11"/>
          </p:nvPr>
        </p:nvSpPr>
        <p:spPr/>
        <p:txBody>
          <a:bodyPr/>
          <a:lstStyle/>
          <a:p>
            <a:r>
              <a:rPr lang="en-US"/>
              <a:t>EECS 489 – Lecture 3</a:t>
            </a:r>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a:t>Caching</a:t>
            </a:r>
          </a:p>
        </p:txBody>
      </p:sp>
      <p:sp>
        <p:nvSpPr>
          <p:cNvPr id="92165" name="Rectangle 3"/>
          <p:cNvSpPr>
            <a:spLocks noGrp="1" noChangeArrowheads="1"/>
          </p:cNvSpPr>
          <p:nvPr>
            <p:ph idx="1"/>
          </p:nvPr>
        </p:nvSpPr>
        <p:spPr/>
        <p:txBody>
          <a:bodyPr/>
          <a:lstStyle/>
          <a:p>
            <a:r>
              <a:rPr lang="en-US" dirty="0"/>
              <a:t>Why does caching work?</a:t>
            </a:r>
          </a:p>
          <a:p>
            <a:pPr lvl="1"/>
            <a:r>
              <a:rPr lang="en-US" dirty="0"/>
              <a:t>Exploits locality of reference</a:t>
            </a:r>
          </a:p>
          <a:p>
            <a:pPr lvl="1"/>
            <a:endParaRPr lang="en-US" dirty="0"/>
          </a:p>
          <a:p>
            <a:r>
              <a:rPr lang="en-US" dirty="0"/>
              <a:t>How well does caching work?</a:t>
            </a:r>
          </a:p>
          <a:p>
            <a:pPr lvl="1"/>
            <a:r>
              <a:rPr lang="en-US" dirty="0"/>
              <a:t>Very well, up to a limit</a:t>
            </a:r>
          </a:p>
          <a:p>
            <a:pPr lvl="1"/>
            <a:r>
              <a:rPr lang="en-US" dirty="0"/>
              <a:t>Large overlap in content</a:t>
            </a:r>
          </a:p>
          <a:p>
            <a:pPr lvl="1"/>
            <a:r>
              <a:rPr lang="en-US" dirty="0"/>
              <a:t>But many unique requests</a:t>
            </a:r>
          </a:p>
          <a:p>
            <a:pPr lvl="2"/>
            <a:r>
              <a:rPr lang="en-US" dirty="0"/>
              <a:t>A universal story!</a:t>
            </a:r>
          </a:p>
          <a:p>
            <a:pPr lvl="2"/>
            <a:r>
              <a:rPr lang="en-US" dirty="0"/>
              <a:t>Effectiveness of caching grows logarithmically with size</a:t>
            </a:r>
          </a:p>
          <a:p>
            <a:endParaRPr lang="en-US" dirty="0"/>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Tree>
    <p:extLst>
      <p:ext uri="{BB962C8B-B14F-4D97-AF65-F5344CB8AC3E}">
        <p14:creationId xmlns:p14="http://schemas.microsoft.com/office/powerpoint/2010/main" val="9012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6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latin typeface="Lucida Console" charset="0"/>
                <a:ea typeface="Lucida Console" charset="0"/>
                <a:cs typeface="Lucida Console" charset="0"/>
              </a:rPr>
              <a:t>GET /</a:t>
            </a:r>
            <a:r>
              <a:rPr lang="en-US" dirty="0" err="1">
                <a:solidFill>
                  <a:srgbClr val="D3A600"/>
                </a:solidFill>
                <a:latin typeface="Lucida Console" charset="0"/>
                <a:ea typeface="Lucida Console" charset="0"/>
                <a:cs typeface="Lucida Console" charset="0"/>
              </a:rPr>
              <a:t>somedir</a:t>
            </a:r>
            <a:r>
              <a:rPr lang="en-US" dirty="0">
                <a:solidFill>
                  <a:srgbClr val="D3A600"/>
                </a:solidFill>
                <a:latin typeface="Lucida Console" charset="0"/>
                <a:ea typeface="Lucida Console" charset="0"/>
                <a:cs typeface="Lucida Console" charset="0"/>
              </a:rPr>
              <a:t>/</a:t>
            </a:r>
            <a:r>
              <a:rPr lang="en-US" dirty="0" err="1">
                <a:solidFill>
                  <a:srgbClr val="D3A600"/>
                </a:solidFill>
                <a:latin typeface="Lucida Console" charset="0"/>
                <a:ea typeface="Lucida Console" charset="0"/>
                <a:cs typeface="Lucida Console" charset="0"/>
              </a:rPr>
              <a:t>page.html</a:t>
            </a:r>
            <a:r>
              <a:rPr lang="en-US" dirty="0">
                <a:solidFill>
                  <a:srgbClr val="D3A600"/>
                </a:solidFill>
                <a:latin typeface="Lucida Console" charset="0"/>
                <a:ea typeface="Lucida Console" charset="0"/>
                <a:cs typeface="Lucida Console" charset="0"/>
              </a:rPr>
              <a:t> HTTP/1.1</a:t>
            </a:r>
          </a:p>
          <a:p>
            <a:pPr algn="l"/>
            <a:r>
              <a:rPr lang="en-US" dirty="0">
                <a:solidFill>
                  <a:srgbClr val="D3A600"/>
                </a:solidFill>
                <a:latin typeface="Lucida Console" charset="0"/>
                <a:ea typeface="Lucida Console" charset="0"/>
                <a:cs typeface="Lucida Console" charset="0"/>
              </a:rPr>
              <a:t>Host: </a:t>
            </a:r>
            <a:r>
              <a:rPr lang="en-US" dirty="0" err="1">
                <a:solidFill>
                  <a:srgbClr val="D3A600"/>
                </a:solidFill>
                <a:latin typeface="Lucida Console" charset="0"/>
                <a:ea typeface="Lucida Console" charset="0"/>
                <a:cs typeface="Lucida Console" charset="0"/>
              </a:rPr>
              <a:t>www.someschool.edu</a:t>
            </a:r>
            <a:r>
              <a:rPr lang="en-US" dirty="0">
                <a:solidFill>
                  <a:srgbClr val="D3A600"/>
                </a:solidFill>
                <a:latin typeface="Lucida Console" charset="0"/>
                <a:ea typeface="Lucida Console" charset="0"/>
                <a:cs typeface="Lucida Console" charset="0"/>
              </a:rPr>
              <a:t> </a:t>
            </a:r>
          </a:p>
          <a:p>
            <a:pPr algn="l"/>
            <a:r>
              <a:rPr lang="en-US" dirty="0">
                <a:solidFill>
                  <a:srgbClr val="D3A600"/>
                </a:solidFill>
                <a:latin typeface="Lucida Console" charset="0"/>
                <a:ea typeface="Lucida Console" charset="0"/>
                <a:cs typeface="Lucida Console" charset="0"/>
              </a:rPr>
              <a:t>User-agent: Mozilla/4.0</a:t>
            </a:r>
          </a:p>
          <a:p>
            <a:r>
              <a:rPr lang="en-US" dirty="0">
                <a:solidFill>
                  <a:srgbClr val="D3A600"/>
                </a:solidFill>
                <a:latin typeface="Lucida Console" charset="0"/>
                <a:ea typeface="Lucida Console" charset="0"/>
                <a:cs typeface="Lucida Console" charset="0"/>
              </a:rPr>
              <a:t>If-modified-since: Wed, 18 Jan 2017 10:25:50 GMT</a:t>
            </a:r>
          </a:p>
          <a:p>
            <a:pPr algn="l"/>
            <a:r>
              <a:rPr lang="en-US" b="0" dirty="0">
                <a:solidFill>
                  <a:srgbClr val="D3A600"/>
                </a:solidFill>
                <a:latin typeface="Lucida Console" charset="0"/>
                <a:ea typeface="Lucida Console" charset="0"/>
                <a:cs typeface="Lucida Console" charset="0"/>
              </a:rPr>
              <a:t>(blank line)</a:t>
            </a:r>
            <a:r>
              <a:rPr lang="en-US" dirty="0">
                <a:solidFill>
                  <a:srgbClr val="D3A600"/>
                </a:solidFill>
                <a:latin typeface="Lucida Console" charset="0"/>
                <a:ea typeface="Lucida Console" charset="0"/>
                <a:cs typeface="Lucida Console" charset="0"/>
              </a:rPr>
              <a:t> </a:t>
            </a:r>
            <a:endParaRPr lang="en-US" sz="2400" b="0" dirty="0">
              <a:solidFill>
                <a:srgbClr val="D3A600"/>
              </a:solidFill>
              <a:latin typeface="Lucida Console" charset="0"/>
              <a:ea typeface="Lucida Console" charset="0"/>
              <a:cs typeface="Lucida Console" charset="0"/>
            </a:endParaRPr>
          </a:p>
        </p:txBody>
      </p:sp>
    </p:spTree>
    <p:extLst>
      <p:ext uri="{BB962C8B-B14F-4D97-AF65-F5344CB8AC3E}">
        <p14:creationId xmlns:p14="http://schemas.microsoft.com/office/powerpoint/2010/main" val="1144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a:xfrm>
            <a:off x="685800" y="1600200"/>
            <a:ext cx="6629400" cy="4419600"/>
          </a:xfrm>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9" name="Date Placeholder 8"/>
          <p:cNvSpPr>
            <a:spLocks noGrp="1"/>
          </p:cNvSpPr>
          <p:nvPr>
            <p:ph type="dt" sz="half" idx="10"/>
          </p:nvPr>
        </p:nvSpPr>
        <p:spPr/>
        <p:txBody>
          <a:bodyPr/>
          <a:lstStyle/>
          <a:p>
            <a:r>
              <a:rPr lang="en-US"/>
              <a:t>September 13, 2021</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4" name="Picture 3">
            <a:extLst>
              <a:ext uri="{FF2B5EF4-FFF2-40B4-BE49-F238E27FC236}">
                <a16:creationId xmlns:a16="http://schemas.microsoft.com/office/drawing/2014/main" id="{0C721053-2ABB-3E4E-AC4A-843EB682E1FE}"/>
              </a:ext>
            </a:extLst>
          </p:cNvPr>
          <p:cNvPicPr>
            <a:picLocks noChangeAspect="1"/>
          </p:cNvPicPr>
          <p:nvPr/>
        </p:nvPicPr>
        <p:blipFill>
          <a:blip r:embed="rId3"/>
          <a:stretch>
            <a:fillRect/>
          </a:stretch>
        </p:blipFill>
        <p:spPr>
          <a:xfrm>
            <a:off x="6934200" y="2286000"/>
            <a:ext cx="2051535" cy="2743200"/>
          </a:xfrm>
          <a:prstGeom prst="rect">
            <a:avLst/>
          </a:prstGeom>
        </p:spPr>
      </p:pic>
    </p:spTree>
    <p:extLst>
      <p:ext uri="{BB962C8B-B14F-4D97-AF65-F5344CB8AC3E}">
        <p14:creationId xmlns:p14="http://schemas.microsoft.com/office/powerpoint/2010/main" val="409464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rgbClr val="0000FF"/>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otherwise</a:t>
            </a:r>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Tree>
    <p:extLst>
      <p:ext uri="{BB962C8B-B14F-4D97-AF65-F5344CB8AC3E}">
        <p14:creationId xmlns:p14="http://schemas.microsoft.com/office/powerpoint/2010/main" val="17493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t>Response header:</a:t>
            </a:r>
          </a:p>
          <a:p>
            <a:pPr lvl="1"/>
            <a:r>
              <a:rPr lang="en-US" dirty="0">
                <a:solidFill>
                  <a:srgbClr val="0000FF"/>
                </a:solidFill>
                <a:latin typeface="Lucida Console" charset="0"/>
                <a:ea typeface="Lucida Console" charset="0"/>
                <a:cs typeface="Lucida Console" charset="0"/>
              </a:rPr>
              <a:t>Expires</a:t>
            </a:r>
            <a:r>
              <a:rPr lang="en-US" dirty="0">
                <a:solidFill>
                  <a:srgbClr val="0000FF"/>
                </a:solidFill>
              </a:rPr>
              <a:t> </a:t>
            </a:r>
            <a:r>
              <a:rPr lang="en-US" dirty="0"/>
              <a:t>– how long it’s safe to cache the resource</a:t>
            </a:r>
          </a:p>
          <a:p>
            <a:pPr lvl="1"/>
            <a:r>
              <a:rPr lang="en-US" dirty="0">
                <a:solidFill>
                  <a:srgbClr val="0000FF"/>
                </a:solidFill>
                <a:latin typeface="Lucida Console" charset="0"/>
                <a:ea typeface="Lucida Console" charset="0"/>
                <a:cs typeface="Lucida Console" charset="0"/>
              </a:rPr>
              <a:t>No-cache</a:t>
            </a:r>
            <a:r>
              <a:rPr lang="en-US" dirty="0"/>
              <a:t> – ignore all caches; always get resource directly from server</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Tree>
    <p:extLst>
      <p:ext uri="{BB962C8B-B14F-4D97-AF65-F5344CB8AC3E}">
        <p14:creationId xmlns:p14="http://schemas.microsoft.com/office/powerpoint/2010/main" val="1218476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a:t>Caching: Where?</a:t>
            </a:r>
            <a:endParaRPr lang="en-US" dirty="0"/>
          </a:p>
        </p:txBody>
      </p:sp>
      <p:sp>
        <p:nvSpPr>
          <p:cNvPr id="1085443" name="Rectangle 3"/>
          <p:cNvSpPr>
            <a:spLocks noGrp="1" noChangeArrowheads="1"/>
          </p:cNvSpPr>
          <p:nvPr>
            <p:ph idx="1"/>
          </p:nvPr>
        </p:nvSpPr>
        <p:spPr/>
        <p:txBody>
          <a:bodyPr/>
          <a:lstStyle/>
          <a:p>
            <a:r>
              <a:rPr lang="en-US" dirty="0"/>
              <a:t>Options</a:t>
            </a:r>
          </a:p>
          <a:p>
            <a:pPr lvl="1"/>
            <a:r>
              <a:rPr lang="en-US" dirty="0"/>
              <a:t>Client (browser)</a:t>
            </a:r>
          </a:p>
          <a:p>
            <a:pPr lvl="1"/>
            <a:r>
              <a:rPr lang="en-US" dirty="0"/>
              <a:t>Forward proxies </a:t>
            </a:r>
          </a:p>
          <a:p>
            <a:pPr lvl="1"/>
            <a:r>
              <a:rPr lang="en-US" dirty="0"/>
              <a:t>Reverse proxies</a:t>
            </a:r>
          </a:p>
          <a:p>
            <a:pPr lvl="1"/>
            <a:r>
              <a:rPr lang="en-US" dirty="0">
                <a:solidFill>
                  <a:schemeClr val="accent2">
                    <a:lumMod val="50000"/>
                    <a:lumOff val="50000"/>
                  </a:schemeClr>
                </a:solidFill>
              </a:rPr>
              <a:t>Content Distribution Network </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Tree>
    <p:extLst>
      <p:ext uri="{BB962C8B-B14F-4D97-AF65-F5344CB8AC3E}">
        <p14:creationId xmlns:p14="http://schemas.microsoft.com/office/powerpoint/2010/main" val="195662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a:t>Caching: Where?</a:t>
            </a:r>
          </a:p>
        </p:txBody>
      </p:sp>
      <p:sp>
        <p:nvSpPr>
          <p:cNvPr id="1669123" name="Rectangle 3"/>
          <p:cNvSpPr>
            <a:spLocks noGrp="1" noChangeArrowheads="1"/>
          </p:cNvSpPr>
          <p:nvPr>
            <p:ph type="body" idx="1"/>
          </p:nvPr>
        </p:nvSpPr>
        <p:spPr/>
        <p:txBody>
          <a:bodyPr/>
          <a:lstStyle/>
          <a:p>
            <a:r>
              <a:rPr lang="en-US" dirty="0"/>
              <a:t>Many clients transfer same information</a:t>
            </a:r>
            <a:r>
              <a:rPr lang="en-US"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sp>
        <p:nvSpPr>
          <p:cNvPr id="3" name="Footer Placeholder 2"/>
          <p:cNvSpPr>
            <a:spLocks noGrp="1"/>
          </p:cNvSpPr>
          <p:nvPr>
            <p:ph type="ftr" sz="quarter" idx="11"/>
          </p:nvPr>
        </p:nvSpPr>
        <p:spPr/>
        <p:txBody>
          <a:bodyPr/>
          <a:lstStyle/>
          <a:p>
            <a:r>
              <a:rPr lang="en-US"/>
              <a:t>EECS 489 – Lecture 3</a:t>
            </a:r>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4259"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239242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a:sym typeface="Wingdings" charset="0"/>
              </a:rPr>
              <a:t>Decrease server load</a:t>
            </a:r>
          </a:p>
          <a:p>
            <a:pPr lvl="1"/>
            <a:r>
              <a:rPr lang="en-US" dirty="0">
                <a:sym typeface="Wingdings" charset="0"/>
              </a:rPr>
              <a:t>By content provider</a:t>
            </a: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44</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ext uri="{D42A27DB-BD31-4B8C-83A1-F6EECF244321}">
                <p14:modId xmlns:p14="http://schemas.microsoft.com/office/powerpoint/2010/main" val="1670086783"/>
              </p:ext>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1156"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Tree>
    <p:extLst>
      <p:ext uri="{BB962C8B-B14F-4D97-AF65-F5344CB8AC3E}">
        <p14:creationId xmlns:p14="http://schemas.microsoft.com/office/powerpoint/2010/main" val="1314409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Forward Proxies</a:t>
            </a:r>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a:sym typeface="Wingdings" charset="0"/>
              </a:rPr>
              <a:t>By ISPs or enterprises</a:t>
            </a:r>
            <a:endParaRPr lang="en-US" dirty="0"/>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45</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7299"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rgbClr val="0000FF"/>
                </a:solidFill>
                <a:latin typeface="Arial" charset="0"/>
              </a:rPr>
              <a:t>Forward proxies</a:t>
            </a:r>
          </a:p>
        </p:txBody>
      </p:sp>
    </p:spTree>
    <p:extLst>
      <p:ext uri="{BB962C8B-B14F-4D97-AF65-F5344CB8AC3E}">
        <p14:creationId xmlns:p14="http://schemas.microsoft.com/office/powerpoint/2010/main" val="570769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HTTP/1.1</a:t>
            </a:r>
          </a:p>
          <a:p>
            <a:pPr lvl="1"/>
            <a:r>
              <a:rPr lang="en-US" dirty="0"/>
              <a:t>Text-based protocol</a:t>
            </a:r>
          </a:p>
          <a:p>
            <a:pPr lvl="1"/>
            <a:r>
              <a:rPr lang="en-US" dirty="0"/>
              <a:t>Replaced by binary HTTP/2 protocol, which being replaced by HTTP/3</a:t>
            </a:r>
          </a:p>
          <a:p>
            <a:r>
              <a:rPr lang="en-US" dirty="0"/>
              <a:t>Many ways to improve performance</a:t>
            </a:r>
          </a:p>
          <a:p>
            <a:pPr lvl="1"/>
            <a:r>
              <a:rPr lang="en-US" dirty="0"/>
              <a:t>Pipelining and batching</a:t>
            </a:r>
          </a:p>
          <a:p>
            <a:pPr lvl="1"/>
            <a:r>
              <a:rPr lang="en-US" dirty="0"/>
              <a:t>Caching in proxies and CDNs</a:t>
            </a:r>
          </a:p>
          <a:p>
            <a:pPr lvl="1"/>
            <a:r>
              <a:rPr lang="en-US" dirty="0"/>
              <a:t>Datacenters</a:t>
            </a:r>
          </a:p>
        </p:txBody>
      </p:sp>
      <p:sp>
        <p:nvSpPr>
          <p:cNvPr id="4" name="Date Placeholder 3"/>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3" name="Date Placeholder 2"/>
          <p:cNvSpPr>
            <a:spLocks noGrp="1"/>
          </p:cNvSpPr>
          <p:nvPr>
            <p:ph type="dt" sz="half" idx="10"/>
          </p:nvPr>
        </p:nvSpPr>
        <p:spPr/>
        <p:txBody>
          <a:bodyPr/>
          <a:lstStyle/>
          <a:p>
            <a:r>
              <a:rPr lang="en-US"/>
              <a:t>September 13, 2021</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Tree>
    <p:extLst>
      <p:ext uri="{BB962C8B-B14F-4D97-AF65-F5344CB8AC3E}">
        <p14:creationId xmlns:p14="http://schemas.microsoft.com/office/powerpoint/2010/main" val="40751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HTTP/3 – TBA</a:t>
            </a:r>
          </a:p>
          <a:p>
            <a:pPr lvl="2"/>
            <a:r>
              <a:rPr lang="en-US" dirty="0"/>
              <a:t>Built on top of QUIC, which is a user-space congestion control protocol on UDP</a:t>
            </a:r>
          </a:p>
          <a:p>
            <a:pPr lvl="2"/>
            <a:r>
              <a:rPr lang="en-US" dirty="0"/>
              <a:t>Solves head-of-line (HOL) blocking problem in multiplexing over single TCP connection</a:t>
            </a:r>
          </a:p>
        </p:txBody>
      </p:sp>
      <p:sp>
        <p:nvSpPr>
          <p:cNvPr id="3" name="Date Placeholder 2"/>
          <p:cNvSpPr>
            <a:spLocks noGrp="1"/>
          </p:cNvSpPr>
          <p:nvPr>
            <p:ph type="dt" sz="half" idx="10"/>
          </p:nvPr>
        </p:nvSpPr>
        <p:spPr/>
        <p:txBody>
          <a:bodyPr/>
          <a:lstStyle/>
          <a:p>
            <a:r>
              <a:rPr lang="en-US"/>
              <a:t>September 13, 2021</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Tree>
    <p:extLst>
      <p:ext uri="{BB962C8B-B14F-4D97-AF65-F5344CB8AC3E}">
        <p14:creationId xmlns:p14="http://schemas.microsoft.com/office/powerpoint/2010/main" val="222796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D5C-E3DF-B44A-8298-9521E09376A6}"/>
              </a:ext>
            </a:extLst>
          </p:cNvPr>
          <p:cNvSpPr>
            <a:spLocks noGrp="1"/>
          </p:cNvSpPr>
          <p:nvPr>
            <p:ph type="title"/>
          </p:nvPr>
        </p:nvSpPr>
        <p:spPr/>
        <p:txBody>
          <a:bodyPr/>
          <a:lstStyle/>
          <a:p>
            <a:r>
              <a:rPr lang="en-US" dirty="0"/>
              <a:t>What does it consist of?</a:t>
            </a:r>
          </a:p>
        </p:txBody>
      </p:sp>
      <p:sp>
        <p:nvSpPr>
          <p:cNvPr id="3" name="Content Placeholder 2">
            <a:extLst>
              <a:ext uri="{FF2B5EF4-FFF2-40B4-BE49-F238E27FC236}">
                <a16:creationId xmlns:a16="http://schemas.microsoft.com/office/drawing/2014/main" id="{21EF2C60-DE15-7746-95FD-B01731998A18}"/>
              </a:ext>
            </a:extLst>
          </p:cNvPr>
          <p:cNvSpPr>
            <a:spLocks noGrp="1"/>
          </p:cNvSpPr>
          <p:nvPr>
            <p:ph idx="1"/>
          </p:nvPr>
        </p:nvSpPr>
        <p:spPr/>
        <p:txBody>
          <a:bodyPr/>
          <a:lstStyle/>
          <a:p>
            <a:r>
              <a:rPr lang="en-US" dirty="0"/>
              <a:t>Who uses it?</a:t>
            </a:r>
          </a:p>
          <a:p>
            <a:r>
              <a:rPr lang="en-US" dirty="0"/>
              <a:t>Who provides the content?</a:t>
            </a:r>
          </a:p>
          <a:p>
            <a:r>
              <a:rPr lang="en-US" dirty="0"/>
              <a:t>How do they communicate?</a:t>
            </a:r>
          </a:p>
          <a:p>
            <a:endParaRPr lang="en-US" dirty="0"/>
          </a:p>
          <a:p>
            <a:r>
              <a:rPr lang="en-US" dirty="0"/>
              <a:t>How do we find the content?</a:t>
            </a:r>
          </a:p>
          <a:p>
            <a:r>
              <a:rPr lang="en-US" dirty="0"/>
              <a:t>How is the content organized?</a:t>
            </a:r>
          </a:p>
          <a:p>
            <a:r>
              <a:rPr lang="en-US" dirty="0"/>
              <a:t>How is it displayed?</a:t>
            </a:r>
          </a:p>
          <a:p>
            <a:endParaRPr lang="en-US" dirty="0"/>
          </a:p>
        </p:txBody>
      </p:sp>
      <p:sp>
        <p:nvSpPr>
          <p:cNvPr id="4" name="Date Placeholder 3">
            <a:extLst>
              <a:ext uri="{FF2B5EF4-FFF2-40B4-BE49-F238E27FC236}">
                <a16:creationId xmlns:a16="http://schemas.microsoft.com/office/drawing/2014/main" id="{CAA4CC35-5CAA-9444-85CA-F5A310E12664}"/>
              </a:ext>
            </a:extLst>
          </p:cNvPr>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a:extLst>
              <a:ext uri="{FF2B5EF4-FFF2-40B4-BE49-F238E27FC236}">
                <a16:creationId xmlns:a16="http://schemas.microsoft.com/office/drawing/2014/main" id="{F43E7BE9-1F45-8E48-871F-723944F1AFE3}"/>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Tree>
    <p:extLst>
      <p:ext uri="{BB962C8B-B14F-4D97-AF65-F5344CB8AC3E}">
        <p14:creationId xmlns:p14="http://schemas.microsoft.com/office/powerpoint/2010/main" val="68648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type="body"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4" name="Date Placeholder 3">
            <a:extLst>
              <a:ext uri="{FF2B5EF4-FFF2-40B4-BE49-F238E27FC236}">
                <a16:creationId xmlns:a16="http://schemas.microsoft.com/office/drawing/2014/main" id="{A810A6F7-78F6-7E4A-881C-CACA8E81C440}"/>
              </a:ext>
            </a:extLst>
          </p:cNvPr>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a:extLst>
              <a:ext uri="{FF2B5EF4-FFF2-40B4-BE49-F238E27FC236}">
                <a16:creationId xmlns:a16="http://schemas.microsoft.com/office/drawing/2014/main" id="{EF6CF32F-268E-4940-B654-73B268083CCC}"/>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1490453455</TotalTime>
  <Pages>7</Pages>
  <Words>2514</Words>
  <Application>Microsoft Macintosh PowerPoint</Application>
  <PresentationFormat>On-screen Show (4:3)</PresentationFormat>
  <Paragraphs>515</Paragraphs>
  <Slides>46</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7" baseType="lpstr">
      <vt:lpstr>Arial</vt:lpstr>
      <vt:lpstr>Arial Black</vt:lpstr>
      <vt:lpstr>Courier</vt:lpstr>
      <vt:lpstr>Courier New</vt:lpstr>
      <vt:lpstr>Gill Sans</vt:lpstr>
      <vt:lpstr>Lucida Console</vt:lpstr>
      <vt:lpstr>Monotype Sorts</vt:lpstr>
      <vt:lpstr>Times New Roman</vt:lpstr>
      <vt:lpstr>Wingdings</vt:lpstr>
      <vt:lpstr>dbllineb</vt:lpstr>
      <vt:lpstr>Clip</vt:lpstr>
      <vt:lpstr>EECS 489 Computer Networks  Fall 2021</vt:lpstr>
      <vt:lpstr>Agenda</vt:lpstr>
      <vt:lpstr>The Web: Precursor</vt:lpstr>
      <vt:lpstr>The Web: History</vt:lpstr>
      <vt:lpstr>The Web: History (cont’d)</vt:lpstr>
      <vt:lpstr>The Web: History (cont’d)</vt:lpstr>
      <vt:lpstr>What does it consist of?</vt:lpstr>
      <vt:lpstr>Web components</vt:lpstr>
      <vt:lpstr>Why is there nothing about the network?</vt:lpstr>
      <vt:lpstr>What we want</vt:lpstr>
      <vt:lpstr>What we get</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How does a stateless protocol keep state?</vt:lpstr>
      <vt:lpstr>State in a stateless protocol: Cookies</vt:lpstr>
      <vt:lpstr>“Abuse” of cookies</vt:lpstr>
      <vt:lpstr>5-minute break!</vt:lpstr>
      <vt:lpstr>Announcements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Chowdhury, Mosharaf</cp:lastModifiedBy>
  <cp:revision>1316</cp:revision>
  <cp:lastPrinted>1999-09-08T17:25:07Z</cp:lastPrinted>
  <dcterms:created xsi:type="dcterms:W3CDTF">2014-01-14T18:15:50Z</dcterms:created>
  <dcterms:modified xsi:type="dcterms:W3CDTF">2021-09-10T14:42:09Z</dcterms:modified>
  <cp:category/>
</cp:coreProperties>
</file>