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3" r:id="rId4"/>
    <p:sldId id="518" r:id="rId5"/>
    <p:sldId id="622" r:id="rId6"/>
    <p:sldId id="517" r:id="rId7"/>
    <p:sldId id="516" r:id="rId8"/>
    <p:sldId id="621" r:id="rId9"/>
    <p:sldId id="589" r:id="rId10"/>
    <p:sldId id="588" r:id="rId11"/>
    <p:sldId id="520" r:id="rId12"/>
    <p:sldId id="596" r:id="rId13"/>
    <p:sldId id="521" r:id="rId14"/>
    <p:sldId id="623" r:id="rId15"/>
    <p:sldId id="522" r:id="rId16"/>
    <p:sldId id="597" r:id="rId17"/>
    <p:sldId id="523" r:id="rId18"/>
    <p:sldId id="524" r:id="rId19"/>
    <p:sldId id="592" r:id="rId20"/>
    <p:sldId id="526" r:id="rId21"/>
    <p:sldId id="527" r:id="rId22"/>
    <p:sldId id="528" r:id="rId23"/>
    <p:sldId id="529" r:id="rId24"/>
    <p:sldId id="595" r:id="rId25"/>
    <p:sldId id="503" r:id="rId26"/>
    <p:sldId id="598" r:id="rId27"/>
    <p:sldId id="599" r:id="rId28"/>
    <p:sldId id="617" r:id="rId29"/>
    <p:sldId id="618" r:id="rId30"/>
    <p:sldId id="619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620" r:id="rId44"/>
    <p:sldId id="614" r:id="rId45"/>
    <p:sldId id="615" r:id="rId46"/>
    <p:sldId id="616" r:id="rId47"/>
    <p:sldId id="594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7"/>
    <p:restoredTop sz="91994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CA0CCB1-5C77-7B45-BE5D-9DEF4DCAA666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0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6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DHCP: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Dynamic Host Configuration Protocol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E6DECEB-02F6-8C41-99F5-759492C41FD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17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4B183-CBA1-BA47-8281-488AF6A9CE4D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5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A1D53B-0B65-174C-A832-8F76934966B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5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55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2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Transcoding = change compression rate per user</a:t>
            </a:r>
            <a:r>
              <a:rPr lang="ja-JP" altLang="en-US"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ea typeface="ＭＳ Ｐゴシック" charset="0"/>
                <a:cs typeface="ＭＳ Ｐゴシック" charset="0"/>
              </a:rPr>
              <a:t>s bandwidth</a:t>
            </a:r>
          </a:p>
        </p:txBody>
      </p:sp>
    </p:spTree>
    <p:extLst>
      <p:ext uri="{BB962C8B-B14F-4D97-AF65-F5344CB8AC3E}">
        <p14:creationId xmlns:p14="http://schemas.microsoft.com/office/powerpoint/2010/main" val="157065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8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5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ICANN: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Internet Corporation for Assigned Names and Numbers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IANA: Internet Assigned Numbers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4C77BAE-B1F9-894F-A30D-94797C2329C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74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F5172E-D380-4348-84B1-443CFC9E7DD9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15,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ot-server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Domain name system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names &amp; addresses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addresses: e.g., 141.212.113.143</a:t>
            </a:r>
          </a:p>
          <a:p>
            <a:pPr lvl="1"/>
            <a:r>
              <a:rPr lang="en-US" dirty="0"/>
              <a:t>Router-usable labels for machines</a:t>
            </a:r>
          </a:p>
          <a:p>
            <a:pPr lvl="1"/>
            <a:r>
              <a:rPr lang="en-US" dirty="0"/>
              <a:t>Conforms to network structure (the “</a:t>
            </a: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dirty="0"/>
              <a:t>”)</a:t>
            </a:r>
          </a:p>
          <a:p>
            <a:r>
              <a:rPr lang="en-US" dirty="0"/>
              <a:t>Machine names: e.g., </a:t>
            </a:r>
            <a:r>
              <a:rPr lang="en-US" dirty="0" err="1"/>
              <a:t>cse.umich.edu</a:t>
            </a:r>
            <a:endParaRPr lang="en-US" dirty="0"/>
          </a:p>
          <a:p>
            <a:pPr lvl="1"/>
            <a:r>
              <a:rPr lang="en-US" dirty="0"/>
              <a:t>Human-usable labels for machines</a:t>
            </a:r>
          </a:p>
          <a:p>
            <a:pPr lvl="1"/>
            <a:r>
              <a:rPr lang="en-US" dirty="0"/>
              <a:t>Conforms to organizational structure (the “</a:t>
            </a:r>
            <a:r>
              <a:rPr lang="en-US" dirty="0">
                <a:solidFill>
                  <a:srgbClr val="0000FF"/>
                </a:solidFill>
              </a:rPr>
              <a:t>who</a:t>
            </a:r>
            <a:r>
              <a:rPr lang="en-US" dirty="0"/>
              <a:t>”)</a:t>
            </a:r>
          </a:p>
          <a:p>
            <a:r>
              <a:rPr lang="en-US" dirty="0"/>
              <a:t>The Domain Name System (DNS) is how we map from one to the other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directory</a:t>
            </a:r>
            <a:r>
              <a:rPr lang="en-US" dirty="0"/>
              <a:t> service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20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Convenience </a:t>
            </a:r>
          </a:p>
          <a:p>
            <a:pPr lvl="1"/>
            <a:r>
              <a:rPr lang="en-US" dirty="0"/>
              <a:t>Easier to remember</a:t>
            </a:r>
          </a:p>
          <a:p>
            <a:pPr lvl="1"/>
            <a:endParaRPr lang="en-US" dirty="0"/>
          </a:p>
          <a:p>
            <a:r>
              <a:rPr lang="en-US" dirty="0"/>
              <a:t>Provides a </a:t>
            </a:r>
            <a:r>
              <a:rPr lang="en-US" dirty="0">
                <a:solidFill>
                  <a:srgbClr val="0000FF"/>
                </a:solidFill>
              </a:rPr>
              <a:t>level of indirection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Decoupled names from addresses</a:t>
            </a:r>
          </a:p>
          <a:p>
            <a:pPr lvl="1"/>
            <a:r>
              <a:rPr lang="en-US" dirty="0"/>
              <a:t>Many uses beyond just naming a specific host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all host-address mappings were in a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r>
              <a:rPr lang="en-US" dirty="0"/>
              <a:t> file (in 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etc</a:t>
            </a:r>
            <a:r>
              <a:rPr lang="en-US" dirty="0">
                <a:latin typeface="Lucida Console" charset="0"/>
                <a:ea typeface="Lucida Console" charset="0"/>
                <a:cs typeface="Lucida Console" charset="0"/>
              </a:rPr>
              <a:t>/hosts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Maintained by the Stanford Research Institute (SRI)</a:t>
            </a:r>
          </a:p>
          <a:p>
            <a:pPr lvl="1"/>
            <a:r>
              <a:rPr lang="en-US" dirty="0"/>
              <a:t>Changes were submitted by email and updates downloaded periodically from SRI</a:t>
            </a:r>
          </a:p>
          <a:p>
            <a:r>
              <a:rPr lang="en-US" dirty="0"/>
              <a:t>As the Internet grew SRI could not handle load</a:t>
            </a:r>
          </a:p>
          <a:p>
            <a:pPr lvl="1"/>
            <a:r>
              <a:rPr lang="en-US" dirty="0"/>
              <a:t>Names were not unique anymore</a:t>
            </a:r>
          </a:p>
          <a:p>
            <a:pPr lvl="1"/>
            <a:r>
              <a:rPr lang="en-US" dirty="0"/>
              <a:t>Hosts had inaccurate copies of </a:t>
            </a:r>
            <a:r>
              <a:rPr lang="en-US" dirty="0" err="1">
                <a:latin typeface="Lucida Console" charset="0"/>
                <a:ea typeface="Lucida Console" charset="0"/>
                <a:cs typeface="Lucida Console" charset="0"/>
              </a:rPr>
              <a:t>hosts.txt</a:t>
            </a:r>
            <a:endParaRPr lang="en-US" dirty="0">
              <a:latin typeface="Lucida Console" charset="0"/>
              <a:ea typeface="Lucida Console" charset="0"/>
              <a:cs typeface="Lucida Consol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C2011A-1D2C-944C-B415-90D071E1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History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8B2FD5-9D95-214B-AFD8-DCD006936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1983, the first stable operational DNS implementation included</a:t>
            </a:r>
          </a:p>
          <a:p>
            <a:pPr lvl="1"/>
            <a:r>
              <a:rPr lang="en-US" dirty="0"/>
              <a:t>The associated query protocol; </a:t>
            </a:r>
          </a:p>
          <a:p>
            <a:pPr lvl="1"/>
            <a:r>
              <a:rPr lang="en-US" dirty="0"/>
              <a:t>A server implementation; and </a:t>
            </a:r>
          </a:p>
          <a:p>
            <a:pPr lvl="1"/>
            <a:r>
              <a:rPr lang="en-US" dirty="0"/>
              <a:t>Initial root servers. </a:t>
            </a:r>
          </a:p>
          <a:p>
            <a:endParaRPr lang="en-US" dirty="0"/>
          </a:p>
          <a:p>
            <a:r>
              <a:rPr lang="en-US" dirty="0"/>
              <a:t>Since inception, DNS scaled from 1000s of queries/day to 10s of billions queries/day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8B2ECE-9FAF-994E-B15E-38B1917632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2756" y="1600200"/>
            <a:ext cx="2549488" cy="4419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739E-A87A-F84D-A5BF-F2518A36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7E3-B844-6340-B16A-4A9BA041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D62AB-84F1-B441-AF1D-9AB9D55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8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pPr lvl="1"/>
            <a:r>
              <a:rPr lang="en-US" dirty="0"/>
              <a:t>Many names and frequent updates (secondary)</a:t>
            </a:r>
          </a:p>
          <a:p>
            <a:r>
              <a:rPr lang="en-US" dirty="0"/>
              <a:t>Distributed, autonomous administration</a:t>
            </a:r>
          </a:p>
          <a:p>
            <a:pPr lvl="1"/>
            <a:r>
              <a:rPr lang="en-US" dirty="0"/>
              <a:t>Ability to update my own (machines’) names </a:t>
            </a:r>
          </a:p>
          <a:p>
            <a:pPr lvl="1"/>
            <a:r>
              <a:rPr lang="en-US" dirty="0"/>
              <a:t>Don’t have to track everybody’s updates </a:t>
            </a:r>
          </a:p>
          <a:p>
            <a:r>
              <a:rPr lang="en-US" dirty="0"/>
              <a:t>Highly available</a:t>
            </a:r>
          </a:p>
          <a:p>
            <a:r>
              <a:rPr lang="en-US" dirty="0"/>
              <a:t>Lookups are fast</a:t>
            </a:r>
          </a:p>
          <a:p>
            <a:r>
              <a:rPr lang="en-US" dirty="0"/>
              <a:t>Perfect consistency is a </a:t>
            </a:r>
            <a:r>
              <a:rPr lang="en-US" dirty="0">
                <a:solidFill>
                  <a:srgbClr val="0000FF"/>
                </a:solidFill>
              </a:rPr>
              <a:t>non-goal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the namespace </a:t>
            </a:r>
          </a:p>
          <a:p>
            <a:r>
              <a:rPr lang="en-US" dirty="0"/>
              <a:t>Distribute administration of each partition</a:t>
            </a:r>
          </a:p>
          <a:p>
            <a:pPr lvl="1"/>
            <a:r>
              <a:rPr lang="en-US" dirty="0"/>
              <a:t>Autonomy to update my own (machines’) names </a:t>
            </a:r>
          </a:p>
          <a:p>
            <a:pPr lvl="1"/>
            <a:r>
              <a:rPr lang="en-US" dirty="0"/>
              <a:t>Don’t have to track everybody’s updates  </a:t>
            </a:r>
          </a:p>
          <a:p>
            <a:r>
              <a:rPr lang="en-US" dirty="0"/>
              <a:t>Distribute name resolution for each partition</a:t>
            </a:r>
          </a:p>
          <a:p>
            <a:r>
              <a:rPr lang="en-US" dirty="0"/>
              <a:t>How should we partition things?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idea: Hierarchy</a:t>
            </a:r>
            <a:endParaRPr lang="en-US" dirty="0"/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original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6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namespace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89288" y="3200400"/>
            <a:ext cx="5954712" cy="2971800"/>
          </a:xfrm>
        </p:spPr>
        <p:txBody>
          <a:bodyPr/>
          <a:lstStyle/>
          <a:p>
            <a:pPr marL="342900" indent="-342900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Top Level Domains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are at the top</a:t>
            </a:r>
          </a:p>
          <a:p>
            <a:r>
              <a:rPr lang="en-US" sz="2400" dirty="0"/>
              <a:t>Domains are subtrees</a:t>
            </a:r>
          </a:p>
          <a:p>
            <a:pPr marL="669925" lvl="1" indent="-325438"/>
            <a:r>
              <a:rPr lang="en-US" sz="2000" dirty="0"/>
              <a:t>e.g., .</a:t>
            </a:r>
            <a:r>
              <a:rPr lang="en-US" sz="2000" dirty="0" err="1"/>
              <a:t>edu</a:t>
            </a:r>
            <a:r>
              <a:rPr lang="en-US" sz="2000" dirty="0"/>
              <a:t>, </a:t>
            </a:r>
            <a:r>
              <a:rPr lang="en-US" sz="2000" dirty="0" err="1"/>
              <a:t>umich.edu</a:t>
            </a:r>
            <a:r>
              <a:rPr lang="en-US" sz="2000" dirty="0"/>
              <a:t>, </a:t>
            </a:r>
            <a:r>
              <a:rPr lang="en-US" sz="2000" dirty="0" err="1"/>
              <a:t>eecs.umich.edu</a:t>
            </a:r>
            <a:endParaRPr lang="en-US" sz="2400" dirty="0"/>
          </a:p>
          <a:p>
            <a:pPr marL="342900" indent="-342900"/>
            <a:r>
              <a:rPr lang="en-US" sz="2400" dirty="0"/>
              <a:t>Name is leaf-to-root path</a:t>
            </a:r>
          </a:p>
          <a:p>
            <a:pPr lvl="1" indent="-342900"/>
            <a:r>
              <a:rPr lang="en-US" sz="2000" dirty="0" err="1"/>
              <a:t>cse.eecs.umich.edu</a:t>
            </a:r>
            <a:endParaRPr lang="en-US" sz="2000" dirty="0"/>
          </a:p>
          <a:p>
            <a:pPr marL="342900" indent="-342900"/>
            <a:r>
              <a:rPr lang="en-US" sz="2400" dirty="0"/>
              <a:t>Depth of tree is arbitrary (limit 128)</a:t>
            </a:r>
          </a:p>
          <a:p>
            <a:pPr marL="342900" indent="-342900"/>
            <a:r>
              <a:rPr lang="en-US" sz="2400" dirty="0"/>
              <a:t>Name collisions trivially avoided</a:t>
            </a:r>
          </a:p>
          <a:p>
            <a:pPr marL="669925" lvl="1" indent="-325438"/>
            <a:r>
              <a:rPr lang="en-US" sz="2000" dirty="0"/>
              <a:t>Each domain is responsible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2452633"/>
            <a:ext cx="60198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292975" y="2452633"/>
            <a:ext cx="11430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47981" y="2729015"/>
            <a:ext cx="1095019" cy="2891134"/>
          </a:xfrm>
          <a:custGeom>
            <a:avLst/>
            <a:gdLst>
              <a:gd name="connsiteX0" fmla="*/ 27600 w 1095019"/>
              <a:gd name="connsiteY0" fmla="*/ 2891134 h 2891134"/>
              <a:gd name="connsiteX1" fmla="*/ 41111 w 1095019"/>
              <a:gd name="connsiteY1" fmla="*/ 1877886 h 2891134"/>
              <a:gd name="connsiteX2" fmla="*/ 419437 w 1095019"/>
              <a:gd name="connsiteY2" fmla="*/ 959208 h 2891134"/>
              <a:gd name="connsiteX3" fmla="*/ 1095019 w 1095019"/>
              <a:gd name="connsiteY3" fmla="*/ 0 h 289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019" h="2891134">
                <a:moveTo>
                  <a:pt x="27600" y="2891134"/>
                </a:moveTo>
                <a:cubicBezTo>
                  <a:pt x="1702" y="2545504"/>
                  <a:pt x="-24195" y="2199874"/>
                  <a:pt x="41111" y="1877886"/>
                </a:cubicBezTo>
                <a:cubicBezTo>
                  <a:pt x="106417" y="1555898"/>
                  <a:pt x="243786" y="1272189"/>
                  <a:pt x="419437" y="959208"/>
                </a:cubicBezTo>
                <a:cubicBezTo>
                  <a:pt x="595088" y="646227"/>
                  <a:pt x="1095019" y="0"/>
                  <a:pt x="1095019" y="0"/>
                </a:cubicBezTo>
              </a:path>
            </a:pathLst>
          </a:custGeom>
          <a:ln w="28575">
            <a:solidFill>
              <a:srgbClr val="D3A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8EE48-BCAA-D348-AF49-967DAFF8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87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9443" grpId="0" uiExpand="1" build="p"/>
      <p:bldP spid="2" grpId="0" animBg="1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administration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4304416" y="1462033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root</a:t>
            </a: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1216729" y="2528833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edu</a:t>
            </a:r>
          </a:p>
        </p:txBody>
      </p:sp>
      <p:sp>
        <p:nvSpPr>
          <p:cNvPr id="1469446" name="Text Box 6"/>
          <p:cNvSpPr txBox="1">
            <a:spLocks noChangeArrowheads="1"/>
          </p:cNvSpPr>
          <p:nvPr/>
        </p:nvSpPr>
        <p:spPr bwMode="auto">
          <a:xfrm>
            <a:off x="2370841" y="2546296"/>
            <a:ext cx="6127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com</a:t>
            </a:r>
          </a:p>
        </p:txBody>
      </p:sp>
      <p:sp>
        <p:nvSpPr>
          <p:cNvPr id="1469447" name="Text Box 7"/>
          <p:cNvSpPr txBox="1">
            <a:spLocks noChangeArrowheads="1"/>
          </p:cNvSpPr>
          <p:nvPr/>
        </p:nvSpPr>
        <p:spPr bwMode="auto">
          <a:xfrm>
            <a:off x="3596391" y="2528833"/>
            <a:ext cx="549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gov</a:t>
            </a:r>
          </a:p>
        </p:txBody>
      </p:sp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4802891" y="2528833"/>
            <a:ext cx="473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mil</a:t>
            </a:r>
          </a:p>
        </p:txBody>
      </p:sp>
      <p:sp>
        <p:nvSpPr>
          <p:cNvPr id="1469449" name="Text Box 9"/>
          <p:cNvSpPr txBox="1">
            <a:spLocks noChangeArrowheads="1"/>
          </p:cNvSpPr>
          <p:nvPr/>
        </p:nvSpPr>
        <p:spPr bwMode="auto">
          <a:xfrm>
            <a:off x="5666491" y="2546296"/>
            <a:ext cx="511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org</a:t>
            </a:r>
          </a:p>
        </p:txBody>
      </p:sp>
      <p:sp>
        <p:nvSpPr>
          <p:cNvPr id="1469450" name="Text Box 10"/>
          <p:cNvSpPr txBox="1">
            <a:spLocks noChangeArrowheads="1"/>
          </p:cNvSpPr>
          <p:nvPr/>
        </p:nvSpPr>
        <p:spPr bwMode="auto">
          <a:xfrm>
            <a:off x="6511041" y="2528833"/>
            <a:ext cx="498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net</a:t>
            </a:r>
          </a:p>
        </p:txBody>
      </p:sp>
      <p:sp>
        <p:nvSpPr>
          <p:cNvPr id="1469451" name="Text Box 11"/>
          <p:cNvSpPr txBox="1">
            <a:spLocks noChangeArrowheads="1"/>
          </p:cNvSpPr>
          <p:nvPr/>
        </p:nvSpPr>
        <p:spPr bwMode="auto">
          <a:xfrm>
            <a:off x="7374641" y="2528833"/>
            <a:ext cx="422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uk</a:t>
            </a:r>
          </a:p>
        </p:txBody>
      </p:sp>
      <p:sp>
        <p:nvSpPr>
          <p:cNvPr id="1469452" name="Text Box 12"/>
          <p:cNvSpPr txBox="1">
            <a:spLocks noChangeArrowheads="1"/>
          </p:cNvSpPr>
          <p:nvPr/>
        </p:nvSpPr>
        <p:spPr bwMode="auto">
          <a:xfrm>
            <a:off x="8089016" y="2528833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>
                <a:cs typeface="Arial" charset="0"/>
              </a:rPr>
              <a:t>fr</a:t>
            </a:r>
          </a:p>
        </p:txBody>
      </p:sp>
      <p:sp>
        <p:nvSpPr>
          <p:cNvPr id="1469453" name="Text Box 13"/>
          <p:cNvSpPr txBox="1">
            <a:spLocks noChangeArrowheads="1"/>
          </p:cNvSpPr>
          <p:nvPr/>
        </p:nvSpPr>
        <p:spPr bwMode="auto">
          <a:xfrm>
            <a:off x="391821" y="3536896"/>
            <a:ext cx="86241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umich</a:t>
            </a:r>
            <a:endParaRPr lang="en-US" sz="1800" dirty="0">
              <a:cs typeface="Arial" charset="0"/>
            </a:endParaRPr>
          </a:p>
        </p:txBody>
      </p:sp>
      <p:sp>
        <p:nvSpPr>
          <p:cNvPr id="1469454" name="Text Box 14"/>
          <p:cNvSpPr txBox="1">
            <a:spLocks noChangeArrowheads="1"/>
          </p:cNvSpPr>
          <p:nvPr/>
        </p:nvSpPr>
        <p:spPr bwMode="auto">
          <a:xfrm>
            <a:off x="1558981" y="3519433"/>
            <a:ext cx="11188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berkeley</a:t>
            </a:r>
            <a:endParaRPr lang="en-US" sz="1800" dirty="0">
              <a:cs typeface="Arial" charset="0"/>
            </a:endParaRPr>
          </a:p>
        </p:txBody>
      </p:sp>
      <p:sp>
        <p:nvSpPr>
          <p:cNvPr id="1469455" name="Line 15"/>
          <p:cNvSpPr>
            <a:spLocks noChangeShapeType="1"/>
          </p:cNvSpPr>
          <p:nvPr/>
        </p:nvSpPr>
        <p:spPr bwMode="auto">
          <a:xfrm flipH="1">
            <a:off x="507116" y="3824233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6" name="Text Box 16"/>
          <p:cNvSpPr txBox="1">
            <a:spLocks noChangeArrowheads="1"/>
          </p:cNvSpPr>
          <p:nvPr/>
        </p:nvSpPr>
        <p:spPr bwMode="auto">
          <a:xfrm>
            <a:off x="161041" y="4281433"/>
            <a:ext cx="663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eecs</a:t>
            </a:r>
            <a:endParaRPr lang="en-US" sz="1800" dirty="0">
              <a:cs typeface="Arial" charset="0"/>
            </a:endParaRPr>
          </a:p>
        </p:txBody>
      </p:sp>
      <p:sp>
        <p:nvSpPr>
          <p:cNvPr id="1469457" name="Line 17"/>
          <p:cNvSpPr>
            <a:spLocks noChangeShapeType="1"/>
          </p:cNvSpPr>
          <p:nvPr/>
        </p:nvSpPr>
        <p:spPr bwMode="auto">
          <a:xfrm>
            <a:off x="964316" y="382423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58" name="Text Box 18"/>
          <p:cNvSpPr txBox="1">
            <a:spLocks noChangeArrowheads="1"/>
          </p:cNvSpPr>
          <p:nvPr/>
        </p:nvSpPr>
        <p:spPr bwMode="auto">
          <a:xfrm>
            <a:off x="964808" y="4298896"/>
            <a:ext cx="5546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>
                <a:cs typeface="Arial" charset="0"/>
              </a:rPr>
              <a:t>law</a:t>
            </a:r>
          </a:p>
        </p:txBody>
      </p:sp>
      <p:sp>
        <p:nvSpPr>
          <p:cNvPr id="1469459" name="Line 19"/>
          <p:cNvSpPr>
            <a:spLocks noChangeShapeType="1"/>
          </p:cNvSpPr>
          <p:nvPr/>
        </p:nvSpPr>
        <p:spPr bwMode="auto">
          <a:xfrm>
            <a:off x="443616" y="4662433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0" name="Text Box 20"/>
          <p:cNvSpPr txBox="1">
            <a:spLocks noChangeArrowheads="1"/>
          </p:cNvSpPr>
          <p:nvPr/>
        </p:nvSpPr>
        <p:spPr bwMode="auto">
          <a:xfrm>
            <a:off x="167822" y="5195833"/>
            <a:ext cx="567465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dirty="0" err="1">
                <a:cs typeface="Arial" charset="0"/>
              </a:rPr>
              <a:t>cse</a:t>
            </a:r>
            <a:endParaRPr lang="en-US" sz="1800" dirty="0">
              <a:cs typeface="Arial" charset="0"/>
            </a:endParaRPr>
          </a:p>
        </p:txBody>
      </p:sp>
      <p:sp>
        <p:nvSpPr>
          <p:cNvPr id="1469461" name="Line 21"/>
          <p:cNvSpPr>
            <a:spLocks noChangeShapeType="1"/>
          </p:cNvSpPr>
          <p:nvPr/>
        </p:nvSpPr>
        <p:spPr bwMode="auto">
          <a:xfrm flipH="1">
            <a:off x="900816" y="2833633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2" name="Line 22"/>
          <p:cNvSpPr>
            <a:spLocks noChangeShapeType="1"/>
          </p:cNvSpPr>
          <p:nvPr/>
        </p:nvSpPr>
        <p:spPr bwMode="auto">
          <a:xfrm>
            <a:off x="1510416" y="2833633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3" name="Line 23"/>
          <p:cNvSpPr>
            <a:spLocks noChangeShapeType="1"/>
          </p:cNvSpPr>
          <p:nvPr/>
        </p:nvSpPr>
        <p:spPr bwMode="auto">
          <a:xfrm flipV="1">
            <a:off x="1586616" y="1766833"/>
            <a:ext cx="2971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4" name="Line 24"/>
          <p:cNvSpPr>
            <a:spLocks noChangeShapeType="1"/>
          </p:cNvSpPr>
          <p:nvPr/>
        </p:nvSpPr>
        <p:spPr bwMode="auto">
          <a:xfrm flipH="1">
            <a:off x="2653416" y="1766833"/>
            <a:ext cx="1905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5" name="Line 25"/>
          <p:cNvSpPr>
            <a:spLocks noChangeShapeType="1"/>
          </p:cNvSpPr>
          <p:nvPr/>
        </p:nvSpPr>
        <p:spPr bwMode="auto">
          <a:xfrm flipH="1">
            <a:off x="3872616" y="1766833"/>
            <a:ext cx="685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6" name="Line 26"/>
          <p:cNvSpPr>
            <a:spLocks noChangeShapeType="1"/>
          </p:cNvSpPr>
          <p:nvPr/>
        </p:nvSpPr>
        <p:spPr bwMode="auto">
          <a:xfrm>
            <a:off x="4558416" y="1766833"/>
            <a:ext cx="533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7" name="Line 27"/>
          <p:cNvSpPr>
            <a:spLocks noChangeShapeType="1"/>
          </p:cNvSpPr>
          <p:nvPr/>
        </p:nvSpPr>
        <p:spPr bwMode="auto">
          <a:xfrm>
            <a:off x="4558416" y="1766833"/>
            <a:ext cx="1371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8" name="Line 28"/>
          <p:cNvSpPr>
            <a:spLocks noChangeShapeType="1"/>
          </p:cNvSpPr>
          <p:nvPr/>
        </p:nvSpPr>
        <p:spPr bwMode="auto">
          <a:xfrm>
            <a:off x="4558416" y="1766833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69" name="Line 29"/>
          <p:cNvSpPr>
            <a:spLocks noChangeShapeType="1"/>
          </p:cNvSpPr>
          <p:nvPr/>
        </p:nvSpPr>
        <p:spPr bwMode="auto">
          <a:xfrm>
            <a:off x="4558416" y="1766833"/>
            <a:ext cx="3048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0" name="Line 30"/>
          <p:cNvSpPr>
            <a:spLocks noChangeShapeType="1"/>
          </p:cNvSpPr>
          <p:nvPr/>
        </p:nvSpPr>
        <p:spPr bwMode="auto">
          <a:xfrm>
            <a:off x="4558416" y="1766833"/>
            <a:ext cx="3594984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69471" name="Text Box 31"/>
          <p:cNvSpPr txBox="1">
            <a:spLocks noChangeArrowheads="1"/>
          </p:cNvSpPr>
          <p:nvPr/>
        </p:nvSpPr>
        <p:spPr bwMode="auto">
          <a:xfrm>
            <a:off x="8763000" y="2452633"/>
            <a:ext cx="33665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648200" y="1766833"/>
            <a:ext cx="426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767318" y="1515295"/>
            <a:ext cx="8021041" cy="1447800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510416" y="3429000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83586" y="3402832"/>
            <a:ext cx="1167463" cy="511834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11147" y="4207284"/>
            <a:ext cx="789669" cy="1355315"/>
          </a:xfrm>
          <a:prstGeom prst="rect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59"/>
          <p:cNvSpPr txBox="1">
            <a:spLocks noChangeArrowheads="1"/>
          </p:cNvSpPr>
          <p:nvPr/>
        </p:nvSpPr>
        <p:spPr>
          <a:xfrm>
            <a:off x="1752600" y="4343400"/>
            <a:ext cx="7347057" cy="2133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400" b="0" dirty="0"/>
              <a:t>A </a:t>
            </a:r>
            <a:r>
              <a:rPr lang="en-US" sz="2400" dirty="0">
                <a:solidFill>
                  <a:srgbClr val="0000FF"/>
                </a:solidFill>
              </a:rPr>
              <a:t>zone</a:t>
            </a:r>
            <a:r>
              <a:rPr lang="en-US" sz="2400" b="0" dirty="0"/>
              <a:t> corresponds to an administrative authority that is responsible for that portion of the hierarchy</a:t>
            </a:r>
          </a:p>
          <a:p>
            <a:pPr lvl="1"/>
            <a:r>
              <a:rPr lang="en-US" sz="2000" b="0" dirty="0"/>
              <a:t>e.g., UMich controls names: *.</a:t>
            </a:r>
            <a:r>
              <a:rPr lang="en-US" sz="2000" b="0" dirty="0" err="1"/>
              <a:t>umich.edu</a:t>
            </a:r>
            <a:endParaRPr lang="en-US" sz="2000" b="0" dirty="0"/>
          </a:p>
          <a:p>
            <a:pPr lvl="1"/>
            <a:r>
              <a:rPr lang="en-US" sz="2000" b="0" dirty="0"/>
              <a:t>e.g., EECS controls names: *.</a:t>
            </a:r>
            <a:r>
              <a:rPr lang="en-US" sz="2000" b="0" dirty="0" err="1"/>
              <a:t>eecs.umich.edu</a:t>
            </a:r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pPr marL="1022350" marR="0" lvl="2" indent="-350838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831798" y="1588018"/>
            <a:ext cx="1390124" cy="338554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ICANN/IANA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1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CDN: Content Distribution Network</a:t>
            </a:r>
          </a:p>
          <a:p>
            <a:r>
              <a:rPr lang="en-US" dirty="0"/>
              <a:t>DNS: Domain Name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of hierarchy: </a:t>
            </a:r>
            <a:r>
              <a:rPr lang="en-US" dirty="0">
                <a:solidFill>
                  <a:srgbClr val="0000FF"/>
                </a:solidFill>
              </a:rPr>
              <a:t>Root servers</a:t>
            </a:r>
          </a:p>
          <a:p>
            <a:pPr lvl="1"/>
            <a:r>
              <a:rPr lang="en-US" dirty="0"/>
              <a:t>Location hardwired into other servers</a:t>
            </a:r>
          </a:p>
          <a:p>
            <a:r>
              <a:rPr lang="en-US" dirty="0"/>
              <a:t>Next Level: </a:t>
            </a:r>
            <a:r>
              <a:rPr lang="en-US" dirty="0">
                <a:solidFill>
                  <a:srgbClr val="0000FF"/>
                </a:solidFill>
              </a:rPr>
              <a:t>Top-level domain (TLD) servers</a:t>
            </a:r>
          </a:p>
          <a:p>
            <a:pPr lvl="1"/>
            <a:r>
              <a:rPr lang="en-US" dirty="0"/>
              <a:t>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Managed professionally</a:t>
            </a:r>
          </a:p>
          <a:p>
            <a:r>
              <a:rPr lang="en-US" dirty="0"/>
              <a:t>Bottom Level: </a:t>
            </a:r>
            <a:r>
              <a:rPr lang="en-US" dirty="0">
                <a:solidFill>
                  <a:srgbClr val="0000FF"/>
                </a:solidFill>
              </a:rPr>
              <a:t>Authoritative DNS servers</a:t>
            </a:r>
          </a:p>
          <a:p>
            <a:pPr lvl="1"/>
            <a:r>
              <a:rPr lang="en-US" dirty="0"/>
              <a:t>Actually store the name-to-address mapping</a:t>
            </a:r>
          </a:p>
          <a:p>
            <a:pPr lvl="1"/>
            <a:r>
              <a:rPr lang="en-US" dirty="0"/>
              <a:t>Maintained by the corresponding administrative authority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hierarchy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server stores a (small!) subset of the total DNS database </a:t>
            </a:r>
          </a:p>
          <a:p>
            <a:r>
              <a:rPr lang="en-US" dirty="0"/>
              <a:t>An authoritative  DNS server stores “</a:t>
            </a:r>
            <a:r>
              <a:rPr lang="en-US" dirty="0">
                <a:solidFill>
                  <a:srgbClr val="0000FF"/>
                </a:solidFill>
              </a:rPr>
              <a:t>resource records</a:t>
            </a:r>
            <a:r>
              <a:rPr lang="en-US" dirty="0"/>
              <a:t>” for all DNS names in the domain that it has authority for </a:t>
            </a:r>
          </a:p>
          <a:p>
            <a:r>
              <a:rPr lang="en-US" dirty="0"/>
              <a:t>Each server needs to know other servers responsible for other portions of the hierarchy</a:t>
            </a:r>
          </a:p>
          <a:p>
            <a:pPr lvl="1"/>
            <a:r>
              <a:rPr lang="en-US" dirty="0"/>
              <a:t>Every server knows the root</a:t>
            </a:r>
          </a:p>
          <a:p>
            <a:pPr lvl="1"/>
            <a:r>
              <a:rPr lang="en-US" dirty="0"/>
              <a:t>Root server knows about all top-level domains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149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Located in Virginia, USA</a:t>
            </a:r>
          </a:p>
          <a:p>
            <a:r>
              <a:rPr lang="en-US" dirty="0"/>
              <a:t>How do we make the root scale?</a:t>
            </a:r>
          </a:p>
        </p:txBody>
      </p:sp>
      <p:sp>
        <p:nvSpPr>
          <p:cNvPr id="71685" name="AutoShape 4"/>
          <p:cNvSpPr>
            <a:spLocks noChangeAspect="1" noChangeArrowheads="1"/>
          </p:cNvSpPr>
          <p:nvPr/>
        </p:nvSpPr>
        <p:spPr bwMode="auto">
          <a:xfrm>
            <a:off x="457200" y="3048000"/>
            <a:ext cx="7234238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" name="Picture 5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endParaRPr lang="en-US" sz="1400" b="0" dirty="0">
              <a:solidFill>
                <a:srgbClr val="000000"/>
              </a:solidFill>
              <a:latin typeface="Arial" charset="0"/>
            </a:endParaRPr>
          </a:p>
          <a:p>
            <a:pPr algn="l"/>
            <a:r>
              <a:rPr lang="en-US" sz="1400" b="0" dirty="0">
                <a:solidFill>
                  <a:srgbClr val="000000"/>
                </a:solidFill>
                <a:latin typeface="Arial" charset="0"/>
              </a:rPr>
              <a:t>Verisign, Dulles, VA</a:t>
            </a:r>
          </a:p>
          <a:p>
            <a:pPr algn="ctr"/>
            <a:endParaRPr lang="en-US" sz="2800" b="0" dirty="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root servers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 root servers (labeled A-M; see </a:t>
            </a:r>
            <a:r>
              <a:rPr lang="en-US" dirty="0">
                <a:hlinkClick r:id="rId3"/>
              </a:rPr>
              <a:t>http://www.root-servers.org/</a:t>
            </a:r>
            <a:r>
              <a:rPr lang="en-US" dirty="0"/>
              <a:t>)</a:t>
            </a:r>
          </a:p>
        </p:txBody>
      </p:sp>
      <p:sp>
        <p:nvSpPr>
          <p:cNvPr id="73733" name="AutoShape 4"/>
          <p:cNvSpPr>
            <a:spLocks noChangeAspect="1" noChangeArrowheads="1"/>
          </p:cNvSpPr>
          <p:nvPr/>
        </p:nvSpPr>
        <p:spPr bwMode="auto">
          <a:xfrm>
            <a:off x="481013" y="3089275"/>
            <a:ext cx="7234237" cy="364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3734" name="Picture 5" descr="world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4065588"/>
            <a:ext cx="54006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Freeform 6"/>
          <p:cNvSpPr>
            <a:spLocks/>
          </p:cNvSpPr>
          <p:nvPr/>
        </p:nvSpPr>
        <p:spPr bwMode="auto">
          <a:xfrm>
            <a:off x="2605088" y="3267075"/>
            <a:ext cx="804862" cy="1511300"/>
          </a:xfrm>
          <a:custGeom>
            <a:avLst/>
            <a:gdLst>
              <a:gd name="T0" fmla="*/ 0 w 963"/>
              <a:gd name="T1" fmla="*/ 0 h 1893"/>
              <a:gd name="T2" fmla="*/ 0 w 963"/>
              <a:gd name="T3" fmla="*/ 742477 h 1893"/>
              <a:gd name="T4" fmla="*/ 804862 w 963"/>
              <a:gd name="T5" fmla="*/ 1511300 h 1893"/>
              <a:gd name="T6" fmla="*/ 0 60000 65536"/>
              <a:gd name="T7" fmla="*/ 0 60000 65536"/>
              <a:gd name="T8" fmla="*/ 0 60000 65536"/>
              <a:gd name="T9" fmla="*/ 0 w 963"/>
              <a:gd name="T10" fmla="*/ 0 h 1893"/>
              <a:gd name="T11" fmla="*/ 963 w 963"/>
              <a:gd name="T12" fmla="*/ 1893 h 18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3" h="1893">
                <a:moveTo>
                  <a:pt x="0" y="0"/>
                </a:moveTo>
                <a:lnTo>
                  <a:pt x="0" y="930"/>
                </a:lnTo>
                <a:lnTo>
                  <a:pt x="963" y="1893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/>
          <p:cNvSpPr txBox="1">
            <a:spLocks noChangeArrowheads="1"/>
          </p:cNvSpPr>
          <p:nvPr/>
        </p:nvSpPr>
        <p:spPr bwMode="auto">
          <a:xfrm>
            <a:off x="654050" y="5627688"/>
            <a:ext cx="2633663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B USC-ISI Marina del Rey,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L ICANN Los Angeles, CA</a:t>
            </a:r>
          </a:p>
          <a:p>
            <a:pPr algn="ctr"/>
            <a:endParaRPr lang="en-US" sz="2400" b="0">
              <a:latin typeface="Times New Roman" charset="0"/>
            </a:endParaRPr>
          </a:p>
        </p:txBody>
      </p:sp>
      <p:sp>
        <p:nvSpPr>
          <p:cNvPr id="73737" name="Freeform 8"/>
          <p:cNvSpPr>
            <a:spLocks/>
          </p:cNvSpPr>
          <p:nvPr/>
        </p:nvSpPr>
        <p:spPr bwMode="auto">
          <a:xfrm>
            <a:off x="1789113" y="4965700"/>
            <a:ext cx="952500" cy="668338"/>
          </a:xfrm>
          <a:custGeom>
            <a:avLst/>
            <a:gdLst>
              <a:gd name="T0" fmla="*/ 0 w 582"/>
              <a:gd name="T1" fmla="*/ 668338 h 426"/>
              <a:gd name="T2" fmla="*/ 95250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8" name="Text Box 9"/>
          <p:cNvSpPr txBox="1">
            <a:spLocks noChangeArrowheads="1"/>
          </p:cNvSpPr>
          <p:nvPr/>
        </p:nvSpPr>
        <p:spPr bwMode="auto">
          <a:xfrm>
            <a:off x="347663" y="3903663"/>
            <a:ext cx="2573337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E NASA Mt View, CA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F  Internet Software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Consortium 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    Palo</a:t>
            </a:r>
            <a:r>
              <a:rPr lang="en-US" sz="1200" b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Alto, CA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39" name="Freeform 10"/>
          <p:cNvSpPr>
            <a:spLocks/>
          </p:cNvSpPr>
          <p:nvPr/>
        </p:nvSpPr>
        <p:spPr bwMode="auto">
          <a:xfrm flipV="1">
            <a:off x="1660525" y="4665663"/>
            <a:ext cx="1022350" cy="225425"/>
          </a:xfrm>
          <a:custGeom>
            <a:avLst/>
            <a:gdLst>
              <a:gd name="T0" fmla="*/ 0 w 582"/>
              <a:gd name="T1" fmla="*/ 225425 h 426"/>
              <a:gd name="T2" fmla="*/ 1022350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Text Box 11"/>
          <p:cNvSpPr txBox="1">
            <a:spLocks noChangeArrowheads="1"/>
          </p:cNvSpPr>
          <p:nvPr/>
        </p:nvSpPr>
        <p:spPr bwMode="auto">
          <a:xfrm>
            <a:off x="5253038" y="3570288"/>
            <a:ext cx="24987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Arial" charset="0"/>
              </a:rPr>
              <a:t>I </a:t>
            </a:r>
            <a:r>
              <a:rPr lang="en-US" sz="1400" b="0">
                <a:latin typeface="Arial" charset="0"/>
              </a:rPr>
              <a:t>Autonomica,</a:t>
            </a:r>
            <a:r>
              <a:rPr lang="en-US" sz="1400" b="0">
                <a:solidFill>
                  <a:srgbClr val="000000"/>
                </a:solidFill>
                <a:latin typeface="Arial" charset="0"/>
              </a:rPr>
              <a:t> Stockholm</a:t>
            </a:r>
          </a:p>
        </p:txBody>
      </p:sp>
      <p:sp>
        <p:nvSpPr>
          <p:cNvPr id="73741" name="Freeform 12"/>
          <p:cNvSpPr>
            <a:spLocks/>
          </p:cNvSpPr>
          <p:nvPr/>
        </p:nvSpPr>
        <p:spPr bwMode="auto">
          <a:xfrm>
            <a:off x="4797425" y="3813175"/>
            <a:ext cx="849313" cy="674688"/>
          </a:xfrm>
          <a:custGeom>
            <a:avLst/>
            <a:gdLst>
              <a:gd name="T0" fmla="*/ 849313 w 666"/>
              <a:gd name="T1" fmla="*/ 0 h 1005"/>
              <a:gd name="T2" fmla="*/ 0 w 666"/>
              <a:gd name="T3" fmla="*/ 674688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2" name="Text Box 13"/>
          <p:cNvSpPr txBox="1">
            <a:spLocks noChangeArrowheads="1"/>
          </p:cNvSpPr>
          <p:nvPr/>
        </p:nvSpPr>
        <p:spPr bwMode="auto">
          <a:xfrm>
            <a:off x="5299075" y="3216275"/>
            <a:ext cx="384492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K RIPE London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3" name="Freeform 14"/>
          <p:cNvSpPr>
            <a:spLocks/>
          </p:cNvSpPr>
          <p:nvPr/>
        </p:nvSpPr>
        <p:spPr bwMode="auto">
          <a:xfrm>
            <a:off x="4570413" y="3433763"/>
            <a:ext cx="771525" cy="1158875"/>
          </a:xfrm>
          <a:custGeom>
            <a:avLst/>
            <a:gdLst>
              <a:gd name="T0" fmla="*/ 771525 w 922"/>
              <a:gd name="T1" fmla="*/ 0 h 1448"/>
              <a:gd name="T2" fmla="*/ 0 w 922"/>
              <a:gd name="T3" fmla="*/ 1158875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4" name="Text Box 15"/>
          <p:cNvSpPr txBox="1">
            <a:spLocks noChangeArrowheads="1"/>
          </p:cNvSpPr>
          <p:nvPr/>
        </p:nvSpPr>
        <p:spPr bwMode="auto">
          <a:xfrm>
            <a:off x="7221538" y="4402138"/>
            <a:ext cx="15652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M WIDE Tokyo</a:t>
            </a:r>
            <a:endParaRPr lang="en-US" sz="3200" b="0">
              <a:latin typeface="Times New Roman" charset="0"/>
            </a:endParaRPr>
          </a:p>
        </p:txBody>
      </p:sp>
      <p:sp>
        <p:nvSpPr>
          <p:cNvPr id="73745" name="Freeform 16"/>
          <p:cNvSpPr>
            <a:spLocks/>
          </p:cNvSpPr>
          <p:nvPr/>
        </p:nvSpPr>
        <p:spPr bwMode="auto">
          <a:xfrm>
            <a:off x="6851650" y="4632325"/>
            <a:ext cx="331788" cy="231775"/>
          </a:xfrm>
          <a:custGeom>
            <a:avLst/>
            <a:gdLst>
              <a:gd name="T0" fmla="*/ 331788 w 252"/>
              <a:gd name="T1" fmla="*/ 0 h 462"/>
              <a:gd name="T2" fmla="*/ 0 w 252"/>
              <a:gd name="T3" fmla="*/ 231775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6" name="Text Box 17"/>
          <p:cNvSpPr txBox="1">
            <a:spLocks noChangeArrowheads="1"/>
          </p:cNvSpPr>
          <p:nvPr/>
        </p:nvSpPr>
        <p:spPr bwMode="auto">
          <a:xfrm>
            <a:off x="2665413" y="2559050"/>
            <a:ext cx="390366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A Verisign, Dulles,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C Cogent, Herndon,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D U Maryland College Park,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G US DoD Vienna, VA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H ARL Aberdeen, MD</a:t>
            </a:r>
          </a:p>
          <a:p>
            <a:pPr algn="l"/>
            <a:r>
              <a:rPr lang="en-US" sz="1400" b="0">
                <a:solidFill>
                  <a:srgbClr val="000000"/>
                </a:solidFill>
                <a:latin typeface="Arial" charset="0"/>
              </a:rPr>
              <a:t>J Verisign</a:t>
            </a:r>
          </a:p>
          <a:p>
            <a:pPr algn="ctr"/>
            <a:endParaRPr lang="en-US" sz="2800" b="0">
              <a:latin typeface="Times New Roman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7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records</a:t>
            </a:r>
            <a:endParaRPr lang="en-US" dirty="0"/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servers store </a:t>
            </a:r>
            <a:r>
              <a:rPr lang="en-US" dirty="0">
                <a:solidFill>
                  <a:srgbClr val="0000FF"/>
                </a:solidFill>
              </a:rPr>
              <a:t>resource records (RRs)</a:t>
            </a:r>
          </a:p>
          <a:p>
            <a:pPr lvl="1"/>
            <a:r>
              <a:rPr lang="en-US" dirty="0"/>
              <a:t>RR is (name, value, type, TTL)</a:t>
            </a:r>
          </a:p>
          <a:p>
            <a:r>
              <a:rPr lang="en-US" dirty="0"/>
              <a:t>Type = A: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A</a:t>
            </a:r>
            <a:r>
              <a:rPr lang="en-US" dirty="0">
                <a:sym typeface="Wingdings"/>
              </a:rPr>
              <a:t>ddress)</a:t>
            </a:r>
            <a:endParaRPr lang="en-US" dirty="0"/>
          </a:p>
          <a:p>
            <a:pPr lvl="1"/>
            <a:r>
              <a:rPr lang="en-US" dirty="0"/>
              <a:t>name = hostname</a:t>
            </a:r>
          </a:p>
          <a:p>
            <a:pPr lvl="1"/>
            <a:r>
              <a:rPr lang="en-US" dirty="0"/>
              <a:t>value = IP address</a:t>
            </a:r>
          </a:p>
          <a:p>
            <a:r>
              <a:rPr lang="en-US" dirty="0"/>
              <a:t>Type = NS: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N</a:t>
            </a:r>
            <a:r>
              <a:rPr lang="en-US" dirty="0">
                <a:sym typeface="Wingdings"/>
              </a:rPr>
              <a:t>ame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S</a:t>
            </a:r>
            <a:r>
              <a:rPr lang="en-US" dirty="0">
                <a:sym typeface="Wingdings"/>
              </a:rPr>
              <a:t>erver)</a:t>
            </a:r>
            <a:endParaRPr lang="en-US" dirty="0"/>
          </a:p>
          <a:p>
            <a:pPr lvl="1"/>
            <a:r>
              <a:rPr lang="en-US" dirty="0"/>
              <a:t>name = domain</a:t>
            </a:r>
          </a:p>
          <a:p>
            <a:pPr lvl="1"/>
            <a:r>
              <a:rPr lang="en-US" dirty="0"/>
              <a:t>value = name of DNS server for domain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 (cont’d)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= CNAME: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C</a:t>
            </a:r>
            <a:r>
              <a:rPr lang="en-US" dirty="0">
                <a:sym typeface="Wingdings"/>
              </a:rPr>
              <a:t>anonical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Name</a:t>
            </a:r>
            <a:r>
              <a:rPr lang="en-US" dirty="0">
                <a:sym typeface="Wingdings"/>
              </a:rPr>
              <a:t>)</a:t>
            </a:r>
          </a:p>
          <a:p>
            <a:pPr lvl="1"/>
            <a:r>
              <a:rPr lang="en-US" dirty="0"/>
              <a:t>name = alias name for some “canonical” (real) name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cse.umich.edu</a:t>
            </a:r>
            <a:r>
              <a:rPr lang="en-US" dirty="0"/>
              <a:t> is really </a:t>
            </a:r>
            <a:r>
              <a:rPr lang="en-US" dirty="0" err="1"/>
              <a:t>cse.eecs.umich.edu</a:t>
            </a:r>
            <a:endParaRPr lang="en-US" dirty="0"/>
          </a:p>
          <a:p>
            <a:pPr lvl="1"/>
            <a:r>
              <a:rPr lang="en-US" dirty="0"/>
              <a:t>value = canonical name</a:t>
            </a:r>
          </a:p>
          <a:p>
            <a:r>
              <a:rPr lang="en-US" dirty="0"/>
              <a:t>Type = MX: (</a:t>
            </a:r>
            <a:r>
              <a:rPr lang="en-US" dirty="0">
                <a:sym typeface="Wingdings"/>
              </a:rPr>
              <a:t>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M</a:t>
            </a:r>
            <a:r>
              <a:rPr lang="en-US" dirty="0">
                <a:sym typeface="Wingdings"/>
              </a:rPr>
              <a:t>ail </a:t>
            </a:r>
            <a:r>
              <a:rPr lang="en-US" dirty="0" err="1">
                <a:sym typeface="Wingdings"/>
              </a:rPr>
              <a:t>e</a:t>
            </a:r>
            <a:r>
              <a:rPr lang="en-US" dirty="0" err="1">
                <a:solidFill>
                  <a:srgbClr val="0000FF"/>
                </a:solidFill>
                <a:sym typeface="Wingdings"/>
              </a:rPr>
              <a:t>X</a:t>
            </a:r>
            <a:r>
              <a:rPr lang="en-US" dirty="0" err="1">
                <a:sym typeface="Wingdings"/>
              </a:rPr>
              <a:t>changer</a:t>
            </a:r>
            <a:r>
              <a:rPr lang="en-US" dirty="0">
                <a:sym typeface="Wingdings"/>
              </a:rPr>
              <a:t>)</a:t>
            </a:r>
            <a:endParaRPr lang="en-US" dirty="0"/>
          </a:p>
          <a:p>
            <a:pPr lvl="1"/>
            <a:r>
              <a:rPr lang="en-US" dirty="0"/>
              <a:t>name = domain in email address</a:t>
            </a:r>
          </a:p>
          <a:p>
            <a:pPr lvl="1"/>
            <a:r>
              <a:rPr lang="en-US" dirty="0"/>
              <a:t>value = name(s) of mail server(s)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1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Resource Records into DNS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</a:t>
            </a:r>
            <a:r>
              <a:rPr lang="en-US" dirty="0" err="1"/>
              <a:t>foobar.com</a:t>
            </a:r>
            <a:r>
              <a:rPr lang="en-US" dirty="0"/>
              <a:t> at registrar </a:t>
            </a:r>
          </a:p>
          <a:p>
            <a:pPr lvl="1"/>
            <a:r>
              <a:rPr lang="en-US" dirty="0"/>
              <a:t>Provide registrar with names and IP addresses of your authoritative name server(s)</a:t>
            </a:r>
          </a:p>
          <a:p>
            <a:pPr lvl="1"/>
            <a:r>
              <a:rPr lang="en-US" dirty="0"/>
              <a:t>Registrar inserts RR pairs into the .com TLD server: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foobar.com</a:t>
            </a:r>
            <a:r>
              <a:rPr lang="en-US" dirty="0"/>
              <a:t>, dns1.foobar.com, NS)</a:t>
            </a:r>
          </a:p>
          <a:p>
            <a:pPr lvl="2"/>
            <a:r>
              <a:rPr lang="en-US" dirty="0"/>
              <a:t>(dns1.foobar.com, 212.44.9.129, A)</a:t>
            </a:r>
          </a:p>
          <a:p>
            <a:r>
              <a:rPr lang="en-US" dirty="0"/>
              <a:t>Store resource records in your server dns1.foobar.com</a:t>
            </a:r>
          </a:p>
          <a:p>
            <a:pPr lvl="1"/>
            <a:r>
              <a:rPr lang="en-US" dirty="0"/>
              <a:t>e.g., type A record for </a:t>
            </a:r>
            <a:r>
              <a:rPr lang="en-US" dirty="0" err="1"/>
              <a:t>www.foobar.com</a:t>
            </a:r>
            <a:endParaRPr lang="en-US" dirty="0"/>
          </a:p>
          <a:p>
            <a:pPr lvl="1"/>
            <a:r>
              <a:rPr lang="en-US" dirty="0"/>
              <a:t>e.g., type MX record for </a:t>
            </a:r>
            <a:r>
              <a:rPr lang="en-US" dirty="0" err="1"/>
              <a:t>foobar.com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DNS (Client/App View)</a:t>
            </a:r>
            <a:endParaRPr lang="en-US" dirty="0"/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/>
              <a:t>Local DNS servers</a:t>
            </a:r>
          </a:p>
          <a:p>
            <a:pPr lvl="1"/>
            <a:r>
              <a:rPr lang="en-US" dirty="0"/>
              <a:t>Resolver software on hosts</a:t>
            </a:r>
          </a:p>
          <a:p>
            <a:r>
              <a:rPr lang="en-US" dirty="0"/>
              <a:t>Local DNS server (“default name server”)</a:t>
            </a:r>
          </a:p>
          <a:p>
            <a:pPr lvl="1"/>
            <a:r>
              <a:rPr lang="en-US" dirty="0"/>
              <a:t>Clients configured with default server’s address OR learn it via a host configuration protocol (e.g., DHCP)</a:t>
            </a:r>
          </a:p>
          <a:p>
            <a:r>
              <a:rPr lang="en-US" dirty="0"/>
              <a:t>Client application </a:t>
            </a:r>
          </a:p>
          <a:p>
            <a:pPr lvl="1"/>
            <a:r>
              <a:rPr lang="en-US" dirty="0"/>
              <a:t>Obtain DNS name (e.g., from URL)</a:t>
            </a:r>
          </a:p>
          <a:p>
            <a:pPr lvl="1"/>
            <a:r>
              <a:rPr lang="en-US" dirty="0"/>
              <a:t>Do </a:t>
            </a:r>
            <a:r>
              <a:rPr lang="en-US" dirty="0" err="1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getnameinfo</a:t>
            </a:r>
            <a:r>
              <a:rPr lang="en-US" dirty="0">
                <a:solidFill>
                  <a:srgbClr val="0000FF"/>
                </a:solidFill>
                <a:latin typeface="Lucida Console" charset="0"/>
                <a:ea typeface="Lucida Console" charset="0"/>
                <a:cs typeface="Lucida Console" charset="0"/>
              </a:rPr>
              <a:t>()</a:t>
            </a:r>
            <a:r>
              <a:rPr lang="en-US" dirty="0"/>
              <a:t> to trigger DNS request to its local DNS server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</a:t>
            </a:r>
            <a:br>
              <a:rPr lang="en-US" dirty="0"/>
            </a:br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6575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178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827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094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59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6824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resolve a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name resolution</a:t>
            </a:r>
          </a:p>
          <a:p>
            <a:pPr lvl="1"/>
            <a:r>
              <a:rPr lang="en-US" dirty="0"/>
              <a:t>Ask server to do it for you</a:t>
            </a:r>
          </a:p>
          <a:p>
            <a:r>
              <a:rPr lang="en-US" dirty="0"/>
              <a:t>Iterative name resolution</a:t>
            </a:r>
          </a:p>
          <a:p>
            <a:pPr lvl="1"/>
            <a:r>
              <a:rPr lang="en-US" dirty="0"/>
              <a:t>Ask server who to ask next</a:t>
            </a:r>
          </a:p>
          <a:p>
            <a:r>
              <a:rPr lang="en-US" dirty="0"/>
              <a:t>The iterative example we saw is a mix of both!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</a:t>
            </a:r>
          </a:p>
        </p:txBody>
      </p:sp>
      <p:sp>
        <p:nvSpPr>
          <p:cNvPr id="163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Query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Reply</a:t>
            </a:r>
            <a:r>
              <a:rPr lang="en-US" dirty="0"/>
              <a:t> messages; both with the same message format 	</a:t>
            </a:r>
          </a:p>
          <a:p>
            <a:pPr lvl="1"/>
            <a:r>
              <a:rPr lang="en-US" dirty="0"/>
              <a:t>Header: identifier, flags, etc.</a:t>
            </a:r>
          </a:p>
          <a:p>
            <a:pPr lvl="1"/>
            <a:r>
              <a:rPr lang="en-US" dirty="0"/>
              <a:t>Plus resource records</a:t>
            </a:r>
          </a:p>
          <a:p>
            <a:r>
              <a:rPr lang="en-US"/>
              <a:t>Client</a:t>
            </a:r>
            <a:r>
              <a:rPr lang="en-US" dirty="0"/>
              <a:t>–server interaction on UDP Port 53</a:t>
            </a:r>
          </a:p>
          <a:p>
            <a:pPr lvl="1"/>
            <a:r>
              <a:rPr lang="en-US" dirty="0">
                <a:sym typeface="Wingdings" charset="0"/>
              </a:rPr>
              <a:t>Spec supports TCP too, but not always implemented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>
                <a:solidFill>
                  <a:srgbClr val="0000FF"/>
                </a:solidFill>
              </a:rPr>
              <a:t>Highly available?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 popular Websites across many machines</a:t>
            </a:r>
          </a:p>
          <a:p>
            <a:pPr lvl="1"/>
            <a:r>
              <a:rPr lang="en-US" dirty="0"/>
              <a:t>Spreads load across servers</a:t>
            </a:r>
          </a:p>
          <a:p>
            <a:pPr lvl="1"/>
            <a:r>
              <a:rPr lang="en-US" dirty="0"/>
              <a:t>Places content closer to clients</a:t>
            </a:r>
          </a:p>
          <a:p>
            <a:pPr lvl="1"/>
            <a:r>
              <a:rPr lang="en-US" dirty="0"/>
              <a:t>Helps when content isn’t cacheable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69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Reliability</a:t>
            </a:r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Replicated</a:t>
            </a:r>
            <a:r>
              <a:rPr lang="en-US" dirty="0"/>
              <a:t> DNS servers (primary/secondary)</a:t>
            </a:r>
          </a:p>
          <a:p>
            <a:pPr lvl="1"/>
            <a:r>
              <a:rPr lang="en-US" dirty="0"/>
              <a:t>Name service available if </a:t>
            </a:r>
            <a:r>
              <a:rPr lang="en-US" dirty="0">
                <a:sym typeface="Math B" charset="0"/>
              </a:rPr>
              <a:t>at least one</a:t>
            </a:r>
            <a:r>
              <a:rPr lang="en-US" dirty="0"/>
              <a:t> replica is up</a:t>
            </a:r>
          </a:p>
          <a:p>
            <a:pPr lvl="1"/>
            <a:r>
              <a:rPr lang="en-US" dirty="0"/>
              <a:t>Queries can be load-balanced between replicas</a:t>
            </a:r>
          </a:p>
          <a:p>
            <a:r>
              <a:rPr lang="en-US" dirty="0"/>
              <a:t>Usually, UDP used for queries</a:t>
            </a:r>
          </a:p>
          <a:p>
            <a:pPr lvl="1"/>
            <a:r>
              <a:rPr lang="en-US" dirty="0"/>
              <a:t>Reliability, if needed, </a:t>
            </a:r>
            <a:r>
              <a:rPr lang="en-US" dirty="0">
                <a:sym typeface="Wingdings" charset="0"/>
              </a:rPr>
              <a:t>must be implemented on UDP</a:t>
            </a:r>
          </a:p>
          <a:p>
            <a:r>
              <a:rPr lang="en-US" dirty="0"/>
              <a:t>Try alternate servers on timeout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r>
              <a:rPr lang="en-US" dirty="0"/>
              <a:t> when retrying same server</a:t>
            </a:r>
          </a:p>
          <a:p>
            <a:r>
              <a:rPr lang="en-US" dirty="0"/>
              <a:t>Same identifier for all queries</a:t>
            </a:r>
          </a:p>
          <a:p>
            <a:pPr lvl="1"/>
            <a:r>
              <a:rPr lang="en-US" dirty="0"/>
              <a:t>Don</a:t>
            </a:r>
            <a:r>
              <a:rPr lang="ja-JP" altLang="en-US" dirty="0"/>
              <a:t>’</a:t>
            </a:r>
            <a:r>
              <a:rPr lang="en-US" dirty="0"/>
              <a:t>t care which server responds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Are we there yet?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Uniqueness: No naming conflicts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Distributed, autonomous administration</a:t>
            </a:r>
          </a:p>
          <a:p>
            <a:r>
              <a:rPr lang="en-US" dirty="0"/>
              <a:t>Highly available</a:t>
            </a:r>
          </a:p>
          <a:p>
            <a:r>
              <a:rPr lang="en-US" dirty="0">
                <a:solidFill>
                  <a:srgbClr val="0000FF"/>
                </a:solidFill>
              </a:rPr>
              <a:t>Fast lookups?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0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93CB-1E59-1446-B9CC-A58DE97D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TTL in dig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D2CD-0932-224B-B940-4980B970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9.10.6 &lt;&lt;&gt;&gt;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global options: +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Got answer: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-&gt;&gt;HEADER&lt;&lt;- opcode: QUERY, status: NOERROR, id: 47443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flags: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qr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ra; QUERY: 1, ANSWER: 1, AUTHORITY: 0, ADDITIONAL: 1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OPT PSEUDOSECTION: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EDNS: version: 0, flags:;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udp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512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QUESTION SECTION: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	IN	A</a:t>
            </a:r>
          </a:p>
          <a:p>
            <a:pPr marL="0" indent="0"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;; ANSWER SECTION: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nyu.edu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		60	IN	A	216.165.47.10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Query time: 39 msec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SERVER: 192.168.1.1#53(192.168.1.1)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WHEN: Fri Sep 10 08:21:43 EDT 2021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;; MSG SIZE 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rcvd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2F04-60AD-794D-84CF-768EEF39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634-C135-B140-B8A1-2BCD1BEC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0C0-F32C-4C47-9EEB-08A5BBC5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127926-3251-0B4A-96A1-F7475AED26FF}"/>
              </a:ext>
            </a:extLst>
          </p:cNvPr>
          <p:cNvSpPr/>
          <p:nvPr/>
        </p:nvSpPr>
        <p:spPr bwMode="auto">
          <a:xfrm>
            <a:off x="2362200" y="4495800"/>
            <a:ext cx="609600" cy="53340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8B8A1-256C-A742-BA5D-40B6DAE50534}"/>
              </a:ext>
            </a:extLst>
          </p:cNvPr>
          <p:cNvSpPr txBox="1"/>
          <p:nvPr/>
        </p:nvSpPr>
        <p:spPr>
          <a:xfrm>
            <a:off x="2667000" y="4235669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TTL</a:t>
            </a:r>
          </a:p>
        </p:txBody>
      </p:sp>
    </p:spTree>
    <p:extLst>
      <p:ext uri="{BB962C8B-B14F-4D97-AF65-F5344CB8AC3E}">
        <p14:creationId xmlns:p14="http://schemas.microsoft.com/office/powerpoint/2010/main" val="204195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caching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things that do not work</a:t>
            </a:r>
          </a:p>
          <a:p>
            <a:pPr lvl="1"/>
            <a:r>
              <a:rPr lang="en-US" dirty="0"/>
              <a:t>Misspellings like </a:t>
            </a:r>
            <a:r>
              <a:rPr lang="en-US" dirty="0" err="1"/>
              <a:t>www.google.comm</a:t>
            </a:r>
            <a:endParaRPr lang="en-US" dirty="0"/>
          </a:p>
          <a:p>
            <a:pPr lvl="1"/>
            <a:r>
              <a:rPr lang="en-US" dirty="0"/>
              <a:t>These can take a long time to fail the first time</a:t>
            </a:r>
          </a:p>
          <a:p>
            <a:pPr lvl="1"/>
            <a:r>
              <a:rPr lang="en-US" dirty="0"/>
              <a:t>Good to remember that they do not work so the failure takes less time the next time around</a:t>
            </a:r>
          </a:p>
          <a:p>
            <a:r>
              <a:rPr lang="en-US" dirty="0"/>
              <a:t>Negative caching is </a:t>
            </a:r>
            <a:r>
              <a:rPr lang="en-US" dirty="0">
                <a:solidFill>
                  <a:srgbClr val="0000FF"/>
                </a:solidFill>
              </a:rPr>
              <a:t>optional</a:t>
            </a:r>
          </a:p>
          <a:p>
            <a:pPr lvl="1"/>
            <a:r>
              <a:rPr lang="en-US" dirty="0"/>
              <a:t>Not widely implemented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properties of DNS</a:t>
            </a:r>
          </a:p>
        </p:txBody>
      </p:sp>
      <p:sp>
        <p:nvSpPr>
          <p:cNvPr id="1628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Administrative delegation and hierarchy enables: </a:t>
            </a:r>
          </a:p>
          <a:p>
            <a:pPr lvl="1"/>
            <a:r>
              <a:rPr lang="en-US" dirty="0"/>
              <a:t>Easy unique naming</a:t>
            </a:r>
          </a:p>
          <a:p>
            <a:pPr lvl="1"/>
            <a:r>
              <a:rPr lang="en-US" dirty="0"/>
              <a:t>“Fate sharing” for network failures</a:t>
            </a:r>
          </a:p>
          <a:p>
            <a:pPr lvl="1"/>
            <a:r>
              <a:rPr lang="en-US" dirty="0"/>
              <a:t>Reasonable trust model</a:t>
            </a:r>
          </a:p>
          <a:p>
            <a:pPr lvl="1"/>
            <a:r>
              <a:rPr lang="en-US" dirty="0"/>
              <a:t>Caching increases scalability and performance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0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provides indirection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Addresses can change underneath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www.cnn.com</a:t>
            </a:r>
            <a:r>
              <a:rPr lang="en-US" dirty="0"/>
              <a:t> to 4.125.91.21</a:t>
            </a:r>
          </a:p>
          <a:p>
            <a:r>
              <a:rPr lang="en-US" dirty="0"/>
              <a:t>Name could map to multiple IP addresses</a:t>
            </a:r>
          </a:p>
          <a:p>
            <a:pPr lvl="1"/>
            <a:r>
              <a:rPr lang="en-US" dirty="0"/>
              <a:t>Load-balancing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Reducing latency by picking nearby servers (</a:t>
            </a:r>
            <a:r>
              <a:rPr lang="en-US" dirty="0">
                <a:solidFill>
                  <a:srgbClr val="0000FF"/>
                </a:solidFill>
              </a:rPr>
              <a:t>CDN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Try out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dig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google.com</a:t>
            </a:r>
            <a:r>
              <a:rPr lang="en-US" dirty="0"/>
              <a:t> a few times</a:t>
            </a:r>
          </a:p>
          <a:p>
            <a:r>
              <a:rPr lang="en-US" dirty="0"/>
              <a:t>Multiple names for the same address</a:t>
            </a:r>
          </a:p>
          <a:p>
            <a:pPr lvl="1"/>
            <a:r>
              <a:rPr lang="en-US" dirty="0"/>
              <a:t>E.g., many services (mail, www) on same machine </a:t>
            </a:r>
          </a:p>
          <a:p>
            <a:pPr lvl="1"/>
            <a:r>
              <a:rPr lang="en-US" dirty="0"/>
              <a:t>E.g., aliases like </a:t>
            </a:r>
            <a:r>
              <a:rPr lang="en-US" dirty="0" err="1"/>
              <a:t>www.cnn.com</a:t>
            </a:r>
            <a:r>
              <a:rPr lang="en-US" dirty="0"/>
              <a:t> and </a:t>
            </a:r>
            <a:r>
              <a:rPr lang="en-US" dirty="0" err="1"/>
              <a:t>cnn.com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CDNs improve web performance</a:t>
            </a:r>
          </a:p>
          <a:p>
            <a:pPr lvl="1"/>
            <a:r>
              <a:rPr lang="en-US" dirty="0"/>
              <a:t>Via replication and caching</a:t>
            </a:r>
          </a:p>
          <a:p>
            <a:pPr lvl="1"/>
            <a:r>
              <a:rPr lang="en-US" dirty="0"/>
              <a:t>Good server selection</a:t>
            </a:r>
          </a:p>
          <a:p>
            <a:r>
              <a:rPr lang="en-US" dirty="0"/>
              <a:t>DNS allows us to go to webpages without having to memorize IP addresses</a:t>
            </a:r>
          </a:p>
          <a:p>
            <a:pPr lvl="1"/>
            <a:r>
              <a:rPr lang="en-US" dirty="0"/>
              <a:t>Allows a level of indirection that enables many functionalities including CDN server selection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Large-scale distributed storage infrastructure (usually) administered by one entity</a:t>
            </a:r>
          </a:p>
          <a:p>
            <a:pPr lvl="1"/>
            <a:r>
              <a:rPr lang="en-US" dirty="0"/>
              <a:t>e.g., Akamai is in 130 countries and 1700 networks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Cost-effective content delivery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multiple sites hosted on shared physical infrastructure </a:t>
            </a:r>
          </a:p>
          <a:p>
            <a:pPr lvl="1"/>
            <a:r>
              <a:rPr lang="en-US" dirty="0"/>
              <a:t>Efficiency of statistical multiplexing</a:t>
            </a:r>
          </a:p>
          <a:p>
            <a:pPr lvl="1"/>
            <a:r>
              <a:rPr lang="en-US" dirty="0"/>
              <a:t>Economies of scale (volume pricing, etc.)</a:t>
            </a:r>
          </a:p>
          <a:p>
            <a:pPr lvl="1"/>
            <a:r>
              <a:rPr lang="en-US" dirty="0"/>
              <a:t>Amortization of human operator costs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CDNs</a:t>
            </a:r>
          </a:p>
          <a:p>
            <a:pPr lvl="1"/>
            <a:r>
              <a:rPr lang="en-US" dirty="0"/>
              <a:t>Web hosting companies </a:t>
            </a:r>
          </a:p>
          <a:p>
            <a:pPr lvl="1"/>
            <a:r>
              <a:rPr lang="en-US" dirty="0"/>
              <a:t>Cloud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Akamai creates new domain names for each client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a128.g.akamai.net</a:t>
            </a:r>
            <a:r>
              <a:rPr lang="en-US" dirty="0"/>
              <a:t> for </a:t>
            </a:r>
            <a:r>
              <a:rPr lang="en-US" dirty="0" err="1">
                <a:solidFill>
                  <a:srgbClr val="0000FF"/>
                </a:solidFill>
              </a:rPr>
              <a:t>cnn.com</a:t>
            </a:r>
            <a:endParaRPr lang="en-US" dirty="0"/>
          </a:p>
          <a:p>
            <a:r>
              <a:rPr lang="en-US" dirty="0"/>
              <a:t>The client content provider modifies content so that embedded URLs reference new domains</a:t>
            </a:r>
          </a:p>
          <a:p>
            <a:pPr lvl="1"/>
            <a:r>
              <a:rPr lang="ja-JP" altLang="en-US" dirty="0"/>
              <a:t>“</a:t>
            </a:r>
            <a:r>
              <a:rPr lang="en-US" dirty="0" err="1"/>
              <a:t>Akamaize</a:t>
            </a:r>
            <a:r>
              <a:rPr lang="ja-JP" altLang="en-US" dirty="0"/>
              <a:t>”</a:t>
            </a:r>
            <a:r>
              <a:rPr lang="en-US" dirty="0"/>
              <a:t> content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http://</a:t>
            </a:r>
            <a:r>
              <a:rPr lang="en-US" dirty="0" err="1">
                <a:solidFill>
                  <a:srgbClr val="0000FF"/>
                </a:solidFill>
              </a:rPr>
              <a:t>www.cnn.com</a:t>
            </a:r>
            <a:r>
              <a:rPr lang="en-US" dirty="0">
                <a:solidFill>
                  <a:srgbClr val="0000FF"/>
                </a:solidFill>
              </a:rPr>
              <a:t>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r>
              <a:rPr lang="en-US" dirty="0"/>
              <a:t> becomes </a:t>
            </a:r>
            <a:r>
              <a:rPr lang="en-US" dirty="0">
                <a:solidFill>
                  <a:srgbClr val="0000FF"/>
                </a:solidFill>
              </a:rPr>
              <a:t>http://a128.g.akamai.net/image-of-the-</a:t>
            </a:r>
            <a:r>
              <a:rPr lang="en-US" dirty="0" err="1">
                <a:solidFill>
                  <a:srgbClr val="0000FF"/>
                </a:solidFill>
              </a:rPr>
              <a:t>day.gif</a:t>
            </a:r>
            <a:endParaRPr lang="en-US" dirty="0"/>
          </a:p>
          <a:p>
            <a:r>
              <a:rPr lang="en-US" dirty="0"/>
              <a:t>Requests now sent to CDN’s infrastructure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70C-8243-5647-85C8-529F02D3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CDN example – Akamai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079B-3AAB-0E4C-B66E-EF6EFB5E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0DDA-266C-3C4D-9077-346D08D6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F7C9-FA5B-1B49-B814-78AC0A3F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28EF8-508C-A84D-8346-1C063C5B1ECB}"/>
              </a:ext>
            </a:extLst>
          </p:cNvPr>
          <p:cNvSpPr txBox="1"/>
          <p:nvPr/>
        </p:nvSpPr>
        <p:spPr>
          <a:xfrm>
            <a:off x="2191380" y="5916635"/>
            <a:ext cx="4761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dirty="0"/>
              <a:t>Retrieved on Sep 10, 2021 from https://</a:t>
            </a:r>
            <a:r>
              <a:rPr lang="en-US" sz="800" b="0" dirty="0" err="1"/>
              <a:t>www.akamai.com</a:t>
            </a:r>
            <a:r>
              <a:rPr lang="en-US" sz="800" b="0" dirty="0"/>
              <a:t>/visualizations/media-delivery-network-map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B7CF5D-A788-0340-894D-6CE7F303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719341"/>
            <a:ext cx="7924800" cy="41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direct clients to particular replicas?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Balancing load across server replicas</a:t>
            </a:r>
          </a:p>
          <a:p>
            <a:r>
              <a:rPr lang="en-US" dirty="0"/>
              <a:t>Pairing clients with nearby servers to decrease latency and overall bandwidth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84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1490453529</TotalTime>
  <Pages>7</Pages>
  <Words>2763</Words>
  <Application>Microsoft Macintosh PowerPoint</Application>
  <PresentationFormat>On-screen Show (4:3)</PresentationFormat>
  <Paragraphs>549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Arial Black</vt:lpstr>
      <vt:lpstr>Calibri</vt:lpstr>
      <vt:lpstr>Consolas</vt:lpstr>
      <vt:lpstr>Courier New</vt:lpstr>
      <vt:lpstr>Helvetica</vt:lpstr>
      <vt:lpstr>Lucida Console</vt:lpstr>
      <vt:lpstr>Monotype Sorts</vt:lpstr>
      <vt:lpstr>Times New Roman</vt:lpstr>
      <vt:lpstr>Wingdings</vt:lpstr>
      <vt:lpstr>ZapfDingbats</vt:lpstr>
      <vt:lpstr>dbllineb</vt:lpstr>
      <vt:lpstr>EECS 489 Computer Networks  Fall 2021</vt:lpstr>
      <vt:lpstr>Agenda</vt:lpstr>
      <vt:lpstr>Recap: Improving HTTP performance</vt:lpstr>
      <vt:lpstr>Replication</vt:lpstr>
      <vt:lpstr>Content Distribution Networks (CDN)</vt:lpstr>
      <vt:lpstr> Cost-effective content delivery</vt:lpstr>
      <vt:lpstr>CDN example – Akamai</vt:lpstr>
      <vt:lpstr>CDN example – Akamai</vt:lpstr>
      <vt:lpstr>Why direct clients to particular replicas?</vt:lpstr>
      <vt:lpstr>DNS: Domain name system</vt:lpstr>
      <vt:lpstr>Internet names &amp; addresses</vt:lpstr>
      <vt:lpstr>Why?</vt:lpstr>
      <vt:lpstr>DNS: History</vt:lpstr>
      <vt:lpstr>DNS: History</vt:lpstr>
      <vt:lpstr>Goals</vt:lpstr>
      <vt:lpstr>How?</vt:lpstr>
      <vt:lpstr>Key idea: Hierarchy</vt:lpstr>
      <vt:lpstr>Hierarchical namespace</vt:lpstr>
      <vt:lpstr>Hierarchical administration</vt:lpstr>
      <vt:lpstr>Server hierarchy</vt:lpstr>
      <vt:lpstr>Server hierarchy</vt:lpstr>
      <vt:lpstr>DNS root</vt:lpstr>
      <vt:lpstr>DNS root servers</vt:lpstr>
      <vt:lpstr>5-minute break!</vt:lpstr>
      <vt:lpstr>Announcements</vt:lpstr>
      <vt:lpstr>DNS records</vt:lpstr>
      <vt:lpstr>DNS records (cont’d)</vt:lpstr>
      <vt:lpstr>Inserting Resource Records into DNS</vt:lpstr>
      <vt:lpstr>Using DNS (Client/App View)</vt:lpstr>
      <vt:lpstr>dig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Two ways to resolve a name</vt:lpstr>
      <vt:lpstr>DNS protocol</vt:lpstr>
      <vt:lpstr>Goals: Are we there yet?</vt:lpstr>
      <vt:lpstr>Reliability</vt:lpstr>
      <vt:lpstr>Goals: Are we there yet?</vt:lpstr>
      <vt:lpstr>DNS caching</vt:lpstr>
      <vt:lpstr>TTL in dig output</vt:lpstr>
      <vt:lpstr>Negative caching</vt:lpstr>
      <vt:lpstr>Important properties of DNS</vt:lpstr>
      <vt:lpstr>DNS provides indirection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1362</cp:revision>
  <cp:lastPrinted>1999-09-08T17:25:07Z</cp:lastPrinted>
  <dcterms:created xsi:type="dcterms:W3CDTF">2014-01-14T18:15:50Z</dcterms:created>
  <dcterms:modified xsi:type="dcterms:W3CDTF">2021-09-10T14:44:26Z</dcterms:modified>
  <cp:category/>
</cp:coreProperties>
</file>