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02" r:id="rId28"/>
    <p:sldId id="503" r:id="rId29"/>
    <p:sldId id="537" r:id="rId30"/>
    <p:sldId id="538" r:id="rId31"/>
    <p:sldId id="539" r:id="rId32"/>
    <p:sldId id="540" r:id="rId33"/>
    <p:sldId id="541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6" r:id="rId47"/>
    <p:sldId id="557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1"/>
    <p:restoredTop sz="94505"/>
  </p:normalViewPr>
  <p:slideViewPr>
    <p:cSldViewPr>
      <p:cViewPr varScale="1">
        <p:scale>
          <a:sx n="115" d="100"/>
          <a:sy n="115" d="100"/>
        </p:scale>
        <p:origin x="1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2-204C-BAE5-51EB8B9AFDB4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1.2776909999999999</c:v>
                </c:pt>
                <c:pt idx="1">
                  <c:v>1.5442210000000001</c:v>
                </c:pt>
                <c:pt idx="2">
                  <c:v>1.791598</c:v>
                </c:pt>
                <c:pt idx="3">
                  <c:v>2.0475970000000001</c:v>
                </c:pt>
                <c:pt idx="4">
                  <c:v>2.3293520000000001</c:v>
                </c:pt>
                <c:pt idx="5">
                  <c:v>2.661969</c:v>
                </c:pt>
                <c:pt idx="6">
                  <c:v>3.063145</c:v>
                </c:pt>
                <c:pt idx="7">
                  <c:v>3.5959500000000002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2-204C-BAE5-51EB8B9AFDB4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62-204C-BAE5-51EB8B9AF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79108944"/>
        <c:axId val="-1079102000"/>
      </c:lineChart>
      <c:catAx>
        <c:axId val="-107910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2000"/>
        <c:crosses val="autoZero"/>
        <c:auto val="1"/>
        <c:lblAlgn val="ctr"/>
        <c:lblOffset val="100"/>
        <c:noMultiLvlLbl val="0"/>
      </c:catAx>
      <c:valAx>
        <c:axId val="-1079102000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8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6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our existing solutions</a:t>
            </a:r>
            <a:r>
              <a:rPr lang="en-US" baseline="0" dirty="0"/>
              <a:t> rely on point-to-point flow abstraction. </a:t>
            </a:r>
          </a:p>
          <a:p>
            <a:endParaRPr lang="en-US" dirty="0"/>
          </a:p>
          <a:p>
            <a:r>
              <a:rPr lang="en-US" dirty="0"/>
              <a:t>We have seen hundreds, if not thousands,</a:t>
            </a:r>
            <a:r>
              <a:rPr lang="en-US" baseline="0" dirty="0"/>
              <a:t> of proposals to try to address the performance issues using flow as a basic abstraction.</a:t>
            </a:r>
          </a:p>
          <a:p>
            <a:r>
              <a:rPr lang="en-US" baseline="0" dirty="0"/>
              <a:t>In the early days, it was all about fair allocation.</a:t>
            </a:r>
          </a:p>
          <a:p>
            <a:r>
              <a:rPr lang="en-US" baseline="0" dirty="0"/>
              <a:t>Recently, as datacenters became more widely used, it’s all about improving flow completion time.</a:t>
            </a:r>
          </a:p>
          <a:p>
            <a:endParaRPr lang="en-US" baseline="0" dirty="0"/>
          </a:p>
          <a:p>
            <a:r>
              <a:rPr lang="en-US" baseline="0" dirty="0"/>
              <a:t>However, flows fundamentally cannot capture the collective communication behavior seen in of data-parallel applications.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et us see the potentials of inter-coflow scheduling through a simple example.</a:t>
            </a:r>
          </a:p>
          <a:p>
            <a:r>
              <a:rPr lang="en-US" dirty="0"/>
              <a:t>We have two</a:t>
            </a:r>
            <a:r>
              <a:rPr lang="en-US" baseline="0" dirty="0"/>
              <a:t> coflows: coflow1 in black with one flow on link1 and coflow2 with two flows. </a:t>
            </a:r>
          </a:p>
          <a:p>
            <a:r>
              <a:rPr lang="en-US" baseline="0" dirty="0"/>
              <a:t>Each block represent a unit of data.</a:t>
            </a:r>
          </a:p>
          <a:p>
            <a:r>
              <a:rPr lang="en-US" baseline="0" dirty="0"/>
              <a:t>Assume, it takes a unit time time to send each unit of data.</a:t>
            </a:r>
          </a:p>
          <a:p>
            <a:endParaRPr lang="en-US" baseline="0" dirty="0"/>
          </a:p>
          <a:p>
            <a:r>
              <a:rPr lang="en-US" dirty="0"/>
              <a:t>Let’s start</a:t>
            </a:r>
            <a:r>
              <a:rPr lang="en-US" baseline="0" dirty="0"/>
              <a:t> with considering what happens today.</a:t>
            </a:r>
          </a:p>
          <a:p>
            <a:r>
              <a:rPr lang="en-US" baseline="0" dirty="0"/>
              <a:t>In this plot, we have time in the X-axis and the links on Y-axis.</a:t>
            </a:r>
          </a:p>
          <a:p>
            <a:r>
              <a:rPr lang="en-US" baseline="0" dirty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/>
              <a:t>After, 6 time units, both coflows will finish. </a:t>
            </a:r>
          </a:p>
          <a:p>
            <a:endParaRPr lang="en-US" dirty="0"/>
          </a:p>
          <a:p>
            <a:r>
              <a:rPr lang="en-US" dirty="0"/>
              <a:t>Recently,</a:t>
            </a:r>
            <a:r>
              <a:rPr lang="en-US" baseline="0" dirty="0"/>
              <a:t> there has been a lot of focus on minimizing flow completion times by prioritizing flows of smaller size. </a:t>
            </a:r>
          </a:p>
          <a:p>
            <a:r>
              <a:rPr lang="en-US" baseline="0" dirty="0"/>
              <a:t>In that case, the orange flow in link1 will be prioritized over the black flow.</a:t>
            </a:r>
          </a:p>
          <a:p>
            <a:r>
              <a:rPr lang="en-US" baseline="0" dirty="0"/>
              <a:t>After 3 time units, the orange flow will finish.</a:t>
            </a:r>
          </a:p>
          <a:p>
            <a:r>
              <a:rPr lang="en-US" baseline="0" dirty="0"/>
              <a:t>Note that coflow2 hasn’t finished yet, because it still has 3 more data units from its flow on link2.</a:t>
            </a:r>
          </a:p>
          <a:p>
            <a:r>
              <a:rPr lang="en-US" baseline="0" dirty="0"/>
              <a:t>Eventually, when all flow finishes, the coflow completion times remain the same even thought the flow completion time has improved.</a:t>
            </a:r>
          </a:p>
          <a:p>
            <a:endParaRPr lang="en-US" baseline="0" dirty="0"/>
          </a:p>
          <a:p>
            <a:r>
              <a:rPr lang="en-US" baseline="0" dirty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/>
              <a:t>As a result, we can see application-level performance improvement for coflow1 without any impact on the other coflow.</a:t>
            </a:r>
          </a:p>
          <a:p>
            <a:endParaRPr lang="en-US" dirty="0"/>
          </a:p>
          <a:p>
            <a:r>
              <a:rPr lang="en-US" dirty="0"/>
              <a:t>In fact, it is quite easy to show that significantly decreasing flow completion times</a:t>
            </a:r>
            <a:r>
              <a:rPr lang="en-US" baseline="0" dirty="0"/>
              <a:t> might still not result in any improvement in user experience.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3,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December 3,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Per-packet </a:t>
            </a:r>
            <a:r>
              <a:rPr lang="en-US" dirty="0"/>
              <a:t>load balancing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A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B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C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49E2-0FA7-A34E-9F03-7A623C92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Per-packet load balancing </a:t>
            </a:r>
          </a:p>
          <a:p>
            <a:pPr lvl="1"/>
            <a:r>
              <a:rPr lang="en-US" dirty="0"/>
              <a:t>Traffic well spread (even w/ elephant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BUT</a:t>
            </a:r>
            <a:r>
              <a:rPr lang="en-US" dirty="0"/>
              <a:t> Interacts poorly w/ TCP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76C1-BB55-DD46-83F9-53E4987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w/ per-packet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Sender sends </a:t>
            </a:r>
            <a:r>
              <a:rPr lang="en-US" dirty="0" err="1"/>
              <a:t>seq</a:t>
            </a:r>
            <a:r>
              <a:rPr lang="en-US" dirty="0"/>
              <a:t>#: 1,2,3,4,5 </a:t>
            </a:r>
          </a:p>
          <a:p>
            <a:pPr lvl="1"/>
            <a:r>
              <a:rPr lang="en-US" dirty="0"/>
              <a:t>Receiver receives: 5,4,3,2,1</a:t>
            </a:r>
          </a:p>
          <a:p>
            <a:pPr lvl="1"/>
            <a:r>
              <a:rPr lang="en-US" dirty="0"/>
              <a:t>Sender will enter fast retransmit, reduce CWND, retransmit #1, …</a:t>
            </a:r>
          </a:p>
          <a:p>
            <a:pPr lvl="1"/>
            <a:r>
              <a:rPr lang="en-US" dirty="0"/>
              <a:t>Repeatedly!</a:t>
            </a:r>
          </a:p>
          <a:p>
            <a:r>
              <a:rPr lang="en-US" dirty="0"/>
              <a:t>Information sharing between multiple paths affects TCP</a:t>
            </a:r>
          </a:p>
          <a:p>
            <a:pPr lvl="1"/>
            <a:r>
              <a:rPr lang="en-US" dirty="0"/>
              <a:t>One RTT and timeout estimator for multiple paths</a:t>
            </a:r>
          </a:p>
          <a:p>
            <a:pPr lvl="1"/>
            <a:r>
              <a:rPr lang="en-US" dirty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85CD-04D0-EB46-9711-0FE4F08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(MPTCP)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WiFi and 4G access)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9CC8-1EAA-5042-873D-D917B07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(ECMP, “Equal Cost Multi Path”)</a:t>
            </a:r>
          </a:p>
          <a:p>
            <a:pPr lvl="1"/>
            <a:r>
              <a:rPr lang="en-US" dirty="0"/>
              <a:t>E.g., based on (src and dst IP and port)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BBD0-1DB0-5E4B-9AEF-6475B2C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(ECMP)</a:t>
            </a:r>
          </a:p>
          <a:p>
            <a:pPr lvl="1"/>
            <a:r>
              <a:rPr lang="en-US" dirty="0"/>
              <a:t>A flow follows a single path (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TCP is happy) </a:t>
            </a:r>
          </a:p>
          <a:p>
            <a:pPr lvl="1"/>
            <a:r>
              <a:rPr lang="en-US" dirty="0"/>
              <a:t>Suboptimal load-balancing; elephants are a problem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How: </a:t>
            </a:r>
          </a:p>
          <a:p>
            <a:pPr lvl="1"/>
            <a:r>
              <a:rPr lang="en-US" dirty="0"/>
              <a:t>Simple extensions to DV/LS</a:t>
            </a:r>
          </a:p>
          <a:p>
            <a:pPr lvl="1"/>
            <a:r>
              <a:rPr lang="en-US" dirty="0"/>
              <a:t>ECMP for load balancing 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Simple; reuses existing solutions</a:t>
            </a:r>
          </a:p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poor scaling</a:t>
            </a:r>
          </a:p>
          <a:p>
            <a:pPr lvl="1"/>
            <a:r>
              <a:rPr lang="en-US" dirty="0"/>
              <a:t>With N destinations, O(N) routing entries and messages</a:t>
            </a:r>
          </a:p>
          <a:p>
            <a:pPr lvl="1"/>
            <a:r>
              <a:rPr lang="en-US" dirty="0"/>
              <a:t>N now in the millions!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533E-8F90-6A43-B439-A83B6082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10.0.*.*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10.1.*.*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10.2.*.*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10.3.*.*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3D616-EE26-B741-82E9-C3ADE0F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FFAE6-4136-C040-84E9-1BEAA74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65E7-DD32-A249-B3E2-8F2FF5B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5C59C-BF19-1748-9D4B-B2C77D8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7DE6-7755-E746-BD9F-974CD67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10.0.*.*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10.1.*.*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10.2.*.* </a:t>
            </a:r>
            <a:r>
              <a:rPr lang="en-US" dirty="0">
                <a:sym typeface="Wingdings"/>
              </a:rPr>
              <a:t> 3</a:t>
            </a:r>
            <a:endParaRPr lang="en-US" dirty="0"/>
          </a:p>
          <a:p>
            <a:r>
              <a:rPr lang="en-US" dirty="0"/>
              <a:t>10.3.*.* </a:t>
            </a:r>
            <a:r>
              <a:rPr lang="en-US" dirty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275C-AD16-854B-9CD1-626FC54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F0CA-F89F-4C4A-A27C-421EDBD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*.*.*.* </a:t>
            </a:r>
            <a:r>
              <a:rPr lang="en-US" dirty="0">
                <a:sym typeface="Wingdings"/>
              </a:rPr>
              <a:t> 3,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579A0-7038-464B-BA5E-1494882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36F0-8FE4-0444-BEA5-EB3645C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D3B346-4820-D448-A096-CFA71F7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26C6-E5D8-3448-BA9F-99066A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10.0.0.0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10.0.0.1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195C-2511-C342-8ABC-B8E332B5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3331-C842-A34E-83DD-6FC0E30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embed location in regular topology</a:t>
            </a:r>
          </a:p>
          <a:p>
            <a:r>
              <a:rPr lang="en-US" dirty="0"/>
              <a:t>Maximum #entries/switch: k ( = 4 in example) </a:t>
            </a:r>
          </a:p>
          <a:p>
            <a:pPr lvl="1"/>
            <a:r>
              <a:rPr lang="en-US" dirty="0"/>
              <a:t>Constant, independent of #destinations!</a:t>
            </a:r>
          </a:p>
          <a:p>
            <a:r>
              <a:rPr lang="en-US" dirty="0"/>
              <a:t>No route computation / messages / protocols </a:t>
            </a:r>
          </a:p>
          <a:p>
            <a:pPr lvl="1"/>
            <a:r>
              <a:rPr lang="en-US" dirty="0"/>
              <a:t>Topology is hard-coded, but still need localized link failure detection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VM migration: ideally, VM keeps its IP address when it moves</a:t>
            </a:r>
          </a:p>
          <a:p>
            <a:pPr lvl="1"/>
            <a:r>
              <a:rPr lang="en-US" dirty="0"/>
              <a:t>Vulnerable to (topology/addresses) misconfiguration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E41FB-DA08-C64E-A663-1066E6A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“controller” server knows topology and computes routes</a:t>
            </a:r>
          </a:p>
          <a:p>
            <a:r>
              <a:rPr lang="en-US" dirty="0"/>
              <a:t>Controller hands server all paths to each destination</a:t>
            </a:r>
          </a:p>
          <a:p>
            <a:pPr lvl="1"/>
            <a:r>
              <a:rPr lang="en-US" dirty="0"/>
              <a:t>O(#destinations) state per server, but server memory cheap (e.g., 1M routes x 100B/route=100MB)</a:t>
            </a:r>
          </a:p>
          <a:p>
            <a:r>
              <a:rPr lang="en-US" dirty="0"/>
              <a:t>Server inserts entire path vector into packet header (“source routing”)</a:t>
            </a:r>
          </a:p>
          <a:p>
            <a:pPr lvl="1"/>
            <a:r>
              <a:rPr lang="en-US" dirty="0"/>
              <a:t>E.g., header=[dst=D | index=0 | path={S5,S1,S2,S9}]</a:t>
            </a:r>
          </a:p>
          <a:p>
            <a:r>
              <a:rPr lang="en-US" dirty="0"/>
              <a:t>Switch forwards based on packet header</a:t>
            </a:r>
          </a:p>
          <a:p>
            <a:pPr lvl="1"/>
            <a:r>
              <a:rPr lang="en-US" dirty="0"/>
              <a:t>index++;  next-hop = path[index]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25CE4-95C6-094B-8917-5493F3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#entries per switch? 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#routing messages?</a:t>
            </a:r>
          </a:p>
          <a:p>
            <a:pPr lvl="1"/>
            <a:r>
              <a:rPr lang="en-US" dirty="0"/>
              <a:t>Akin to a broadcast from controller to all servers</a:t>
            </a:r>
          </a:p>
          <a:p>
            <a:r>
              <a:rPr lang="en-US" dirty="0"/>
              <a:t>Pro: </a:t>
            </a:r>
          </a:p>
          <a:p>
            <a:pPr lvl="1"/>
            <a:r>
              <a:rPr lang="en-US" dirty="0"/>
              <a:t>Switches very simple and scalable</a:t>
            </a:r>
          </a:p>
          <a:p>
            <a:pPr lvl="1"/>
            <a:r>
              <a:rPr lang="en-US" dirty="0"/>
              <a:t>Flexibility: end-points control route selection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Scalability / robustness of controller (SDN issue)</a:t>
            </a:r>
          </a:p>
          <a:p>
            <a:pPr lvl="1"/>
            <a:r>
              <a:rPr lang="en-US" dirty="0"/>
              <a:t>Clean-slate design of everything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1DF57-B475-9848-88B4-27365135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A1D34-F1EB-074F-9B72-7FCF878B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Final Exam</a:t>
            </a:r>
          </a:p>
          <a:p>
            <a:pPr lvl="1"/>
            <a:r>
              <a:rPr lang="en-US" b="1" dirty="0"/>
              <a:t>12/17/18 (MON) 10:30 AM - 12:30 PM</a:t>
            </a:r>
          </a:p>
          <a:p>
            <a:pPr lvl="2"/>
            <a:r>
              <a:rPr lang="en-US" b="1" dirty="0"/>
              <a:t>FXB 1012 (Last name starting with A to G) </a:t>
            </a:r>
          </a:p>
          <a:p>
            <a:pPr lvl="2"/>
            <a:r>
              <a:rPr lang="en-US" b="1" dirty="0"/>
              <a:t>FXB 1109 (The rest)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Teaching evaluations are out!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DE445-D953-D14C-B573-F710F67C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C72F-C854-5945-87AB-B3EC1FB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requirements</a:t>
            </a:r>
          </a:p>
          <a:p>
            <a:pPr lvl="1"/>
            <a:r>
              <a:rPr lang="en-US" dirty="0"/>
              <a:t>High “bisection bandwidth”</a:t>
            </a:r>
          </a:p>
          <a:p>
            <a:pPr lvl="1"/>
            <a:r>
              <a:rPr lang="en-US" dirty="0"/>
              <a:t>Low latency, even in the worst-case</a:t>
            </a:r>
          </a:p>
          <a:p>
            <a:pPr lvl="1"/>
            <a:r>
              <a:rPr lang="en-US" dirty="0"/>
              <a:t>Large scale </a:t>
            </a:r>
          </a:p>
          <a:p>
            <a:pPr lvl="1"/>
            <a:r>
              <a:rPr lang="en-US" dirty="0"/>
              <a:t>Low cost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D4BD-624C-AC4B-B619-74ACA9D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Partition-Aggregate traffic from user-facing queries</a:t>
            </a:r>
          </a:p>
          <a:p>
            <a:pPr lvl="1"/>
            <a:r>
              <a:rPr lang="en-US" dirty="0"/>
              <a:t>Numerous short flows with small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/>
              <a:t>Map-Reduce traffic from data analytics</a:t>
            </a:r>
          </a:p>
          <a:p>
            <a:pPr lvl="1"/>
            <a:r>
              <a:rPr lang="en-US" dirty="0"/>
              <a:t>Comparatively fewer large flows with massive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Throughput-sensitive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F932-352C-B744-8778-14673A5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between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High throughput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Deep queues at switches</a:t>
            </a:r>
          </a:p>
          <a:p>
            <a:pPr lvl="1"/>
            <a:r>
              <a:rPr lang="en-US" sz="2000" dirty="0"/>
              <a:t>Queueing delays increase latency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Low latency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Shallow queues at switches</a:t>
            </a:r>
          </a:p>
          <a:p>
            <a:pPr lvl="1"/>
            <a:r>
              <a:rPr lang="en-US" sz="2000" dirty="0"/>
              <a:t>Bad for bursts and throughput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Low Queue Occupancy &amp; High Throughput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249FA-D156-424C-B638-72511C01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TCP (DCTCP)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from Microsoft Research, 2010</a:t>
            </a:r>
          </a:p>
          <a:p>
            <a:pPr lvl="1"/>
            <a:r>
              <a:rPr lang="en-US" dirty="0"/>
              <a:t>Incremental fixes to TCP for DC environments </a:t>
            </a:r>
          </a:p>
          <a:p>
            <a:pPr lvl="1"/>
            <a:r>
              <a:rPr lang="en-US" dirty="0"/>
              <a:t>Deployed in Microsoft datacenters (~rumor)</a:t>
            </a:r>
          </a:p>
          <a:p>
            <a:r>
              <a:rPr lang="en-US" dirty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EE91-E09F-194A-A920-377CD35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RFC 3168 using ToS/DSCP bits in the IP header</a:t>
            </a:r>
          </a:p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Routers typically set ECN bit based on average queue length</a:t>
            </a:r>
          </a:p>
          <a:p>
            <a:r>
              <a:rPr lang="en-US" dirty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/>
              <a:t>I.e., sender reacts as though it saw a drop</a:t>
            </a:r>
          </a:p>
          <a:p>
            <a:pPr lvl="5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D7EC-37FA-8D4F-97B8-871A0AA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/>
              <a:t>React early, quickly, and with certainty using ECN</a:t>
            </a:r>
          </a:p>
          <a:p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889D-0D7B-3648-8459-327E067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due to DCTCP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switch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instantaneous</a:t>
            </a:r>
            <a:r>
              <a:rPr lang="en-US" dirty="0"/>
              <a:t> queue length &gt; k</a:t>
            </a:r>
          </a:p>
          <a:p>
            <a:pPr lvl="2"/>
            <a:r>
              <a:rPr lang="en-US" dirty="0"/>
              <a:t>Set ECN bit in the packet</a:t>
            </a:r>
          </a:p>
          <a:p>
            <a:r>
              <a:rPr lang="en-US" dirty="0"/>
              <a:t>At the receiver</a:t>
            </a:r>
          </a:p>
          <a:p>
            <a:pPr lvl="1"/>
            <a:r>
              <a:rPr lang="en-US" dirty="0"/>
              <a:t>If ECN bit is set in a packet, set ECN bit for its ACK</a:t>
            </a:r>
          </a:p>
          <a:p>
            <a:r>
              <a:rPr lang="en-US" dirty="0"/>
              <a:t>At the sender</a:t>
            </a:r>
          </a:p>
          <a:p>
            <a:pPr lvl="1"/>
            <a:r>
              <a:rPr lang="en-US" dirty="0"/>
              <a:t>Maintain an EWMA of the fraction of packets marked (α)</a:t>
            </a:r>
          </a:p>
          <a:p>
            <a:pPr lvl="1"/>
            <a:r>
              <a:rPr lang="en-US" dirty="0"/>
              <a:t>Adapt window based on α: </a:t>
            </a:r>
            <a:r>
              <a:rPr lang="en-US" dirty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= 1 implies high congestion: </a:t>
            </a:r>
            <a:r>
              <a:rPr lang="en-US" dirty="0">
                <a:solidFill>
                  <a:srgbClr val="0000FF"/>
                </a:solidFill>
              </a:rPr>
              <a:t>W ← W/2 </a:t>
            </a:r>
            <a:r>
              <a:rPr lang="en-US" dirty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9588-6BFF-FB43-AF25-C15A7E9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Why it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early and quickly: use ECN </a:t>
            </a:r>
          </a:p>
          <a:p>
            <a:pPr lvl="1"/>
            <a:r>
              <a:rPr lang="en-US" dirty="0">
                <a:sym typeface="Wingdings"/>
              </a:rPr>
              <a:t>Avoid large buildup in queues  lower latency</a:t>
            </a:r>
          </a:p>
          <a:p>
            <a:r>
              <a:rPr lang="en-US" dirty="0"/>
              <a:t>React in proportion to the extent of congestion, not its presence</a:t>
            </a:r>
          </a:p>
          <a:p>
            <a:pPr lvl="1"/>
            <a:r>
              <a:rPr lang="en-US" dirty="0"/>
              <a:t>Maintain high throughput by not over-reacting to congestion</a:t>
            </a:r>
          </a:p>
          <a:p>
            <a:pPr lvl="1"/>
            <a:r>
              <a:rPr lang="en-US" dirty="0"/>
              <a:t>Reduces variance in sending rates, lowering queue buildups</a:t>
            </a:r>
          </a:p>
          <a:p>
            <a:r>
              <a:rPr lang="en-US" dirty="0">
                <a:solidFill>
                  <a:srgbClr val="0000FF"/>
                </a:solidFill>
              </a:rPr>
              <a:t>Still far from ideal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AEE3-BD4F-6A4D-A509-A64C50C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7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ideal for a transport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flow is completely transferred?</a:t>
            </a:r>
          </a:p>
          <a:p>
            <a:r>
              <a:rPr lang="en-US" dirty="0"/>
              <a:t>Latency of each packet in the flow?</a:t>
            </a:r>
          </a:p>
          <a:p>
            <a:r>
              <a:rPr lang="en-US" dirty="0"/>
              <a:t>Number of packet drops?</a:t>
            </a:r>
          </a:p>
          <a:p>
            <a:r>
              <a:rPr lang="en-US" dirty="0"/>
              <a:t>Link utilization? </a:t>
            </a:r>
          </a:p>
          <a:p>
            <a:r>
              <a:rPr lang="en-US" dirty="0"/>
              <a:t>Average queue length at switches?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FCA8-BA0E-6748-BA4A-8B4E919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Completion Time (FCT)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from when flow started at the sender, to when all packets in the flow were received at the receiver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BE73-549A-7244-B0D6-96B9675F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Queues are still shared ⇒ Head-of-line blocking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04D5-098D-4645-8149-CC9AF98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Recap: 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A8FE0-8861-2048-9D58-4A11342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priorities!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/>
              <a:t>Priority = remaining flow size</a:t>
            </a:r>
          </a:p>
          <a:p>
            <a:r>
              <a:rPr lang="en-US" dirty="0"/>
              <a:t>Switches </a:t>
            </a:r>
          </a:p>
          <a:p>
            <a:pPr lvl="1"/>
            <a:r>
              <a:rPr lang="en-US" dirty="0"/>
              <a:t>Very small queues (e.g., 10 packets)</a:t>
            </a:r>
          </a:p>
          <a:p>
            <a:pPr lvl="1"/>
            <a:r>
              <a:rPr lang="en-US" dirty="0"/>
              <a:t>Send highest-priority/ drop lowest-priority packet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(timeouts)</a:t>
            </a:r>
          </a:p>
          <a:p>
            <a:r>
              <a:rPr lang="en-US" dirty="0">
                <a:solidFill>
                  <a:srgbClr val="0000FF"/>
                </a:solidFill>
              </a:rPr>
              <a:t>Provides FCT close to the ideal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3C0EE-3ACC-D749-B3A3-6B032578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Nope!</a:t>
            </a:r>
          </a:p>
          <a:p>
            <a:r>
              <a:rPr lang="en-US" dirty="0"/>
              <a:t>Someone asked “What do datacenter applications </a:t>
            </a:r>
            <a:r>
              <a:rPr lang="en-US" i="1" dirty="0">
                <a:solidFill>
                  <a:srgbClr val="0000FF"/>
                </a:solidFill>
              </a:rPr>
              <a:t>really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care about?”</a:t>
            </a:r>
          </a:p>
          <a:p>
            <a:pPr lvl="2"/>
            <a:r>
              <a:rPr lang="en-US" dirty="0"/>
              <a:t>Someone = Yours truly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A5C5-6D09-C24A-88F9-4FA5E335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4B60-5792-A14F-83A4-448FB57F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Map-Reduce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Observation: </a:t>
            </a:r>
          </a:p>
          <a:p>
            <a:pPr algn="ctr"/>
            <a:r>
              <a:rPr lang="en-US" sz="2400" dirty="0"/>
              <a:t>A communication stage cannot complete until all its flows have completed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C1EC87-7B74-1245-BE60-19FB99B6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solutions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that are common in data-parallel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7353-5665-3448-B05D-C551FF2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Coflow abstraction [SIGCOMM’14]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Coflow is a communication abstraction for data-parallel applications to express their performance goals; e.g., </a:t>
            </a:r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allocation</a:t>
            </a:r>
          </a:p>
          <a:p>
            <a:r>
              <a:rPr lang="en-US" dirty="0">
                <a:solidFill>
                  <a:srgbClr val="0000FF"/>
                </a:solidFill>
              </a:rPr>
              <a:t>Not for individual flows; for entire stages!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DAEB-EEFF-7C42-B0BF-8FF070A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inter-coflow scheduling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First (</a:t>
            </a:r>
            <a:r>
              <a:rPr lang="en-US" sz="1400" b="0" dirty="0" err="1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>
                <a:ea typeface="Arial" charset="0"/>
                <a:cs typeface="Arial" charset="0"/>
              </a:rPr>
              <a:t>of job-level performance than </a:t>
            </a:r>
            <a:r>
              <a:rPr lang="en-US" sz="2000" dirty="0">
                <a:ea typeface="Arial" charset="0"/>
                <a:cs typeface="Arial" charset="0"/>
              </a:rPr>
              <a:t>FCT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4FB7F-40BD-E344-8D35-766C3D3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applications to annotate coflows</a:t>
            </a:r>
          </a:p>
          <a:p>
            <a:pPr lvl="1"/>
            <a:r>
              <a:rPr lang="en-US" dirty="0"/>
              <a:t>Possible to infer them as well [SIGCOMM’16]</a:t>
            </a:r>
          </a:p>
          <a:p>
            <a:r>
              <a:rPr lang="en-US" dirty="0"/>
              <a:t>Managed communication</a:t>
            </a:r>
          </a:p>
          <a:p>
            <a:pPr lvl="1"/>
            <a:r>
              <a:rPr lang="en-US" dirty="0"/>
              <a:t>Applications do not communicate; instead, a central entity does the communication on their behalf</a:t>
            </a:r>
          </a:p>
          <a:p>
            <a:r>
              <a:rPr lang="en-US" dirty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241-A764-1747-8CC1-9155AE3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8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L2/L3:</a:t>
            </a:r>
            <a:r>
              <a:rPr lang="en-US" dirty="0"/>
              <a:t> Source routing and load balancing to exploit multiple paths over the Clos topology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L4:</a:t>
            </a:r>
            <a:r>
              <a:rPr lang="en-US" dirty="0"/>
              <a:t> Find a better balance between latency and throughput requirements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L7:</a:t>
            </a:r>
            <a:r>
              <a:rPr lang="en-US" dirty="0"/>
              <a:t> Exploit application-level information with </a:t>
            </a:r>
            <a:r>
              <a:rPr lang="en-US" dirty="0">
                <a:solidFill>
                  <a:srgbClr val="0000FF"/>
                </a:solidFill>
              </a:rPr>
              <a:t>coflows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 class</a:t>
            </a:r>
            <a:r>
              <a:rPr lang="en-US"/>
              <a:t>: Wireless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7160-56B7-EB44-9B7A-49440AD1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276" y="915023"/>
            <a:ext cx="9022668" cy="5224813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“Fat-Tree” topology [SIGCOMM’08]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EEF15-80C8-9F49-B835-CDA143F9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3FC8-BABF-FB4A-8542-A31BA4F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40C1A5-A3C0-194E-B965-0971298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6DBE-FB36-2742-9782-BADD6C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Distance-Vector: Remember all next-hops that advertise equal cost to a destination 	</a:t>
            </a:r>
          </a:p>
          <a:p>
            <a:pPr lvl="1"/>
            <a:r>
              <a:rPr lang="en-US" dirty="0"/>
              <a:t>Link-State: Extend Dijkstra’s to compute all equal cost shortest paths to each destination </a:t>
            </a:r>
          </a:p>
          <a:p>
            <a:r>
              <a:rPr lang="en-US" dirty="0"/>
              <a:t>Forwarding: how to spread traffic across next hops?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1BD9-FCA6-7143-99C2-EDB78C57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1490453223</TotalTime>
  <Pages>7</Pages>
  <Words>3156</Words>
  <Application>Microsoft Macintosh PowerPoint</Application>
  <PresentationFormat>On-screen Show (4:3)</PresentationFormat>
  <Paragraphs>752</Paragraphs>
  <Slides>48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Arial</vt:lpstr>
      <vt:lpstr>Arial Black</vt:lpstr>
      <vt:lpstr>Calibri</vt:lpstr>
      <vt:lpstr>Gill Sans</vt:lpstr>
      <vt:lpstr>Monotype Sorts</vt:lpstr>
      <vt:lpstr>Segoe UI</vt:lpstr>
      <vt:lpstr>Times New Roman</vt:lpstr>
      <vt:lpstr>Wingdings</vt:lpstr>
      <vt:lpstr>dbllineb</vt:lpstr>
      <vt:lpstr>EECS 489 Computer Networks  Fall 2018</vt:lpstr>
      <vt:lpstr>Agenda</vt:lpstr>
      <vt:lpstr>Recap: Last lecture</vt:lpstr>
      <vt:lpstr>Recap: Clos topology</vt:lpstr>
      <vt:lpstr>“Fat-Tree” topology [SIGCOMM’08]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TCP w/ per-packet load balancing</vt:lpstr>
      <vt:lpstr>Multipath TCP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5-minute break!</vt:lpstr>
      <vt:lpstr>Announcements</vt:lpstr>
      <vt:lpstr>Agenda</vt:lpstr>
      <vt:lpstr>Workloads</vt:lpstr>
      <vt:lpstr>Tension between requirements</vt:lpstr>
      <vt:lpstr>Data Center TCP (DCTCP)</vt:lpstr>
      <vt:lpstr>Recap: Explicit Congestion Notification (ECN)</vt:lpstr>
      <vt:lpstr>DCTCP: Key ideas</vt:lpstr>
      <vt:lpstr>Actions due to DCTCP</vt:lpstr>
      <vt:lpstr>DCTCP: Why it works</vt:lpstr>
      <vt:lpstr>What’s ideal for a transport protocol?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How to implement coflows?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1237</cp:revision>
  <cp:lastPrinted>1999-09-08T17:25:07Z</cp:lastPrinted>
  <dcterms:created xsi:type="dcterms:W3CDTF">2014-01-14T18:15:50Z</dcterms:created>
  <dcterms:modified xsi:type="dcterms:W3CDTF">2018-12-03T22:47:54Z</dcterms:modified>
  <cp:category/>
</cp:coreProperties>
</file>