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8"/>
  </p:notesMasterIdLst>
  <p:handoutMasterIdLst>
    <p:handoutMasterId r:id="rId49"/>
  </p:handoutMasterIdLst>
  <p:sldIdLst>
    <p:sldId id="258" r:id="rId2"/>
    <p:sldId id="487" r:id="rId3"/>
    <p:sldId id="514" r:id="rId4"/>
    <p:sldId id="515" r:id="rId5"/>
    <p:sldId id="547" r:id="rId6"/>
    <p:sldId id="582" r:id="rId7"/>
    <p:sldId id="581" r:id="rId8"/>
    <p:sldId id="517" r:id="rId9"/>
    <p:sldId id="580" r:id="rId10"/>
    <p:sldId id="635" r:id="rId11"/>
    <p:sldId id="637" r:id="rId12"/>
    <p:sldId id="518" r:id="rId13"/>
    <p:sldId id="549" r:id="rId14"/>
    <p:sldId id="522" r:id="rId15"/>
    <p:sldId id="523" r:id="rId16"/>
    <p:sldId id="551" r:id="rId17"/>
    <p:sldId id="524" r:id="rId18"/>
    <p:sldId id="550" r:id="rId19"/>
    <p:sldId id="525" r:id="rId20"/>
    <p:sldId id="526" r:id="rId21"/>
    <p:sldId id="527" r:id="rId22"/>
    <p:sldId id="528" r:id="rId23"/>
    <p:sldId id="552" r:id="rId24"/>
    <p:sldId id="502" r:id="rId25"/>
    <p:sldId id="503" r:id="rId26"/>
    <p:sldId id="554" r:id="rId27"/>
    <p:sldId id="571" r:id="rId28"/>
    <p:sldId id="572" r:id="rId29"/>
    <p:sldId id="573" r:id="rId30"/>
    <p:sldId id="558" r:id="rId31"/>
    <p:sldId id="574" r:id="rId32"/>
    <p:sldId id="575" r:id="rId33"/>
    <p:sldId id="559" r:id="rId34"/>
    <p:sldId id="560" r:id="rId35"/>
    <p:sldId id="561" r:id="rId36"/>
    <p:sldId id="562" r:id="rId37"/>
    <p:sldId id="563" r:id="rId38"/>
    <p:sldId id="564" r:id="rId39"/>
    <p:sldId id="565" r:id="rId40"/>
    <p:sldId id="577" r:id="rId41"/>
    <p:sldId id="566" r:id="rId42"/>
    <p:sldId id="567" r:id="rId43"/>
    <p:sldId id="568" r:id="rId44"/>
    <p:sldId id="578" r:id="rId45"/>
    <p:sldId id="579" r:id="rId46"/>
    <p:sldId id="512" r:id="rId47"/>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99"/>
    <a:srgbClr val="D3A600"/>
    <a:srgbClr val="009900"/>
    <a:srgbClr val="FFCB05"/>
    <a:srgbClr val="FF9900"/>
    <a:srgbClr val="00274C"/>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6"/>
    <p:restoredTop sz="95467"/>
  </p:normalViewPr>
  <p:slideViewPr>
    <p:cSldViewPr>
      <p:cViewPr varScale="1">
        <p:scale>
          <a:sx n="120" d="100"/>
          <a:sy n="120" d="100"/>
        </p:scale>
        <p:origin x="142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084416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77742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706255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Creates a notion of a </a:t>
            </a:r>
            <a:r>
              <a:rPr lang="ja-JP" altLang="en-US">
                <a:ea typeface="ＭＳ Ｐゴシック" charset="0"/>
                <a:cs typeface="ＭＳ Ｐゴシック" charset="0"/>
              </a:rPr>
              <a:t>“</a:t>
            </a:r>
            <a:r>
              <a:rPr lang="en-US">
                <a:ea typeface="ＭＳ Ｐゴシック" charset="0"/>
                <a:cs typeface="ＭＳ Ｐゴシック" charset="0"/>
              </a:rPr>
              <a:t>SESSION</a:t>
            </a:r>
            <a:r>
              <a:rPr lang="ja-JP" altLang="en-US">
                <a:ea typeface="ＭＳ Ｐゴシック" charset="0"/>
                <a:cs typeface="ＭＳ Ｐゴシック" charset="0"/>
              </a:rPr>
              <a:t>”</a:t>
            </a:r>
            <a:r>
              <a:rPr lang="en-US">
                <a:ea typeface="ＭＳ Ｐゴシック" charset="0"/>
                <a:cs typeface="ＭＳ Ｐゴシック" charset="0"/>
              </a:rPr>
              <a:t> for the user</a:t>
            </a:r>
          </a:p>
          <a:p>
            <a:r>
              <a:rPr lang="en-US">
                <a:ea typeface="ＭＳ Ｐゴシック" charset="0"/>
                <a:cs typeface="ＭＳ Ｐゴシック" charset="0"/>
              </a:rPr>
              <a:t>Customize the user experience</a:t>
            </a:r>
          </a:p>
          <a:p>
            <a:r>
              <a:rPr lang="en-US">
                <a:ea typeface="ＭＳ Ｐゴシック" charset="0"/>
                <a:cs typeface="ＭＳ Ｐゴシック" charset="0"/>
              </a:rPr>
              <a:t>Statefulness comes from the client side</a:t>
            </a:r>
          </a:p>
        </p:txBody>
      </p:sp>
    </p:spTree>
    <p:extLst>
      <p:ext uri="{BB962C8B-B14F-4D97-AF65-F5344CB8AC3E}">
        <p14:creationId xmlns:p14="http://schemas.microsoft.com/office/powerpoint/2010/main" val="119774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23</a:t>
            </a:fld>
            <a:endParaRPr lang="en-US"/>
          </a:p>
        </p:txBody>
      </p:sp>
    </p:spTree>
    <p:extLst>
      <p:ext uri="{BB962C8B-B14F-4D97-AF65-F5344CB8AC3E}">
        <p14:creationId xmlns:p14="http://schemas.microsoft.com/office/powerpoint/2010/main" val="1081438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675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78473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549135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10311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61332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89463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36124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43237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xfrm>
            <a:off x="1258888" y="720725"/>
            <a:ext cx="4800600" cy="3600450"/>
          </a:xfrm>
          <a:ln/>
        </p:spPr>
      </p:sp>
      <p:sp>
        <p:nvSpPr>
          <p:cNvPr id="27652"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447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3140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5715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24176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2468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16</a:t>
            </a:fld>
            <a:endParaRPr lang="en-US"/>
          </a:p>
        </p:txBody>
      </p:sp>
    </p:spTree>
    <p:extLst>
      <p:ext uri="{BB962C8B-B14F-4D97-AF65-F5344CB8AC3E}">
        <p14:creationId xmlns:p14="http://schemas.microsoft.com/office/powerpoint/2010/main" val="1962280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35794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September 13, 2021</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3</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13, 2021</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13, 2021</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12" y="381000"/>
            <a:ext cx="8069263" cy="685800"/>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fld id="{41B29A17-FCF0-ED41-92FA-32F7C054FF4E}" type="slidenum">
              <a:rPr lang="en-US"/>
              <a:pPr/>
              <a:t>‹#›</a:t>
            </a:fld>
            <a:endParaRPr lang="en-US"/>
          </a:p>
        </p:txBody>
      </p:sp>
    </p:spTree>
    <p:extLst>
      <p:ext uri="{BB962C8B-B14F-4D97-AF65-F5344CB8AC3E}">
        <p14:creationId xmlns:p14="http://schemas.microsoft.com/office/powerpoint/2010/main" val="11014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13, 2021</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September 13, 2021</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September 13, 2021</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September 13, 2021</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September 13, 2021</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September 13, 2021</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September 13, 2021</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September 13, 2021</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September 13, 2021</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3</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 id="2147483709" r:id="rId13"/>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The_Mother_of_All_Dem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Fall 2021</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Mosharaf Chowdhury</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want</a:t>
            </a:r>
          </a:p>
        </p:txBody>
      </p:sp>
      <p:sp>
        <p:nvSpPr>
          <p:cNvPr id="4" name="Date Placeholder 3">
            <a:extLst>
              <a:ext uri="{FF2B5EF4-FFF2-40B4-BE49-F238E27FC236}">
                <a16:creationId xmlns:a16="http://schemas.microsoft.com/office/drawing/2014/main" id="{CB834463-AF8F-2047-80D9-3A4250103D33}"/>
              </a:ext>
            </a:extLst>
          </p:cNvPr>
          <p:cNvSpPr>
            <a:spLocks noGrp="1"/>
          </p:cNvSpPr>
          <p:nvPr>
            <p:ph type="dt" sz="half" idx="10"/>
          </p:nvPr>
        </p:nvSpPr>
        <p:spPr/>
        <p:txBody>
          <a:bodyPr/>
          <a:lstStyle/>
          <a:p>
            <a:r>
              <a:rPr lang="en-US"/>
              <a:t>September 13, 2021</a:t>
            </a:r>
            <a:endParaRPr lang="en-US" sz="1050" b="0">
              <a:latin typeface="Times New Roman" charset="0"/>
            </a:endParaRPr>
          </a:p>
        </p:txBody>
      </p:sp>
      <p:sp>
        <p:nvSpPr>
          <p:cNvPr id="5" name="Footer Placeholder 4">
            <a:extLst>
              <a:ext uri="{FF2B5EF4-FFF2-40B4-BE49-F238E27FC236}">
                <a16:creationId xmlns:a16="http://schemas.microsoft.com/office/drawing/2014/main" id="{0A40350F-F31F-DA47-88B2-0476888B4D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2" name="Right Arrow 1">
            <a:extLst>
              <a:ext uri="{FF2B5EF4-FFF2-40B4-BE49-F238E27FC236}">
                <a16:creationId xmlns:a16="http://schemas.microsoft.com/office/drawing/2014/main" id="{9CEC7EE9-0BEC-7049-9BB1-4C1CA1E8C509}"/>
              </a:ext>
            </a:extLst>
          </p:cNvPr>
          <p:cNvSpPr/>
          <p:nvPr/>
        </p:nvSpPr>
        <p:spPr bwMode="auto">
          <a:xfrm>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8D36905E-1D41-AB41-9A55-73E17CDF11B6}"/>
              </a:ext>
            </a:extLst>
          </p:cNvPr>
          <p:cNvSpPr txBox="1"/>
          <p:nvPr/>
        </p:nvSpPr>
        <p:spPr>
          <a:xfrm>
            <a:off x="3799065" y="3145859"/>
            <a:ext cx="1580369" cy="338554"/>
          </a:xfrm>
          <a:prstGeom prst="rect">
            <a:avLst/>
          </a:prstGeom>
          <a:noFill/>
        </p:spPr>
        <p:txBody>
          <a:bodyPr wrap="none" rtlCol="0">
            <a:spAutoFit/>
          </a:bodyPr>
          <a:lstStyle/>
          <a:p>
            <a:r>
              <a:rPr lang="en-US" dirty="0"/>
              <a:t>HTTP Request</a:t>
            </a:r>
          </a:p>
        </p:txBody>
      </p:sp>
      <p:sp>
        <p:nvSpPr>
          <p:cNvPr id="6" name="Slide Number Placeholder 5">
            <a:extLst>
              <a:ext uri="{FF2B5EF4-FFF2-40B4-BE49-F238E27FC236}">
                <a16:creationId xmlns:a16="http://schemas.microsoft.com/office/drawing/2014/main" id="{52324D9F-8500-8348-9E7B-74A830C3FCC0}"/>
              </a:ext>
            </a:extLst>
          </p:cNvPr>
          <p:cNvSpPr>
            <a:spLocks noGrp="1"/>
          </p:cNvSpPr>
          <p:nvPr>
            <p:ph type="sldNum" sz="quarter" idx="12"/>
          </p:nvPr>
        </p:nvSpPr>
        <p:spPr/>
        <p:txBody>
          <a:bodyPr/>
          <a:lstStyle/>
          <a:p>
            <a:fld id="{9507A418-0CEB-9E4A-BA45-3B7D3D133EB9}" type="slidenum">
              <a:rPr lang="en-US" smtClean="0"/>
              <a:pPr/>
              <a:t>10</a:t>
            </a:fld>
            <a:endParaRPr lang="en-US"/>
          </a:p>
        </p:txBody>
      </p:sp>
    </p:spTree>
    <p:extLst>
      <p:ext uri="{BB962C8B-B14F-4D97-AF65-F5344CB8AC3E}">
        <p14:creationId xmlns:p14="http://schemas.microsoft.com/office/powerpoint/2010/main" val="3115245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get</a:t>
            </a:r>
          </a:p>
        </p:txBody>
      </p:sp>
      <p:sp>
        <p:nvSpPr>
          <p:cNvPr id="4" name="Date Placeholder 3">
            <a:extLst>
              <a:ext uri="{FF2B5EF4-FFF2-40B4-BE49-F238E27FC236}">
                <a16:creationId xmlns:a16="http://schemas.microsoft.com/office/drawing/2014/main" id="{CB834463-AF8F-2047-80D9-3A4250103D33}"/>
              </a:ext>
            </a:extLst>
          </p:cNvPr>
          <p:cNvSpPr>
            <a:spLocks noGrp="1"/>
          </p:cNvSpPr>
          <p:nvPr>
            <p:ph type="dt" sz="half" idx="10"/>
          </p:nvPr>
        </p:nvSpPr>
        <p:spPr/>
        <p:txBody>
          <a:bodyPr/>
          <a:lstStyle/>
          <a:p>
            <a:r>
              <a:rPr lang="en-US"/>
              <a:t>September 13, 2021</a:t>
            </a:r>
            <a:endParaRPr lang="en-US" sz="1050" b="0">
              <a:latin typeface="Times New Roman" charset="0"/>
            </a:endParaRPr>
          </a:p>
        </p:txBody>
      </p:sp>
      <p:sp>
        <p:nvSpPr>
          <p:cNvPr id="5" name="Footer Placeholder 4">
            <a:extLst>
              <a:ext uri="{FF2B5EF4-FFF2-40B4-BE49-F238E27FC236}">
                <a16:creationId xmlns:a16="http://schemas.microsoft.com/office/drawing/2014/main" id="{0A40350F-F31F-DA47-88B2-0476888B4D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15" name="Rectangle 14">
            <a:extLst>
              <a:ext uri="{FF2B5EF4-FFF2-40B4-BE49-F238E27FC236}">
                <a16:creationId xmlns:a16="http://schemas.microsoft.com/office/drawing/2014/main" id="{2898FD97-E2A7-C844-B4EE-E1BC304EC53D}"/>
              </a:ext>
            </a:extLst>
          </p:cNvPr>
          <p:cNvSpPr/>
          <p:nvPr/>
        </p:nvSpPr>
        <p:spPr bwMode="auto">
          <a:xfrm>
            <a:off x="1983055" y="3220249"/>
            <a:ext cx="640080" cy="731520"/>
          </a:xfrm>
          <a:prstGeom prst="rect">
            <a:avLst/>
          </a:prstGeom>
          <a:solidFill>
            <a:srgbClr val="333399"/>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Hello</a:t>
            </a:r>
          </a:p>
        </p:txBody>
      </p:sp>
      <p:sp>
        <p:nvSpPr>
          <p:cNvPr id="16" name="TextBox 15">
            <a:extLst>
              <a:ext uri="{FF2B5EF4-FFF2-40B4-BE49-F238E27FC236}">
                <a16:creationId xmlns:a16="http://schemas.microsoft.com/office/drawing/2014/main" id="{ECBECAF4-363A-AC4A-9F1B-AF9EE49D41D2}"/>
              </a:ext>
            </a:extLst>
          </p:cNvPr>
          <p:cNvSpPr txBox="1"/>
          <p:nvPr/>
        </p:nvSpPr>
        <p:spPr>
          <a:xfrm>
            <a:off x="4210831" y="3145859"/>
            <a:ext cx="1750287" cy="338554"/>
          </a:xfrm>
          <a:prstGeom prst="rect">
            <a:avLst/>
          </a:prstGeom>
          <a:noFill/>
        </p:spPr>
        <p:txBody>
          <a:bodyPr wrap="none" rtlCol="0">
            <a:spAutoFit/>
          </a:bodyPr>
          <a:lstStyle/>
          <a:p>
            <a:r>
              <a:rPr lang="en-US" dirty="0"/>
              <a:t>HTTP Response</a:t>
            </a:r>
          </a:p>
        </p:txBody>
      </p:sp>
      <p:sp>
        <p:nvSpPr>
          <p:cNvPr id="17" name="Right Arrow 16">
            <a:extLst>
              <a:ext uri="{FF2B5EF4-FFF2-40B4-BE49-F238E27FC236}">
                <a16:creationId xmlns:a16="http://schemas.microsoft.com/office/drawing/2014/main" id="{03679FD9-176E-BB4D-AF10-AAA0E95FB1B0}"/>
              </a:ext>
            </a:extLst>
          </p:cNvPr>
          <p:cNvSpPr/>
          <p:nvPr/>
        </p:nvSpPr>
        <p:spPr bwMode="auto">
          <a:xfrm flipH="1">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 name="Slide Number Placeholder 1">
            <a:extLst>
              <a:ext uri="{FF2B5EF4-FFF2-40B4-BE49-F238E27FC236}">
                <a16:creationId xmlns:a16="http://schemas.microsoft.com/office/drawing/2014/main" id="{0AB47CD8-A900-9B4F-A480-7BEFDE07A260}"/>
              </a:ext>
            </a:extLst>
          </p:cNvPr>
          <p:cNvSpPr>
            <a:spLocks noGrp="1"/>
          </p:cNvSpPr>
          <p:nvPr>
            <p:ph type="sldNum" sz="quarter" idx="12"/>
          </p:nvPr>
        </p:nvSpPr>
        <p:spPr/>
        <p:txBody>
          <a:bodyPr/>
          <a:lstStyle/>
          <a:p>
            <a:fld id="{9507A418-0CEB-9E4A-BA45-3B7D3D133EB9}" type="slidenum">
              <a:rPr lang="en-US" smtClean="0"/>
              <a:pPr/>
              <a:t>11</a:t>
            </a:fld>
            <a:endParaRPr lang="en-US"/>
          </a:p>
        </p:txBody>
      </p:sp>
    </p:spTree>
    <p:extLst>
      <p:ext uri="{BB962C8B-B14F-4D97-AF65-F5344CB8AC3E}">
        <p14:creationId xmlns:p14="http://schemas.microsoft.com/office/powerpoint/2010/main" val="297069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endParaRPr lang="en-US" dirty="0"/>
          </a:p>
          <a:p>
            <a:r>
              <a:rPr lang="en-US" dirty="0"/>
              <a:t>Extend the idea of hierarchical hostnames to include anything in a file system</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github.com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mosharaf</a:t>
            </a:r>
            <a:r>
              <a:rPr lang="en-US" sz="1800" dirty="0">
                <a:solidFill>
                  <a:schemeClr val="accent2">
                    <a:lumMod val="50000"/>
                    <a:lumOff val="50000"/>
                  </a:schemeClr>
                </a:solidFill>
                <a:latin typeface="Lucida Console" charset="0"/>
                <a:ea typeface="Lucida Console" charset="0"/>
                <a:cs typeface="Lucida Console" charset="0"/>
              </a:rPr>
              <a:t>/eecs489/blob/f21/Slides/091321.pptx</a:t>
            </a:r>
          </a:p>
          <a:p>
            <a:r>
              <a:rPr lang="en-US" dirty="0"/>
              <a:t>Extend to program executions as well…</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www.google.com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search?q</a:t>
            </a:r>
            <a:r>
              <a:rPr lang="en-US" sz="1800" dirty="0">
                <a:solidFill>
                  <a:schemeClr val="accent2">
                    <a:lumMod val="50000"/>
                    <a:lumOff val="50000"/>
                  </a:schemeClr>
                </a:solidFill>
                <a:latin typeface="Lucida Console" charset="0"/>
                <a:ea typeface="Lucida Console" charset="0"/>
                <a:cs typeface="Lucida Console" charset="0"/>
              </a:rPr>
              <a:t>=eecs489</a:t>
            </a:r>
          </a:p>
          <a:p>
            <a:pPr lvl="1"/>
            <a:r>
              <a:rPr lang="en-US" dirty="0"/>
              <a:t>Server-side processing can be included in the name</a:t>
            </a:r>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B3732DB1-AD46-E24F-A16E-B828CD7F4FFA}"/>
              </a:ext>
            </a:extLst>
          </p:cNvPr>
          <p:cNvSpPr>
            <a:spLocks noGrp="1"/>
          </p:cNvSpPr>
          <p:nvPr>
            <p:ph type="sldNum" sz="quarter" idx="12"/>
          </p:nvPr>
        </p:nvSpPr>
        <p:spPr/>
        <p:txBody>
          <a:bodyPr/>
          <a:lstStyle/>
          <a:p>
            <a:fld id="{A190D881-957A-7944-A8D0-1584E528B88F}" type="slidenum">
              <a:rPr lang="en-US" smtClean="0"/>
              <a:pPr/>
              <a:t>12</a:t>
            </a:fld>
            <a:endParaRPr lang="en-US"/>
          </a:p>
        </p:txBody>
      </p:sp>
    </p:spTree>
    <p:extLst>
      <p:ext uri="{BB962C8B-B14F-4D97-AF65-F5344CB8AC3E}">
        <p14:creationId xmlns:p14="http://schemas.microsoft.com/office/powerpoint/2010/main" val="18146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5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37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port </a:t>
            </a:r>
          </a:p>
          <a:p>
            <a:pPr lvl="2"/>
            <a:r>
              <a:rPr lang="en-US" i="1" dirty="0"/>
              <a:t>E.g.,</a:t>
            </a:r>
            <a:r>
              <a:rPr lang="en-US" dirty="0"/>
              <a:t> http: 80,  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F238007B-2BAE-1A49-9155-4524AA8C7197}"/>
              </a:ext>
            </a:extLst>
          </p:cNvPr>
          <p:cNvSpPr>
            <a:spLocks noGrp="1"/>
          </p:cNvSpPr>
          <p:nvPr>
            <p:ph type="sldNum" sz="quarter" idx="12"/>
          </p:nvPr>
        </p:nvSpPr>
        <p:spPr/>
        <p:txBody>
          <a:bodyPr/>
          <a:lstStyle/>
          <a:p>
            <a:fld id="{A190D881-957A-7944-A8D0-1584E528B88F}" type="slidenum">
              <a:rPr lang="en-US" smtClean="0"/>
              <a:pPr/>
              <a:t>13</a:t>
            </a:fld>
            <a:endParaRPr lang="en-US"/>
          </a:p>
        </p:txBody>
      </p:sp>
    </p:spTree>
    <p:extLst>
      <p:ext uri="{BB962C8B-B14F-4D97-AF65-F5344CB8AC3E}">
        <p14:creationId xmlns:p14="http://schemas.microsoft.com/office/powerpoint/2010/main" val="50327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a:t>Hyper Text Transfer Protocol (HTTP)</a:t>
            </a:r>
            <a:endParaRPr lang="en-US" dirty="0"/>
          </a:p>
        </p:txBody>
      </p:sp>
      <p:sp>
        <p:nvSpPr>
          <p:cNvPr id="1655811" name="Rectangle 3"/>
          <p:cNvSpPr>
            <a:spLocks noGrp="1" noChangeArrowheads="1"/>
          </p:cNvSpPr>
          <p:nvPr>
            <p:ph type="body" idx="1"/>
          </p:nvPr>
        </p:nvSpPr>
        <p:spPr/>
        <p:txBody>
          <a:bodyPr/>
          <a:lstStyle/>
          <a:p>
            <a:r>
              <a:rPr lang="en-US" dirty="0"/>
              <a:t>Client-server architecture</a:t>
            </a:r>
          </a:p>
          <a:p>
            <a:pPr lvl="1"/>
            <a:r>
              <a:rPr lang="en-US" dirty="0"/>
              <a:t>Server is “always on” and “well known”</a:t>
            </a:r>
          </a:p>
          <a:p>
            <a:pPr lvl="1"/>
            <a:r>
              <a:rPr lang="en-US" dirty="0"/>
              <a:t>Clients initiate contact to server</a:t>
            </a:r>
          </a:p>
          <a:p>
            <a:r>
              <a:rPr lang="en-US" dirty="0"/>
              <a:t>Synchronous request/reply protocol </a:t>
            </a:r>
          </a:p>
          <a:p>
            <a:pPr lvl="1"/>
            <a:r>
              <a:rPr lang="en-US" dirty="0"/>
              <a:t>Runs over TCP, Port 80</a:t>
            </a:r>
          </a:p>
          <a:p>
            <a:r>
              <a:rPr lang="en-US" dirty="0">
                <a:solidFill>
                  <a:srgbClr val="0000FF"/>
                </a:solidFill>
              </a:rPr>
              <a:t>Stateless</a:t>
            </a:r>
          </a:p>
          <a:p>
            <a:r>
              <a:rPr lang="en-US" dirty="0"/>
              <a:t>ASCII format</a:t>
            </a:r>
          </a:p>
          <a:p>
            <a:pPr lvl="1"/>
            <a:r>
              <a:rPr lang="en-US" dirty="0"/>
              <a:t>Before HTTP/2</a:t>
            </a:r>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0964F9E4-A6D2-8243-A189-79F05BA2233E}"/>
              </a:ext>
            </a:extLst>
          </p:cNvPr>
          <p:cNvSpPr>
            <a:spLocks noGrp="1"/>
          </p:cNvSpPr>
          <p:nvPr>
            <p:ph type="sldNum" sz="quarter" idx="12"/>
          </p:nvPr>
        </p:nvSpPr>
        <p:spPr/>
        <p:txBody>
          <a:bodyPr/>
          <a:lstStyle/>
          <a:p>
            <a:fld id="{A190D881-957A-7944-A8D0-1584E528B88F}" type="slidenum">
              <a:rPr lang="en-US" smtClean="0"/>
              <a:pPr/>
              <a:t>14</a:t>
            </a:fld>
            <a:endParaRPr lang="en-US"/>
          </a:p>
        </p:txBody>
      </p:sp>
    </p:spTree>
    <p:extLst>
      <p:ext uri="{BB962C8B-B14F-4D97-AF65-F5344CB8AC3E}">
        <p14:creationId xmlns:p14="http://schemas.microsoft.com/office/powerpoint/2010/main" val="4356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a:t>Steps in HTTP request/response</a:t>
            </a:r>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7" name="Text Box 5"/>
          <p:cNvSpPr txBox="1">
            <a:spLocks noChangeArrowheads="1"/>
          </p:cNvSpPr>
          <p:nvPr/>
        </p:nvSpPr>
        <p:spPr bwMode="auto">
          <a:xfrm>
            <a:off x="2971800" y="1856582"/>
            <a:ext cx="1037029"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Client</a:t>
            </a:r>
          </a:p>
        </p:txBody>
      </p:sp>
      <p:sp>
        <p:nvSpPr>
          <p:cNvPr id="1656838" name="Text Box 6"/>
          <p:cNvSpPr txBox="1">
            <a:spLocks noChangeArrowheads="1"/>
          </p:cNvSpPr>
          <p:nvPr/>
        </p:nvSpPr>
        <p:spPr bwMode="auto">
          <a:xfrm>
            <a:off x="5326151" y="1856582"/>
            <a:ext cx="1142827"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0" name="Text Box 8"/>
          <p:cNvSpPr txBox="1">
            <a:spLocks noChangeArrowheads="1"/>
          </p:cNvSpPr>
          <p:nvPr/>
        </p:nvSpPr>
        <p:spPr bwMode="auto">
          <a:xfrm rot="305992">
            <a:off x="4210204" y="2170113"/>
            <a:ext cx="1063319"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2" name="Text Box 10"/>
          <p:cNvSpPr txBox="1">
            <a:spLocks noChangeArrowheads="1"/>
          </p:cNvSpPr>
          <p:nvPr/>
        </p:nvSpPr>
        <p:spPr bwMode="auto">
          <a:xfrm rot="-285611">
            <a:off x="3622689" y="2568575"/>
            <a:ext cx="1749404"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4" name="Text Box 22"/>
          <p:cNvSpPr txBox="1">
            <a:spLocks noChangeArrowheads="1"/>
          </p:cNvSpPr>
          <p:nvPr/>
        </p:nvSpPr>
        <p:spPr bwMode="auto">
          <a:xfrm>
            <a:off x="1371600" y="2400302"/>
            <a:ext cx="1819936" cy="64371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rgbClr val="333399"/>
                </a:solidFill>
                <a:latin typeface="+mn-lt"/>
              </a:rPr>
              <a:t>Establish</a:t>
            </a:r>
          </a:p>
          <a:p>
            <a:r>
              <a:rPr lang="en-US" sz="1800" b="0" dirty="0">
                <a:solidFill>
                  <a:srgbClr val="333399"/>
                </a:solidFill>
                <a:latin typeface="+mn-lt"/>
              </a:rPr>
              <a:t>TCP 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Request</a:t>
            </a:r>
          </a:p>
          <a:p>
            <a:r>
              <a:rPr lang="en-US" sz="1800" b="0">
                <a:solidFill>
                  <a:srgbClr val="333399"/>
                </a:solidFill>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Client </a:t>
            </a:r>
          </a:p>
          <a:p>
            <a:r>
              <a:rPr lang="en-US" sz="1800" b="0">
                <a:solidFill>
                  <a:srgbClr val="333399"/>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
        <p:nvSpPr>
          <p:cNvPr id="4" name="Slide Number Placeholder 3">
            <a:extLst>
              <a:ext uri="{FF2B5EF4-FFF2-40B4-BE49-F238E27FC236}">
                <a16:creationId xmlns:a16="http://schemas.microsoft.com/office/drawing/2014/main" id="{EA299EA5-4839-304F-9449-CE5DF56F86BD}"/>
              </a:ext>
            </a:extLst>
          </p:cNvPr>
          <p:cNvSpPr>
            <a:spLocks noGrp="1"/>
          </p:cNvSpPr>
          <p:nvPr>
            <p:ph type="sldNum" sz="quarter" idx="12"/>
          </p:nvPr>
        </p:nvSpPr>
        <p:spPr/>
        <p:txBody>
          <a:bodyPr/>
          <a:lstStyle/>
          <a:p>
            <a:fld id="{9507A418-0CEB-9E4A-BA45-3B7D3D133EB9}" type="slidenum">
              <a:rPr lang="en-US" smtClean="0"/>
              <a:pPr/>
              <a:t>15</a:t>
            </a:fld>
            <a:endParaRPr lang="en-US"/>
          </a:p>
        </p:txBody>
      </p:sp>
    </p:spTree>
    <p:extLst>
      <p:ext uri="{BB962C8B-B14F-4D97-AF65-F5344CB8AC3E}">
        <p14:creationId xmlns:p14="http://schemas.microsoft.com/office/powerpoint/2010/main" val="119253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a:t>Method types (HTTP 1.1)</a:t>
            </a:r>
          </a:p>
        </p:txBody>
      </p:sp>
      <p:sp>
        <p:nvSpPr>
          <p:cNvPr id="3" name="Content Placeholder 2"/>
          <p:cNvSpPr>
            <a:spLocks noGrp="1"/>
          </p:cNvSpPr>
          <p:nvPr>
            <p:ph idx="1"/>
          </p:nvPr>
        </p:nvSpPr>
        <p:spPr/>
        <p:txBody>
          <a:bodyPr/>
          <a:lstStyle/>
          <a:p>
            <a:r>
              <a:rPr lang="en-US" dirty="0"/>
              <a:t>GET, HEAD</a:t>
            </a:r>
          </a:p>
          <a:p>
            <a:r>
              <a:rPr lang="en-US" dirty="0"/>
              <a:t>POST</a:t>
            </a:r>
          </a:p>
          <a:p>
            <a:pPr lvl="1"/>
            <a:r>
              <a:rPr lang="en-US" dirty="0"/>
              <a:t>Send information (e.g., web forms)</a:t>
            </a:r>
          </a:p>
          <a:p>
            <a:r>
              <a:rPr lang="en-US" dirty="0"/>
              <a:t>PUT</a:t>
            </a:r>
          </a:p>
          <a:p>
            <a:pPr lvl="1"/>
            <a:r>
              <a:rPr lang="en-US" dirty="0"/>
              <a:t>Uploads file in entity body to path specified in URL field</a:t>
            </a:r>
          </a:p>
          <a:p>
            <a:r>
              <a:rPr lang="en-US" dirty="0"/>
              <a:t>DELETE</a:t>
            </a:r>
          </a:p>
          <a:p>
            <a:pPr lvl="1"/>
            <a:r>
              <a:rPr lang="en-US" dirty="0"/>
              <a:t>Deletes file specified in the URL field</a:t>
            </a:r>
          </a:p>
        </p:txBody>
      </p:sp>
      <p:sp>
        <p:nvSpPr>
          <p:cNvPr id="4" name="Date Placeholder 3"/>
          <p:cNvSpPr>
            <a:spLocks noGrp="1"/>
          </p:cNvSpPr>
          <p:nvPr>
            <p:ph type="dt" sz="half" idx="10"/>
          </p:nvPr>
        </p:nvSpPr>
        <p:spPr/>
        <p:txBody>
          <a:bodyPr/>
          <a:lstStyle/>
          <a:p>
            <a:r>
              <a:rPr lang="en-US"/>
              <a:t>September 13, 2021</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CA99C8AD-A1F5-6642-A70B-AC6C24F7F0CE}"/>
              </a:ext>
            </a:extLst>
          </p:cNvPr>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256069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p:txBody>
      </p:sp>
      <p:sp>
        <p:nvSpPr>
          <p:cNvPr id="5" name="Date Placeholder 4"/>
          <p:cNvSpPr>
            <a:spLocks noGrp="1"/>
          </p:cNvSpPr>
          <p:nvPr>
            <p:ph type="dt" sz="half" idx="10"/>
          </p:nvPr>
        </p:nvSpPr>
        <p:spPr/>
        <p:txBody>
          <a:bodyPr/>
          <a:lstStyle/>
          <a:p>
            <a:r>
              <a:rPr lang="en-US"/>
              <a:t>September 13, 2021</a:t>
            </a:r>
          </a:p>
        </p:txBody>
      </p:sp>
      <p:sp>
        <p:nvSpPr>
          <p:cNvPr id="6" name="Footer Placeholder 5"/>
          <p:cNvSpPr>
            <a:spLocks noGrp="1"/>
          </p:cNvSpPr>
          <p:nvPr>
            <p:ph type="ftr" sz="quarter" idx="11"/>
          </p:nvPr>
        </p:nvSpPr>
        <p:spPr/>
        <p:txBody>
          <a:bodyPr/>
          <a:lstStyle/>
          <a:p>
            <a:r>
              <a:rPr lang="en-US"/>
              <a:t>EECS 489 – Lecture 3</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3048001" y="2133600"/>
            <a:ext cx="1295400" cy="1924050"/>
            <a:chOff x="1862" y="1332"/>
            <a:chExt cx="816" cy="1212"/>
          </a:xfrm>
        </p:grpSpPr>
        <p:sp>
          <p:nvSpPr>
            <p:cNvPr id="50204" name="Oval 11"/>
            <p:cNvSpPr>
              <a:spLocks noChangeArrowheads="1"/>
            </p:cNvSpPr>
            <p:nvPr/>
          </p:nvSpPr>
          <p:spPr bwMode="auto">
            <a:xfrm>
              <a:off x="1862" y="1332"/>
              <a:ext cx="81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70" y="1572"/>
              <a:ext cx="144" cy="732"/>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38"/>
          <p:cNvGrpSpPr>
            <a:grpSpLocks/>
          </p:cNvGrpSpPr>
          <p:nvPr/>
        </p:nvGrpSpPr>
        <p:grpSpPr bwMode="auto">
          <a:xfrm>
            <a:off x="4267201" y="2133600"/>
            <a:ext cx="2876550" cy="1971675"/>
            <a:chOff x="2592" y="1296"/>
            <a:chExt cx="1812" cy="1242"/>
          </a:xfrm>
        </p:grpSpPr>
        <p:sp>
          <p:nvSpPr>
            <p:cNvPr id="50201" name="Oval 16"/>
            <p:cNvSpPr>
              <a:spLocks noChangeArrowheads="1"/>
            </p:cNvSpPr>
            <p:nvPr/>
          </p:nvSpPr>
          <p:spPr bwMode="auto">
            <a:xfrm>
              <a:off x="2592" y="1296"/>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3048" y="1536"/>
              <a:ext cx="468" cy="714"/>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37"/>
          <p:cNvGrpSpPr>
            <a:grpSpLocks/>
          </p:cNvGrpSpPr>
          <p:nvPr/>
        </p:nvGrpSpPr>
        <p:grpSpPr bwMode="auto">
          <a:xfrm>
            <a:off x="6243648" y="2076450"/>
            <a:ext cx="2371725" cy="2038350"/>
            <a:chOff x="3888" y="1260"/>
            <a:chExt cx="1494" cy="1284"/>
          </a:xfrm>
        </p:grpSpPr>
        <p:sp>
          <p:nvSpPr>
            <p:cNvPr id="50198" name="Oval 20"/>
            <p:cNvSpPr>
              <a:spLocks noChangeArrowheads="1"/>
            </p:cNvSpPr>
            <p:nvPr/>
          </p:nvSpPr>
          <p:spPr bwMode="auto">
            <a:xfrm>
              <a:off x="3888" y="1260"/>
              <a:ext cx="1491" cy="32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634" y="1584"/>
              <a:ext cx="243" cy="672"/>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
        <p:nvSpPr>
          <p:cNvPr id="7" name="Slide Number Placeholder 6">
            <a:extLst>
              <a:ext uri="{FF2B5EF4-FFF2-40B4-BE49-F238E27FC236}">
                <a16:creationId xmlns:a16="http://schemas.microsoft.com/office/drawing/2014/main" id="{505908F3-582D-B24C-BB37-08593B3C6E13}"/>
              </a:ext>
            </a:extLst>
          </p:cNvPr>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50088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a:p>
            <a:pPr lvl="1"/>
            <a:r>
              <a:rPr lang="en-US" dirty="0"/>
              <a:t>Request headers: provide info or modify request</a:t>
            </a:r>
          </a:p>
          <a:p>
            <a:pPr lvl="1"/>
            <a:r>
              <a:rPr lang="en-US" dirty="0"/>
              <a:t>Body: optional data (e.g., to </a:t>
            </a:r>
            <a:r>
              <a:rPr lang="ja-JP" altLang="en-US" dirty="0"/>
              <a:t>“</a:t>
            </a:r>
            <a:r>
              <a:rPr lang="en-US" dirty="0"/>
              <a:t>POST</a:t>
            </a:r>
            <a:r>
              <a:rPr lang="ja-JP" altLang="en-US" dirty="0"/>
              <a:t>”</a:t>
            </a:r>
            <a:r>
              <a:rPr lang="en-US" dirty="0"/>
              <a:t> data to server)</a:t>
            </a:r>
          </a:p>
        </p:txBody>
      </p:sp>
      <p:sp>
        <p:nvSpPr>
          <p:cNvPr id="5" name="Date Placeholder 4"/>
          <p:cNvSpPr>
            <a:spLocks noGrp="1"/>
          </p:cNvSpPr>
          <p:nvPr>
            <p:ph type="dt" sz="half" idx="10"/>
          </p:nvPr>
        </p:nvSpPr>
        <p:spPr/>
        <p:txBody>
          <a:bodyPr/>
          <a:lstStyle/>
          <a:p>
            <a:r>
              <a:rPr lang="en-US"/>
              <a:t>September 13, 2021</a:t>
            </a:r>
          </a:p>
        </p:txBody>
      </p:sp>
      <p:sp>
        <p:nvSpPr>
          <p:cNvPr id="6" name="Footer Placeholder 5"/>
          <p:cNvSpPr>
            <a:spLocks noGrp="1"/>
          </p:cNvSpPr>
          <p:nvPr>
            <p:ph type="ftr" sz="quarter" idx="11"/>
          </p:nvPr>
        </p:nvSpPr>
        <p:spPr/>
        <p:txBody>
          <a:bodyPr/>
          <a:lstStyle/>
          <a:p>
            <a:r>
              <a:rPr lang="en-US"/>
              <a:t>EECS 489 – Lecture 3</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50193" name="Group 39"/>
          <p:cNvGrpSpPr>
            <a:grpSpLocks/>
          </p:cNvGrpSpPr>
          <p:nvPr/>
        </p:nvGrpSpPr>
        <p:grpSpPr bwMode="auto">
          <a:xfrm>
            <a:off x="2057400" y="2895601"/>
            <a:ext cx="6324600" cy="3425825"/>
            <a:chOff x="1296" y="1824"/>
            <a:chExt cx="3984" cy="2158"/>
          </a:xfrm>
        </p:grpSpPr>
        <p:sp>
          <p:nvSpPr>
            <p:cNvPr id="50195" name="Oval 26"/>
            <p:cNvSpPr>
              <a:spLocks noChangeArrowheads="1"/>
            </p:cNvSpPr>
            <p:nvPr/>
          </p:nvSpPr>
          <p:spPr bwMode="auto">
            <a:xfrm>
              <a:off x="1296" y="1824"/>
              <a:ext cx="1248" cy="38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208"/>
              <a:ext cx="697" cy="1366"/>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
        <p:nvSpPr>
          <p:cNvPr id="2" name="Slide Number Placeholder 1">
            <a:extLst>
              <a:ext uri="{FF2B5EF4-FFF2-40B4-BE49-F238E27FC236}">
                <a16:creationId xmlns:a16="http://schemas.microsoft.com/office/drawing/2014/main" id="{8AC92A01-3CE5-2744-B25F-61F24C6A7100}"/>
              </a:ext>
            </a:extLst>
          </p:cNvPr>
          <p:cNvSpPr>
            <a:spLocks noGrp="1"/>
          </p:cNvSpPr>
          <p:nvPr>
            <p:ph type="sldNum" sz="quarter" idx="12"/>
          </p:nvPr>
        </p:nvSpPr>
        <p:spPr/>
        <p:txBody>
          <a:bodyPr/>
          <a:lstStyle/>
          <a:p>
            <a:fld id="{A190D881-957A-7944-A8D0-1584E528B88F}" type="slidenum">
              <a:rPr lang="en-US" smtClean="0"/>
              <a:pPr/>
              <a:t>18</a:t>
            </a:fld>
            <a:endParaRPr lang="en-US"/>
          </a:p>
        </p:txBody>
      </p:sp>
    </p:spTree>
    <p:extLst>
      <p:ext uri="{BB962C8B-B14F-4D97-AF65-F5344CB8AC3E}">
        <p14:creationId xmlns:p14="http://schemas.microsoft.com/office/powerpoint/2010/main" val="1423840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Server-to-client communication</a:t>
            </a:r>
          </a:p>
        </p:txBody>
      </p:sp>
      <p:sp>
        <p:nvSpPr>
          <p:cNvPr id="1058819" name="Rectangle 3"/>
          <p:cNvSpPr>
            <a:spLocks noGrp="1" noChangeArrowheads="1"/>
          </p:cNvSpPr>
          <p:nvPr>
            <p:ph idx="1"/>
          </p:nvPr>
        </p:nvSpPr>
        <p:spPr>
          <a:xfrm>
            <a:off x="685800" y="1600200"/>
            <a:ext cx="8305800" cy="4419600"/>
          </a:xfrm>
        </p:spPr>
        <p:txBody>
          <a:bodyPr/>
          <a:lstStyle/>
          <a:p>
            <a:r>
              <a:rPr lang="en-US" dirty="0"/>
              <a:t>HTTP Response Message</a:t>
            </a:r>
          </a:p>
          <a:p>
            <a:pPr lvl="1"/>
            <a:r>
              <a:rPr lang="en-US" dirty="0"/>
              <a:t>Status line: protocol version, status code, status phrase</a:t>
            </a:r>
          </a:p>
          <a:p>
            <a:pPr lvl="1"/>
            <a:r>
              <a:rPr lang="en-US" dirty="0"/>
              <a:t>Response headers: provide information</a:t>
            </a:r>
          </a:p>
          <a:p>
            <a:pPr lvl="1"/>
            <a:r>
              <a:rPr lang="en-US" dirty="0"/>
              <a:t>Body: optional data</a:t>
            </a:r>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HTTP/1.1 200 OK </a:t>
            </a:r>
          </a:p>
          <a:p>
            <a:pPr algn="l"/>
            <a:r>
              <a:rPr lang="en-US" dirty="0">
                <a:solidFill>
                  <a:srgbClr val="D3A600"/>
                </a:solidFill>
              </a:rPr>
              <a:t>Connection close</a:t>
            </a:r>
          </a:p>
          <a:p>
            <a:pPr algn="l"/>
            <a:r>
              <a:rPr lang="en-US" dirty="0">
                <a:solidFill>
                  <a:srgbClr val="D3A600"/>
                </a:solidFill>
              </a:rPr>
              <a:t>Date: Thu, 06 Jan 2017 12:00:15 GMT </a:t>
            </a:r>
          </a:p>
          <a:p>
            <a:pPr algn="l"/>
            <a:r>
              <a:rPr lang="en-US" dirty="0">
                <a:solidFill>
                  <a:srgbClr val="D3A600"/>
                </a:solidFill>
              </a:rPr>
              <a:t>Server: Apache/1.3.0 (Unix) </a:t>
            </a:r>
          </a:p>
          <a:p>
            <a:pPr algn="l"/>
            <a:r>
              <a:rPr lang="en-US" dirty="0">
                <a:solidFill>
                  <a:srgbClr val="D3A600"/>
                </a:solidFill>
              </a:rPr>
              <a:t>Last-Modified: Mon, 22 Jun 2006 ... </a:t>
            </a:r>
          </a:p>
          <a:p>
            <a:pPr algn="l"/>
            <a:r>
              <a:rPr lang="en-US" dirty="0">
                <a:solidFill>
                  <a:srgbClr val="D3A600"/>
                </a:solidFill>
              </a:rPr>
              <a:t>Content-Length: 6821 </a:t>
            </a:r>
          </a:p>
          <a:p>
            <a:pPr algn="l"/>
            <a:r>
              <a:rPr lang="en-US" dirty="0">
                <a:solidFill>
                  <a:srgbClr val="D3A600"/>
                </a:solidFill>
              </a:rPr>
              <a:t>Content-Type: text/html</a:t>
            </a:r>
          </a:p>
          <a:p>
            <a:pPr algn="l"/>
            <a:r>
              <a:rPr lang="en-US" b="0" dirty="0">
                <a:solidFill>
                  <a:srgbClr val="D3A600"/>
                </a:solidFill>
                <a:latin typeface="Courier" charset="0"/>
              </a:rPr>
              <a:t>(blank line)</a:t>
            </a:r>
            <a:r>
              <a:rPr lang="en-US" dirty="0">
                <a:solidFill>
                  <a:srgbClr val="D3A600"/>
                </a:solidFill>
              </a:rPr>
              <a:t> </a:t>
            </a:r>
          </a:p>
          <a:p>
            <a:pPr algn="l"/>
            <a:r>
              <a:rPr lang="en-US" dirty="0">
                <a:solidFill>
                  <a:srgbClr val="D3A600"/>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819401" y="2133600"/>
            <a:ext cx="2362200" cy="1905000"/>
            <a:chOff x="2112" y="1200"/>
            <a:chExt cx="1488" cy="1200"/>
          </a:xfrm>
        </p:grpSpPr>
        <p:sp>
          <p:nvSpPr>
            <p:cNvPr id="54293" name="Oval 12"/>
            <p:cNvSpPr>
              <a:spLocks noChangeArrowheads="1"/>
            </p:cNvSpPr>
            <p:nvPr/>
          </p:nvSpPr>
          <p:spPr bwMode="auto">
            <a:xfrm>
              <a:off x="2112" y="1200"/>
              <a:ext cx="148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440"/>
              <a:ext cx="144" cy="720"/>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27"/>
          <p:cNvGrpSpPr>
            <a:grpSpLocks/>
          </p:cNvGrpSpPr>
          <p:nvPr/>
        </p:nvGrpSpPr>
        <p:grpSpPr bwMode="auto">
          <a:xfrm>
            <a:off x="4419600" y="2133600"/>
            <a:ext cx="2514600" cy="1905000"/>
            <a:chOff x="2784" y="1200"/>
            <a:chExt cx="1584" cy="1200"/>
          </a:xfrm>
        </p:grpSpPr>
        <p:sp>
          <p:nvSpPr>
            <p:cNvPr id="54290" name="Oval 16"/>
            <p:cNvSpPr>
              <a:spLocks noChangeArrowheads="1"/>
            </p:cNvSpPr>
            <p:nvPr/>
          </p:nvSpPr>
          <p:spPr bwMode="auto">
            <a:xfrm>
              <a:off x="3312" y="1200"/>
              <a:ext cx="105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440"/>
              <a:ext cx="864" cy="720"/>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28"/>
          <p:cNvGrpSpPr>
            <a:grpSpLocks/>
          </p:cNvGrpSpPr>
          <p:nvPr/>
        </p:nvGrpSpPr>
        <p:grpSpPr bwMode="auto">
          <a:xfrm>
            <a:off x="5029200" y="2133600"/>
            <a:ext cx="3810000" cy="1905000"/>
            <a:chOff x="3120" y="1200"/>
            <a:chExt cx="2400" cy="1200"/>
          </a:xfrm>
        </p:grpSpPr>
        <p:sp>
          <p:nvSpPr>
            <p:cNvPr id="54287" name="Oval 20"/>
            <p:cNvSpPr>
              <a:spLocks noChangeArrowheads="1"/>
            </p:cNvSpPr>
            <p:nvPr/>
          </p:nvSpPr>
          <p:spPr bwMode="auto">
            <a:xfrm>
              <a:off x="4320" y="1200"/>
              <a:ext cx="1200"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440"/>
              <a:ext cx="1472" cy="755"/>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
        <p:nvSpPr>
          <p:cNvPr id="6" name="Footer Placeholder 5">
            <a:extLst>
              <a:ext uri="{FF2B5EF4-FFF2-40B4-BE49-F238E27FC236}">
                <a16:creationId xmlns:a16="http://schemas.microsoft.com/office/drawing/2014/main" id="{7FDDB9C7-733B-7646-9C83-B0C77CF31A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7" name="Slide Number Placeholder 6">
            <a:extLst>
              <a:ext uri="{FF2B5EF4-FFF2-40B4-BE49-F238E27FC236}">
                <a16:creationId xmlns:a16="http://schemas.microsoft.com/office/drawing/2014/main" id="{02B18EE2-2227-CE40-8FA0-1252F15BD609}"/>
              </a:ext>
            </a:extLst>
          </p:cNvPr>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89111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HTTP and the Web</a:t>
            </a:r>
          </a:p>
          <a:p>
            <a:r>
              <a:rPr lang="en-US" dirty="0"/>
              <a:t>Improving HTTP Performance</a:t>
            </a:r>
          </a:p>
        </p:txBody>
      </p:sp>
      <p:sp>
        <p:nvSpPr>
          <p:cNvPr id="4" name="Date Placeholder 3"/>
          <p:cNvSpPr>
            <a:spLocks noGrp="1"/>
          </p:cNvSpPr>
          <p:nvPr>
            <p:ph type="dt" sz="half" idx="10"/>
          </p:nvPr>
        </p:nvSpPr>
        <p:spPr/>
        <p:txBody>
          <a:bodyPr/>
          <a:lstStyle/>
          <a:p>
            <a:r>
              <a:rPr lang="en-US"/>
              <a:t>September 13,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2682D275-9DA7-644F-B643-F5360D7373CB}"/>
              </a:ext>
            </a:extLst>
          </p:cNvPr>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a:t>HTTP is stateless </a:t>
            </a:r>
          </a:p>
        </p:txBody>
      </p:sp>
      <p:sp>
        <p:nvSpPr>
          <p:cNvPr id="1061891" name="Rectangle 3"/>
          <p:cNvSpPr>
            <a:spLocks noGrp="1" noChangeArrowheads="1"/>
          </p:cNvSpPr>
          <p:nvPr>
            <p:ph type="body" idx="1"/>
          </p:nvPr>
        </p:nvSpPr>
        <p:spPr/>
        <p:txBody>
          <a:bodyPr/>
          <a:lstStyle/>
          <a:p>
            <a:r>
              <a:rPr lang="en-US" dirty="0"/>
              <a:t>Each request-response treated </a:t>
            </a:r>
            <a:r>
              <a:rPr lang="en-US" dirty="0">
                <a:solidFill>
                  <a:srgbClr val="0000FF"/>
                </a:solidFill>
              </a:rPr>
              <a:t>independently</a:t>
            </a:r>
          </a:p>
          <a:p>
            <a:pPr lvl="1"/>
            <a:r>
              <a:rPr lang="en-US" dirty="0"/>
              <a:t>Servers not required to retain state</a:t>
            </a:r>
          </a:p>
          <a:p>
            <a:r>
              <a:rPr lang="en-US" dirty="0">
                <a:solidFill>
                  <a:srgbClr val="0000FF"/>
                </a:solidFill>
              </a:rPr>
              <a:t>Good</a:t>
            </a:r>
            <a:r>
              <a:rPr lang="en-US" dirty="0"/>
              <a:t>: Improves scalability on the server-side</a:t>
            </a:r>
          </a:p>
          <a:p>
            <a:pPr lvl="1"/>
            <a:r>
              <a:rPr lang="en-US" dirty="0"/>
              <a:t>Failure handling is easier</a:t>
            </a:r>
          </a:p>
          <a:p>
            <a:pPr lvl="1"/>
            <a:r>
              <a:rPr lang="en-US" dirty="0"/>
              <a:t>Can handle higher rate of requests</a:t>
            </a:r>
          </a:p>
          <a:p>
            <a:pPr lvl="1"/>
            <a:r>
              <a:rPr lang="en-US" dirty="0"/>
              <a:t>Order of requests doesn’t matter</a:t>
            </a:r>
          </a:p>
          <a:p>
            <a:r>
              <a:rPr lang="en-US" dirty="0">
                <a:solidFill>
                  <a:srgbClr val="0000FF"/>
                </a:solidFill>
              </a:rPr>
              <a:t>Bad</a:t>
            </a:r>
            <a:r>
              <a:rPr lang="en-US" dirty="0"/>
              <a:t>: Some applications need persistent state</a:t>
            </a:r>
          </a:p>
          <a:p>
            <a:pPr lvl="1"/>
            <a:r>
              <a:rPr lang="en-US" dirty="0"/>
              <a:t>Need to uniquely identify user or store temporary info</a:t>
            </a:r>
          </a:p>
          <a:p>
            <a:pPr lvl="1"/>
            <a:r>
              <a:rPr lang="en-US" dirty="0"/>
              <a:t>e.g., Shopping cart, user profiles, usage tracking, …</a:t>
            </a:r>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8B1C35C5-43B2-9446-91B5-D458397230AE}"/>
              </a:ext>
            </a:extLst>
          </p:cNvPr>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212516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 stateless protocol keep state?</a:t>
            </a:r>
          </a:p>
        </p:txBody>
      </p:sp>
      <p:sp>
        <p:nvSpPr>
          <p:cNvPr id="3" name="Content Placeholder 2"/>
          <p:cNvSpPr>
            <a:spLocks noGrp="1"/>
          </p:cNvSpPr>
          <p:nvPr>
            <p:ph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r>
              <a:rPr lang="en-US"/>
              <a:t>September 13,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040B2C4E-3214-0E40-A7BB-F945478A9F42}"/>
              </a:ext>
            </a:extLst>
          </p:cNvPr>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899853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a:t>State in a stateless protocol:</a:t>
            </a:r>
            <a:br>
              <a:rPr lang="en-US" dirty="0"/>
            </a:br>
            <a:r>
              <a:rPr lang="en-US" dirty="0"/>
              <a:t>Cookies</a:t>
            </a:r>
          </a:p>
        </p:txBody>
      </p:sp>
      <p:sp>
        <p:nvSpPr>
          <p:cNvPr id="1062915" name="Rectangle 3"/>
          <p:cNvSpPr>
            <a:spLocks noGrp="1" noChangeArrowheads="1"/>
          </p:cNvSpPr>
          <p:nvPr>
            <p:ph type="body" idx="1"/>
          </p:nvPr>
        </p:nvSpPr>
        <p:spPr/>
        <p:txBody>
          <a:bodyPr/>
          <a:lstStyle/>
          <a:p>
            <a:r>
              <a:rPr lang="en-US" dirty="0">
                <a:solidFill>
                  <a:srgbClr val="0000FF"/>
                </a:solidFill>
              </a:rPr>
              <a:t>Client-side</a:t>
            </a:r>
            <a:r>
              <a:rPr lang="en-US" dirty="0"/>
              <a:t> state maintenance</a:t>
            </a:r>
          </a:p>
          <a:p>
            <a:pPr lvl="1"/>
            <a:r>
              <a:rPr lang="en-US" dirty="0"/>
              <a:t>Client stores small state on behalf of server</a:t>
            </a:r>
          </a:p>
          <a:p>
            <a:pPr lvl="1"/>
            <a:r>
              <a:rPr lang="en-US" dirty="0"/>
              <a:t>Client sends state in future requests to the server</a:t>
            </a:r>
          </a:p>
          <a:p>
            <a:r>
              <a:rPr lang="en-US" dirty="0"/>
              <a:t>Can provide authentication</a:t>
            </a:r>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38200" y="4332918"/>
            <a:ext cx="1434999" cy="13618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672584" y="4545059"/>
            <a:ext cx="1917801" cy="1178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
        <p:nvSpPr>
          <p:cNvPr id="6" name="TextBox 5">
            <a:extLst>
              <a:ext uri="{FF2B5EF4-FFF2-40B4-BE49-F238E27FC236}">
                <a16:creationId xmlns:a16="http://schemas.microsoft.com/office/drawing/2014/main" id="{330A0F82-B3AE-7C4E-8A2E-142F34494CFD}"/>
              </a:ext>
            </a:extLst>
          </p:cNvPr>
          <p:cNvSpPr txBox="1"/>
          <p:nvPr/>
        </p:nvSpPr>
        <p:spPr>
          <a:xfrm>
            <a:off x="1082281" y="5598857"/>
            <a:ext cx="755335" cy="338554"/>
          </a:xfrm>
          <a:prstGeom prst="rect">
            <a:avLst/>
          </a:prstGeom>
          <a:noFill/>
        </p:spPr>
        <p:txBody>
          <a:bodyPr wrap="none" rtlCol="0">
            <a:spAutoFit/>
          </a:bodyPr>
          <a:lstStyle/>
          <a:p>
            <a:r>
              <a:rPr lang="en-US" dirty="0"/>
              <a:t>Client</a:t>
            </a:r>
          </a:p>
        </p:txBody>
      </p:sp>
      <p:sp>
        <p:nvSpPr>
          <p:cNvPr id="20" name="TextBox 19">
            <a:extLst>
              <a:ext uri="{FF2B5EF4-FFF2-40B4-BE49-F238E27FC236}">
                <a16:creationId xmlns:a16="http://schemas.microsoft.com/office/drawing/2014/main" id="{05BB9F8A-3FE4-8A49-B2C1-35C4F19F99EE}"/>
              </a:ext>
            </a:extLst>
          </p:cNvPr>
          <p:cNvSpPr txBox="1"/>
          <p:nvPr/>
        </p:nvSpPr>
        <p:spPr>
          <a:xfrm>
            <a:off x="5056460" y="5688680"/>
            <a:ext cx="822661" cy="338554"/>
          </a:xfrm>
          <a:prstGeom prst="rect">
            <a:avLst/>
          </a:prstGeom>
          <a:noFill/>
        </p:spPr>
        <p:txBody>
          <a:bodyPr wrap="none" rtlCol="0">
            <a:spAutoFit/>
          </a:bodyPr>
          <a:lstStyle/>
          <a:p>
            <a:r>
              <a:rPr lang="en-US" dirty="0"/>
              <a:t>Server</a:t>
            </a:r>
          </a:p>
        </p:txBody>
      </p:sp>
      <p:sp>
        <p:nvSpPr>
          <p:cNvPr id="21" name="Can 20">
            <a:extLst>
              <a:ext uri="{FF2B5EF4-FFF2-40B4-BE49-F238E27FC236}">
                <a16:creationId xmlns:a16="http://schemas.microsoft.com/office/drawing/2014/main" id="{FCC5EA12-BE6D-B846-A0F7-804B5BAE028B}"/>
              </a:ext>
            </a:extLst>
          </p:cNvPr>
          <p:cNvSpPr/>
          <p:nvPr/>
        </p:nvSpPr>
        <p:spPr bwMode="auto">
          <a:xfrm>
            <a:off x="263658" y="4775488"/>
            <a:ext cx="439522" cy="578934"/>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4" name="Freeform 6">
            <a:extLst>
              <a:ext uri="{FF2B5EF4-FFF2-40B4-BE49-F238E27FC236}">
                <a16:creationId xmlns:a16="http://schemas.microsoft.com/office/drawing/2014/main" id="{9D4F63D7-B29A-A145-8E9A-CA311D4776BD}"/>
              </a:ext>
            </a:extLst>
          </p:cNvPr>
          <p:cNvSpPr>
            <a:spLocks noChangeAspect="1"/>
          </p:cNvSpPr>
          <p:nvPr/>
        </p:nvSpPr>
        <p:spPr bwMode="auto">
          <a:xfrm flipH="1">
            <a:off x="476727" y="4330108"/>
            <a:ext cx="664146" cy="457200"/>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4" name="Slide Number Placeholder 3">
            <a:extLst>
              <a:ext uri="{FF2B5EF4-FFF2-40B4-BE49-F238E27FC236}">
                <a16:creationId xmlns:a16="http://schemas.microsoft.com/office/drawing/2014/main" id="{48CDF06C-E1A4-444B-A80E-48275CF7ADB9}"/>
              </a:ext>
            </a:extLst>
          </p:cNvPr>
          <p:cNvSpPr>
            <a:spLocks noGrp="1"/>
          </p:cNvSpPr>
          <p:nvPr>
            <p:ph type="sldNum" sz="quarter" idx="12"/>
          </p:nvPr>
        </p:nvSpPr>
        <p:spPr/>
        <p:txBody>
          <a:bodyPr/>
          <a:lstStyle/>
          <a:p>
            <a:fld id="{A190D881-957A-7944-A8D0-1584E528B88F}" type="slidenum">
              <a:rPr lang="en-US" smtClean="0"/>
              <a:pPr/>
              <a:t>22</a:t>
            </a:fld>
            <a:endParaRPr lang="en-US"/>
          </a:p>
        </p:txBody>
      </p:sp>
    </p:spTree>
    <p:extLst>
      <p:ext uri="{BB962C8B-B14F-4D97-AF65-F5344CB8AC3E}">
        <p14:creationId xmlns:p14="http://schemas.microsoft.com/office/powerpoint/2010/main" val="1251864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subTnLst>
                                    <p:animClr clrSpc="rgb" dir="cw">
                                      <p:cBhvr override="childStyle">
                                        <p:cTn dur="1" fill="hold" display="0" masterRel="nextClick" afterEffect="1"/>
                                        <p:tgtEl>
                                          <p:spTgt spid="24"/>
                                        </p:tgtEl>
                                        <p:attrNameLst>
                                          <p:attrName>ppt_c</p:attrName>
                                        </p:attrNameLst>
                                      </p:cBhvr>
                                      <p:to>
                                        <a:schemeClr val="hlink"/>
                                      </p:to>
                                    </p:animClr>
                                  </p:sub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629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29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uiExpand="1" build="p"/>
      <p:bldP spid="1062918" grpId="0" animBg="1"/>
      <p:bldP spid="1062919" grpId="0"/>
      <p:bldP spid="1062920" grpId="0" animBg="1"/>
      <p:bldP spid="1062921" grpId="0"/>
      <p:bldP spid="1062922" grpId="0" animBg="1"/>
      <p:bldP spid="1062923" grpId="0"/>
      <p:bldP spid="22" grpId="0" animBg="1"/>
      <p:bldP spid="23" grpId="0"/>
      <p:bldP spid="21"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Beyond cookies</a:t>
            </a:r>
          </a:p>
        </p:txBody>
      </p:sp>
      <p:sp>
        <p:nvSpPr>
          <p:cNvPr id="54276" name="Rectangle 3"/>
          <p:cNvSpPr>
            <a:spLocks noGrp="1" noChangeArrowheads="1"/>
          </p:cNvSpPr>
          <p:nvPr>
            <p:ph idx="1"/>
          </p:nvPr>
        </p:nvSpPr>
        <p:spPr/>
        <p:txBody>
          <a:bodyPr/>
          <a:lstStyle/>
          <a:p>
            <a:r>
              <a:rPr lang="en-US" dirty="0">
                <a:sym typeface="Arial" pitchFamily="68" charset="0"/>
              </a:rPr>
              <a:t>Cookies provide excellent marketing opportunities and create concerns for privacy</a:t>
            </a:r>
          </a:p>
          <a:p>
            <a:pPr lvl="1"/>
            <a:r>
              <a:rPr lang="en-US" dirty="0">
                <a:sym typeface="Arial" pitchFamily="68" charset="0"/>
              </a:rPr>
              <a:t>Advertising companies tracks your preferences and</a:t>
            </a:r>
            <a:br>
              <a:rPr lang="en-US" dirty="0">
                <a:sym typeface="Arial" pitchFamily="68" charset="0"/>
              </a:rPr>
            </a:br>
            <a:r>
              <a:rPr lang="en-US" dirty="0">
                <a:sym typeface="Arial" pitchFamily="68" charset="0"/>
              </a:rPr>
              <a:t>viewing history across sites</a:t>
            </a:r>
          </a:p>
          <a:p>
            <a:pPr lvl="1"/>
            <a:endParaRPr lang="en-US" dirty="0">
              <a:sym typeface="Arial" pitchFamily="68" charset="0"/>
            </a:endParaRPr>
          </a:p>
          <a:p>
            <a:r>
              <a:rPr lang="en-US" dirty="0">
                <a:sym typeface="Arial" pitchFamily="68" charset="0"/>
              </a:rPr>
              <a:t>Many are trying to replace personalized cookies with group-based identifiers</a:t>
            </a:r>
          </a:p>
          <a:p>
            <a:pPr lvl="1"/>
            <a:r>
              <a:rPr lang="en-US" dirty="0">
                <a:sym typeface="Arial" pitchFamily="68" charset="0"/>
              </a:rPr>
              <a:t>Example: </a:t>
            </a:r>
            <a:r>
              <a:rPr lang="en-US" dirty="0" err="1">
                <a:sym typeface="Arial" pitchFamily="68" charset="0"/>
              </a:rPr>
              <a:t>FLoC</a:t>
            </a:r>
            <a:r>
              <a:rPr lang="en-US" dirty="0">
                <a:sym typeface="Arial" pitchFamily="68" charset="0"/>
              </a:rPr>
              <a:t> in Google Chrome that uses </a:t>
            </a:r>
            <a:r>
              <a:rPr lang="en-US" dirty="0">
                <a:solidFill>
                  <a:srgbClr val="0000FF"/>
                </a:solidFill>
                <a:sym typeface="Arial" pitchFamily="68" charset="0"/>
              </a:rPr>
              <a:t>federated learning</a:t>
            </a:r>
          </a:p>
          <a:p>
            <a:pPr lvl="1"/>
            <a:endParaRPr lang="en-US" dirty="0">
              <a:sym typeface="Arial" pitchFamily="68" charset="0"/>
            </a:endParaRPr>
          </a:p>
        </p:txBody>
      </p:sp>
      <p:sp>
        <p:nvSpPr>
          <p:cNvPr id="4" name="Date Placeholder 3"/>
          <p:cNvSpPr>
            <a:spLocks noGrp="1"/>
          </p:cNvSpPr>
          <p:nvPr>
            <p:ph type="dt" sz="half" idx="10"/>
          </p:nvPr>
        </p:nvSpPr>
        <p:spPr/>
        <p:txBody>
          <a:bodyPr/>
          <a:lstStyle/>
          <a:p>
            <a:r>
              <a:rPr lang="en-US"/>
              <a:t>September 13,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D8357CA8-03D3-804D-913E-E7E9E7B2389C}"/>
              </a:ext>
            </a:extLst>
          </p:cNvPr>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15408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September 13,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0ED1A4E1-7255-934B-82F9-A2B4AE27734B}"/>
              </a:ext>
            </a:extLst>
          </p:cNvPr>
          <p:cNvSpPr>
            <a:spLocks noGrp="1"/>
          </p:cNvSpPr>
          <p:nvPr>
            <p:ph type="sldNum" sz="quarter" idx="12"/>
          </p:nvPr>
        </p:nvSpPr>
        <p:spPr/>
        <p:txBody>
          <a:bodyPr/>
          <a:lstStyle/>
          <a:p>
            <a:fld id="{81F2EB77-FB6C-2244-A076-ADF097535D48}" type="slidenum">
              <a:rPr lang="en-US" smtClean="0"/>
              <a:pPr/>
              <a:t>24</a:t>
            </a:fld>
            <a:endParaRPr lang="en-US"/>
          </a:p>
        </p:txBody>
      </p:sp>
    </p:spTree>
    <p:extLst>
      <p:ext uri="{BB962C8B-B14F-4D97-AF65-F5344CB8AC3E}">
        <p14:creationId xmlns:p14="http://schemas.microsoft.com/office/powerpoint/2010/main" val="1756750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solidFill>
                  <a:srgbClr val="0000FF"/>
                </a:solidFill>
              </a:rPr>
              <a:t>Assignment 1 is due on Sep 22, 2021</a:t>
            </a:r>
          </a:p>
          <a:p>
            <a:pPr lvl="1"/>
            <a:r>
              <a:rPr lang="en-US" dirty="0"/>
              <a:t>Quite a few of you haven</a:t>
            </a:r>
            <a:r>
              <a:rPr lang="fr-FR" dirty="0"/>
              <a:t>’</a:t>
            </a:r>
            <a:r>
              <a:rPr lang="en-US" dirty="0"/>
              <a:t>t yet created Github repo!</a:t>
            </a:r>
          </a:p>
          <a:p>
            <a:pPr lvl="1"/>
            <a:r>
              <a:rPr lang="en-US" dirty="0"/>
              <a:t>Start ASAP!!!</a:t>
            </a:r>
          </a:p>
          <a:p>
            <a:endParaRPr lang="en-US" dirty="0"/>
          </a:p>
          <a:p>
            <a:r>
              <a:rPr lang="en-US" dirty="0"/>
              <a:t>Group formation for A2-A4 </a:t>
            </a:r>
            <a:r>
              <a:rPr lang="en-US" dirty="0">
                <a:solidFill>
                  <a:srgbClr val="0000FF"/>
                </a:solidFill>
              </a:rPr>
              <a:t>by Sep 19</a:t>
            </a:r>
          </a:p>
          <a:p>
            <a:pPr lvl="1"/>
            <a:r>
              <a:rPr lang="en-US" dirty="0">
                <a:solidFill>
                  <a:srgbClr val="0000FF"/>
                </a:solidFill>
              </a:rPr>
              <a:t>https://</a:t>
            </a:r>
            <a:r>
              <a:rPr lang="en-US" dirty="0" err="1">
                <a:solidFill>
                  <a:srgbClr val="0000FF"/>
                </a:solidFill>
              </a:rPr>
              <a:t>forms.gle</a:t>
            </a:r>
            <a:r>
              <a:rPr lang="en-US" dirty="0">
                <a:solidFill>
                  <a:srgbClr val="0000FF"/>
                </a:solidFill>
              </a:rPr>
              <a:t>/JkLDWhnW65wmjDna9</a:t>
            </a:r>
          </a:p>
          <a:p>
            <a:endParaRPr lang="en-US" dirty="0">
              <a:solidFill>
                <a:srgbClr val="0000FF"/>
              </a:solidFill>
            </a:endParaRPr>
          </a:p>
        </p:txBody>
      </p:sp>
      <p:sp>
        <p:nvSpPr>
          <p:cNvPr id="4" name="Date Placeholder 3"/>
          <p:cNvSpPr>
            <a:spLocks noGrp="1"/>
          </p:cNvSpPr>
          <p:nvPr>
            <p:ph type="dt" sz="half" idx="10"/>
          </p:nvPr>
        </p:nvSpPr>
        <p:spPr/>
        <p:txBody>
          <a:bodyPr/>
          <a:lstStyle/>
          <a:p>
            <a:r>
              <a:rPr lang="en-US"/>
              <a:t>September 13,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AC79AFD6-8D19-2E4E-86BB-7EFCB370B460}"/>
              </a:ext>
            </a:extLst>
          </p:cNvPr>
          <p:cNvSpPr>
            <a:spLocks noGrp="1"/>
          </p:cNvSpPr>
          <p:nvPr>
            <p:ph type="sldNum" sz="quarter" idx="12"/>
          </p:nvPr>
        </p:nvSpPr>
        <p:spPr/>
        <p:txBody>
          <a:bodyPr/>
          <a:lstStyle/>
          <a:p>
            <a:fld id="{A190D881-957A-7944-A8D0-1584E528B88F}" type="slidenum">
              <a:rPr lang="en-US" smtClean="0"/>
              <a:pPr/>
              <a:t>25</a:t>
            </a:fld>
            <a:endParaRPr lang="en-US"/>
          </a:p>
        </p:txBody>
      </p:sp>
    </p:spTree>
    <p:extLst>
      <p:ext uri="{BB962C8B-B14F-4D97-AF65-F5344CB8AC3E}">
        <p14:creationId xmlns:p14="http://schemas.microsoft.com/office/powerpoint/2010/main" val="1677897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goals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13, 2021</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9C24E79D-F42E-2F48-AAC4-0D7F782E51D3}"/>
              </a:ext>
            </a:extLst>
          </p:cNvPr>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20238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13, 2021</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
        <p:nvSpPr>
          <p:cNvPr id="6" name="Slide Number Placeholder 5">
            <a:extLst>
              <a:ext uri="{FF2B5EF4-FFF2-40B4-BE49-F238E27FC236}">
                <a16:creationId xmlns:a16="http://schemas.microsoft.com/office/drawing/2014/main" id="{DE0262EF-F284-2046-B6B1-5F606F00A699}"/>
              </a:ext>
            </a:extLst>
          </p:cNvPr>
          <p:cNvSpPr>
            <a:spLocks noGrp="1"/>
          </p:cNvSpPr>
          <p:nvPr>
            <p:ph type="sldNum" sz="quarter" idx="12"/>
          </p:nvPr>
        </p:nvSpPr>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1640205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13, 2021</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rgbClr val="0000FF"/>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rgbClr val="0000FF"/>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rgbClr val="0000FF"/>
            </a:solidFill>
            <a:prstDash val="solid"/>
            <a:round/>
            <a:headEnd type="none" w="med" len="med"/>
            <a:tailEnd type="arrow"/>
          </a:ln>
          <a:effectLst/>
        </p:spPr>
      </p:cxnSp>
      <p:sp>
        <p:nvSpPr>
          <p:cNvPr id="6" name="Slide Number Placeholder 5">
            <a:extLst>
              <a:ext uri="{FF2B5EF4-FFF2-40B4-BE49-F238E27FC236}">
                <a16:creationId xmlns:a16="http://schemas.microsoft.com/office/drawing/2014/main" id="{708B6F73-3B3A-474D-AE44-9E1909BFD978}"/>
              </a:ext>
            </a:extLst>
          </p:cNvPr>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8405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13, 2021</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rgbClr val="0000FF"/>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scale; e.g., webhosting, CDNs, datacenters</a:t>
            </a:r>
          </a:p>
        </p:txBody>
      </p:sp>
      <p:sp>
        <p:nvSpPr>
          <p:cNvPr id="6" name="Slide Number Placeholder 5">
            <a:extLst>
              <a:ext uri="{FF2B5EF4-FFF2-40B4-BE49-F238E27FC236}">
                <a16:creationId xmlns:a16="http://schemas.microsoft.com/office/drawing/2014/main" id="{8096135F-A71F-DC40-86B3-233B8B4A1E5B}"/>
              </a:ext>
            </a:extLst>
          </p:cNvPr>
          <p:cNvSpPr>
            <a:spLocks noGrp="1"/>
          </p:cNvSpPr>
          <p:nvPr>
            <p:ph type="sldNum" sz="quarter" idx="12"/>
          </p:nvPr>
        </p:nvSpPr>
        <p:spPr/>
        <p:txBody>
          <a:bodyPr/>
          <a:lstStyle/>
          <a:p>
            <a:fld id="{A190D881-957A-7944-A8D0-1584E528B88F}" type="slidenum">
              <a:rPr lang="en-US" smtClean="0"/>
              <a:pPr/>
              <a:t>29</a:t>
            </a:fld>
            <a:endParaRPr lang="en-US"/>
          </a:p>
        </p:txBody>
      </p:sp>
    </p:spTree>
    <p:extLst>
      <p:ext uri="{BB962C8B-B14F-4D97-AF65-F5344CB8AC3E}">
        <p14:creationId xmlns:p14="http://schemas.microsoft.com/office/powerpoint/2010/main" val="200942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The Web: Precursor</a:t>
            </a:r>
          </a:p>
        </p:txBody>
      </p:sp>
      <p:sp>
        <p:nvSpPr>
          <p:cNvPr id="26628" name="Rectangle 3"/>
          <p:cNvSpPr>
            <a:spLocks noGrp="1" noChangeArrowheads="1"/>
          </p:cNvSpPr>
          <p:nvPr>
            <p:ph idx="1"/>
          </p:nvPr>
        </p:nvSpPr>
        <p:spPr/>
        <p:txBody>
          <a:bodyPr/>
          <a:lstStyle/>
          <a:p>
            <a:r>
              <a:rPr lang="en-US" dirty="0"/>
              <a:t>1945, </a:t>
            </a:r>
            <a:r>
              <a:rPr lang="en-US" dirty="0" err="1">
                <a:solidFill>
                  <a:srgbClr val="0000FF"/>
                </a:solidFill>
              </a:rPr>
              <a:t>Vannevar</a:t>
            </a:r>
            <a:r>
              <a:rPr lang="en-US" dirty="0">
                <a:solidFill>
                  <a:srgbClr val="0000FF"/>
                </a:solidFill>
              </a:rPr>
              <a:t> Bush</a:t>
            </a:r>
            <a:r>
              <a:rPr lang="en-US" dirty="0"/>
              <a:t>, </a:t>
            </a:r>
            <a:r>
              <a:rPr lang="en-US" dirty="0" err="1"/>
              <a:t>Memex</a:t>
            </a:r>
            <a:endParaRPr lang="en-US" dirty="0"/>
          </a:p>
          <a:p>
            <a:pPr lvl="1"/>
            <a:r>
              <a:rPr lang="en-US" dirty="0"/>
              <a:t>Concept of the web based on microfilms</a:t>
            </a:r>
          </a:p>
          <a:p>
            <a:r>
              <a:rPr lang="en-US" dirty="0"/>
              <a:t>1967, </a:t>
            </a:r>
            <a:r>
              <a:rPr lang="en-US" dirty="0">
                <a:solidFill>
                  <a:srgbClr val="0000FF"/>
                </a:solidFill>
              </a:rPr>
              <a:t>Ted Nelson</a:t>
            </a:r>
            <a:r>
              <a:rPr lang="en-US" dirty="0"/>
              <a:t>, Project Xanadu</a:t>
            </a:r>
          </a:p>
          <a:p>
            <a:pPr lvl="1"/>
            <a:r>
              <a:rPr lang="en-US" dirty="0"/>
              <a:t>A world-wide publishing network to store information as connected literature</a:t>
            </a:r>
          </a:p>
          <a:p>
            <a:pPr lvl="1"/>
            <a:r>
              <a:rPr lang="en-US" dirty="0"/>
              <a:t>Coined the term </a:t>
            </a:r>
            <a:r>
              <a:rPr lang="ja-JP" altLang="en-US" dirty="0"/>
              <a:t>“</a:t>
            </a:r>
            <a:r>
              <a:rPr lang="en-US" dirty="0"/>
              <a:t>Hypertext</a:t>
            </a:r>
            <a:r>
              <a:rPr lang="ja-JP" altLang="en-US" dirty="0"/>
              <a:t>”</a:t>
            </a:r>
            <a:endParaRPr lang="en-US" altLang="ja-JP" dirty="0"/>
          </a:p>
          <a:p>
            <a:r>
              <a:rPr lang="en-US" dirty="0"/>
              <a:t>1968, </a:t>
            </a:r>
            <a:r>
              <a:rPr lang="en-US" dirty="0">
                <a:solidFill>
                  <a:srgbClr val="0000FF"/>
                </a:solidFill>
              </a:rPr>
              <a:t>Douglas </a:t>
            </a:r>
            <a:r>
              <a:rPr lang="en-US" dirty="0" err="1">
                <a:solidFill>
                  <a:srgbClr val="0000FF"/>
                </a:solidFill>
              </a:rPr>
              <a:t>Engelbart</a:t>
            </a:r>
            <a:r>
              <a:rPr lang="en-US" dirty="0"/>
              <a:t>, NLS (</a:t>
            </a:r>
            <a:r>
              <a:rPr lang="en-US" dirty="0" err="1"/>
              <a:t>oN-Line</a:t>
            </a:r>
            <a:r>
              <a:rPr lang="en-US" dirty="0"/>
              <a:t> System)</a:t>
            </a:r>
          </a:p>
          <a:p>
            <a:pPr lvl="1"/>
            <a:r>
              <a:rPr lang="en-US" dirty="0">
                <a:hlinkClick r:id="rId3"/>
              </a:rPr>
              <a:t>The mother of all demos</a:t>
            </a:r>
            <a:endParaRPr lang="en-US" dirty="0"/>
          </a:p>
          <a:p>
            <a:pPr lvl="1"/>
            <a:endParaRPr lang="en-US" dirty="0"/>
          </a:p>
        </p:txBody>
      </p:sp>
      <p:sp>
        <p:nvSpPr>
          <p:cNvPr id="11" name="Date Placeholder 10"/>
          <p:cNvSpPr>
            <a:spLocks noGrp="1"/>
          </p:cNvSpPr>
          <p:nvPr>
            <p:ph type="dt" sz="half" idx="10"/>
          </p:nvPr>
        </p:nvSpPr>
        <p:spPr/>
        <p:txBody>
          <a:bodyPr/>
          <a:lstStyle/>
          <a:p>
            <a:r>
              <a:rPr lang="en-US"/>
              <a:t>September 13, 2021</a:t>
            </a:r>
            <a:endParaRPr lang="en-US" sz="1050" b="0">
              <a:latin typeface="Times New Roman" charset="0"/>
            </a:endParaRPr>
          </a:p>
        </p:txBody>
      </p:sp>
      <p:sp>
        <p:nvSpPr>
          <p:cNvPr id="12" name="Footer Placeholder 11"/>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A8DEC2BB-75BB-FD43-8B71-530142121A88}"/>
              </a:ext>
            </a:extLst>
          </p:cNvPr>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9853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2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HTTP performance</a:t>
            </a:r>
          </a:p>
        </p:txBody>
      </p:sp>
      <p:sp>
        <p:nvSpPr>
          <p:cNvPr id="1143811" name="Rectangle 3"/>
          <p:cNvSpPr>
            <a:spLocks noGrp="1" noChangeArrowheads="1"/>
          </p:cNvSpPr>
          <p:nvPr>
            <p:ph type="body" idx="1"/>
          </p:nvPr>
        </p:nvSpPr>
        <p:spPr/>
        <p:txBody>
          <a:bodyPr/>
          <a:lstStyle/>
          <a:p>
            <a:r>
              <a:rPr lang="en-US"/>
              <a:t>Most Web pages have multiple objects</a:t>
            </a:r>
          </a:p>
          <a:p>
            <a:pPr lvl="1"/>
            <a:r>
              <a:rPr lang="en-US"/>
              <a:t>e.g., HTML file and a bunch of embedded images</a:t>
            </a:r>
          </a:p>
          <a:p>
            <a:endParaRPr lang="en-US"/>
          </a:p>
          <a:p>
            <a:r>
              <a:rPr lang="en-US"/>
              <a:t>How do you retrieve those objects (naively)?</a:t>
            </a:r>
          </a:p>
          <a:p>
            <a:pPr lvl="1"/>
            <a:r>
              <a:rPr lang="en-US"/>
              <a:t>One item at a time</a:t>
            </a:r>
          </a:p>
          <a:p>
            <a:pPr lvl="1"/>
            <a:endParaRPr lang="en-US"/>
          </a:p>
          <a:p>
            <a:r>
              <a:rPr lang="en-US"/>
              <a:t>New TCP connection per (small) object!</a:t>
            </a:r>
            <a:endParaRPr lang="en-US" dirty="0"/>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C88805CE-2706-E147-9C76-E2D366162269}"/>
              </a:ext>
            </a:extLst>
          </p:cNvPr>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58533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request response time</a:t>
            </a:r>
          </a:p>
        </p:txBody>
      </p:sp>
      <p:sp>
        <p:nvSpPr>
          <p:cNvPr id="3" name="Content Placeholder 2"/>
          <p:cNvSpPr>
            <a:spLocks noGrp="1"/>
          </p:cNvSpPr>
          <p:nvPr>
            <p:ph sz="half" idx="1"/>
          </p:nvPr>
        </p:nvSpPr>
        <p:spPr>
          <a:xfrm>
            <a:off x="685800" y="1600200"/>
            <a:ext cx="4338632" cy="4419600"/>
          </a:xfrm>
        </p:spPr>
        <p:txBody>
          <a:bodyPr/>
          <a:lstStyle/>
          <a:p>
            <a:r>
              <a:rPr lang="en-US" dirty="0">
                <a:solidFill>
                  <a:srgbClr val="0000FF"/>
                </a:solidFill>
              </a:rPr>
              <a:t>RTT (round-trip time)</a:t>
            </a:r>
            <a:endParaRPr lang="en-US" dirty="0">
              <a:solidFill>
                <a:srgbClr val="000000"/>
              </a:solidFill>
            </a:endParaRPr>
          </a:p>
          <a:p>
            <a:pPr lvl="1"/>
            <a:r>
              <a:rPr lang="en-US" dirty="0">
                <a:solidFill>
                  <a:srgbClr val="000000"/>
                </a:solidFill>
              </a:rPr>
              <a:t>T</a:t>
            </a:r>
            <a:r>
              <a:rPr lang="en-US" dirty="0"/>
              <a:t>ime for a small packet to travel from client to server and back</a:t>
            </a:r>
          </a:p>
          <a:p>
            <a:endParaRPr lang="en-US" dirty="0"/>
          </a:p>
          <a:p>
            <a:r>
              <a:rPr lang="en-US" dirty="0">
                <a:solidFill>
                  <a:srgbClr val="0000FF"/>
                </a:solidFill>
              </a:rPr>
              <a:t>Response time</a:t>
            </a:r>
            <a:endParaRPr lang="en-US" dirty="0"/>
          </a:p>
          <a:p>
            <a:pPr lvl="1"/>
            <a:r>
              <a:rPr lang="en-US" dirty="0"/>
              <a:t>1 RTT for TCP setup</a:t>
            </a:r>
          </a:p>
          <a:p>
            <a:pPr lvl="1"/>
            <a:r>
              <a:rPr lang="en-US" dirty="0"/>
              <a:t>1 RTT for HTTP request and first few bytes</a:t>
            </a:r>
          </a:p>
          <a:p>
            <a:pPr lvl="1"/>
            <a:r>
              <a:rPr lang="en-US" dirty="0"/>
              <a:t>Transmission time</a:t>
            </a:r>
          </a:p>
          <a:p>
            <a:pPr lvl="1"/>
            <a:r>
              <a:rPr lang="en-US" dirty="0">
                <a:solidFill>
                  <a:srgbClr val="0000FF"/>
                </a:solidFill>
              </a:rPr>
              <a:t>Total</a:t>
            </a:r>
            <a:r>
              <a:rPr lang="en-US" dirty="0"/>
              <a:t> = 2RTT + Transmission Time</a:t>
            </a:r>
          </a:p>
        </p:txBody>
      </p:sp>
      <p:sp>
        <p:nvSpPr>
          <p:cNvPr id="4" name="Date Placeholder 3"/>
          <p:cNvSpPr>
            <a:spLocks noGrp="1"/>
          </p:cNvSpPr>
          <p:nvPr>
            <p:ph type="dt" sz="half" idx="10"/>
          </p:nvPr>
        </p:nvSpPr>
        <p:spPr/>
        <p:txBody>
          <a:bodyPr/>
          <a:lstStyle/>
          <a:p>
            <a:r>
              <a:rPr lang="en-US"/>
              <a:t>September 13,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grpSp>
        <p:nvGrpSpPr>
          <p:cNvPr id="42" name="Group 41"/>
          <p:cNvGrpSpPr/>
          <p:nvPr/>
        </p:nvGrpSpPr>
        <p:grpSpPr>
          <a:xfrm>
            <a:off x="5138546" y="1923173"/>
            <a:ext cx="3377002" cy="3560755"/>
            <a:chOff x="5138546" y="1923173"/>
            <a:chExt cx="3377002"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rgbClr val="D3A600"/>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rgbClr val="0000FF"/>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0" name="Text Box 5"/>
            <p:cNvSpPr txBox="1">
              <a:spLocks noChangeArrowheads="1"/>
            </p:cNvSpPr>
            <p:nvPr/>
          </p:nvSpPr>
          <p:spPr bwMode="auto">
            <a:xfrm>
              <a:off x="5481352" y="1923173"/>
              <a:ext cx="772533"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Client</a:t>
              </a:r>
            </a:p>
          </p:txBody>
        </p:sp>
        <p:sp>
          <p:nvSpPr>
            <p:cNvPr id="11" name="Text Box 6"/>
            <p:cNvSpPr txBox="1">
              <a:spLocks noChangeArrowheads="1"/>
            </p:cNvSpPr>
            <p:nvPr/>
          </p:nvSpPr>
          <p:spPr bwMode="auto">
            <a:xfrm>
              <a:off x="7653247" y="1923173"/>
              <a:ext cx="862301"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3" name="Text Box 8"/>
            <p:cNvSpPr txBox="1">
              <a:spLocks noChangeArrowheads="1"/>
            </p:cNvSpPr>
            <p:nvPr/>
          </p:nvSpPr>
          <p:spPr bwMode="auto">
            <a:xfrm rot="305992">
              <a:off x="6530548" y="2211896"/>
              <a:ext cx="979185" cy="33769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a:t>
              </a: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5" name="Text Box 10"/>
            <p:cNvSpPr txBox="1">
              <a:spLocks noChangeArrowheads="1"/>
            </p:cNvSpPr>
            <p:nvPr/>
          </p:nvSpPr>
          <p:spPr bwMode="auto">
            <a:xfrm rot="21314389">
              <a:off x="5989520" y="2578831"/>
              <a:ext cx="1610985" cy="33769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7" name="Text Box 12"/>
            <p:cNvSpPr txBox="1">
              <a:spLocks noChangeArrowheads="1"/>
            </p:cNvSpPr>
            <p:nvPr/>
          </p:nvSpPr>
          <p:spPr bwMode="auto">
            <a:xfrm rot="623789">
              <a:off x="5862812" y="3281420"/>
              <a:ext cx="2209402"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27" name="Text Box 22"/>
            <p:cNvSpPr txBox="1">
              <a:spLocks noChangeArrowheads="1"/>
            </p:cNvSpPr>
            <p:nvPr/>
          </p:nvSpPr>
          <p:spPr bwMode="auto">
            <a:xfrm>
              <a:off x="5138546" y="2452687"/>
              <a:ext cx="576454"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5" name="Text Box 22"/>
            <p:cNvSpPr txBox="1">
              <a:spLocks noChangeArrowheads="1"/>
            </p:cNvSpPr>
            <p:nvPr/>
          </p:nvSpPr>
          <p:spPr bwMode="auto">
            <a:xfrm>
              <a:off x="5138546" y="3582251"/>
              <a:ext cx="576454"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8" name="Text Box 22"/>
            <p:cNvSpPr txBox="1">
              <a:spLocks noChangeArrowheads="1"/>
            </p:cNvSpPr>
            <p:nvPr/>
          </p:nvSpPr>
          <p:spPr bwMode="auto">
            <a:xfrm>
              <a:off x="5160975" y="4580400"/>
              <a:ext cx="421476"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a:solidFill>
                    <a:srgbClr val="333399"/>
                  </a:solidFill>
                  <a:latin typeface="+mn-lt"/>
                </a:rPr>
                <a:t>Tx</a:t>
              </a:r>
              <a:endParaRPr lang="en-US" dirty="0">
                <a:solidFill>
                  <a:srgbClr val="333399"/>
                </a:solidFill>
                <a:latin typeface="+mn-lt"/>
              </a:endParaRPr>
            </a:p>
          </p:txBody>
        </p:sp>
      </p:grpSp>
      <p:sp>
        <p:nvSpPr>
          <p:cNvPr id="6" name="Slide Number Placeholder 5">
            <a:extLst>
              <a:ext uri="{FF2B5EF4-FFF2-40B4-BE49-F238E27FC236}">
                <a16:creationId xmlns:a16="http://schemas.microsoft.com/office/drawing/2014/main" id="{C1E9E746-E7D7-604C-A15E-47D1EB6B7BCC}"/>
              </a:ext>
            </a:extLst>
          </p:cNvPr>
          <p:cNvSpPr>
            <a:spLocks noGrp="1"/>
          </p:cNvSpPr>
          <p:nvPr>
            <p:ph type="sldNum" sz="quarter" idx="12"/>
          </p:nvPr>
        </p:nvSpPr>
        <p:spPr/>
        <p:txBody>
          <a:bodyPr/>
          <a:lstStyle/>
          <a:p>
            <a:fld id="{F36FED86-94EF-254D-90EE-B810FE8299EE}" type="slidenum">
              <a:rPr lang="en-US" smtClean="0"/>
              <a:pPr/>
              <a:t>31</a:t>
            </a:fld>
            <a:endParaRPr lang="en-US"/>
          </a:p>
        </p:txBody>
      </p:sp>
    </p:spTree>
    <p:extLst>
      <p:ext uri="{BB962C8B-B14F-4D97-AF65-F5344CB8AC3E}">
        <p14:creationId xmlns:p14="http://schemas.microsoft.com/office/powerpoint/2010/main" val="6827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Non-persistent connections</a:t>
            </a:r>
          </a:p>
        </p:txBody>
      </p:sp>
      <p:sp>
        <p:nvSpPr>
          <p:cNvPr id="9" name="Content Placeholder 8"/>
          <p:cNvSpPr>
            <a:spLocks noGrp="1"/>
          </p:cNvSpPr>
          <p:nvPr>
            <p:ph idx="1"/>
          </p:nvPr>
        </p:nvSpPr>
        <p:spPr/>
        <p:txBody>
          <a:bodyPr/>
          <a:lstStyle/>
          <a:p>
            <a:r>
              <a:rPr lang="en-US" dirty="0"/>
              <a:t>Default in HTTP/1.0</a:t>
            </a:r>
          </a:p>
          <a:p>
            <a:r>
              <a:rPr lang="en-US" dirty="0">
                <a:solidFill>
                  <a:srgbClr val="0000FF"/>
                </a:solidFill>
              </a:rPr>
              <a:t>2RTT+△ for each object</a:t>
            </a:r>
            <a:r>
              <a:rPr lang="en-US" dirty="0"/>
              <a:t> in the HTML file!</a:t>
            </a:r>
          </a:p>
          <a:p>
            <a:pPr lvl="1"/>
            <a:r>
              <a:rPr lang="en-US" dirty="0"/>
              <a:t>One more 2RTT+△ for the HTML file itself</a:t>
            </a:r>
          </a:p>
          <a:p>
            <a:r>
              <a:rPr lang="en-US" dirty="0"/>
              <a:t>Doing the same thing over and over again</a:t>
            </a:r>
          </a:p>
          <a:p>
            <a:pPr lvl="1"/>
            <a:r>
              <a:rPr lang="en-US" dirty="0"/>
              <a:t>Inefficient</a:t>
            </a:r>
          </a:p>
        </p:txBody>
      </p:sp>
      <p:sp>
        <p:nvSpPr>
          <p:cNvPr id="5" name="Date Placeholder 4"/>
          <p:cNvSpPr>
            <a:spLocks noGrp="1"/>
          </p:cNvSpPr>
          <p:nvPr>
            <p:ph type="dt" sz="half" idx="10"/>
          </p:nvPr>
        </p:nvSpPr>
        <p:spPr/>
        <p:txBody>
          <a:bodyPr/>
          <a:lstStyle/>
          <a:p>
            <a:r>
              <a:rPr lang="en-US"/>
              <a:t>September 13, 2021</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60E04E89-B919-2E46-AD92-DA28DE225608}"/>
              </a:ext>
            </a:extLst>
          </p:cNvPr>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1240149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a:t>Concurrent requests and responses</a:t>
            </a:r>
          </a:p>
        </p:txBody>
      </p:sp>
      <p:sp>
        <p:nvSpPr>
          <p:cNvPr id="1149955" name="Rectangle 3"/>
          <p:cNvSpPr>
            <a:spLocks noGrp="1" noChangeArrowheads="1"/>
          </p:cNvSpPr>
          <p:nvPr>
            <p:ph sz="half" idx="1"/>
          </p:nvPr>
        </p:nvSpPr>
        <p:spPr/>
        <p:txBody>
          <a:bodyPr/>
          <a:lstStyle/>
          <a:p>
            <a:r>
              <a:rPr lang="en-US"/>
              <a:t>Use multiple connections in parallel</a:t>
            </a:r>
          </a:p>
          <a:p>
            <a:r>
              <a:rPr lang="en-US"/>
              <a:t>Does not necessarily maintain order of responses</a:t>
            </a:r>
            <a:endParaRPr lang="en-US">
              <a:sym typeface="Wingdings" charset="0"/>
            </a:endParaRPr>
          </a:p>
          <a:p>
            <a:endParaRPr lang="en-US" dirty="0"/>
          </a:p>
        </p:txBody>
      </p:sp>
      <p:sp>
        <p:nvSpPr>
          <p:cNvPr id="10" name="Date Placeholder 9"/>
          <p:cNvSpPr>
            <a:spLocks noGrp="1"/>
          </p:cNvSpPr>
          <p:nvPr>
            <p:ph type="dt" sz="half" idx="10"/>
          </p:nvPr>
        </p:nvSpPr>
        <p:spPr/>
        <p:txBody>
          <a:bodyPr/>
          <a:lstStyle/>
          <a:p>
            <a:r>
              <a:rPr lang="en-US"/>
              <a:t>September 13, 2021</a:t>
            </a:r>
          </a:p>
        </p:txBody>
      </p:sp>
      <p:sp>
        <p:nvSpPr>
          <p:cNvPr id="11" name="Footer Placeholder 10"/>
          <p:cNvSpPr>
            <a:spLocks noGrp="1"/>
          </p:cNvSpPr>
          <p:nvPr>
            <p:ph type="ftr" sz="quarter" idx="11"/>
          </p:nvPr>
        </p:nvSpPr>
        <p:spPr/>
        <p:txBody>
          <a:bodyPr/>
          <a:lstStyle/>
          <a:p>
            <a:r>
              <a:rPr lang="en-US"/>
              <a:t>EECS 489 – Lecture 3</a:t>
            </a:r>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596621" y="1676400"/>
            <a:ext cx="1181300" cy="520601"/>
          </a:xfrm>
          <a:prstGeom prst="rect">
            <a:avLst/>
          </a:prstGeom>
          <a:solidFill>
            <a:schemeClr val="bg1"/>
          </a:solidFill>
          <a:ln>
            <a:solidFill>
              <a:srgbClr val="0000FF"/>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Client</a:t>
            </a:r>
          </a:p>
        </p:txBody>
      </p:sp>
      <p:sp>
        <p:nvSpPr>
          <p:cNvPr id="58" name="Text Box 5"/>
          <p:cNvSpPr txBox="1">
            <a:spLocks noChangeArrowheads="1"/>
          </p:cNvSpPr>
          <p:nvPr/>
        </p:nvSpPr>
        <p:spPr bwMode="auto">
          <a:xfrm>
            <a:off x="6496164" y="5727799"/>
            <a:ext cx="1301524" cy="520601"/>
          </a:xfrm>
          <a:prstGeom prst="rect">
            <a:avLst/>
          </a:prstGeom>
          <a:solidFill>
            <a:schemeClr val="bg1"/>
          </a:solidFill>
          <a:ln>
            <a:solidFill>
              <a:srgbClr val="0000FF"/>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Server</a:t>
            </a:r>
          </a:p>
        </p:txBody>
      </p:sp>
      <p:sp>
        <p:nvSpPr>
          <p:cNvPr id="12" name="Slide Number Placeholder 11">
            <a:extLst>
              <a:ext uri="{FF2B5EF4-FFF2-40B4-BE49-F238E27FC236}">
                <a16:creationId xmlns:a16="http://schemas.microsoft.com/office/drawing/2014/main" id="{23D35A5E-F311-314B-A64A-31F3975C1FA0}"/>
              </a:ext>
            </a:extLst>
          </p:cNvPr>
          <p:cNvSpPr>
            <a:spLocks noGrp="1"/>
          </p:cNvSpPr>
          <p:nvPr>
            <p:ph type="sldNum" sz="quarter" idx="12"/>
          </p:nvPr>
        </p:nvSpPr>
        <p:spPr/>
        <p:txBody>
          <a:bodyPr/>
          <a:lstStyle/>
          <a:p>
            <a:fld id="{F36FED86-94EF-254D-90EE-B810FE8299EE}" type="slidenum">
              <a:rPr lang="en-US" smtClean="0"/>
              <a:pPr/>
              <a:t>33</a:t>
            </a:fld>
            <a:endParaRPr lang="en-US"/>
          </a:p>
        </p:txBody>
      </p:sp>
    </p:spTree>
    <p:extLst>
      <p:ext uri="{BB962C8B-B14F-4D97-AF65-F5344CB8AC3E}">
        <p14:creationId xmlns:p14="http://schemas.microsoft.com/office/powerpoint/2010/main" val="156714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uiExpand="1" build="p"/>
      <p:bldP spid="1149982" grpId="0" build="p"/>
      <p:bldP spid="57" grpId="0" animBg="1"/>
      <p:bldP spid="5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a:t>Persistent connections</a:t>
            </a:r>
          </a:p>
        </p:txBody>
      </p:sp>
      <p:sp>
        <p:nvSpPr>
          <p:cNvPr id="3" name="Content Placeholder 2"/>
          <p:cNvSpPr>
            <a:spLocks noGrp="1"/>
          </p:cNvSpPr>
          <p:nvPr>
            <p:ph idx="1"/>
          </p:nvPr>
        </p:nvSpPr>
        <p:spPr/>
        <p:txBody>
          <a:bodyPr/>
          <a:lstStyle/>
          <a:p>
            <a:r>
              <a:rPr lang="en-US" dirty="0"/>
              <a:t>Maintain TCP connection across multiple requests</a:t>
            </a:r>
          </a:p>
          <a:p>
            <a:pPr lvl="1"/>
            <a:r>
              <a:rPr lang="en-US" dirty="0"/>
              <a:t>Including transfers subsequent to current page</a:t>
            </a:r>
          </a:p>
          <a:p>
            <a:pPr lvl="1"/>
            <a:r>
              <a:rPr lang="en-US" dirty="0"/>
              <a:t>Client or server can tear down connection</a:t>
            </a:r>
          </a:p>
          <a:p>
            <a:r>
              <a:rPr lang="en-US" dirty="0">
                <a:solidFill>
                  <a:srgbClr val="0000FF"/>
                </a:solidFill>
              </a:rPr>
              <a:t>Advantages</a:t>
            </a:r>
          </a:p>
          <a:p>
            <a:pPr lvl="1"/>
            <a:r>
              <a:rPr lang="en-US" dirty="0"/>
              <a:t>Avoid overhead of connection set-up and tear-down</a:t>
            </a:r>
          </a:p>
          <a:p>
            <a:pPr lvl="1"/>
            <a:r>
              <a:rPr lang="en-US" dirty="0"/>
              <a:t>Allow underlying layers (e.g., TCP) to learn about RTT and bandwidth characteristics</a:t>
            </a:r>
          </a:p>
          <a:p>
            <a:r>
              <a:rPr lang="en-US" dirty="0"/>
              <a:t>Default in HTTP/1.1</a:t>
            </a:r>
          </a:p>
        </p:txBody>
      </p:sp>
      <p:sp>
        <p:nvSpPr>
          <p:cNvPr id="2" name="Date Placeholder 1"/>
          <p:cNvSpPr>
            <a:spLocks noGrp="1"/>
          </p:cNvSpPr>
          <p:nvPr>
            <p:ph type="dt" sz="half" idx="10"/>
          </p:nvPr>
        </p:nvSpPr>
        <p:spPr/>
        <p:txBody>
          <a:bodyPr/>
          <a:lstStyle/>
          <a:p>
            <a:r>
              <a:rPr lang="en-US"/>
              <a:t>September 13, 2021</a:t>
            </a:r>
          </a:p>
        </p:txBody>
      </p:sp>
      <p:sp>
        <p:nvSpPr>
          <p:cNvPr id="4" name="Footer Placeholder 3"/>
          <p:cNvSpPr>
            <a:spLocks noGrp="1"/>
          </p:cNvSpPr>
          <p:nvPr>
            <p:ph type="ftr" sz="quarter" idx="11"/>
          </p:nvPr>
        </p:nvSpPr>
        <p:spPr/>
        <p:txBody>
          <a:bodyPr/>
          <a:lstStyle/>
          <a:p>
            <a:r>
              <a:rPr lang="en-US"/>
              <a:t>EECS 489 – Lecture 3</a:t>
            </a:r>
          </a:p>
        </p:txBody>
      </p:sp>
      <p:sp>
        <p:nvSpPr>
          <p:cNvPr id="5" name="Slide Number Placeholder 4">
            <a:extLst>
              <a:ext uri="{FF2B5EF4-FFF2-40B4-BE49-F238E27FC236}">
                <a16:creationId xmlns:a16="http://schemas.microsoft.com/office/drawing/2014/main" id="{35612924-A430-E643-8F1E-C0DA3D77255C}"/>
              </a:ext>
            </a:extLst>
          </p:cNvPr>
          <p:cNvSpPr>
            <a:spLocks noGrp="1"/>
          </p:cNvSpPr>
          <p:nvPr>
            <p:ph type="sldNum" sz="quarter" idx="12"/>
          </p:nvPr>
        </p:nvSpPr>
        <p:spPr/>
        <p:txBody>
          <a:bodyPr/>
          <a:lstStyle/>
          <a:p>
            <a:fld id="{A190D881-957A-7944-A8D0-1584E528B88F}" type="slidenum">
              <a:rPr lang="en-US" smtClean="0"/>
              <a:pPr/>
              <a:t>34</a:t>
            </a:fld>
            <a:endParaRPr lang="en-US"/>
          </a:p>
        </p:txBody>
      </p:sp>
    </p:spTree>
    <p:extLst>
      <p:ext uri="{BB962C8B-B14F-4D97-AF65-F5344CB8AC3E}">
        <p14:creationId xmlns:p14="http://schemas.microsoft.com/office/powerpoint/2010/main" val="114531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a:t>Pipelined requests &amp; responses</a:t>
            </a:r>
          </a:p>
        </p:txBody>
      </p:sp>
      <p:sp>
        <p:nvSpPr>
          <p:cNvPr id="13" name="Content Placeholder 12"/>
          <p:cNvSpPr>
            <a:spLocks noGrp="1"/>
          </p:cNvSpPr>
          <p:nvPr>
            <p:ph sz="half" idx="1"/>
          </p:nvPr>
        </p:nvSpPr>
        <p:spPr/>
        <p:txBody>
          <a:bodyPr/>
          <a:lstStyle/>
          <a:p>
            <a:r>
              <a:rPr lang="en-US" dirty="0"/>
              <a:t>Batch requests and responses to reduce the number of packets</a:t>
            </a:r>
          </a:p>
          <a:p>
            <a:pPr lvl="1"/>
            <a:r>
              <a:rPr lang="en-US" dirty="0"/>
              <a:t>Multiple requests can be contained in one TCP segment</a:t>
            </a:r>
          </a:p>
          <a:p>
            <a:r>
              <a:rPr lang="en-US" dirty="0"/>
              <a:t>Data are sent in a FIFO manner</a:t>
            </a:r>
          </a:p>
          <a:p>
            <a:pPr lvl="1"/>
            <a:r>
              <a:rPr lang="en-US" dirty="0"/>
              <a:t>Can lead to </a:t>
            </a:r>
            <a:r>
              <a:rPr lang="en-US" dirty="0">
                <a:solidFill>
                  <a:srgbClr val="0000FF"/>
                </a:solidFill>
              </a:rPr>
              <a:t>head-of-line (HOL) blocking</a:t>
            </a:r>
            <a:r>
              <a:rPr lang="en-US" dirty="0"/>
              <a:t> if many small responses follow a large one</a:t>
            </a:r>
          </a:p>
          <a:p>
            <a:pPr lvl="1"/>
            <a:r>
              <a:rPr lang="en-US" dirty="0"/>
              <a:t>Not supported by default by major browsers circa 2015</a:t>
            </a:r>
          </a:p>
          <a:p>
            <a:r>
              <a:rPr lang="en-US" dirty="0">
                <a:solidFill>
                  <a:srgbClr val="0000FF"/>
                </a:solidFill>
              </a:rPr>
              <a:t>Solution</a:t>
            </a:r>
          </a:p>
          <a:p>
            <a:pPr lvl="1"/>
            <a:r>
              <a:rPr lang="en-US" dirty="0"/>
              <a:t>Priority and preemption</a:t>
            </a:r>
          </a:p>
          <a:p>
            <a:endParaRPr lang="en-US" dirty="0"/>
          </a:p>
          <a:p>
            <a:endParaRPr lang="en-US" dirty="0"/>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
        <p:nvSpPr>
          <p:cNvPr id="4" name="Slide Number Placeholder 3">
            <a:extLst>
              <a:ext uri="{FF2B5EF4-FFF2-40B4-BE49-F238E27FC236}">
                <a16:creationId xmlns:a16="http://schemas.microsoft.com/office/drawing/2014/main" id="{A8059CFD-C726-8D48-81D8-2E84949B55CA}"/>
              </a:ext>
            </a:extLst>
          </p:cNvPr>
          <p:cNvSpPr>
            <a:spLocks noGrp="1"/>
          </p:cNvSpPr>
          <p:nvPr>
            <p:ph type="sldNum" sz="quarter" idx="12"/>
          </p:nvPr>
        </p:nvSpPr>
        <p:spPr/>
        <p:txBody>
          <a:bodyPr/>
          <a:lstStyle/>
          <a:p>
            <a:fld id="{F36FED86-94EF-254D-90EE-B810FE8299EE}" type="slidenum">
              <a:rPr lang="en-US" smtClean="0"/>
              <a:pPr/>
              <a:t>35</a:t>
            </a:fld>
            <a:endParaRPr lang="en-US"/>
          </a:p>
        </p:txBody>
      </p:sp>
    </p:spTree>
    <p:extLst>
      <p:ext uri="{BB962C8B-B14F-4D97-AF65-F5344CB8AC3E}">
        <p14:creationId xmlns:p14="http://schemas.microsoft.com/office/powerpoint/2010/main" val="1335006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small objects</a:t>
            </a:r>
          </a:p>
        </p:txBody>
      </p:sp>
      <p:sp>
        <p:nvSpPr>
          <p:cNvPr id="3" name="Content Placeholder 2"/>
          <p:cNvSpPr>
            <a:spLocks noGrp="1"/>
          </p:cNvSpPr>
          <p:nvPr>
            <p:ph idx="1"/>
          </p:nvPr>
        </p:nvSpPr>
        <p:spPr/>
        <p:txBody>
          <a:bodyPr/>
          <a:lstStyle/>
          <a:p>
            <a:r>
              <a:rPr lang="en-US" dirty="0">
                <a:solidFill>
                  <a:srgbClr val="0000FF"/>
                </a:solidFill>
              </a:rPr>
              <a:t>Time dominated by latency</a:t>
            </a:r>
          </a:p>
          <a:p>
            <a:endParaRPr lang="en-US" dirty="0"/>
          </a:p>
          <a:p>
            <a:r>
              <a:rPr lang="en-US" dirty="0"/>
              <a:t>One-at-a-time:  ~2n RTT</a:t>
            </a:r>
          </a:p>
          <a:p>
            <a:r>
              <a:rPr lang="en-US" dirty="0"/>
              <a:t>m concurrent: ~2[n/m] RTT</a:t>
            </a:r>
          </a:p>
          <a:p>
            <a:r>
              <a:rPr lang="en-US" dirty="0"/>
              <a:t>Persistent: ~ (n+1) RTT</a:t>
            </a:r>
          </a:p>
          <a:p>
            <a:r>
              <a:rPr lang="en-US" dirty="0"/>
              <a:t>Pipelined: ~2 RTT</a:t>
            </a:r>
          </a:p>
          <a:p>
            <a:r>
              <a:rPr lang="en-US" dirty="0"/>
              <a:t>Pipelined and Persistent: ~2 RTT first time; RTT later for another n from the same site</a:t>
            </a:r>
          </a:p>
          <a:p>
            <a:endParaRPr lang="en-US" dirty="0"/>
          </a:p>
        </p:txBody>
      </p:sp>
      <p:sp>
        <p:nvSpPr>
          <p:cNvPr id="4" name="Date Placeholder 3"/>
          <p:cNvSpPr>
            <a:spLocks noGrp="1"/>
          </p:cNvSpPr>
          <p:nvPr>
            <p:ph type="dt" sz="half" idx="10"/>
          </p:nvPr>
        </p:nvSpPr>
        <p:spPr/>
        <p:txBody>
          <a:bodyPr/>
          <a:lstStyle/>
          <a:p>
            <a:r>
              <a:rPr lang="en-US"/>
              <a:t>September 13, 2021</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2336CFE9-CAD0-9F48-BAB7-6E588798F08A}"/>
              </a:ext>
            </a:extLst>
          </p:cNvPr>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5801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large objects each of size F</a:t>
            </a:r>
          </a:p>
        </p:txBody>
      </p:sp>
      <p:sp>
        <p:nvSpPr>
          <p:cNvPr id="3" name="Content Placeholder 2"/>
          <p:cNvSpPr>
            <a:spLocks noGrp="1"/>
          </p:cNvSpPr>
          <p:nvPr>
            <p:ph idx="1"/>
          </p:nvPr>
        </p:nvSpPr>
        <p:spPr/>
        <p:txBody>
          <a:bodyPr/>
          <a:lstStyle/>
          <a:p>
            <a:r>
              <a:rPr lang="en-US" dirty="0">
                <a:solidFill>
                  <a:srgbClr val="0000FF"/>
                </a:solidFill>
              </a:rPr>
              <a:t>Time dominated by TCP throughput B</a:t>
            </a:r>
            <a:r>
              <a:rPr lang="en-US" baseline="-25000" dirty="0">
                <a:solidFill>
                  <a:srgbClr val="0000FF"/>
                </a:solidFill>
              </a:rPr>
              <a:t>C</a:t>
            </a:r>
            <a:r>
              <a:rPr lang="en-US" dirty="0">
                <a:solidFill>
                  <a:srgbClr val="0000FF"/>
                </a:solidFill>
              </a:rPr>
              <a:t> (&lt;= B</a:t>
            </a:r>
            <a:r>
              <a:rPr lang="en-US" baseline="-25000" dirty="0">
                <a:solidFill>
                  <a:srgbClr val="0000FF"/>
                </a:solidFill>
              </a:rPr>
              <a:t>L</a:t>
            </a:r>
            <a:r>
              <a:rPr lang="en-US" dirty="0">
                <a:solidFill>
                  <a:srgbClr val="0000FF"/>
                </a:solidFill>
              </a:rPr>
              <a:t>)</a:t>
            </a:r>
            <a:r>
              <a:rPr lang="en-US" dirty="0"/>
              <a:t>, where link bandwidth is referred by B</a:t>
            </a:r>
            <a:r>
              <a:rPr lang="en-US" baseline="-25000" dirty="0"/>
              <a:t>L</a:t>
            </a:r>
          </a:p>
          <a:p>
            <a:endParaRPr lang="en-US" dirty="0"/>
          </a:p>
          <a:p>
            <a:r>
              <a:rPr lang="en-US" dirty="0"/>
              <a:t>One-at-a-time:  ~ </a:t>
            </a:r>
            <a:r>
              <a:rPr lang="en-US" dirty="0" err="1"/>
              <a:t>nF</a:t>
            </a:r>
            <a:r>
              <a:rPr lang="en-US" dirty="0"/>
              <a:t>/B</a:t>
            </a:r>
            <a:r>
              <a:rPr lang="en-US" baseline="-25000" dirty="0"/>
              <a:t>C</a:t>
            </a:r>
          </a:p>
          <a:p>
            <a:r>
              <a:rPr lang="en-US" dirty="0"/>
              <a:t>m concurrent: ~ </a:t>
            </a:r>
            <a:r>
              <a:rPr lang="en-US" dirty="0" err="1"/>
              <a:t>nF</a:t>
            </a:r>
            <a:r>
              <a:rPr lang="en-US" dirty="0"/>
              <a:t>/(</a:t>
            </a:r>
            <a:r>
              <a:rPr lang="en-US" dirty="0" err="1"/>
              <a:t>mB</a:t>
            </a:r>
            <a:r>
              <a:rPr lang="en-US" baseline="-25000" dirty="0" err="1"/>
              <a:t>C</a:t>
            </a:r>
            <a:r>
              <a:rPr lang="en-US" dirty="0"/>
              <a:t>)</a:t>
            </a:r>
          </a:p>
          <a:p>
            <a:pPr lvl="1"/>
            <a:r>
              <a:rPr lang="en-US" dirty="0"/>
              <a:t>Assuming each TCP connection gets the same throughput and </a:t>
            </a:r>
            <a:r>
              <a:rPr lang="en-US" dirty="0" err="1"/>
              <a:t>mB</a:t>
            </a:r>
            <a:r>
              <a:rPr lang="en-US" baseline="-25000" dirty="0" err="1"/>
              <a:t>C</a:t>
            </a:r>
            <a:r>
              <a:rPr lang="en-US" dirty="0"/>
              <a:t> &lt;= B</a:t>
            </a:r>
            <a:r>
              <a:rPr lang="en-US" baseline="-25000" dirty="0"/>
              <a:t>L</a:t>
            </a:r>
          </a:p>
          <a:p>
            <a:r>
              <a:rPr lang="en-US" dirty="0"/>
              <a:t>Pipelined and/or persistent: ~ </a:t>
            </a:r>
            <a:r>
              <a:rPr lang="en-US" dirty="0" err="1"/>
              <a:t>nF</a:t>
            </a:r>
            <a:r>
              <a:rPr lang="en-US" dirty="0"/>
              <a:t>/B</a:t>
            </a:r>
            <a:r>
              <a:rPr lang="en-US" baseline="-25000" dirty="0"/>
              <a:t>C</a:t>
            </a:r>
          </a:p>
          <a:p>
            <a:pPr lvl="1"/>
            <a:r>
              <a:rPr lang="en-US" dirty="0"/>
              <a:t>The only thing that helps is higher throughput</a:t>
            </a:r>
          </a:p>
          <a:p>
            <a:endParaRPr lang="en-US" dirty="0"/>
          </a:p>
        </p:txBody>
      </p:sp>
      <p:sp>
        <p:nvSpPr>
          <p:cNvPr id="4" name="Date Placeholder 3"/>
          <p:cNvSpPr>
            <a:spLocks noGrp="1"/>
          </p:cNvSpPr>
          <p:nvPr>
            <p:ph type="dt" sz="half" idx="10"/>
          </p:nvPr>
        </p:nvSpPr>
        <p:spPr/>
        <p:txBody>
          <a:bodyPr/>
          <a:lstStyle/>
          <a:p>
            <a:r>
              <a:rPr lang="en-US"/>
              <a:t>September 13, 2021</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2F46FA6C-4B32-E54A-A176-0EF05F015F4B}"/>
              </a:ext>
            </a:extLst>
          </p:cNvPr>
          <p:cNvSpPr>
            <a:spLocks noGrp="1"/>
          </p:cNvSpPr>
          <p:nvPr>
            <p:ph type="sldNum" sz="quarter" idx="12"/>
          </p:nvPr>
        </p:nvSpPr>
        <p:spPr/>
        <p:txBody>
          <a:bodyPr/>
          <a:lstStyle/>
          <a:p>
            <a:fld id="{A190D881-957A-7944-A8D0-1584E528B88F}" type="slidenum">
              <a:rPr lang="en-US" smtClean="0"/>
              <a:pPr/>
              <a:t>37</a:t>
            </a:fld>
            <a:endParaRPr lang="en-US"/>
          </a:p>
        </p:txBody>
      </p:sp>
    </p:spTree>
    <p:extLst>
      <p:ext uri="{BB962C8B-B14F-4D97-AF65-F5344CB8AC3E}">
        <p14:creationId xmlns:p14="http://schemas.microsoft.com/office/powerpoint/2010/main" val="19547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dirty="0"/>
              <a:t>Caching</a:t>
            </a:r>
          </a:p>
        </p:txBody>
      </p:sp>
      <p:sp>
        <p:nvSpPr>
          <p:cNvPr id="92165" name="Rectangle 3"/>
          <p:cNvSpPr>
            <a:spLocks noGrp="1" noChangeArrowheads="1"/>
          </p:cNvSpPr>
          <p:nvPr>
            <p:ph idx="1"/>
          </p:nvPr>
        </p:nvSpPr>
        <p:spPr/>
        <p:txBody>
          <a:bodyPr/>
          <a:lstStyle/>
          <a:p>
            <a:r>
              <a:rPr lang="en-US" dirty="0"/>
              <a:t>Why does caching work?</a:t>
            </a:r>
          </a:p>
          <a:p>
            <a:pPr lvl="1"/>
            <a:r>
              <a:rPr lang="en-US" dirty="0"/>
              <a:t>Exploits locality of reference</a:t>
            </a:r>
          </a:p>
          <a:p>
            <a:pPr lvl="1"/>
            <a:endParaRPr lang="en-US" dirty="0"/>
          </a:p>
          <a:p>
            <a:r>
              <a:rPr lang="en-US" dirty="0"/>
              <a:t>How well does caching work?</a:t>
            </a:r>
          </a:p>
          <a:p>
            <a:pPr lvl="1"/>
            <a:r>
              <a:rPr lang="en-US" dirty="0"/>
              <a:t>Very well, up to a limit</a:t>
            </a:r>
          </a:p>
          <a:p>
            <a:pPr lvl="1"/>
            <a:r>
              <a:rPr lang="en-US" dirty="0"/>
              <a:t>Large overlap in content</a:t>
            </a:r>
          </a:p>
          <a:p>
            <a:pPr lvl="1"/>
            <a:r>
              <a:rPr lang="en-US" dirty="0"/>
              <a:t>But many unique requests</a:t>
            </a:r>
          </a:p>
          <a:p>
            <a:pPr lvl="2"/>
            <a:r>
              <a:rPr lang="en-US" dirty="0"/>
              <a:t>A universal story!</a:t>
            </a:r>
          </a:p>
          <a:p>
            <a:pPr lvl="2"/>
            <a:r>
              <a:rPr lang="en-US" dirty="0"/>
              <a:t>Effectiveness of caching grows logarithmically with size</a:t>
            </a:r>
          </a:p>
          <a:p>
            <a:endParaRPr lang="en-US" dirty="0"/>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5DECDE19-F834-0349-9B7F-E2878B1825B7}"/>
              </a:ext>
            </a:extLst>
          </p:cNvPr>
          <p:cNvSpPr>
            <a:spLocks noGrp="1"/>
          </p:cNvSpPr>
          <p:nvPr>
            <p:ph type="sldNum" sz="quarter" idx="12"/>
          </p:nvPr>
        </p:nvSpPr>
        <p:spPr/>
        <p:txBody>
          <a:bodyPr/>
          <a:lstStyle/>
          <a:p>
            <a:fld id="{A190D881-957A-7944-A8D0-1584E528B88F}" type="slidenum">
              <a:rPr lang="en-US" smtClean="0"/>
              <a:pPr/>
              <a:t>38</a:t>
            </a:fld>
            <a:endParaRPr lang="en-US"/>
          </a:p>
        </p:txBody>
      </p:sp>
    </p:spTree>
    <p:extLst>
      <p:ext uri="{BB962C8B-B14F-4D97-AF65-F5344CB8AC3E}">
        <p14:creationId xmlns:p14="http://schemas.microsoft.com/office/powerpoint/2010/main" val="90128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6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6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6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6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
        <p:nvSpPr>
          <p:cNvPr id="14" name="Text Box 4"/>
          <p:cNvSpPr txBox="1">
            <a:spLocks noChangeArrowheads="1"/>
          </p:cNvSpPr>
          <p:nvPr/>
        </p:nvSpPr>
        <p:spPr bwMode="auto">
          <a:xfrm>
            <a:off x="786406" y="3474241"/>
            <a:ext cx="7571188" cy="16311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latin typeface="Lucida Console" charset="0"/>
                <a:ea typeface="Lucida Console" charset="0"/>
                <a:cs typeface="Lucida Console" charset="0"/>
              </a:rPr>
              <a:t>GET /</a:t>
            </a:r>
            <a:r>
              <a:rPr lang="en-US" dirty="0" err="1">
                <a:solidFill>
                  <a:srgbClr val="D3A600"/>
                </a:solidFill>
                <a:latin typeface="Lucida Console" charset="0"/>
                <a:ea typeface="Lucida Console" charset="0"/>
                <a:cs typeface="Lucida Console" charset="0"/>
              </a:rPr>
              <a:t>somedir</a:t>
            </a:r>
            <a:r>
              <a:rPr lang="en-US" dirty="0">
                <a:solidFill>
                  <a:srgbClr val="D3A600"/>
                </a:solidFill>
                <a:latin typeface="Lucida Console" charset="0"/>
                <a:ea typeface="Lucida Console" charset="0"/>
                <a:cs typeface="Lucida Console" charset="0"/>
              </a:rPr>
              <a:t>/</a:t>
            </a:r>
            <a:r>
              <a:rPr lang="en-US" dirty="0" err="1">
                <a:solidFill>
                  <a:srgbClr val="D3A600"/>
                </a:solidFill>
                <a:latin typeface="Lucida Console" charset="0"/>
                <a:ea typeface="Lucida Console" charset="0"/>
                <a:cs typeface="Lucida Console" charset="0"/>
              </a:rPr>
              <a:t>page.html</a:t>
            </a:r>
            <a:r>
              <a:rPr lang="en-US" dirty="0">
                <a:solidFill>
                  <a:srgbClr val="D3A600"/>
                </a:solidFill>
                <a:latin typeface="Lucida Console" charset="0"/>
                <a:ea typeface="Lucida Console" charset="0"/>
                <a:cs typeface="Lucida Console" charset="0"/>
              </a:rPr>
              <a:t> HTTP/1.1</a:t>
            </a:r>
          </a:p>
          <a:p>
            <a:pPr algn="l"/>
            <a:r>
              <a:rPr lang="en-US" dirty="0">
                <a:solidFill>
                  <a:srgbClr val="D3A600"/>
                </a:solidFill>
                <a:latin typeface="Lucida Console" charset="0"/>
                <a:ea typeface="Lucida Console" charset="0"/>
                <a:cs typeface="Lucida Console" charset="0"/>
              </a:rPr>
              <a:t>Host: </a:t>
            </a:r>
            <a:r>
              <a:rPr lang="en-US" dirty="0" err="1">
                <a:solidFill>
                  <a:srgbClr val="D3A600"/>
                </a:solidFill>
                <a:latin typeface="Lucida Console" charset="0"/>
                <a:ea typeface="Lucida Console" charset="0"/>
                <a:cs typeface="Lucida Console" charset="0"/>
              </a:rPr>
              <a:t>www.someschool.edu</a:t>
            </a:r>
            <a:r>
              <a:rPr lang="en-US" dirty="0">
                <a:solidFill>
                  <a:srgbClr val="D3A600"/>
                </a:solidFill>
                <a:latin typeface="Lucida Console" charset="0"/>
                <a:ea typeface="Lucida Console" charset="0"/>
                <a:cs typeface="Lucida Console" charset="0"/>
              </a:rPr>
              <a:t> </a:t>
            </a:r>
          </a:p>
          <a:p>
            <a:pPr algn="l"/>
            <a:r>
              <a:rPr lang="en-US" dirty="0">
                <a:solidFill>
                  <a:srgbClr val="D3A600"/>
                </a:solidFill>
                <a:latin typeface="Lucida Console" charset="0"/>
                <a:ea typeface="Lucida Console" charset="0"/>
                <a:cs typeface="Lucida Console" charset="0"/>
              </a:rPr>
              <a:t>User-agent: Mozilla/4.0</a:t>
            </a:r>
          </a:p>
          <a:p>
            <a:r>
              <a:rPr lang="en-US" dirty="0">
                <a:solidFill>
                  <a:srgbClr val="D3A600"/>
                </a:solidFill>
                <a:latin typeface="Lucida Console" charset="0"/>
                <a:ea typeface="Lucida Console" charset="0"/>
                <a:cs typeface="Lucida Console" charset="0"/>
              </a:rPr>
              <a:t>If-modified-since: Wed, 18 Jan 2017 10:25:50 GMT</a:t>
            </a:r>
          </a:p>
          <a:p>
            <a:pPr algn="l"/>
            <a:r>
              <a:rPr lang="en-US" b="0" dirty="0">
                <a:solidFill>
                  <a:srgbClr val="D3A600"/>
                </a:solidFill>
                <a:latin typeface="Lucida Console" charset="0"/>
                <a:ea typeface="Lucida Console" charset="0"/>
                <a:cs typeface="Lucida Console" charset="0"/>
              </a:rPr>
              <a:t>(blank line)</a:t>
            </a:r>
            <a:r>
              <a:rPr lang="en-US" dirty="0">
                <a:solidFill>
                  <a:srgbClr val="D3A600"/>
                </a:solidFill>
                <a:latin typeface="Lucida Console" charset="0"/>
                <a:ea typeface="Lucida Console" charset="0"/>
                <a:cs typeface="Lucida Console" charset="0"/>
              </a:rPr>
              <a:t> </a:t>
            </a:r>
            <a:endParaRPr lang="en-US" sz="2400" b="0" dirty="0">
              <a:solidFill>
                <a:srgbClr val="D3A600"/>
              </a:solidFill>
              <a:latin typeface="Lucida Console" charset="0"/>
              <a:ea typeface="Lucida Console" charset="0"/>
              <a:cs typeface="Lucida Console" charset="0"/>
            </a:endParaRPr>
          </a:p>
        </p:txBody>
      </p:sp>
      <p:sp>
        <p:nvSpPr>
          <p:cNvPr id="4" name="Slide Number Placeholder 3">
            <a:extLst>
              <a:ext uri="{FF2B5EF4-FFF2-40B4-BE49-F238E27FC236}">
                <a16:creationId xmlns:a16="http://schemas.microsoft.com/office/drawing/2014/main" id="{83A4E5D9-0F0C-5947-9FC5-E584C570E0A9}"/>
              </a:ext>
            </a:extLst>
          </p:cNvPr>
          <p:cNvSpPr>
            <a:spLocks noGrp="1"/>
          </p:cNvSpPr>
          <p:nvPr>
            <p:ph type="sldNum" sz="quarter" idx="12"/>
          </p:nvPr>
        </p:nvSpPr>
        <p:spPr/>
        <p:txBody>
          <a:bodyPr/>
          <a:lstStyle/>
          <a:p>
            <a:fld id="{A190D881-957A-7944-A8D0-1584E528B88F}" type="slidenum">
              <a:rPr lang="en-US" smtClean="0"/>
              <a:pPr/>
              <a:t>39</a:t>
            </a:fld>
            <a:endParaRPr lang="en-US"/>
          </a:p>
        </p:txBody>
      </p:sp>
    </p:spTree>
    <p:extLst>
      <p:ext uri="{BB962C8B-B14F-4D97-AF65-F5344CB8AC3E}">
        <p14:creationId xmlns:p14="http://schemas.microsoft.com/office/powerpoint/2010/main" val="114442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 History</a:t>
            </a:r>
          </a:p>
        </p:txBody>
      </p:sp>
      <p:sp>
        <p:nvSpPr>
          <p:cNvPr id="28676" name="Rectangle 3"/>
          <p:cNvSpPr>
            <a:spLocks noGrp="1" noChangeArrowheads="1"/>
          </p:cNvSpPr>
          <p:nvPr>
            <p:ph idx="1"/>
          </p:nvPr>
        </p:nvSpPr>
        <p:spPr>
          <a:xfrm>
            <a:off x="685800" y="1600200"/>
            <a:ext cx="6629400" cy="4419600"/>
          </a:xfrm>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First HTTP implementation – 1990 </a:t>
            </a:r>
          </a:p>
          <a:p>
            <a:pPr lvl="2"/>
            <a:r>
              <a:rPr lang="en-US" dirty="0">
                <a:solidFill>
                  <a:srgbClr val="0000FF"/>
                </a:solidFill>
              </a:rPr>
              <a:t>Tim Berners-Lee</a:t>
            </a:r>
            <a:r>
              <a:rPr lang="en-US" dirty="0"/>
              <a:t> at CERN</a:t>
            </a:r>
          </a:p>
          <a:p>
            <a:pPr lvl="1"/>
            <a:r>
              <a:rPr lang="en-US" dirty="0"/>
              <a:t>HTTP/0.9 – 1991</a:t>
            </a:r>
          </a:p>
          <a:p>
            <a:pPr lvl="2"/>
            <a:r>
              <a:rPr lang="en-US" dirty="0"/>
              <a:t>Simple GET command for the Web</a:t>
            </a:r>
          </a:p>
          <a:p>
            <a:pPr lvl="1"/>
            <a:r>
              <a:rPr lang="en-US" dirty="0"/>
              <a:t>HTTP/1.0 – 1992</a:t>
            </a:r>
          </a:p>
          <a:p>
            <a:pPr lvl="2"/>
            <a:r>
              <a:rPr lang="en-US" dirty="0"/>
              <a:t>Client/server information, simple caching</a:t>
            </a:r>
          </a:p>
        </p:txBody>
      </p:sp>
      <p:sp>
        <p:nvSpPr>
          <p:cNvPr id="9" name="Date Placeholder 8"/>
          <p:cNvSpPr>
            <a:spLocks noGrp="1"/>
          </p:cNvSpPr>
          <p:nvPr>
            <p:ph type="dt" sz="half" idx="10"/>
          </p:nvPr>
        </p:nvSpPr>
        <p:spPr/>
        <p:txBody>
          <a:bodyPr/>
          <a:lstStyle/>
          <a:p>
            <a:r>
              <a:rPr lang="en-US"/>
              <a:t>September 13, 2021</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3</a:t>
            </a:r>
            <a:endParaRPr lang="en-US" sz="1050" b="0">
              <a:latin typeface="Times New Roman" charset="0"/>
            </a:endParaRPr>
          </a:p>
        </p:txBody>
      </p:sp>
      <p:pic>
        <p:nvPicPr>
          <p:cNvPr id="4" name="Picture 3">
            <a:extLst>
              <a:ext uri="{FF2B5EF4-FFF2-40B4-BE49-F238E27FC236}">
                <a16:creationId xmlns:a16="http://schemas.microsoft.com/office/drawing/2014/main" id="{0C721053-2ABB-3E4E-AC4A-843EB682E1FE}"/>
              </a:ext>
            </a:extLst>
          </p:cNvPr>
          <p:cNvPicPr>
            <a:picLocks noChangeAspect="1"/>
          </p:cNvPicPr>
          <p:nvPr/>
        </p:nvPicPr>
        <p:blipFill>
          <a:blip r:embed="rId3"/>
          <a:stretch>
            <a:fillRect/>
          </a:stretch>
        </p:blipFill>
        <p:spPr>
          <a:xfrm>
            <a:off x="6934200" y="2286000"/>
            <a:ext cx="2051535" cy="2743200"/>
          </a:xfrm>
          <a:prstGeom prst="rect">
            <a:avLst/>
          </a:prstGeom>
        </p:spPr>
      </p:pic>
      <p:sp>
        <p:nvSpPr>
          <p:cNvPr id="2" name="Slide Number Placeholder 1">
            <a:extLst>
              <a:ext uri="{FF2B5EF4-FFF2-40B4-BE49-F238E27FC236}">
                <a16:creationId xmlns:a16="http://schemas.microsoft.com/office/drawing/2014/main" id="{E3F329C4-F96E-7440-B8A9-F1425BBF2083}"/>
              </a:ext>
            </a:extLst>
          </p:cNvPr>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409464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latin typeface="Arial" charset="0"/>
                <a:ea typeface="Arial" charset="0"/>
                <a:cs typeface="Arial" charset="0"/>
              </a:rPr>
              <a:t>Client specifies </a:t>
            </a:r>
            <a:r>
              <a:rPr lang="ja-JP" altLang="en-US" dirty="0">
                <a:latin typeface="Arial" charset="0"/>
                <a:ea typeface="Arial" charset="0"/>
                <a:cs typeface="Arial" charset="0"/>
              </a:rPr>
              <a:t>“</a:t>
            </a:r>
            <a:r>
              <a:rPr lang="en-US" sz="2400" dirty="0">
                <a:solidFill>
                  <a:srgbClr val="0000FF"/>
                </a:solidFill>
                <a:latin typeface="Lucida Console" charset="0"/>
                <a:ea typeface="Lucida Console" charset="0"/>
                <a:cs typeface="Lucida Console" charset="0"/>
              </a:rPr>
              <a:t>if-modified-since</a:t>
            </a:r>
            <a:r>
              <a:rPr lang="ja-JP" altLang="en-US" dirty="0">
                <a:latin typeface="Arial" charset="0"/>
                <a:ea typeface="Arial" charset="0"/>
                <a:cs typeface="Arial" charset="0"/>
              </a:rPr>
              <a:t>”</a:t>
            </a:r>
            <a:r>
              <a:rPr lang="en-US" dirty="0">
                <a:latin typeface="Arial" charset="0"/>
                <a:ea typeface="Arial" charset="0"/>
                <a:cs typeface="Arial" charset="0"/>
              </a:rPr>
              <a:t> time in request</a:t>
            </a:r>
          </a:p>
          <a:p>
            <a:pPr>
              <a:lnSpc>
                <a:spcPct val="80000"/>
              </a:lnSpc>
            </a:pPr>
            <a:r>
              <a:rPr lang="en-US" dirty="0">
                <a:latin typeface="Arial" charset="0"/>
                <a:ea typeface="Arial" charset="0"/>
                <a:cs typeface="Arial" charset="0"/>
              </a:rPr>
              <a:t>Server compares this against </a:t>
            </a:r>
            <a:r>
              <a:rPr lang="ja-JP" altLang="en-US" dirty="0">
                <a:latin typeface="Arial" charset="0"/>
                <a:ea typeface="Arial" charset="0"/>
                <a:cs typeface="Arial" charset="0"/>
              </a:rPr>
              <a:t>“</a:t>
            </a:r>
            <a:r>
              <a:rPr lang="en-US" dirty="0">
                <a:latin typeface="Arial" charset="0"/>
                <a:ea typeface="Arial" charset="0"/>
                <a:cs typeface="Arial" charset="0"/>
              </a:rPr>
              <a:t>last modified</a:t>
            </a:r>
            <a:r>
              <a:rPr lang="ja-JP" altLang="en-US" dirty="0">
                <a:latin typeface="Arial" charset="0"/>
                <a:ea typeface="Arial" charset="0"/>
                <a:cs typeface="Arial" charset="0"/>
              </a:rPr>
              <a:t>”</a:t>
            </a:r>
            <a:r>
              <a:rPr lang="en-US" dirty="0">
                <a:latin typeface="Arial" charset="0"/>
                <a:ea typeface="Arial" charset="0"/>
                <a:cs typeface="Arial" charset="0"/>
              </a:rPr>
              <a:t> time of resource</a:t>
            </a:r>
          </a:p>
          <a:p>
            <a:pPr>
              <a:lnSpc>
                <a:spcPct val="80000"/>
              </a:lnSpc>
            </a:pPr>
            <a:r>
              <a:rPr lang="en-US" dirty="0">
                <a:latin typeface="Arial" charset="0"/>
                <a:ea typeface="Arial" charset="0"/>
                <a:cs typeface="Arial" charset="0"/>
              </a:rPr>
              <a:t>Server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has not changed</a:t>
            </a:r>
          </a:p>
          <a:p>
            <a:pPr>
              <a:lnSpc>
                <a:spcPct val="80000"/>
              </a:lnSpc>
            </a:pPr>
            <a:r>
              <a:rPr lang="en-US" dirty="0">
                <a:latin typeface="Arial" charset="0"/>
                <a:ea typeface="Arial" charset="0"/>
                <a:cs typeface="Arial" charset="0"/>
              </a:rPr>
              <a:t>…. or a </a:t>
            </a:r>
            <a:r>
              <a:rPr lang="ja-JP" altLang="en-US" dirty="0">
                <a:latin typeface="Arial" charset="0"/>
                <a:ea typeface="Arial" charset="0"/>
                <a:cs typeface="Arial" charset="0"/>
              </a:rPr>
              <a:t>“</a:t>
            </a:r>
            <a:r>
              <a:rPr lang="en-US" dirty="0">
                <a:latin typeface="Arial" charset="0"/>
                <a:ea typeface="Arial" charset="0"/>
                <a:cs typeface="Arial" charset="0"/>
              </a:rPr>
              <a:t>OK</a:t>
            </a:r>
            <a:r>
              <a:rPr lang="ja-JP" altLang="en-US" dirty="0">
                <a:latin typeface="Arial" charset="0"/>
                <a:ea typeface="Arial" charset="0"/>
                <a:cs typeface="Arial" charset="0"/>
              </a:rPr>
              <a:t>”</a:t>
            </a:r>
            <a:r>
              <a:rPr lang="en-US" dirty="0">
                <a:latin typeface="Arial" charset="0"/>
                <a:ea typeface="Arial" charset="0"/>
                <a:cs typeface="Arial" charset="0"/>
              </a:rPr>
              <a:t> with the latest version otherwise</a:t>
            </a:r>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A45BA2DD-9606-5E41-A175-2B8914CBFB94}"/>
              </a:ext>
            </a:extLst>
          </p:cNvPr>
          <p:cNvSpPr>
            <a:spLocks noGrp="1"/>
          </p:cNvSpPr>
          <p:nvPr>
            <p:ph type="sldNum" sz="quarter" idx="12"/>
          </p:nvPr>
        </p:nvSpPr>
        <p:spPr/>
        <p:txBody>
          <a:bodyPr/>
          <a:lstStyle/>
          <a:p>
            <a:fld id="{A190D881-957A-7944-A8D0-1584E528B88F}" type="slidenum">
              <a:rPr lang="en-US" smtClean="0"/>
              <a:pPr/>
              <a:t>40</a:t>
            </a:fld>
            <a:endParaRPr lang="en-US"/>
          </a:p>
        </p:txBody>
      </p:sp>
    </p:spTree>
    <p:extLst>
      <p:ext uri="{BB962C8B-B14F-4D97-AF65-F5344CB8AC3E}">
        <p14:creationId xmlns:p14="http://schemas.microsoft.com/office/powerpoint/2010/main" val="174935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t>Response header:</a:t>
            </a:r>
          </a:p>
          <a:p>
            <a:pPr lvl="1"/>
            <a:r>
              <a:rPr lang="en-US" dirty="0">
                <a:solidFill>
                  <a:srgbClr val="0000FF"/>
                </a:solidFill>
                <a:latin typeface="Lucida Console" charset="0"/>
                <a:ea typeface="Lucida Console" charset="0"/>
                <a:cs typeface="Lucida Console" charset="0"/>
              </a:rPr>
              <a:t>Expires</a:t>
            </a:r>
            <a:r>
              <a:rPr lang="en-US" dirty="0">
                <a:solidFill>
                  <a:srgbClr val="0000FF"/>
                </a:solidFill>
              </a:rPr>
              <a:t> </a:t>
            </a:r>
            <a:r>
              <a:rPr lang="en-US" dirty="0"/>
              <a:t>– how long it’s safe to cache the resource</a:t>
            </a:r>
          </a:p>
          <a:p>
            <a:pPr lvl="1"/>
            <a:r>
              <a:rPr lang="en-US" dirty="0">
                <a:solidFill>
                  <a:srgbClr val="0000FF"/>
                </a:solidFill>
                <a:latin typeface="Lucida Console" charset="0"/>
                <a:ea typeface="Lucida Console" charset="0"/>
                <a:cs typeface="Lucida Console" charset="0"/>
              </a:rPr>
              <a:t>No-cache</a:t>
            </a:r>
            <a:r>
              <a:rPr lang="en-US" dirty="0"/>
              <a:t> – ignore all caches; always get resource directly from server</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2320C67B-99EF-AE4B-A8A5-0F34252B0ED5}"/>
              </a:ext>
            </a:extLst>
          </p:cNvPr>
          <p:cNvSpPr>
            <a:spLocks noGrp="1"/>
          </p:cNvSpPr>
          <p:nvPr>
            <p:ph type="sldNum" sz="quarter" idx="12"/>
          </p:nvPr>
        </p:nvSpPr>
        <p:spPr/>
        <p:txBody>
          <a:bodyPr/>
          <a:lstStyle/>
          <a:p>
            <a:fld id="{A190D881-957A-7944-A8D0-1584E528B88F}" type="slidenum">
              <a:rPr lang="en-US" smtClean="0"/>
              <a:pPr/>
              <a:t>41</a:t>
            </a:fld>
            <a:endParaRPr lang="en-US"/>
          </a:p>
        </p:txBody>
      </p:sp>
    </p:spTree>
    <p:extLst>
      <p:ext uri="{BB962C8B-B14F-4D97-AF65-F5344CB8AC3E}">
        <p14:creationId xmlns:p14="http://schemas.microsoft.com/office/powerpoint/2010/main" val="12184768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a:t>Caching: Where?</a:t>
            </a:r>
            <a:endParaRPr lang="en-US" dirty="0"/>
          </a:p>
        </p:txBody>
      </p:sp>
      <p:sp>
        <p:nvSpPr>
          <p:cNvPr id="1085443" name="Rectangle 3"/>
          <p:cNvSpPr>
            <a:spLocks noGrp="1" noChangeArrowheads="1"/>
          </p:cNvSpPr>
          <p:nvPr>
            <p:ph idx="1"/>
          </p:nvPr>
        </p:nvSpPr>
        <p:spPr/>
        <p:txBody>
          <a:bodyPr/>
          <a:lstStyle/>
          <a:p>
            <a:r>
              <a:rPr lang="en-US" dirty="0"/>
              <a:t>Options</a:t>
            </a:r>
          </a:p>
          <a:p>
            <a:pPr lvl="1"/>
            <a:r>
              <a:rPr lang="en-US" dirty="0"/>
              <a:t>Client (browser)</a:t>
            </a:r>
          </a:p>
          <a:p>
            <a:pPr lvl="1"/>
            <a:r>
              <a:rPr lang="en-US" dirty="0"/>
              <a:t>Forward proxies </a:t>
            </a:r>
          </a:p>
          <a:p>
            <a:pPr lvl="1"/>
            <a:r>
              <a:rPr lang="en-US" dirty="0"/>
              <a:t>Reverse proxies</a:t>
            </a:r>
          </a:p>
          <a:p>
            <a:pPr lvl="1"/>
            <a:r>
              <a:rPr lang="en-US" dirty="0">
                <a:solidFill>
                  <a:schemeClr val="accent2">
                    <a:lumMod val="50000"/>
                    <a:lumOff val="50000"/>
                  </a:schemeClr>
                </a:solidFill>
              </a:rPr>
              <a:t>Content Distribution Network </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F2AAD6CE-9751-0545-A7C3-E688F48EE6C8}"/>
              </a:ext>
            </a:extLst>
          </p:cNvPr>
          <p:cNvSpPr>
            <a:spLocks noGrp="1"/>
          </p:cNvSpPr>
          <p:nvPr>
            <p:ph type="sldNum" sz="quarter" idx="12"/>
          </p:nvPr>
        </p:nvSpPr>
        <p:spPr/>
        <p:txBody>
          <a:bodyPr/>
          <a:lstStyle/>
          <a:p>
            <a:fld id="{A190D881-957A-7944-A8D0-1584E528B88F}" type="slidenum">
              <a:rPr lang="en-US" smtClean="0"/>
              <a:pPr/>
              <a:t>42</a:t>
            </a:fld>
            <a:endParaRPr lang="en-US"/>
          </a:p>
        </p:txBody>
      </p:sp>
    </p:spTree>
    <p:extLst>
      <p:ext uri="{BB962C8B-B14F-4D97-AF65-F5344CB8AC3E}">
        <p14:creationId xmlns:p14="http://schemas.microsoft.com/office/powerpoint/2010/main" val="195662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a:spLocks noGrp="1" noChangeArrowheads="1"/>
          </p:cNvSpPr>
          <p:nvPr>
            <p:ph type="title"/>
          </p:nvPr>
        </p:nvSpPr>
        <p:spPr/>
        <p:txBody>
          <a:bodyPr/>
          <a:lstStyle/>
          <a:p>
            <a:r>
              <a:rPr lang="en-US" dirty="0"/>
              <a:t>Caching: Where?</a:t>
            </a:r>
          </a:p>
        </p:txBody>
      </p:sp>
      <p:sp>
        <p:nvSpPr>
          <p:cNvPr id="1669123" name="Rectangle 3"/>
          <p:cNvSpPr>
            <a:spLocks noGrp="1" noChangeArrowheads="1"/>
          </p:cNvSpPr>
          <p:nvPr>
            <p:ph type="body" idx="1"/>
          </p:nvPr>
        </p:nvSpPr>
        <p:spPr/>
        <p:txBody>
          <a:bodyPr/>
          <a:lstStyle/>
          <a:p>
            <a:r>
              <a:rPr lang="en-US" dirty="0"/>
              <a:t>Many clients transfer same information</a:t>
            </a:r>
            <a:r>
              <a:rPr lang="en-US" dirty="0">
                <a:sym typeface="Wingdings" charset="0"/>
              </a:rPr>
              <a:t> </a:t>
            </a:r>
          </a:p>
          <a:p>
            <a:pPr lvl="1"/>
            <a:r>
              <a:rPr lang="en-US" dirty="0">
                <a:sym typeface="Wingdings" charset="0"/>
              </a:rPr>
              <a:t>Generate unnecessary server and network load</a:t>
            </a:r>
          </a:p>
          <a:p>
            <a:pPr lvl="1"/>
            <a:r>
              <a:rPr lang="en-US" dirty="0">
                <a:sym typeface="Wingdings" charset="0"/>
              </a:rPr>
              <a:t>Clients experience unnecessary latency</a:t>
            </a:r>
            <a:endParaRPr lang="en-US" dirty="0"/>
          </a:p>
        </p:txBody>
      </p:sp>
      <p:sp>
        <p:nvSpPr>
          <p:cNvPr id="3" name="Footer Placeholder 2"/>
          <p:cNvSpPr>
            <a:spLocks noGrp="1"/>
          </p:cNvSpPr>
          <p:nvPr>
            <p:ph type="ftr" sz="quarter" idx="11"/>
          </p:nvPr>
        </p:nvSpPr>
        <p:spPr/>
        <p:txBody>
          <a:bodyPr/>
          <a:lstStyle/>
          <a:p>
            <a:r>
              <a:rPr lang="en-US"/>
              <a:t>EECS 489 – Lecture 3</a:t>
            </a:r>
          </a:p>
        </p:txBody>
      </p:sp>
      <p:grpSp>
        <p:nvGrpSpPr>
          <p:cNvPr id="1669124" name="Group 4"/>
          <p:cNvGrpSpPr>
            <a:grpSpLocks/>
          </p:cNvGrpSpPr>
          <p:nvPr/>
        </p:nvGrpSpPr>
        <p:grpSpPr bwMode="auto">
          <a:xfrm>
            <a:off x="6019800" y="6096001"/>
            <a:ext cx="371475" cy="381000"/>
            <a:chOff x="1014" y="912"/>
            <a:chExt cx="574" cy="596"/>
          </a:xfrm>
        </p:grpSpPr>
        <p:sp>
          <p:nvSpPr>
            <p:cNvPr id="1669125"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26"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27"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28"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29"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0"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1"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2"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33"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34"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5"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6"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37" name="Group 17"/>
          <p:cNvGrpSpPr>
            <a:grpSpLocks/>
          </p:cNvGrpSpPr>
          <p:nvPr/>
        </p:nvGrpSpPr>
        <p:grpSpPr bwMode="auto">
          <a:xfrm>
            <a:off x="7477125" y="6096001"/>
            <a:ext cx="371475" cy="381000"/>
            <a:chOff x="1014" y="912"/>
            <a:chExt cx="574" cy="596"/>
          </a:xfrm>
        </p:grpSpPr>
        <p:sp>
          <p:nvSpPr>
            <p:cNvPr id="166913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3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4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4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4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50" name="Group 30"/>
          <p:cNvGrpSpPr>
            <a:grpSpLocks/>
          </p:cNvGrpSpPr>
          <p:nvPr/>
        </p:nvGrpSpPr>
        <p:grpSpPr bwMode="auto">
          <a:xfrm>
            <a:off x="1219200" y="6096001"/>
            <a:ext cx="371475" cy="381000"/>
            <a:chOff x="1014" y="912"/>
            <a:chExt cx="574" cy="596"/>
          </a:xfrm>
        </p:grpSpPr>
        <p:sp>
          <p:nvSpPr>
            <p:cNvPr id="1669151"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52"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3"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4"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55"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6"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7"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8"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59"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60"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1"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2"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63" name="Group 43"/>
          <p:cNvGrpSpPr>
            <a:grpSpLocks/>
          </p:cNvGrpSpPr>
          <p:nvPr/>
        </p:nvGrpSpPr>
        <p:grpSpPr bwMode="auto">
          <a:xfrm>
            <a:off x="2895600" y="6096001"/>
            <a:ext cx="371475" cy="381000"/>
            <a:chOff x="1014" y="912"/>
            <a:chExt cx="574" cy="596"/>
          </a:xfrm>
        </p:grpSpPr>
        <p:sp>
          <p:nvSpPr>
            <p:cNvPr id="16691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76" name="Group 56"/>
          <p:cNvGrpSpPr>
            <a:grpSpLocks/>
          </p:cNvGrpSpPr>
          <p:nvPr/>
        </p:nvGrpSpPr>
        <p:grpSpPr bwMode="auto">
          <a:xfrm>
            <a:off x="1371600" y="4572000"/>
            <a:ext cx="2179638" cy="1447800"/>
            <a:chOff x="832" y="1344"/>
            <a:chExt cx="1136" cy="1024"/>
          </a:xfrm>
        </p:grpSpPr>
        <p:sp>
          <p:nvSpPr>
            <p:cNvPr id="1669177"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8"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9"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0"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1"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2"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3"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4"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5"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1669186" name="Group 66"/>
          <p:cNvGrpSpPr>
            <a:grpSpLocks/>
          </p:cNvGrpSpPr>
          <p:nvPr/>
        </p:nvGrpSpPr>
        <p:grpSpPr bwMode="auto">
          <a:xfrm>
            <a:off x="5440364" y="4572000"/>
            <a:ext cx="2179637" cy="1447800"/>
            <a:chOff x="832" y="1344"/>
            <a:chExt cx="1136" cy="1024"/>
          </a:xfrm>
        </p:grpSpPr>
        <p:sp>
          <p:nvSpPr>
            <p:cNvPr id="1669187"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8"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9"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0"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1"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2"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3"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4"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5"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1669196" name="Group 76"/>
          <p:cNvGrpSpPr>
            <a:grpSpLocks/>
          </p:cNvGrpSpPr>
          <p:nvPr/>
        </p:nvGrpSpPr>
        <p:grpSpPr bwMode="auto">
          <a:xfrm>
            <a:off x="3276600" y="3962401"/>
            <a:ext cx="2438400" cy="1447800"/>
            <a:chOff x="832" y="1344"/>
            <a:chExt cx="1136" cy="1024"/>
          </a:xfrm>
        </p:grpSpPr>
        <p:sp>
          <p:nvSpPr>
            <p:cNvPr id="166919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1669206" name="Text Box 86"/>
          <p:cNvSpPr txBox="1">
            <a:spLocks noChangeArrowheads="1"/>
          </p:cNvSpPr>
          <p:nvPr/>
        </p:nvSpPr>
        <p:spPr bwMode="auto">
          <a:xfrm>
            <a:off x="3556439" y="3476637"/>
            <a:ext cx="939361"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Server</a:t>
            </a:r>
          </a:p>
        </p:txBody>
      </p:sp>
      <p:sp>
        <p:nvSpPr>
          <p:cNvPr id="1669207"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1669208"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09"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0"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1"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2"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1669213"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1669214"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669215" name="Object 95"/>
          <p:cNvGraphicFramePr>
            <a:graphicFrameLocks noChangeAspect="1"/>
          </p:cNvGraphicFramePr>
          <p:nvPr/>
        </p:nvGraphicFramePr>
        <p:xfrm>
          <a:off x="4486276" y="3429000"/>
          <a:ext cx="314325" cy="515938"/>
        </p:xfrm>
        <a:graphic>
          <a:graphicData uri="http://schemas.openxmlformats.org/presentationml/2006/ole">
            <mc:AlternateContent xmlns:mc="http://schemas.openxmlformats.org/markup-compatibility/2006">
              <mc:Choice xmlns:v="urn:schemas-microsoft-com:vml" Requires="v">
                <p:oleObj spid="_x0000_s4270" name="Clip" r:id="rId3" imgW="2106360" imgH="3468960" progId="MS_ClipArt_Gallery.5">
                  <p:embed/>
                </p:oleObj>
              </mc:Choice>
              <mc:Fallback>
                <p:oleObj name="Clip" r:id="rId3" imgW="2106360" imgH="346896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276" y="3429000"/>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 name="Slide Number Placeholder 3">
            <a:extLst>
              <a:ext uri="{FF2B5EF4-FFF2-40B4-BE49-F238E27FC236}">
                <a16:creationId xmlns:a16="http://schemas.microsoft.com/office/drawing/2014/main" id="{F7397946-A228-5840-82F4-EDAA8A6DD0EB}"/>
              </a:ext>
            </a:extLst>
          </p:cNvPr>
          <p:cNvSpPr>
            <a:spLocks noGrp="1"/>
          </p:cNvSpPr>
          <p:nvPr>
            <p:ph type="sldNum" sz="quarter" idx="12"/>
          </p:nvPr>
        </p:nvSpPr>
        <p:spPr/>
        <p:txBody>
          <a:bodyPr/>
          <a:lstStyle/>
          <a:p>
            <a:fld id="{A190D881-957A-7944-A8D0-1584E528B88F}" type="slidenum">
              <a:rPr lang="en-US" smtClean="0"/>
              <a:pPr/>
              <a:t>43</a:t>
            </a:fld>
            <a:endParaRPr lang="en-US"/>
          </a:p>
        </p:txBody>
      </p:sp>
    </p:spTree>
    <p:extLst>
      <p:ext uri="{BB962C8B-B14F-4D97-AF65-F5344CB8AC3E}">
        <p14:creationId xmlns:p14="http://schemas.microsoft.com/office/powerpoint/2010/main" val="1239242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Reverse Proxies</a:t>
            </a:r>
          </a:p>
        </p:txBody>
      </p:sp>
      <p:sp>
        <p:nvSpPr>
          <p:cNvPr id="3" name="Content Placeholder 2"/>
          <p:cNvSpPr>
            <a:spLocks noGrp="1"/>
          </p:cNvSpPr>
          <p:nvPr>
            <p:ph idx="1"/>
          </p:nvPr>
        </p:nvSpPr>
        <p:spPr/>
        <p:txBody>
          <a:bodyPr/>
          <a:lstStyle/>
          <a:p>
            <a:r>
              <a:rPr lang="en-US" dirty="0"/>
              <a:t>Cache documents close to server</a:t>
            </a:r>
          </a:p>
          <a:p>
            <a:pPr lvl="1"/>
            <a:r>
              <a:rPr lang="en-US" dirty="0">
                <a:sym typeface="Wingdings" charset="0"/>
              </a:rPr>
              <a:t>Decrease server load</a:t>
            </a:r>
          </a:p>
          <a:p>
            <a:pPr lvl="1"/>
            <a:r>
              <a:rPr lang="en-US" dirty="0">
                <a:sym typeface="Wingdings" charset="0"/>
              </a:rPr>
              <a:t>By content provider</a:t>
            </a: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44</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extLst>
              <p:ext uri="{D42A27DB-BD31-4B8C-83A1-F6EECF244321}">
                <p14:modId xmlns:p14="http://schemas.microsoft.com/office/powerpoint/2010/main" val="1670086783"/>
              </p:ext>
            </p:extLst>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1167"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solidFill>
                <a:srgbClr val="0000FF"/>
              </a:solidFill>
            </a:endParaRPr>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6" name="Slide Number Placeholder 5">
            <a:extLst>
              <a:ext uri="{FF2B5EF4-FFF2-40B4-BE49-F238E27FC236}">
                <a16:creationId xmlns:a16="http://schemas.microsoft.com/office/drawing/2014/main" id="{6219AB70-D6FE-DE43-9249-3D4CC9E34632}"/>
              </a:ext>
            </a:extLst>
          </p:cNvPr>
          <p:cNvSpPr>
            <a:spLocks noGrp="1"/>
          </p:cNvSpPr>
          <p:nvPr>
            <p:ph type="sldNum" sz="quarter" idx="12"/>
          </p:nvPr>
        </p:nvSpPr>
        <p:spPr/>
        <p:txBody>
          <a:bodyPr/>
          <a:lstStyle/>
          <a:p>
            <a:fld id="{A190D881-957A-7944-A8D0-1584E528B88F}" type="slidenum">
              <a:rPr lang="en-US" smtClean="0"/>
              <a:pPr/>
              <a:t>44</a:t>
            </a:fld>
            <a:endParaRPr lang="en-US"/>
          </a:p>
        </p:txBody>
      </p:sp>
    </p:spTree>
    <p:extLst>
      <p:ext uri="{BB962C8B-B14F-4D97-AF65-F5344CB8AC3E}">
        <p14:creationId xmlns:p14="http://schemas.microsoft.com/office/powerpoint/2010/main" val="13144090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Forward Proxies</a:t>
            </a:r>
          </a:p>
        </p:txBody>
      </p:sp>
      <p:sp>
        <p:nvSpPr>
          <p:cNvPr id="3" name="Content Placeholder 2"/>
          <p:cNvSpPr>
            <a:spLocks noGrp="1"/>
          </p:cNvSpPr>
          <p:nvPr>
            <p:ph idx="1"/>
          </p:nvPr>
        </p:nvSpPr>
        <p:spPr/>
        <p:txBody>
          <a:bodyPr/>
          <a:lstStyle/>
          <a:p>
            <a:r>
              <a:rPr lang="en-US" dirty="0"/>
              <a:t>Cache documents close to clients </a:t>
            </a:r>
          </a:p>
          <a:p>
            <a:pPr lvl="1"/>
            <a:r>
              <a:rPr lang="en-US" dirty="0">
                <a:sym typeface="Wingdings" charset="0"/>
              </a:rPr>
              <a:t>Reduce network traffic and decrease latency</a:t>
            </a:r>
          </a:p>
          <a:p>
            <a:pPr lvl="1"/>
            <a:r>
              <a:rPr lang="en-US" dirty="0">
                <a:sym typeface="Wingdings" charset="0"/>
              </a:rPr>
              <a:t>By ISPs or enterprises</a:t>
            </a:r>
            <a:endParaRPr lang="en-US" dirty="0"/>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45</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7310"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108" name="Rectangle 98"/>
          <p:cNvSpPr>
            <a:spLocks noChangeArrowheads="1"/>
          </p:cNvSpPr>
          <p:nvPr/>
        </p:nvSpPr>
        <p:spPr bwMode="auto">
          <a:xfrm>
            <a:off x="23034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9" name="Rectangle 99"/>
          <p:cNvSpPr>
            <a:spLocks noChangeArrowheads="1"/>
          </p:cNvSpPr>
          <p:nvPr/>
        </p:nvSpPr>
        <p:spPr bwMode="auto">
          <a:xfrm>
            <a:off x="29638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10" name="Oval 100"/>
          <p:cNvSpPr>
            <a:spLocks noChangeArrowheads="1"/>
          </p:cNvSpPr>
          <p:nvPr/>
        </p:nvSpPr>
        <p:spPr bwMode="auto">
          <a:xfrm>
            <a:off x="2074862" y="5105400"/>
            <a:ext cx="1260966" cy="457200"/>
          </a:xfrm>
          <a:prstGeom prst="ellipse">
            <a:avLst/>
          </a:prstGeom>
          <a:noFill/>
          <a:ln w="19050" cmpd="sng">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solidFill>
                <a:srgbClr val="0000FF"/>
              </a:solidFill>
            </a:endParaRPr>
          </a:p>
        </p:txBody>
      </p:sp>
      <p:sp>
        <p:nvSpPr>
          <p:cNvPr id="111" name="Text Box 110"/>
          <p:cNvSpPr txBox="1">
            <a:spLocks noChangeArrowheads="1"/>
          </p:cNvSpPr>
          <p:nvPr/>
        </p:nvSpPr>
        <p:spPr bwMode="auto">
          <a:xfrm>
            <a:off x="398465" y="5076837"/>
            <a:ext cx="1669497"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dirty="0">
                <a:solidFill>
                  <a:srgbClr val="0000FF"/>
                </a:solidFill>
                <a:latin typeface="Arial" charset="0"/>
              </a:rPr>
              <a:t>Forward proxies</a:t>
            </a:r>
          </a:p>
        </p:txBody>
      </p:sp>
      <p:sp>
        <p:nvSpPr>
          <p:cNvPr id="6" name="Slide Number Placeholder 5">
            <a:extLst>
              <a:ext uri="{FF2B5EF4-FFF2-40B4-BE49-F238E27FC236}">
                <a16:creationId xmlns:a16="http://schemas.microsoft.com/office/drawing/2014/main" id="{B590EDF8-B488-C741-B059-D0C0D4D511B7}"/>
              </a:ext>
            </a:extLst>
          </p:cNvPr>
          <p:cNvSpPr>
            <a:spLocks noGrp="1"/>
          </p:cNvSpPr>
          <p:nvPr>
            <p:ph type="sldNum" sz="quarter" idx="12"/>
          </p:nvPr>
        </p:nvSpPr>
        <p:spPr/>
        <p:txBody>
          <a:bodyPr/>
          <a:lstStyle/>
          <a:p>
            <a:fld id="{A190D881-957A-7944-A8D0-1584E528B88F}" type="slidenum">
              <a:rPr lang="en-US" smtClean="0"/>
              <a:pPr/>
              <a:t>45</a:t>
            </a:fld>
            <a:endParaRPr lang="en-US"/>
          </a:p>
        </p:txBody>
      </p:sp>
    </p:spTree>
    <p:extLst>
      <p:ext uri="{BB962C8B-B14F-4D97-AF65-F5344CB8AC3E}">
        <p14:creationId xmlns:p14="http://schemas.microsoft.com/office/powerpoint/2010/main" val="5707692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HTTP/1.1</a:t>
            </a:r>
          </a:p>
          <a:p>
            <a:pPr lvl="1"/>
            <a:r>
              <a:rPr lang="en-US" dirty="0"/>
              <a:t>Text-based protocol</a:t>
            </a:r>
          </a:p>
          <a:p>
            <a:pPr lvl="1"/>
            <a:r>
              <a:rPr lang="en-US" dirty="0"/>
              <a:t>Replaced by binary HTTP/2 protocol, which being replaced by HTTP/3</a:t>
            </a:r>
          </a:p>
          <a:p>
            <a:r>
              <a:rPr lang="en-US" dirty="0"/>
              <a:t>Many ways to improve performance</a:t>
            </a:r>
          </a:p>
          <a:p>
            <a:pPr lvl="1"/>
            <a:r>
              <a:rPr lang="en-US" dirty="0"/>
              <a:t>Pipelining and batching</a:t>
            </a:r>
          </a:p>
          <a:p>
            <a:pPr lvl="1"/>
            <a:r>
              <a:rPr lang="en-US" dirty="0"/>
              <a:t>Caching in proxies and CDNs</a:t>
            </a:r>
          </a:p>
          <a:p>
            <a:pPr lvl="1"/>
            <a:r>
              <a:rPr lang="en-US" dirty="0"/>
              <a:t>Datacenters</a:t>
            </a:r>
          </a:p>
        </p:txBody>
      </p:sp>
      <p:sp>
        <p:nvSpPr>
          <p:cNvPr id="4" name="Date Placeholder 3"/>
          <p:cNvSpPr>
            <a:spLocks noGrp="1"/>
          </p:cNvSpPr>
          <p:nvPr>
            <p:ph type="dt" sz="half" idx="10"/>
          </p:nvPr>
        </p:nvSpPr>
        <p:spPr/>
        <p:txBody>
          <a:bodyPr/>
          <a:lstStyle/>
          <a:p>
            <a:r>
              <a:rPr lang="en-US"/>
              <a:t>September 13,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AFFD55F9-C500-824B-90F4-132AFD1705BC}"/>
              </a:ext>
            </a:extLst>
          </p:cNvPr>
          <p:cNvSpPr>
            <a:spLocks noGrp="1"/>
          </p:cNvSpPr>
          <p:nvPr>
            <p:ph type="sldNum" sz="quarter" idx="12"/>
          </p:nvPr>
        </p:nvSpPr>
        <p:spPr/>
        <p:txBody>
          <a:bodyPr/>
          <a:lstStyle/>
          <a:p>
            <a:fld id="{A190D881-957A-7944-A8D0-1584E528B88F}" type="slidenum">
              <a:rPr lang="en-US" smtClean="0"/>
              <a:pPr/>
              <a:t>46</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HTTP/1.1 – 1996 </a:t>
            </a:r>
          </a:p>
          <a:p>
            <a:pPr lvl="2"/>
            <a:r>
              <a:rPr lang="en-US" dirty="0"/>
              <a:t>Performance and security optimizations</a:t>
            </a:r>
          </a:p>
          <a:p>
            <a:pPr lvl="1"/>
            <a:r>
              <a:rPr lang="en-US" dirty="0"/>
              <a:t>HTTP/2 – 2015</a:t>
            </a:r>
          </a:p>
          <a:p>
            <a:pPr lvl="2"/>
            <a:r>
              <a:rPr lang="en-US" dirty="0"/>
              <a:t>Latency optimizations via request multiplexing over single TCP connection</a:t>
            </a:r>
          </a:p>
          <a:p>
            <a:pPr lvl="2"/>
            <a:r>
              <a:rPr lang="en-US" dirty="0"/>
              <a:t>Binary protocol instead of text</a:t>
            </a:r>
          </a:p>
          <a:p>
            <a:pPr lvl="2"/>
            <a:r>
              <a:rPr lang="en-US" dirty="0"/>
              <a:t>Server push</a:t>
            </a:r>
          </a:p>
          <a:p>
            <a:pPr lvl="2"/>
            <a:endParaRPr lang="en-US" dirty="0"/>
          </a:p>
        </p:txBody>
      </p:sp>
      <p:sp>
        <p:nvSpPr>
          <p:cNvPr id="3" name="Date Placeholder 2"/>
          <p:cNvSpPr>
            <a:spLocks noGrp="1"/>
          </p:cNvSpPr>
          <p:nvPr>
            <p:ph type="dt" sz="half" idx="10"/>
          </p:nvPr>
        </p:nvSpPr>
        <p:spPr/>
        <p:txBody>
          <a:bodyPr/>
          <a:lstStyle/>
          <a:p>
            <a:r>
              <a:rPr lang="en-US"/>
              <a:t>September 13, 2021</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9EC6F58F-A565-F643-B6A4-4E725032C4C5}"/>
              </a:ext>
            </a:extLst>
          </p:cNvPr>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40751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HTTP/3 – TBA</a:t>
            </a:r>
          </a:p>
          <a:p>
            <a:pPr lvl="2"/>
            <a:r>
              <a:rPr lang="en-US" dirty="0"/>
              <a:t>Built on top of QUIC, which is a user-space congestion control protocol on UDP</a:t>
            </a:r>
          </a:p>
          <a:p>
            <a:pPr lvl="2"/>
            <a:r>
              <a:rPr lang="en-US" dirty="0"/>
              <a:t>Solves head-of-line (HOL) blocking problem in multiplexing over single TCP connection</a:t>
            </a:r>
          </a:p>
        </p:txBody>
      </p:sp>
      <p:sp>
        <p:nvSpPr>
          <p:cNvPr id="3" name="Date Placeholder 2"/>
          <p:cNvSpPr>
            <a:spLocks noGrp="1"/>
          </p:cNvSpPr>
          <p:nvPr>
            <p:ph type="dt" sz="half" idx="10"/>
          </p:nvPr>
        </p:nvSpPr>
        <p:spPr/>
        <p:txBody>
          <a:bodyPr/>
          <a:lstStyle/>
          <a:p>
            <a:r>
              <a:rPr lang="en-US"/>
              <a:t>September 13, 2021</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DE2C437F-0E68-DB45-A149-7CF5B26A35D7}"/>
              </a:ext>
            </a:extLst>
          </p:cNvPr>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2227967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6D5C-E3DF-B44A-8298-9521E09376A6}"/>
              </a:ext>
            </a:extLst>
          </p:cNvPr>
          <p:cNvSpPr>
            <a:spLocks noGrp="1"/>
          </p:cNvSpPr>
          <p:nvPr>
            <p:ph type="title"/>
          </p:nvPr>
        </p:nvSpPr>
        <p:spPr/>
        <p:txBody>
          <a:bodyPr/>
          <a:lstStyle/>
          <a:p>
            <a:r>
              <a:rPr lang="en-US" dirty="0"/>
              <a:t>What does it consist of?</a:t>
            </a:r>
          </a:p>
        </p:txBody>
      </p:sp>
      <p:sp>
        <p:nvSpPr>
          <p:cNvPr id="3" name="Content Placeholder 2">
            <a:extLst>
              <a:ext uri="{FF2B5EF4-FFF2-40B4-BE49-F238E27FC236}">
                <a16:creationId xmlns:a16="http://schemas.microsoft.com/office/drawing/2014/main" id="{21EF2C60-DE15-7746-95FD-B01731998A18}"/>
              </a:ext>
            </a:extLst>
          </p:cNvPr>
          <p:cNvSpPr>
            <a:spLocks noGrp="1"/>
          </p:cNvSpPr>
          <p:nvPr>
            <p:ph idx="1"/>
          </p:nvPr>
        </p:nvSpPr>
        <p:spPr/>
        <p:txBody>
          <a:bodyPr/>
          <a:lstStyle/>
          <a:p>
            <a:r>
              <a:rPr lang="en-US" dirty="0"/>
              <a:t>Who uses it?</a:t>
            </a:r>
          </a:p>
          <a:p>
            <a:r>
              <a:rPr lang="en-US" dirty="0"/>
              <a:t>Who provides the content?</a:t>
            </a:r>
          </a:p>
          <a:p>
            <a:r>
              <a:rPr lang="en-US" dirty="0"/>
              <a:t>How do they communicate?</a:t>
            </a:r>
          </a:p>
          <a:p>
            <a:endParaRPr lang="en-US" dirty="0"/>
          </a:p>
          <a:p>
            <a:r>
              <a:rPr lang="en-US" dirty="0"/>
              <a:t>How do we find the content?</a:t>
            </a:r>
          </a:p>
          <a:p>
            <a:r>
              <a:rPr lang="en-US" dirty="0"/>
              <a:t>How is the content organized?</a:t>
            </a:r>
          </a:p>
          <a:p>
            <a:r>
              <a:rPr lang="en-US" dirty="0"/>
              <a:t>How is it displayed?</a:t>
            </a:r>
          </a:p>
          <a:p>
            <a:endParaRPr lang="en-US" dirty="0"/>
          </a:p>
        </p:txBody>
      </p:sp>
      <p:sp>
        <p:nvSpPr>
          <p:cNvPr id="4" name="Date Placeholder 3">
            <a:extLst>
              <a:ext uri="{FF2B5EF4-FFF2-40B4-BE49-F238E27FC236}">
                <a16:creationId xmlns:a16="http://schemas.microsoft.com/office/drawing/2014/main" id="{CAA4CC35-5CAA-9444-85CA-F5A310E12664}"/>
              </a:ext>
            </a:extLst>
          </p:cNvPr>
          <p:cNvSpPr>
            <a:spLocks noGrp="1"/>
          </p:cNvSpPr>
          <p:nvPr>
            <p:ph type="dt" sz="half" idx="10"/>
          </p:nvPr>
        </p:nvSpPr>
        <p:spPr/>
        <p:txBody>
          <a:bodyPr/>
          <a:lstStyle/>
          <a:p>
            <a:r>
              <a:rPr lang="en-US"/>
              <a:t>September 13, 2021</a:t>
            </a:r>
            <a:endParaRPr lang="en-US" sz="1050" b="0">
              <a:latin typeface="Times New Roman" charset="0"/>
            </a:endParaRPr>
          </a:p>
        </p:txBody>
      </p:sp>
      <p:sp>
        <p:nvSpPr>
          <p:cNvPr id="5" name="Footer Placeholder 4">
            <a:extLst>
              <a:ext uri="{FF2B5EF4-FFF2-40B4-BE49-F238E27FC236}">
                <a16:creationId xmlns:a16="http://schemas.microsoft.com/office/drawing/2014/main" id="{F43E7BE9-1F45-8E48-871F-723944F1AFE3}"/>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E2402F3D-1CDB-074D-A069-35C79B7A3A4B}"/>
              </a:ext>
            </a:extLst>
          </p:cNvPr>
          <p:cNvSpPr>
            <a:spLocks noGrp="1"/>
          </p:cNvSpPr>
          <p:nvPr>
            <p:ph type="sldNum" sz="quarter" idx="12"/>
          </p:nvPr>
        </p:nvSpPr>
        <p:spPr/>
        <p:txBody>
          <a:bodyPr/>
          <a:lstStyle/>
          <a:p>
            <a:fld id="{A190D881-957A-7944-A8D0-1584E528B88F}" type="slidenum">
              <a:rPr lang="en-US" smtClean="0"/>
              <a:pPr/>
              <a:t>7</a:t>
            </a:fld>
            <a:endParaRPr lang="en-US"/>
          </a:p>
        </p:txBody>
      </p:sp>
    </p:spTree>
    <p:extLst>
      <p:ext uri="{BB962C8B-B14F-4D97-AF65-F5344CB8AC3E}">
        <p14:creationId xmlns:p14="http://schemas.microsoft.com/office/powerpoint/2010/main" val="686483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Web components</a:t>
            </a:r>
          </a:p>
        </p:txBody>
      </p:sp>
      <p:sp>
        <p:nvSpPr>
          <p:cNvPr id="1064963" name="Rectangle 3"/>
          <p:cNvSpPr>
            <a:spLocks noGrp="1" noChangeArrowheads="1"/>
          </p:cNvSpPr>
          <p:nvPr>
            <p:ph type="body" idx="1"/>
          </p:nvPr>
        </p:nvSpPr>
        <p:spPr/>
        <p:txBody>
          <a:bodyPr/>
          <a:lstStyle/>
          <a:p>
            <a:r>
              <a:rPr lang="en-US" dirty="0"/>
              <a:t>Infrastructure:</a:t>
            </a:r>
          </a:p>
          <a:p>
            <a:pPr lvl="1"/>
            <a:r>
              <a:rPr lang="en-US" dirty="0"/>
              <a:t>Clients</a:t>
            </a:r>
          </a:p>
          <a:p>
            <a:pPr lvl="1"/>
            <a:r>
              <a:rPr lang="en-US" dirty="0"/>
              <a:t>Servers (DNS, CDN, Datacenters)</a:t>
            </a:r>
          </a:p>
          <a:p>
            <a:pPr lvl="1"/>
            <a:endParaRPr lang="en-US" dirty="0"/>
          </a:p>
          <a:p>
            <a:r>
              <a:rPr lang="en-US" dirty="0"/>
              <a:t>Content:</a:t>
            </a:r>
          </a:p>
          <a:p>
            <a:pPr lvl="1"/>
            <a:r>
              <a:rPr lang="en-US" dirty="0"/>
              <a:t>URL: naming content</a:t>
            </a:r>
          </a:p>
          <a:p>
            <a:pPr lvl="1"/>
            <a:r>
              <a:rPr lang="en-US" dirty="0"/>
              <a:t>HTML: formatting content</a:t>
            </a:r>
          </a:p>
          <a:p>
            <a:pPr lvl="1"/>
            <a:endParaRPr lang="en-US" dirty="0"/>
          </a:p>
          <a:p>
            <a:r>
              <a:rPr lang="en-US" dirty="0"/>
              <a:t>Protocol for exchanging information: </a:t>
            </a:r>
            <a:r>
              <a:rPr lang="en-US" dirty="0">
                <a:solidFill>
                  <a:srgbClr val="0000FF"/>
                </a:solidFill>
              </a:rPr>
              <a:t>HTTP</a:t>
            </a:r>
          </a:p>
        </p:txBody>
      </p:sp>
      <p:sp>
        <p:nvSpPr>
          <p:cNvPr id="2" name="Date Placeholder 1"/>
          <p:cNvSpPr>
            <a:spLocks noGrp="1"/>
          </p:cNvSpPr>
          <p:nvPr>
            <p:ph type="dt" sz="half" idx="10"/>
          </p:nvPr>
        </p:nvSpPr>
        <p:spPr/>
        <p:txBody>
          <a:bodyPr/>
          <a:lstStyle/>
          <a:p>
            <a:r>
              <a:rPr lang="en-US"/>
              <a:t>September 13, 2021</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5775B30C-1EC4-0145-B7E8-789F52D88544}"/>
              </a:ext>
            </a:extLst>
          </p:cNvPr>
          <p:cNvSpPr>
            <a:spLocks noGrp="1"/>
          </p:cNvSpPr>
          <p:nvPr>
            <p:ph type="sldNum" sz="quarter" idx="12"/>
          </p:nvPr>
        </p:nvSpPr>
        <p:spPr/>
        <p:txBody>
          <a:bodyPr/>
          <a:lstStyle/>
          <a:p>
            <a:fld id="{A190D881-957A-7944-A8D0-1584E528B88F}" type="slidenum">
              <a:rPr lang="en-US" smtClean="0"/>
              <a:pPr/>
              <a:t>8</a:t>
            </a:fld>
            <a:endParaRPr lang="en-US"/>
          </a:p>
        </p:txBody>
      </p:sp>
    </p:spTree>
    <p:extLst>
      <p:ext uri="{BB962C8B-B14F-4D97-AF65-F5344CB8AC3E}">
        <p14:creationId xmlns:p14="http://schemas.microsoft.com/office/powerpoint/2010/main" val="14380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924E-C6B4-5048-8634-D39FF32A05E1}"/>
              </a:ext>
            </a:extLst>
          </p:cNvPr>
          <p:cNvSpPr>
            <a:spLocks noGrp="1"/>
          </p:cNvSpPr>
          <p:nvPr>
            <p:ph type="title"/>
          </p:nvPr>
        </p:nvSpPr>
        <p:spPr/>
        <p:txBody>
          <a:bodyPr/>
          <a:lstStyle/>
          <a:p>
            <a:r>
              <a:rPr lang="en-US" dirty="0"/>
              <a:t>Why is there nothing about the network?</a:t>
            </a:r>
          </a:p>
        </p:txBody>
      </p:sp>
      <p:sp>
        <p:nvSpPr>
          <p:cNvPr id="4" name="Date Placeholder 3">
            <a:extLst>
              <a:ext uri="{FF2B5EF4-FFF2-40B4-BE49-F238E27FC236}">
                <a16:creationId xmlns:a16="http://schemas.microsoft.com/office/drawing/2014/main" id="{A810A6F7-78F6-7E4A-881C-CACA8E81C440}"/>
              </a:ext>
            </a:extLst>
          </p:cNvPr>
          <p:cNvSpPr>
            <a:spLocks noGrp="1"/>
          </p:cNvSpPr>
          <p:nvPr>
            <p:ph type="dt" sz="half" idx="10"/>
          </p:nvPr>
        </p:nvSpPr>
        <p:spPr/>
        <p:txBody>
          <a:bodyPr/>
          <a:lstStyle/>
          <a:p>
            <a:r>
              <a:rPr lang="en-US"/>
              <a:t>September 13, 2021</a:t>
            </a:r>
            <a:endParaRPr lang="en-US" sz="1050" b="0">
              <a:latin typeface="Times New Roman" charset="0"/>
            </a:endParaRPr>
          </a:p>
        </p:txBody>
      </p:sp>
      <p:sp>
        <p:nvSpPr>
          <p:cNvPr id="5" name="Footer Placeholder 4">
            <a:extLst>
              <a:ext uri="{FF2B5EF4-FFF2-40B4-BE49-F238E27FC236}">
                <a16:creationId xmlns:a16="http://schemas.microsoft.com/office/drawing/2014/main" id="{EF6CF32F-268E-4940-B654-73B268083CCC}"/>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grpSp>
        <p:nvGrpSpPr>
          <p:cNvPr id="45" name="Group 44">
            <a:extLst>
              <a:ext uri="{FF2B5EF4-FFF2-40B4-BE49-F238E27FC236}">
                <a16:creationId xmlns:a16="http://schemas.microsoft.com/office/drawing/2014/main" id="{6BCD461C-E90C-8942-8A8D-00E5F0D28493}"/>
              </a:ext>
            </a:extLst>
          </p:cNvPr>
          <p:cNvGrpSpPr/>
          <p:nvPr/>
        </p:nvGrpSpPr>
        <p:grpSpPr>
          <a:xfrm>
            <a:off x="1066800" y="2438400"/>
            <a:ext cx="7113588" cy="2577900"/>
            <a:chOff x="1066800" y="2438400"/>
            <a:chExt cx="7113588" cy="2577900"/>
          </a:xfrm>
        </p:grpSpPr>
        <p:sp>
          <p:nvSpPr>
            <p:cNvPr id="7" name="Rectangle 4">
              <a:extLst>
                <a:ext uri="{FF2B5EF4-FFF2-40B4-BE49-F238E27FC236}">
                  <a16:creationId xmlns:a16="http://schemas.microsoft.com/office/drawing/2014/main" id="{6084CC52-5591-D849-8400-98C5A049ED17}"/>
                </a:ext>
              </a:extLst>
            </p:cNvPr>
            <p:cNvSpPr>
              <a:spLocks noChangeArrowheads="1"/>
            </p:cNvSpPr>
            <p:nvPr/>
          </p:nvSpPr>
          <p:spPr bwMode="auto">
            <a:xfrm>
              <a:off x="10668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8" name="Text Box 5">
              <a:extLst>
                <a:ext uri="{FF2B5EF4-FFF2-40B4-BE49-F238E27FC236}">
                  <a16:creationId xmlns:a16="http://schemas.microsoft.com/office/drawing/2014/main" id="{A5AB6CDF-AF84-2D45-8858-4A22E484A588}"/>
                </a:ext>
              </a:extLst>
            </p:cNvPr>
            <p:cNvSpPr txBox="1">
              <a:spLocks noChangeArrowheads="1"/>
            </p:cNvSpPr>
            <p:nvPr/>
          </p:nvSpPr>
          <p:spPr bwMode="auto">
            <a:xfrm>
              <a:off x="1233488" y="28035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Transport</a:t>
              </a:r>
            </a:p>
          </p:txBody>
        </p:sp>
        <p:sp>
          <p:nvSpPr>
            <p:cNvPr id="9" name="Rectangle 6">
              <a:extLst>
                <a:ext uri="{FF2B5EF4-FFF2-40B4-BE49-F238E27FC236}">
                  <a16:creationId xmlns:a16="http://schemas.microsoft.com/office/drawing/2014/main" id="{4D8F8F19-2BE4-B145-B8BA-D405A989A345}"/>
                </a:ext>
              </a:extLst>
            </p:cNvPr>
            <p:cNvSpPr>
              <a:spLocks noChangeArrowheads="1"/>
            </p:cNvSpPr>
            <p:nvPr/>
          </p:nvSpPr>
          <p:spPr bwMode="auto">
            <a:xfrm>
              <a:off x="10668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0" name="Text Box 7">
              <a:extLst>
                <a:ext uri="{FF2B5EF4-FFF2-40B4-BE49-F238E27FC236}">
                  <a16:creationId xmlns:a16="http://schemas.microsoft.com/office/drawing/2014/main" id="{CB7A033C-C3C6-014A-B516-478EF9A64AAC}"/>
                </a:ext>
              </a:extLst>
            </p:cNvPr>
            <p:cNvSpPr txBox="1">
              <a:spLocks noChangeArrowheads="1"/>
            </p:cNvSpPr>
            <p:nvPr/>
          </p:nvSpPr>
          <p:spPr bwMode="auto">
            <a:xfrm>
              <a:off x="1325563"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1" name="Rectangle 8">
              <a:extLst>
                <a:ext uri="{FF2B5EF4-FFF2-40B4-BE49-F238E27FC236}">
                  <a16:creationId xmlns:a16="http://schemas.microsoft.com/office/drawing/2014/main" id="{71C678CA-27CA-0045-8C8D-A2E0911E10D1}"/>
                </a:ext>
              </a:extLst>
            </p:cNvPr>
            <p:cNvSpPr>
              <a:spLocks noChangeArrowheads="1"/>
            </p:cNvSpPr>
            <p:nvPr/>
          </p:nvSpPr>
          <p:spPr bwMode="auto">
            <a:xfrm>
              <a:off x="10668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2" name="Text Box 9">
              <a:extLst>
                <a:ext uri="{FF2B5EF4-FFF2-40B4-BE49-F238E27FC236}">
                  <a16:creationId xmlns:a16="http://schemas.microsoft.com/office/drawing/2014/main" id="{1DC274E1-A87C-084C-88E4-468990A3F286}"/>
                </a:ext>
              </a:extLst>
            </p:cNvPr>
            <p:cNvSpPr txBox="1">
              <a:spLocks noChangeArrowheads="1"/>
            </p:cNvSpPr>
            <p:nvPr/>
          </p:nvSpPr>
          <p:spPr bwMode="auto">
            <a:xfrm>
              <a:off x="1331913"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13" name="Rectangle 10">
              <a:extLst>
                <a:ext uri="{FF2B5EF4-FFF2-40B4-BE49-F238E27FC236}">
                  <a16:creationId xmlns:a16="http://schemas.microsoft.com/office/drawing/2014/main" id="{A4408228-516B-8349-882A-F9A4F2633B4E}"/>
                </a:ext>
              </a:extLst>
            </p:cNvPr>
            <p:cNvSpPr>
              <a:spLocks noChangeArrowheads="1"/>
            </p:cNvSpPr>
            <p:nvPr/>
          </p:nvSpPr>
          <p:spPr bwMode="auto">
            <a:xfrm>
              <a:off x="10668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4" name="Text Box 11">
              <a:extLst>
                <a:ext uri="{FF2B5EF4-FFF2-40B4-BE49-F238E27FC236}">
                  <a16:creationId xmlns:a16="http://schemas.microsoft.com/office/drawing/2014/main" id="{07F41EC8-DF6A-D84A-A336-A994DBF2F3B3}"/>
                </a:ext>
              </a:extLst>
            </p:cNvPr>
            <p:cNvSpPr txBox="1">
              <a:spLocks noChangeArrowheads="1"/>
            </p:cNvSpPr>
            <p:nvPr/>
          </p:nvSpPr>
          <p:spPr bwMode="auto">
            <a:xfrm>
              <a:off x="1311275"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15" name="Rectangle 12">
              <a:extLst>
                <a:ext uri="{FF2B5EF4-FFF2-40B4-BE49-F238E27FC236}">
                  <a16:creationId xmlns:a16="http://schemas.microsoft.com/office/drawing/2014/main" id="{A41B833D-2166-474A-864D-95F38BD9CAA6}"/>
                </a:ext>
              </a:extLst>
            </p:cNvPr>
            <p:cNvSpPr>
              <a:spLocks noChangeArrowheads="1"/>
            </p:cNvSpPr>
            <p:nvPr/>
          </p:nvSpPr>
          <p:spPr bwMode="auto">
            <a:xfrm>
              <a:off x="64770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16" name="Text Box 13">
              <a:extLst>
                <a:ext uri="{FF2B5EF4-FFF2-40B4-BE49-F238E27FC236}">
                  <a16:creationId xmlns:a16="http://schemas.microsoft.com/office/drawing/2014/main" id="{21AC3F20-29F1-8B40-B287-1688324D7FD7}"/>
                </a:ext>
              </a:extLst>
            </p:cNvPr>
            <p:cNvSpPr txBox="1">
              <a:spLocks noChangeArrowheads="1"/>
            </p:cNvSpPr>
            <p:nvPr/>
          </p:nvSpPr>
          <p:spPr bwMode="auto">
            <a:xfrm>
              <a:off x="6643688" y="28035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17" name="Rectangle 14">
              <a:extLst>
                <a:ext uri="{FF2B5EF4-FFF2-40B4-BE49-F238E27FC236}">
                  <a16:creationId xmlns:a16="http://schemas.microsoft.com/office/drawing/2014/main" id="{E32E59E7-03FB-E04B-98ED-3DBFE0A78DC6}"/>
                </a:ext>
              </a:extLst>
            </p:cNvPr>
            <p:cNvSpPr>
              <a:spLocks noChangeArrowheads="1"/>
            </p:cNvSpPr>
            <p:nvPr/>
          </p:nvSpPr>
          <p:spPr bwMode="auto">
            <a:xfrm>
              <a:off x="64770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8" name="Text Box 15">
              <a:extLst>
                <a:ext uri="{FF2B5EF4-FFF2-40B4-BE49-F238E27FC236}">
                  <a16:creationId xmlns:a16="http://schemas.microsoft.com/office/drawing/2014/main" id="{2867E3DC-300F-074C-A091-A16574ABA022}"/>
                </a:ext>
              </a:extLst>
            </p:cNvPr>
            <p:cNvSpPr txBox="1">
              <a:spLocks noChangeArrowheads="1"/>
            </p:cNvSpPr>
            <p:nvPr/>
          </p:nvSpPr>
          <p:spPr bwMode="auto">
            <a:xfrm>
              <a:off x="6735763"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9" name="Rectangle 16">
              <a:extLst>
                <a:ext uri="{FF2B5EF4-FFF2-40B4-BE49-F238E27FC236}">
                  <a16:creationId xmlns:a16="http://schemas.microsoft.com/office/drawing/2014/main" id="{DB212FEE-70CC-0E4F-92CD-4FBFC97987A0}"/>
                </a:ext>
              </a:extLst>
            </p:cNvPr>
            <p:cNvSpPr>
              <a:spLocks noChangeArrowheads="1"/>
            </p:cNvSpPr>
            <p:nvPr/>
          </p:nvSpPr>
          <p:spPr bwMode="auto">
            <a:xfrm>
              <a:off x="64770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0" name="Text Box 17">
              <a:extLst>
                <a:ext uri="{FF2B5EF4-FFF2-40B4-BE49-F238E27FC236}">
                  <a16:creationId xmlns:a16="http://schemas.microsoft.com/office/drawing/2014/main" id="{7977350B-5929-A747-BA57-FDB1CBC6C6A3}"/>
                </a:ext>
              </a:extLst>
            </p:cNvPr>
            <p:cNvSpPr txBox="1">
              <a:spLocks noChangeArrowheads="1"/>
            </p:cNvSpPr>
            <p:nvPr/>
          </p:nvSpPr>
          <p:spPr bwMode="auto">
            <a:xfrm>
              <a:off x="6742113"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1" name="Rectangle 18">
              <a:extLst>
                <a:ext uri="{FF2B5EF4-FFF2-40B4-BE49-F238E27FC236}">
                  <a16:creationId xmlns:a16="http://schemas.microsoft.com/office/drawing/2014/main" id="{58DF4B30-C2D0-094E-B5E4-8EBB812D5CEE}"/>
                </a:ext>
              </a:extLst>
            </p:cNvPr>
            <p:cNvSpPr>
              <a:spLocks noChangeArrowheads="1"/>
            </p:cNvSpPr>
            <p:nvPr/>
          </p:nvSpPr>
          <p:spPr bwMode="auto">
            <a:xfrm>
              <a:off x="64770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2" name="Text Box 19">
              <a:extLst>
                <a:ext uri="{FF2B5EF4-FFF2-40B4-BE49-F238E27FC236}">
                  <a16:creationId xmlns:a16="http://schemas.microsoft.com/office/drawing/2014/main" id="{DFDD6229-6193-404E-AA71-540C66150530}"/>
                </a:ext>
              </a:extLst>
            </p:cNvPr>
            <p:cNvSpPr txBox="1">
              <a:spLocks noChangeArrowheads="1"/>
            </p:cNvSpPr>
            <p:nvPr/>
          </p:nvSpPr>
          <p:spPr bwMode="auto">
            <a:xfrm>
              <a:off x="6721475"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23" name="Rectangle 20">
              <a:extLst>
                <a:ext uri="{FF2B5EF4-FFF2-40B4-BE49-F238E27FC236}">
                  <a16:creationId xmlns:a16="http://schemas.microsoft.com/office/drawing/2014/main" id="{1C7464A8-3EF4-F741-A9B8-8CF6ED31623F}"/>
                </a:ext>
              </a:extLst>
            </p:cNvPr>
            <p:cNvSpPr>
              <a:spLocks noChangeArrowheads="1"/>
            </p:cNvSpPr>
            <p:nvPr/>
          </p:nvSpPr>
          <p:spPr bwMode="auto">
            <a:xfrm>
              <a:off x="3706813" y="3200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4" name="Text Box 21">
              <a:extLst>
                <a:ext uri="{FF2B5EF4-FFF2-40B4-BE49-F238E27FC236}">
                  <a16:creationId xmlns:a16="http://schemas.microsoft.com/office/drawing/2014/main" id="{114E4131-8D50-0745-8E63-8D1F34845061}"/>
                </a:ext>
              </a:extLst>
            </p:cNvPr>
            <p:cNvSpPr txBox="1">
              <a:spLocks noChangeArrowheads="1"/>
            </p:cNvSpPr>
            <p:nvPr/>
          </p:nvSpPr>
          <p:spPr bwMode="auto">
            <a:xfrm>
              <a:off x="3965575"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25" name="Rectangle 22">
              <a:extLst>
                <a:ext uri="{FF2B5EF4-FFF2-40B4-BE49-F238E27FC236}">
                  <a16:creationId xmlns:a16="http://schemas.microsoft.com/office/drawing/2014/main" id="{31991950-C3F9-E644-B115-C910137845A6}"/>
                </a:ext>
              </a:extLst>
            </p:cNvPr>
            <p:cNvSpPr>
              <a:spLocks noChangeArrowheads="1"/>
            </p:cNvSpPr>
            <p:nvPr/>
          </p:nvSpPr>
          <p:spPr bwMode="auto">
            <a:xfrm>
              <a:off x="3706813" y="3581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6" name="Text Box 23">
              <a:extLst>
                <a:ext uri="{FF2B5EF4-FFF2-40B4-BE49-F238E27FC236}">
                  <a16:creationId xmlns:a16="http://schemas.microsoft.com/office/drawing/2014/main" id="{22D76A70-D4FA-474D-AEAC-E621B5D1E100}"/>
                </a:ext>
              </a:extLst>
            </p:cNvPr>
            <p:cNvSpPr txBox="1">
              <a:spLocks noChangeArrowheads="1"/>
            </p:cNvSpPr>
            <p:nvPr/>
          </p:nvSpPr>
          <p:spPr bwMode="auto">
            <a:xfrm>
              <a:off x="3971925"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7" name="Rectangle 24">
              <a:extLst>
                <a:ext uri="{FF2B5EF4-FFF2-40B4-BE49-F238E27FC236}">
                  <a16:creationId xmlns:a16="http://schemas.microsoft.com/office/drawing/2014/main" id="{29991395-F6DC-7D4F-9AC6-3009C8715489}"/>
                </a:ext>
              </a:extLst>
            </p:cNvPr>
            <p:cNvSpPr>
              <a:spLocks noChangeArrowheads="1"/>
            </p:cNvSpPr>
            <p:nvPr/>
          </p:nvSpPr>
          <p:spPr bwMode="auto">
            <a:xfrm>
              <a:off x="3706813" y="3962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8" name="Text Box 25">
              <a:extLst>
                <a:ext uri="{FF2B5EF4-FFF2-40B4-BE49-F238E27FC236}">
                  <a16:creationId xmlns:a16="http://schemas.microsoft.com/office/drawing/2014/main" id="{3DA7E817-9A03-9042-9516-8A4A2070C5DD}"/>
                </a:ext>
              </a:extLst>
            </p:cNvPr>
            <p:cNvSpPr txBox="1">
              <a:spLocks noChangeArrowheads="1"/>
            </p:cNvSpPr>
            <p:nvPr/>
          </p:nvSpPr>
          <p:spPr bwMode="auto">
            <a:xfrm>
              <a:off x="3951288"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cxnSp>
          <p:nvCxnSpPr>
            <p:cNvPr id="29" name="AutoShape 26">
              <a:extLst>
                <a:ext uri="{FF2B5EF4-FFF2-40B4-BE49-F238E27FC236}">
                  <a16:creationId xmlns:a16="http://schemas.microsoft.com/office/drawing/2014/main" id="{79B8FFC1-4CF2-7347-BAAD-0847F49DBA82}"/>
                </a:ext>
              </a:extLst>
            </p:cNvPr>
            <p:cNvCxnSpPr>
              <a:cxnSpLocks noChangeShapeType="1"/>
              <a:stCxn id="13" idx="3"/>
              <a:endCxn id="27" idx="1"/>
            </p:cNvCxnSpPr>
            <p:nvPr/>
          </p:nvCxnSpPr>
          <p:spPr bwMode="auto">
            <a:xfrm>
              <a:off x="2782888" y="4152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0" name="AutoShape 27">
              <a:extLst>
                <a:ext uri="{FF2B5EF4-FFF2-40B4-BE49-F238E27FC236}">
                  <a16:creationId xmlns:a16="http://schemas.microsoft.com/office/drawing/2014/main" id="{5553BD2A-EACF-5C42-9F23-23E3F3EAF2FE}"/>
                </a:ext>
              </a:extLst>
            </p:cNvPr>
            <p:cNvCxnSpPr>
              <a:cxnSpLocks noChangeShapeType="1"/>
              <a:stCxn id="11" idx="3"/>
              <a:endCxn id="25" idx="1"/>
            </p:cNvCxnSpPr>
            <p:nvPr/>
          </p:nvCxnSpPr>
          <p:spPr bwMode="auto">
            <a:xfrm>
              <a:off x="2782888" y="3771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1" name="AutoShape 28">
              <a:extLst>
                <a:ext uri="{FF2B5EF4-FFF2-40B4-BE49-F238E27FC236}">
                  <a16:creationId xmlns:a16="http://schemas.microsoft.com/office/drawing/2014/main" id="{3A75A5D4-C03F-3847-8F76-3F5B678AE744}"/>
                </a:ext>
              </a:extLst>
            </p:cNvPr>
            <p:cNvCxnSpPr>
              <a:cxnSpLocks noChangeShapeType="1"/>
              <a:stCxn id="9" idx="3"/>
              <a:endCxn id="23" idx="1"/>
            </p:cNvCxnSpPr>
            <p:nvPr/>
          </p:nvCxnSpPr>
          <p:spPr bwMode="auto">
            <a:xfrm>
              <a:off x="2782888" y="3390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2" name="AutoShape 29">
              <a:extLst>
                <a:ext uri="{FF2B5EF4-FFF2-40B4-BE49-F238E27FC236}">
                  <a16:creationId xmlns:a16="http://schemas.microsoft.com/office/drawing/2014/main" id="{396C6EF5-CBE3-7648-847A-35380FA991C6}"/>
                </a:ext>
              </a:extLst>
            </p:cNvPr>
            <p:cNvCxnSpPr>
              <a:cxnSpLocks noChangeShapeType="1"/>
              <a:stCxn id="27" idx="3"/>
              <a:endCxn id="21" idx="1"/>
            </p:cNvCxnSpPr>
            <p:nvPr/>
          </p:nvCxnSpPr>
          <p:spPr bwMode="auto">
            <a:xfrm>
              <a:off x="5422900" y="4152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3" name="AutoShape 30">
              <a:extLst>
                <a:ext uri="{FF2B5EF4-FFF2-40B4-BE49-F238E27FC236}">
                  <a16:creationId xmlns:a16="http://schemas.microsoft.com/office/drawing/2014/main" id="{4BAAC610-26DA-2941-B090-02609F7B5F0A}"/>
                </a:ext>
              </a:extLst>
            </p:cNvPr>
            <p:cNvCxnSpPr>
              <a:cxnSpLocks noChangeShapeType="1"/>
              <a:stCxn id="25" idx="3"/>
              <a:endCxn id="19" idx="1"/>
            </p:cNvCxnSpPr>
            <p:nvPr/>
          </p:nvCxnSpPr>
          <p:spPr bwMode="auto">
            <a:xfrm>
              <a:off x="5422900" y="3771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4" name="AutoShape 31">
              <a:extLst>
                <a:ext uri="{FF2B5EF4-FFF2-40B4-BE49-F238E27FC236}">
                  <a16:creationId xmlns:a16="http://schemas.microsoft.com/office/drawing/2014/main" id="{B0689C38-A64C-9647-8D50-1AD8E0B55E4F}"/>
                </a:ext>
              </a:extLst>
            </p:cNvPr>
            <p:cNvCxnSpPr>
              <a:cxnSpLocks noChangeShapeType="1"/>
              <a:stCxn id="23" idx="3"/>
              <a:endCxn id="17" idx="1"/>
            </p:cNvCxnSpPr>
            <p:nvPr/>
          </p:nvCxnSpPr>
          <p:spPr bwMode="auto">
            <a:xfrm>
              <a:off x="5422900" y="3390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5" name="AutoShape 32">
              <a:extLst>
                <a:ext uri="{FF2B5EF4-FFF2-40B4-BE49-F238E27FC236}">
                  <a16:creationId xmlns:a16="http://schemas.microsoft.com/office/drawing/2014/main" id="{5F3D525D-87E6-9341-85D2-7533DF8DD440}"/>
                </a:ext>
              </a:extLst>
            </p:cNvPr>
            <p:cNvCxnSpPr>
              <a:cxnSpLocks noChangeShapeType="1"/>
              <a:stCxn id="7" idx="3"/>
              <a:endCxn id="15" idx="1"/>
            </p:cNvCxnSpPr>
            <p:nvPr/>
          </p:nvCxnSpPr>
          <p:spPr bwMode="auto">
            <a:xfrm>
              <a:off x="2782888" y="30099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nvGrpSpPr>
            <p:cNvPr id="36" name="Group 33">
              <a:extLst>
                <a:ext uri="{FF2B5EF4-FFF2-40B4-BE49-F238E27FC236}">
                  <a16:creationId xmlns:a16="http://schemas.microsoft.com/office/drawing/2014/main" id="{D8219378-BA52-594D-B261-0FEE28295C52}"/>
                </a:ext>
              </a:extLst>
            </p:cNvPr>
            <p:cNvGrpSpPr>
              <a:grpSpLocks/>
            </p:cNvGrpSpPr>
            <p:nvPr/>
          </p:nvGrpSpPr>
          <p:grpSpPr bwMode="auto">
            <a:xfrm>
              <a:off x="1066800" y="2438400"/>
              <a:ext cx="7113588" cy="400050"/>
              <a:chOff x="647" y="2280"/>
              <a:chExt cx="4481" cy="252"/>
            </a:xfrm>
          </p:grpSpPr>
          <p:sp>
            <p:nvSpPr>
              <p:cNvPr id="37" name="Rectangle 34">
                <a:extLst>
                  <a:ext uri="{FF2B5EF4-FFF2-40B4-BE49-F238E27FC236}">
                    <a16:creationId xmlns:a16="http://schemas.microsoft.com/office/drawing/2014/main" id="{BCDDEA64-A714-9244-B774-09E8840398E7}"/>
                  </a:ext>
                </a:extLst>
              </p:cNvPr>
              <p:cNvSpPr>
                <a:spLocks noChangeArrowheads="1"/>
              </p:cNvSpPr>
              <p:nvPr/>
            </p:nvSpPr>
            <p:spPr bwMode="auto">
              <a:xfrm>
                <a:off x="647"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38" name="Text Box 35">
                <a:extLst>
                  <a:ext uri="{FF2B5EF4-FFF2-40B4-BE49-F238E27FC236}">
                    <a16:creationId xmlns:a16="http://schemas.microsoft.com/office/drawing/2014/main" id="{2AFBFA54-570E-8848-B2B7-BECD7D94E206}"/>
                  </a:ext>
                </a:extLst>
              </p:cNvPr>
              <p:cNvSpPr txBox="1">
                <a:spLocks noChangeArrowheads="1"/>
              </p:cNvSpPr>
              <p:nvPr/>
            </p:nvSpPr>
            <p:spPr bwMode="auto">
              <a:xfrm>
                <a:off x="695"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sp>
            <p:nvSpPr>
              <p:cNvPr id="39" name="Rectangle 36">
                <a:extLst>
                  <a:ext uri="{FF2B5EF4-FFF2-40B4-BE49-F238E27FC236}">
                    <a16:creationId xmlns:a16="http://schemas.microsoft.com/office/drawing/2014/main" id="{0322AACE-624F-524C-AB06-DDE62640D02E}"/>
                  </a:ext>
                </a:extLst>
              </p:cNvPr>
              <p:cNvSpPr>
                <a:spLocks noChangeArrowheads="1"/>
              </p:cNvSpPr>
              <p:nvPr/>
            </p:nvSpPr>
            <p:spPr bwMode="auto">
              <a:xfrm>
                <a:off x="4055"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40" name="Text Box 37">
                <a:extLst>
                  <a:ext uri="{FF2B5EF4-FFF2-40B4-BE49-F238E27FC236}">
                    <a16:creationId xmlns:a16="http://schemas.microsoft.com/office/drawing/2014/main" id="{2142066D-47ED-EB47-A42E-A18B38484216}"/>
                  </a:ext>
                </a:extLst>
              </p:cNvPr>
              <p:cNvSpPr txBox="1">
                <a:spLocks noChangeArrowheads="1"/>
              </p:cNvSpPr>
              <p:nvPr/>
            </p:nvSpPr>
            <p:spPr bwMode="auto">
              <a:xfrm>
                <a:off x="4076"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41" name="AutoShape 38">
                <a:extLst>
                  <a:ext uri="{FF2B5EF4-FFF2-40B4-BE49-F238E27FC236}">
                    <a16:creationId xmlns:a16="http://schemas.microsoft.com/office/drawing/2014/main" id="{000A2BC3-649B-B742-BDB3-F822A9864C5F}"/>
                  </a:ext>
                </a:extLst>
              </p:cNvPr>
              <p:cNvCxnSpPr>
                <a:cxnSpLocks noChangeShapeType="1"/>
                <a:stCxn id="37" idx="3"/>
                <a:endCxn id="40" idx="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sp>
          <p:nvSpPr>
            <p:cNvPr id="42" name="Text Box 39">
              <a:extLst>
                <a:ext uri="{FF2B5EF4-FFF2-40B4-BE49-F238E27FC236}">
                  <a16:creationId xmlns:a16="http://schemas.microsoft.com/office/drawing/2014/main" id="{797740BE-A653-BD4C-840E-E45FB322DF59}"/>
                </a:ext>
              </a:extLst>
            </p:cNvPr>
            <p:cNvSpPr txBox="1">
              <a:spLocks noChangeArrowheads="1"/>
            </p:cNvSpPr>
            <p:nvPr/>
          </p:nvSpPr>
          <p:spPr bwMode="auto">
            <a:xfrm>
              <a:off x="1226968" y="4495800"/>
              <a:ext cx="1381469"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Clients</a:t>
              </a:r>
            </a:p>
          </p:txBody>
        </p:sp>
        <p:sp>
          <p:nvSpPr>
            <p:cNvPr id="43" name="Text Box 40">
              <a:extLst>
                <a:ext uri="{FF2B5EF4-FFF2-40B4-BE49-F238E27FC236}">
                  <a16:creationId xmlns:a16="http://schemas.microsoft.com/office/drawing/2014/main" id="{AFA87016-E6B1-D54D-8B3D-45DB7FC5A8D6}"/>
                </a:ext>
              </a:extLst>
            </p:cNvPr>
            <p:cNvSpPr txBox="1">
              <a:spLocks noChangeArrowheads="1"/>
            </p:cNvSpPr>
            <p:nvPr/>
          </p:nvSpPr>
          <p:spPr bwMode="auto">
            <a:xfrm>
              <a:off x="6578643" y="4495800"/>
              <a:ext cx="1501694"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Servers</a:t>
              </a:r>
            </a:p>
          </p:txBody>
        </p:sp>
        <p:sp>
          <p:nvSpPr>
            <p:cNvPr id="44" name="Text Box 41">
              <a:extLst>
                <a:ext uri="{FF2B5EF4-FFF2-40B4-BE49-F238E27FC236}">
                  <a16:creationId xmlns:a16="http://schemas.microsoft.com/office/drawing/2014/main" id="{E7CB7631-7711-A44F-896F-E0448428BA2F}"/>
                </a:ext>
              </a:extLst>
            </p:cNvPr>
            <p:cNvSpPr txBox="1">
              <a:spLocks noChangeArrowheads="1"/>
            </p:cNvSpPr>
            <p:nvPr/>
          </p:nvSpPr>
          <p:spPr bwMode="auto">
            <a:xfrm>
              <a:off x="3887818" y="4495800"/>
              <a:ext cx="1339790"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bg2">
                      <a:lumMod val="50000"/>
                    </a:schemeClr>
                  </a:solidFill>
                  <a:latin typeface="Arial" charset="0"/>
                  <a:ea typeface="Arial" charset="0"/>
                  <a:cs typeface="Arial" charset="0"/>
                </a:rPr>
                <a:t>Switch</a:t>
              </a:r>
            </a:p>
          </p:txBody>
        </p:sp>
      </p:grpSp>
      <p:sp>
        <p:nvSpPr>
          <p:cNvPr id="3" name="Slide Number Placeholder 2">
            <a:extLst>
              <a:ext uri="{FF2B5EF4-FFF2-40B4-BE49-F238E27FC236}">
                <a16:creationId xmlns:a16="http://schemas.microsoft.com/office/drawing/2014/main" id="{801588A7-5D3F-6744-9600-FCCF6A91B2AD}"/>
              </a:ext>
            </a:extLst>
          </p:cNvPr>
          <p:cNvSpPr>
            <a:spLocks noGrp="1"/>
          </p:cNvSpPr>
          <p:nvPr>
            <p:ph type="sldNum" sz="quarter" idx="12"/>
          </p:nvPr>
        </p:nvSpPr>
        <p:spPr/>
        <p:txBody>
          <a:bodyPr/>
          <a:lstStyle/>
          <a:p>
            <a:fld id="{9507A418-0CEB-9E4A-BA45-3B7D3D133EB9}" type="slidenum">
              <a:rPr lang="en-US" smtClean="0"/>
              <a:pPr/>
              <a:t>9</a:t>
            </a:fld>
            <a:endParaRPr lang="en-US"/>
          </a:p>
        </p:txBody>
      </p:sp>
    </p:spTree>
    <p:extLst>
      <p:ext uri="{BB962C8B-B14F-4D97-AF65-F5344CB8AC3E}">
        <p14:creationId xmlns:p14="http://schemas.microsoft.com/office/powerpoint/2010/main" val="325632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1490453690</TotalTime>
  <Pages>7</Pages>
  <Words>2561</Words>
  <Application>Microsoft Macintosh PowerPoint</Application>
  <PresentationFormat>On-screen Show (4:3)</PresentationFormat>
  <Paragraphs>561</Paragraphs>
  <Slides>46</Slides>
  <Notes>22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7" baseType="lpstr">
      <vt:lpstr>Arial</vt:lpstr>
      <vt:lpstr>Arial Black</vt:lpstr>
      <vt:lpstr>Courier</vt:lpstr>
      <vt:lpstr>Courier New</vt:lpstr>
      <vt:lpstr>Gill Sans</vt:lpstr>
      <vt:lpstr>Lucida Console</vt:lpstr>
      <vt:lpstr>Monotype Sorts</vt:lpstr>
      <vt:lpstr>Times New Roman</vt:lpstr>
      <vt:lpstr>Wingdings</vt:lpstr>
      <vt:lpstr>dbllineb</vt:lpstr>
      <vt:lpstr>Clip</vt:lpstr>
      <vt:lpstr>EECS 489 Computer Networks  Fall 2021</vt:lpstr>
      <vt:lpstr>Agenda</vt:lpstr>
      <vt:lpstr>The Web: Precursor</vt:lpstr>
      <vt:lpstr>The Web: History</vt:lpstr>
      <vt:lpstr>The Web: History (cont’d)</vt:lpstr>
      <vt:lpstr>The Web: History (cont’d)</vt:lpstr>
      <vt:lpstr>What does it consist of?</vt:lpstr>
      <vt:lpstr>Web components</vt:lpstr>
      <vt:lpstr>Why is there nothing about the network?</vt:lpstr>
      <vt:lpstr>What we want</vt:lpstr>
      <vt:lpstr>What we get</vt:lpstr>
      <vt:lpstr>URL: Uniform Record Locator</vt:lpstr>
      <vt:lpstr>URL: Uniform Record Locator</vt:lpstr>
      <vt:lpstr>Hyper Text Transfer Protocol (HTTP)</vt:lpstr>
      <vt:lpstr>Steps in HTTP request/response</vt:lpstr>
      <vt:lpstr>Method types (HTTP 1.1)</vt:lpstr>
      <vt:lpstr>Client-to-server communication</vt:lpstr>
      <vt:lpstr>Client-to-server communication</vt:lpstr>
      <vt:lpstr>Server-to-client communication</vt:lpstr>
      <vt:lpstr>HTTP is stateless </vt:lpstr>
      <vt:lpstr>How does a stateless protocol keep state?</vt:lpstr>
      <vt:lpstr>State in a stateless protocol: Cookies</vt:lpstr>
      <vt:lpstr>Beyond cookies</vt:lpstr>
      <vt:lpstr>5-minute break!</vt:lpstr>
      <vt:lpstr>Announcements</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Caching</vt:lpstr>
      <vt:lpstr>Caching: How</vt:lpstr>
      <vt:lpstr>Caching: How</vt:lpstr>
      <vt:lpstr>Caching: How</vt:lpstr>
      <vt:lpstr>Caching: Where?</vt:lpstr>
      <vt:lpstr>Caching: Where?</vt:lpstr>
      <vt:lpstr>Caching with Reverse Proxies</vt:lpstr>
      <vt:lpstr>Caching with Forward Proxies</vt:lpstr>
      <vt:lpstr>Summary</vt:lpstr>
    </vt:vector>
  </TitlesOfParts>
  <Manager/>
  <Company>UC Riverside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Chowdhury, Mosharaf</cp:lastModifiedBy>
  <cp:revision>1324</cp:revision>
  <cp:lastPrinted>1999-09-08T17:25:07Z</cp:lastPrinted>
  <dcterms:created xsi:type="dcterms:W3CDTF">2014-01-14T18:15:50Z</dcterms:created>
  <dcterms:modified xsi:type="dcterms:W3CDTF">2021-09-13T18:52:17Z</dcterms:modified>
  <cp:category/>
</cp:coreProperties>
</file>