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8" r:id="rId2"/>
    <p:sldId id="513" r:id="rId3"/>
    <p:sldId id="514" r:id="rId4"/>
    <p:sldId id="515" r:id="rId5"/>
    <p:sldId id="516" r:id="rId6"/>
    <p:sldId id="517" r:id="rId7"/>
    <p:sldId id="520" r:id="rId8"/>
    <p:sldId id="518" r:id="rId9"/>
    <p:sldId id="519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1" r:id="rId20"/>
    <p:sldId id="530" r:id="rId21"/>
    <p:sldId id="532" r:id="rId22"/>
    <p:sldId id="533" r:id="rId23"/>
    <p:sldId id="534" r:id="rId24"/>
    <p:sldId id="535" r:id="rId25"/>
    <p:sldId id="537" r:id="rId26"/>
    <p:sldId id="538" r:id="rId27"/>
    <p:sldId id="539" r:id="rId28"/>
    <p:sldId id="540" r:id="rId29"/>
    <p:sldId id="541" r:id="rId30"/>
    <p:sldId id="542" r:id="rId31"/>
    <p:sldId id="545" r:id="rId32"/>
    <p:sldId id="546" r:id="rId33"/>
    <p:sldId id="548" r:id="rId34"/>
    <p:sldId id="549" r:id="rId35"/>
    <p:sldId id="550" r:id="rId36"/>
    <p:sldId id="551" r:id="rId37"/>
    <p:sldId id="502" r:id="rId38"/>
    <p:sldId id="582" r:id="rId39"/>
    <p:sldId id="579" r:id="rId40"/>
    <p:sldId id="554" r:id="rId41"/>
    <p:sldId id="555" r:id="rId42"/>
    <p:sldId id="556" r:id="rId43"/>
    <p:sldId id="557" r:id="rId44"/>
    <p:sldId id="558" r:id="rId45"/>
    <p:sldId id="559" r:id="rId46"/>
    <p:sldId id="560" r:id="rId47"/>
    <p:sldId id="562" r:id="rId48"/>
    <p:sldId id="563" r:id="rId49"/>
    <p:sldId id="573" r:id="rId50"/>
    <p:sldId id="574" r:id="rId51"/>
    <p:sldId id="564" r:id="rId52"/>
    <p:sldId id="565" r:id="rId53"/>
    <p:sldId id="566" r:id="rId54"/>
    <p:sldId id="581" r:id="rId55"/>
    <p:sldId id="580" r:id="rId56"/>
    <p:sldId id="568" r:id="rId57"/>
    <p:sldId id="569" r:id="rId58"/>
    <p:sldId id="570" r:id="rId59"/>
    <p:sldId id="571" r:id="rId60"/>
    <p:sldId id="575" r:id="rId61"/>
    <p:sldId id="576" r:id="rId62"/>
    <p:sldId id="577" r:id="rId63"/>
    <p:sldId id="578" r:id="rId64"/>
    <p:sldId id="512" r:id="rId6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694"/>
  </p:normalViewPr>
  <p:slideViewPr>
    <p:cSldViewPr>
      <p:cViewPr varScale="1">
        <p:scale>
          <a:sx n="117" d="100"/>
          <a:sy n="117" d="100"/>
        </p:scale>
        <p:origin x="21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8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6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4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7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0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91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2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3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3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7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5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379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50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54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51</a:t>
            </a:fld>
            <a:endParaRPr lang="en-US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74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52</a:t>
            </a:fld>
            <a:endParaRPr lang="en-US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02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3E02E9D-6A4F-4CD9-95CC-5E495CE0D39D}" type="slidenum">
              <a:rPr lang="en-US" sz="1300" b="0" smtClean="0">
                <a:latin typeface="Times New Roman" pitchFamily="18" charset="0"/>
              </a:rPr>
              <a:pPr eaLnBrk="1" hangingPunct="1"/>
              <a:t>54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7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38" tIns="47869" rIns="95738" bIns="47869" anchor="b"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3545A94-B8A9-4FD7-9026-7BA0DA2A648D}" type="slidenum">
              <a:rPr lang="en-US" sz="1300" b="0">
                <a:latin typeface="Times New Roman" pitchFamily="18" charset="0"/>
              </a:rPr>
              <a:pPr eaLnBrk="1" hangingPunct="1"/>
              <a:t>54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12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3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64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186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631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6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December 9,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C39458-3A2F-614C-9745-33D7147A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D1631DF-4F1C-FD46-8454-BE9E26D6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8BA3D-E049-0541-BC86-B9B95130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0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1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0531" y="5112603"/>
            <a:ext cx="826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0000FF"/>
                </a:solidFill>
                <a:latin typeface="+mn-lt"/>
              </a:rPr>
              <a:t>Send to the port with the longest prefix match</a:t>
            </a:r>
          </a:p>
        </p:txBody>
      </p:sp>
    </p:spTree>
    <p:extLst>
      <p:ext uri="{BB962C8B-B14F-4D97-AF65-F5344CB8AC3E}">
        <p14:creationId xmlns:p14="http://schemas.microsoft.com/office/powerpoint/2010/main" val="187014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Local vs. global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Intra-domain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(LS) routing protocol</a:t>
            </a:r>
          </a:p>
          <a:p>
            <a:pPr lvl="1"/>
            <a:r>
              <a:rPr lang="en-US" dirty="0"/>
              <a:t>Dijkstra’s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Broadcast neighbors’ info to everyone</a:t>
            </a:r>
          </a:p>
          <a:p>
            <a:r>
              <a:rPr lang="en-US" dirty="0"/>
              <a:t>Distance vector (DV) routing protocol</a:t>
            </a:r>
          </a:p>
          <a:p>
            <a:pPr lvl="1"/>
            <a:r>
              <a:rPr lang="en-US" dirty="0"/>
              <a:t>Bellman-Ford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Gossip to neighbors about everyone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Exam from 1:30PM to 3:30PM on Thursday, December 19</a:t>
            </a:r>
          </a:p>
          <a:p>
            <a:pPr lvl="1"/>
            <a:r>
              <a:rPr lang="en-US" b="1" dirty="0"/>
              <a:t>FXB 1008 (Last name starting with A to G) </a:t>
            </a:r>
          </a:p>
          <a:p>
            <a:pPr lvl="1"/>
            <a:r>
              <a:rPr lang="en-US" b="1" dirty="0"/>
              <a:t>FXB 1012 (Last name starting with H to L) </a:t>
            </a:r>
          </a:p>
          <a:p>
            <a:pPr lvl="1"/>
            <a:r>
              <a:rPr lang="en-US" b="1" dirty="0"/>
              <a:t>FXB 1109 (The rest)</a:t>
            </a:r>
          </a:p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r>
              <a:rPr lang="en-US" dirty="0"/>
              <a:t>Test does not require any complicated calculation</a:t>
            </a:r>
          </a:p>
          <a:p>
            <a:r>
              <a:rPr lang="en-US" dirty="0"/>
              <a:t>You’re </a:t>
            </a:r>
            <a:r>
              <a:rPr lang="en-US" dirty="0">
                <a:solidFill>
                  <a:srgbClr val="0000FF"/>
                </a:solidFill>
              </a:rPr>
              <a:t>NOT allowed</a:t>
            </a:r>
            <a:r>
              <a:rPr lang="en-US" dirty="0"/>
              <a:t> to write/run any programs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2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Count-to-infinity</a:t>
            </a:r>
            <a:r>
              <a:rPr lang="en-US" dirty="0"/>
              <a:t>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(error propagates)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is key to scalable inter-domain routing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</a:t>
            </a:r>
          </a:p>
          <a:p>
            <a:pPr lvl="1"/>
            <a:r>
              <a:rPr lang="en-US" dirty="0"/>
              <a:t>State: Small forwarding tables at routers</a:t>
            </a:r>
          </a:p>
          <a:p>
            <a:pPr lvl="2"/>
            <a:r>
              <a:rPr lang="en-US" dirty="0"/>
              <a:t>Much less than the number of hosts</a:t>
            </a:r>
          </a:p>
          <a:p>
            <a:pPr lvl="1"/>
            <a:r>
              <a:rPr lang="en-US" dirty="0"/>
              <a:t>Churn: Limited rate of change in routing tables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2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>
                <a:solidFill>
                  <a:srgbClr val="0000FF"/>
                </a:solidFill>
              </a:rPr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76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9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3190875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895475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716177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696684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3484804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212407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2063264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919467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893663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634038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3430153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629275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8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 and sections </a:t>
            </a:r>
            <a:r>
              <a:rPr lang="en-US" dirty="0">
                <a:solidFill>
                  <a:srgbClr val="0000FF"/>
                </a:solidFill>
              </a:rPr>
              <a:t>after</a:t>
            </a:r>
            <a:r>
              <a:rPr lang="en-US" dirty="0"/>
              <a:t> midterm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via shortest path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5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field of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built a great artifact – the Internet</a:t>
            </a:r>
          </a:p>
          <a:p>
            <a:pPr lvl="1"/>
            <a:r>
              <a:rPr lang="en-US" dirty="0"/>
              <a:t>It grew mostly unrelated to the academic research, which came later</a:t>
            </a:r>
          </a:p>
          <a:p>
            <a:r>
              <a:rPr lang="en-US" dirty="0"/>
              <a:t>CS networking today is largely the study of the Internet</a:t>
            </a:r>
          </a:p>
          <a:p>
            <a:r>
              <a:rPr lang="en-US" dirty="0"/>
              <a:t>BUT </a:t>
            </a:r>
            <a:r>
              <a:rPr lang="en-US" dirty="0">
                <a:solidFill>
                  <a:srgbClr val="0000FF"/>
                </a:solidFill>
              </a:rPr>
              <a:t>we do not really have an academic discipline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Abstractions </a:t>
            </a:r>
            <a:r>
              <a:rPr lang="en-US" dirty="0">
                <a:sym typeface="Wingdings"/>
              </a:rPr>
              <a:t> Interfaces  Modularity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/>
              <a:t>Need an </a:t>
            </a:r>
            <a:r>
              <a:rPr lang="en-US" dirty="0">
                <a:solidFill>
                  <a:srgbClr val="0000FF"/>
                </a:solidFill>
              </a:rPr>
              <a:t>abstraction for general forwarding model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B26D8-41A7-754A-A9E0-7236A552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SDN: Many challenges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the control plane: dependable, reliable, performance-scalable, secure distributed system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Robustness to failures</a:t>
            </a:r>
            <a:r>
              <a:rPr lang="en-US" dirty="0"/>
              <a:t>: leverage strong theory of reliable distributed system for control plane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Security</a:t>
            </a:r>
            <a:r>
              <a:rPr lang="en-US" dirty="0"/>
              <a:t>: “baked in” from day one? </a:t>
            </a:r>
          </a:p>
          <a:p>
            <a:r>
              <a:rPr lang="en-US" dirty="0"/>
              <a:t>Networks, protocols meeting mission-specific requirements</a:t>
            </a:r>
          </a:p>
          <a:p>
            <a:pPr lvl="1"/>
            <a:r>
              <a:rPr lang="en-US" dirty="0"/>
              <a:t>E.g., real-time, ultra-reliable, ultra-secure</a:t>
            </a:r>
          </a:p>
          <a:p>
            <a:r>
              <a:rPr lang="en-US" dirty="0">
                <a:solidFill>
                  <a:srgbClr val="0000FF"/>
                </a:solidFill>
              </a:rPr>
              <a:t>Internet-scaling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7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B60A15-3C0B-964A-95A0-CFC10CD4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91D4D9-66A7-EF4A-BAF3-79C99B6D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evaluations</a:t>
            </a:r>
          </a:p>
          <a:p>
            <a:pPr lvl="1"/>
            <a:r>
              <a:rPr lang="en-US" dirty="0"/>
              <a:t>Due by </a:t>
            </a:r>
            <a:r>
              <a:rPr lang="en-US" dirty="0">
                <a:solidFill>
                  <a:srgbClr val="0000FF"/>
                </a:solidFill>
              </a:rPr>
              <a:t>Dec 12</a:t>
            </a:r>
          </a:p>
          <a:p>
            <a:pPr lvl="1"/>
            <a:r>
              <a:rPr lang="en-US" dirty="0"/>
              <a:t>75% or higher completion rate will result in </a:t>
            </a:r>
            <a:r>
              <a:rPr lang="en-US" dirty="0">
                <a:solidFill>
                  <a:srgbClr val="0000FF"/>
                </a:solidFill>
              </a:rPr>
              <a:t>+1 on the final grade for everyone</a:t>
            </a:r>
          </a:p>
          <a:p>
            <a:pPr lvl="2"/>
            <a:r>
              <a:rPr lang="en-US" dirty="0"/>
              <a:t>We are only at </a:t>
            </a:r>
            <a:r>
              <a:rPr lang="en-US" b="1" dirty="0">
                <a:solidFill>
                  <a:srgbClr val="0000FF"/>
                </a:solidFill>
              </a:rPr>
              <a:t>41%</a:t>
            </a:r>
          </a:p>
          <a:p>
            <a:pPr lvl="2"/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Sample final exam on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9309-7423-C245-B09C-AD279FC1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B767-231E-A942-A567-54C6916C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1E4A-485B-C54D-88BE-4C108F6B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Network layer (lectures 13–18)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plane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Intra- and inter-domain routing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SDN</a:t>
            </a:r>
          </a:p>
          <a:p>
            <a:r>
              <a:rPr lang="en-US" dirty="0"/>
              <a:t>Link layer (lectures 19–20, 23)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Topics in networking (lectures 21–22)</a:t>
            </a:r>
          </a:p>
          <a:p>
            <a:pPr lvl="1"/>
            <a:r>
              <a:rPr lang="en-US" dirty="0"/>
              <a:t>Datacenter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4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7B5D3C-44B7-BC46-9621-93CB25AF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8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6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2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Like midterm</a:t>
            </a:r>
          </a:p>
          <a:p>
            <a:r>
              <a:rPr lang="en-US" dirty="0"/>
              <a:t>Questions not ordered in terms of complexity</a:t>
            </a:r>
          </a:p>
          <a:p>
            <a:pPr lvl="2"/>
            <a:r>
              <a:rPr lang="en-US" dirty="0"/>
              <a:t>Read all carefully</a:t>
            </a:r>
          </a:p>
          <a:p>
            <a:r>
              <a:rPr lang="en-US" dirty="0"/>
              <a:t>Pace yourself accordingly!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911A2-BBB6-A44D-AAE1-35ABE76E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link characteristics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important differences from wired link 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Decreased signal strength</a:t>
            </a:r>
            <a:r>
              <a:rPr lang="en-US" dirty="0"/>
              <a:t>: Radio signal attenuates as it propagates through matter (path loss)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Multipath propagation</a:t>
            </a:r>
            <a:r>
              <a:rPr lang="en-US" dirty="0"/>
              <a:t>: Radio signal reflects off objects ground, arriving at destination at slightly different times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Interference from other sources</a:t>
            </a:r>
            <a:r>
              <a:rPr lang="en-US" dirty="0"/>
              <a:t>: Standardized wireless network frequencies (e.g., 2.4 GHz) shared by other devices (e.g., phone); devices (motors) interfere as well</a:t>
            </a:r>
          </a:p>
          <a:p>
            <a:r>
              <a:rPr lang="en-US" dirty="0"/>
              <a:t>… make communication across (even a point-to-point) wireless link much more </a:t>
            </a:r>
            <a:r>
              <a:rPr lang="ja-JP" altLang="en-US" dirty="0"/>
              <a:t>“</a:t>
            </a:r>
            <a:r>
              <a:rPr lang="en-US" dirty="0"/>
              <a:t>difficult</a:t>
            </a:r>
            <a:r>
              <a:rPr lang="ja-JP" altLang="en-US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93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wireless senders and receivers create many problems</a:t>
            </a:r>
          </a:p>
          <a:p>
            <a:pPr lvl="1"/>
            <a:r>
              <a:rPr lang="en-US" dirty="0"/>
              <a:t>Multiple access issues (we’ve seen this before)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Hidden terminal problem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98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terminal problem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A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C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A, C can not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Hence, A, C are unaware of their interference at 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29200" y="1600200"/>
            <a:ext cx="3203575" cy="1828495"/>
            <a:chOff x="698500" y="2413000"/>
            <a:chExt cx="3203575" cy="1828495"/>
          </a:xfrm>
        </p:grpSpPr>
        <p:grpSp>
          <p:nvGrpSpPr>
            <p:cNvPr id="10" name="Group 356"/>
            <p:cNvGrpSpPr>
              <a:grpSpLocks/>
            </p:cNvGrpSpPr>
            <p:nvPr/>
          </p:nvGrpSpPr>
          <p:grpSpPr bwMode="auto">
            <a:xfrm>
              <a:off x="2163763" y="2570163"/>
              <a:ext cx="627062" cy="642937"/>
              <a:chOff x="313" y="1497"/>
              <a:chExt cx="1152" cy="1014"/>
            </a:xfrm>
          </p:grpSpPr>
          <p:pic>
            <p:nvPicPr>
              <p:cNvPr id="2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98500" y="241300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V="1">
              <a:off x="2019027" y="3627437"/>
              <a:ext cx="951186" cy="3317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2644775" y="3148013"/>
              <a:ext cx="407988" cy="3222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1090613" y="3798888"/>
              <a:ext cx="35083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3563938" y="3292475"/>
              <a:ext cx="3381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741613" y="2587625"/>
              <a:ext cx="3508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" name="Group 356"/>
            <p:cNvGrpSpPr>
              <a:grpSpLocks/>
            </p:cNvGrpSpPr>
            <p:nvPr/>
          </p:nvGrpSpPr>
          <p:grpSpPr bwMode="auto">
            <a:xfrm>
              <a:off x="2925763" y="3119438"/>
              <a:ext cx="627062" cy="642937"/>
              <a:chOff x="313" y="1497"/>
              <a:chExt cx="1152" cy="1014"/>
            </a:xfrm>
          </p:grpSpPr>
          <p:pic>
            <p:nvPicPr>
              <p:cNvPr id="2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356"/>
            <p:cNvGrpSpPr>
              <a:grpSpLocks/>
            </p:cNvGrpSpPr>
            <p:nvPr/>
          </p:nvGrpSpPr>
          <p:grpSpPr bwMode="auto">
            <a:xfrm>
              <a:off x="1401763" y="3260725"/>
              <a:ext cx="627062" cy="980770"/>
              <a:chOff x="313" y="1497"/>
              <a:chExt cx="1152" cy="1543"/>
            </a:xfrm>
          </p:grpSpPr>
          <p:pic>
            <p:nvPicPr>
              <p:cNvPr id="1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2256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4738884" y="3738562"/>
            <a:ext cx="3659188" cy="2263775"/>
            <a:chOff x="4943475" y="2124075"/>
            <a:chExt cx="3659188" cy="2263775"/>
          </a:xfrm>
        </p:grpSpPr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4943475" y="2292350"/>
              <a:ext cx="3321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6853238" y="22891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8034338" y="23320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5016500" y="3119438"/>
              <a:ext cx="106952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>
              <a:off x="5078413" y="4148138"/>
              <a:ext cx="3263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5024438" y="2968625"/>
              <a:ext cx="0" cy="1138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5106988" y="30241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6362700" y="41116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 flipH="1">
              <a:off x="5202238" y="29940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5" name="Text Box 66"/>
            <p:cNvSpPr txBox="1">
              <a:spLocks noChangeArrowheads="1"/>
            </p:cNvSpPr>
            <p:nvPr/>
          </p:nvSpPr>
          <p:spPr bwMode="auto">
            <a:xfrm>
              <a:off x="7643813" y="30480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 flipH="1">
              <a:off x="5403850" y="2855913"/>
              <a:ext cx="26988" cy="1263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>
              <a:off x="6624638" y="2924175"/>
              <a:ext cx="0" cy="1208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>
              <a:off x="7705725" y="2908300"/>
              <a:ext cx="0" cy="118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9" name="Group 356"/>
            <p:cNvGrpSpPr>
              <a:grpSpLocks/>
            </p:cNvGrpSpPr>
            <p:nvPr/>
          </p:nvGrpSpPr>
          <p:grpSpPr bwMode="auto">
            <a:xfrm>
              <a:off x="5130800" y="2154238"/>
              <a:ext cx="627063" cy="642937"/>
              <a:chOff x="313" y="1497"/>
              <a:chExt cx="1152" cy="1014"/>
            </a:xfrm>
          </p:grpSpPr>
          <p:pic>
            <p:nvPicPr>
              <p:cNvPr id="4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" name="Group 356"/>
            <p:cNvGrpSpPr>
              <a:grpSpLocks/>
            </p:cNvGrpSpPr>
            <p:nvPr/>
          </p:nvGrpSpPr>
          <p:grpSpPr bwMode="auto">
            <a:xfrm>
              <a:off x="6319838" y="2193925"/>
              <a:ext cx="627062" cy="644525"/>
              <a:chOff x="313" y="1497"/>
              <a:chExt cx="1152" cy="1014"/>
            </a:xfrm>
          </p:grpSpPr>
          <p:pic>
            <p:nvPicPr>
              <p:cNvPr id="4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" name="Group 356"/>
            <p:cNvGrpSpPr>
              <a:grpSpLocks/>
            </p:cNvGrpSpPr>
            <p:nvPr/>
          </p:nvGrpSpPr>
          <p:grpSpPr bwMode="auto">
            <a:xfrm>
              <a:off x="7396163" y="2124075"/>
              <a:ext cx="627062" cy="642938"/>
              <a:chOff x="313" y="1497"/>
              <a:chExt cx="1152" cy="1014"/>
            </a:xfrm>
          </p:grpSpPr>
          <p:pic>
            <p:nvPicPr>
              <p:cNvPr id="4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8982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262313"/>
            <a:ext cx="7924800" cy="2757487"/>
          </a:xfrm>
        </p:spPr>
        <p:txBody>
          <a:bodyPr/>
          <a:lstStyle/>
          <a:p>
            <a:r>
              <a:rPr lang="en-US" dirty="0"/>
              <a:t>Before every data transmission </a:t>
            </a:r>
          </a:p>
          <a:p>
            <a:pPr lvl="1"/>
            <a:r>
              <a:rPr lang="en-US" dirty="0"/>
              <a:t>Sender sends a Request to Send (RTS) frame with the length of transmission and the destination</a:t>
            </a:r>
          </a:p>
          <a:p>
            <a:pPr lvl="1"/>
            <a:r>
              <a:rPr lang="en-US" dirty="0"/>
              <a:t>Receiver respond with a Clear to Send (CTS) frame</a:t>
            </a:r>
          </a:p>
          <a:p>
            <a:pPr lvl="1"/>
            <a:r>
              <a:rPr lang="en-US" dirty="0"/>
              <a:t>Sender sends data</a:t>
            </a:r>
          </a:p>
          <a:p>
            <a:pPr lvl="1"/>
            <a:r>
              <a:rPr lang="en-US" dirty="0"/>
              <a:t>Receiver sends an ACK</a:t>
            </a:r>
          </a:p>
          <a:p>
            <a:r>
              <a:rPr lang="en-US" dirty="0"/>
              <a:t>If sender doesn’</a:t>
            </a:r>
            <a:r>
              <a:rPr lang="en-US" altLang="ja-JP" dirty="0"/>
              <a:t>t get a CTS back, it assumes collision </a:t>
            </a:r>
            <a:endParaRPr lang="en-US" dirty="0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>
            <a:off x="1090612" y="1828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36052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56626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672034" y="1495425"/>
            <a:ext cx="8768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3146172" y="1495425"/>
            <a:ext cx="10371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Receiver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4863306" y="1371600"/>
            <a:ext cx="164147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Other node in 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04825" y="1752600"/>
            <a:ext cx="5157787" cy="457200"/>
            <a:chOff x="927" y="1104"/>
            <a:chExt cx="3249" cy="288"/>
          </a:xfrm>
        </p:grpSpPr>
        <p:sp>
          <p:nvSpPr>
            <p:cNvPr id="32792" name="Line 11"/>
            <p:cNvSpPr>
              <a:spLocks noChangeShapeType="1"/>
            </p:cNvSpPr>
            <p:nvPr/>
          </p:nvSpPr>
          <p:spPr bwMode="auto">
            <a:xfrm>
              <a:off x="1306" y="1200"/>
              <a:ext cx="2870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3" name="Line 12"/>
            <p:cNvSpPr>
              <a:spLocks noChangeShapeType="1"/>
            </p:cNvSpPr>
            <p:nvPr/>
          </p:nvSpPr>
          <p:spPr bwMode="auto">
            <a:xfrm>
              <a:off x="1296" y="1200"/>
              <a:ext cx="1584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4" name="Text Box 13"/>
            <p:cNvSpPr txBox="1">
              <a:spLocks noChangeArrowheads="1"/>
            </p:cNvSpPr>
            <p:nvPr/>
          </p:nvSpPr>
          <p:spPr bwMode="auto">
            <a:xfrm>
              <a:off x="927" y="1104"/>
              <a:ext cx="3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D3A600"/>
                  </a:solidFill>
                  <a:latin typeface="Arial" charset="0"/>
                  <a:ea typeface="Arial" charset="0"/>
                  <a:cs typeface="Arial" charset="0"/>
                </a:rPr>
                <a:t>RTS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1012" y="2819400"/>
            <a:ext cx="5181600" cy="398463"/>
            <a:chOff x="912" y="1776"/>
            <a:chExt cx="3264" cy="251"/>
          </a:xfrm>
        </p:grpSpPr>
        <p:sp>
          <p:nvSpPr>
            <p:cNvPr id="32789" name="Line 15"/>
            <p:cNvSpPr>
              <a:spLocks noChangeShapeType="1"/>
            </p:cNvSpPr>
            <p:nvPr/>
          </p:nvSpPr>
          <p:spPr bwMode="auto">
            <a:xfrm flipH="1">
              <a:off x="1296" y="1776"/>
              <a:ext cx="1584" cy="1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0" name="Line 16"/>
            <p:cNvSpPr>
              <a:spLocks noChangeShapeType="1"/>
            </p:cNvSpPr>
            <p:nvPr/>
          </p:nvSpPr>
          <p:spPr bwMode="auto">
            <a:xfrm>
              <a:off x="2880" y="1776"/>
              <a:ext cx="1296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1" name="Text Box 17"/>
            <p:cNvSpPr txBox="1">
              <a:spLocks noChangeArrowheads="1"/>
            </p:cNvSpPr>
            <p:nvPr/>
          </p:nvSpPr>
          <p:spPr bwMode="auto">
            <a:xfrm>
              <a:off x="912" y="18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prstDash val="sysDash"/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ACK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7200" y="2362200"/>
            <a:ext cx="3148013" cy="381000"/>
            <a:chOff x="897" y="1488"/>
            <a:chExt cx="1983" cy="240"/>
          </a:xfrm>
        </p:grpSpPr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1296" y="1536"/>
              <a:ext cx="1584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897" y="1488"/>
              <a:ext cx="3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81012" y="2133600"/>
            <a:ext cx="5181600" cy="381000"/>
            <a:chOff x="912" y="1344"/>
            <a:chExt cx="3264" cy="240"/>
          </a:xfrm>
        </p:grpSpPr>
        <p:grpSp>
          <p:nvGrpSpPr>
            <p:cNvPr id="32783" name="Group 22"/>
            <p:cNvGrpSpPr>
              <a:grpSpLocks/>
            </p:cNvGrpSpPr>
            <p:nvPr/>
          </p:nvGrpSpPr>
          <p:grpSpPr bwMode="auto">
            <a:xfrm>
              <a:off x="912" y="1344"/>
              <a:ext cx="1968" cy="210"/>
              <a:chOff x="912" y="1344"/>
              <a:chExt cx="1968" cy="210"/>
            </a:xfrm>
          </p:grpSpPr>
          <p:sp>
            <p:nvSpPr>
              <p:cNvPr id="32785" name="Line 23"/>
              <p:cNvSpPr>
                <a:spLocks noChangeShapeType="1"/>
              </p:cNvSpPr>
              <p:nvPr/>
            </p:nvSpPr>
            <p:spPr bwMode="auto">
              <a:xfrm flipH="1">
                <a:off x="1296" y="1440"/>
                <a:ext cx="158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2786" name="Text Box 24"/>
              <p:cNvSpPr txBox="1">
                <a:spLocks noChangeArrowheads="1"/>
              </p:cNvSpPr>
              <p:nvPr/>
            </p:nvSpPr>
            <p:spPr bwMode="auto">
              <a:xfrm>
                <a:off x="912" y="1344"/>
                <a:ext cx="3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742950" indent="-28575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marL="11430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marL="16002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marL="20574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CTS</a:t>
                </a:r>
              </a:p>
            </p:txBody>
          </p:sp>
        </p:grpSp>
        <p:sp>
          <p:nvSpPr>
            <p:cNvPr id="32784" name="Line 25"/>
            <p:cNvSpPr>
              <a:spLocks noChangeShapeType="1"/>
            </p:cNvSpPr>
            <p:nvPr/>
          </p:nvSpPr>
          <p:spPr bwMode="auto">
            <a:xfrm>
              <a:off x="2880" y="1440"/>
              <a:ext cx="12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D25473-8F75-E14F-ADDF-D5A03BF7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489 – Lecture 24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60CFDF30-62B3-0748-8985-225304D46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902372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AFC8F4BA-BE6C-8D4F-B899-891CD4D9D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042" y="1339850"/>
            <a:ext cx="166231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Node outside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FD186BFC-0281-A94C-8E7D-374F4A65D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2" y="2283386"/>
            <a:ext cx="4090988" cy="245501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E2D87EC3-CDDF-784E-B0AB-35778B0D8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9338" y="2816786"/>
            <a:ext cx="4106862" cy="169301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0323" grpId="0" uiExpand="1" build="p"/>
      <p:bldP spid="30" grpId="0" animBg="1"/>
      <p:bldP spid="3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Network layer (lectures 13–18)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plane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Intra- and inter-domain routing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Link layer (lectures 19–20, 23)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Ethernet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Wireless</a:t>
            </a:r>
          </a:p>
          <a:p>
            <a:r>
              <a:rPr lang="en-US" dirty="0"/>
              <a:t>Topics in networking (lectures 21–22)</a:t>
            </a:r>
          </a:p>
          <a:p>
            <a:pPr lvl="1"/>
            <a:r>
              <a:rPr lang="en-US" dirty="0"/>
              <a:t>Datacenter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74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applications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5148794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since the midterm: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balancing while forwarding</a:t>
            </a:r>
          </a:p>
          <a:p>
            <a:pPr lvl="1"/>
            <a:r>
              <a:rPr lang="en-US" dirty="0"/>
              <a:t>Per-packet</a:t>
            </a:r>
          </a:p>
          <a:p>
            <a:pPr lvl="1"/>
            <a:r>
              <a:rPr lang="en-US" dirty="0"/>
              <a:t>Per-flow</a:t>
            </a:r>
          </a:p>
          <a:p>
            <a:r>
              <a:rPr lang="en-US" dirty="0"/>
              <a:t>Hard-coded addressing or via indirection</a:t>
            </a:r>
          </a:p>
          <a:p>
            <a:r>
              <a:rPr lang="en-US" dirty="0"/>
              <a:t>Modified LS/DV or source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L4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Tension between high throughput and low latency requirements</a:t>
            </a:r>
          </a:p>
          <a:p>
            <a:pPr lvl="1"/>
            <a:r>
              <a:rPr lang="en-US" dirty="0"/>
              <a:t>Deep queues vs shallow queues</a:t>
            </a:r>
          </a:p>
          <a:p>
            <a:r>
              <a:rPr lang="en-US" dirty="0"/>
              <a:t>DCTCP</a:t>
            </a:r>
          </a:p>
          <a:p>
            <a:pPr lvl="1"/>
            <a:r>
              <a:rPr lang="en-US" dirty="0"/>
              <a:t>React early, quickly, and with certainty using ECN</a:t>
            </a:r>
          </a:p>
          <a:p>
            <a:pPr lvl="1"/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applications care about?</a:t>
            </a:r>
          </a:p>
          <a:p>
            <a:pPr lvl="1"/>
            <a:r>
              <a:rPr lang="en-US" dirty="0"/>
              <a:t>Flow completion time (FCT)</a:t>
            </a:r>
          </a:p>
          <a:p>
            <a:pPr lvl="1"/>
            <a:r>
              <a:rPr lang="en-US" dirty="0"/>
              <a:t>Coflow completion time (CCT)</a:t>
            </a:r>
          </a:p>
          <a:p>
            <a:pPr lvl="2"/>
            <a:r>
              <a:rPr lang="en-US" dirty="0"/>
              <a:t>A coflow is a collection of flows with a shared application-level objective</a:t>
            </a:r>
          </a:p>
          <a:p>
            <a:r>
              <a:rPr lang="en-US" dirty="0"/>
              <a:t>Coflow-based networking</a:t>
            </a:r>
          </a:p>
          <a:p>
            <a:pPr lvl="1"/>
            <a:r>
              <a:rPr lang="en-US" dirty="0"/>
              <a:t>Managed</a:t>
            </a:r>
          </a:p>
          <a:p>
            <a:pPr lvl="1"/>
            <a:r>
              <a:rPr lang="en-US" dirty="0"/>
              <a:t>Centralized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THANK YOU SO MUCH!!!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networking stack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181099"/>
          </a:xfrm>
        </p:spPr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17399" y="3441700"/>
            <a:ext cx="2200603" cy="2577900"/>
            <a:chOff x="817399" y="3441700"/>
            <a:chExt cx="2200603" cy="2577900"/>
          </a:xfrm>
        </p:grpSpPr>
        <p:sp>
          <p:nvSpPr>
            <p:cNvPr id="29699" name="Rectangle 4"/>
            <p:cNvSpPr>
              <a:spLocks noChangeArrowheads="1"/>
            </p:cNvSpPr>
            <p:nvPr/>
          </p:nvSpPr>
          <p:spPr bwMode="auto">
            <a:xfrm>
              <a:off x="10668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0" name="Text Box 5"/>
            <p:cNvSpPr txBox="1">
              <a:spLocks noChangeArrowheads="1"/>
            </p:cNvSpPr>
            <p:nvPr/>
          </p:nvSpPr>
          <p:spPr bwMode="auto">
            <a:xfrm>
              <a:off x="12334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1" name="Rectangle 6"/>
            <p:cNvSpPr>
              <a:spLocks noChangeArrowheads="1"/>
            </p:cNvSpPr>
            <p:nvPr/>
          </p:nvSpPr>
          <p:spPr bwMode="auto">
            <a:xfrm>
              <a:off x="10668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2" name="Text Box 7"/>
            <p:cNvSpPr txBox="1">
              <a:spLocks noChangeArrowheads="1"/>
            </p:cNvSpPr>
            <p:nvPr/>
          </p:nvSpPr>
          <p:spPr bwMode="auto">
            <a:xfrm>
              <a:off x="13255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03" name="Rectangle 8"/>
            <p:cNvSpPr>
              <a:spLocks noChangeArrowheads="1"/>
            </p:cNvSpPr>
            <p:nvPr/>
          </p:nvSpPr>
          <p:spPr bwMode="auto">
            <a:xfrm>
              <a:off x="10668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4" name="Text Box 9"/>
            <p:cNvSpPr txBox="1">
              <a:spLocks noChangeArrowheads="1"/>
            </p:cNvSpPr>
            <p:nvPr/>
          </p:nvSpPr>
          <p:spPr bwMode="auto">
            <a:xfrm>
              <a:off x="13319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05" name="Rectangle 10"/>
            <p:cNvSpPr>
              <a:spLocks noChangeArrowheads="1"/>
            </p:cNvSpPr>
            <p:nvPr/>
          </p:nvSpPr>
          <p:spPr bwMode="auto">
            <a:xfrm>
              <a:off x="10668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3112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10668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1143000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29" name="Text Box 39"/>
            <p:cNvSpPr txBox="1">
              <a:spLocks noChangeArrowheads="1"/>
            </p:cNvSpPr>
            <p:nvPr/>
          </p:nvSpPr>
          <p:spPr bwMode="auto">
            <a:xfrm>
              <a:off x="817399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9187" y="3441700"/>
            <a:ext cx="2200603" cy="2577900"/>
            <a:chOff x="6229187" y="3441700"/>
            <a:chExt cx="2200603" cy="2577900"/>
          </a:xfrm>
        </p:grpSpPr>
        <p:sp>
          <p:nvSpPr>
            <p:cNvPr id="29707" name="Rectangle 12"/>
            <p:cNvSpPr>
              <a:spLocks noChangeArrowheads="1"/>
            </p:cNvSpPr>
            <p:nvPr/>
          </p:nvSpPr>
          <p:spPr bwMode="auto">
            <a:xfrm>
              <a:off x="64770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8" name="Text Box 13"/>
            <p:cNvSpPr txBox="1">
              <a:spLocks noChangeArrowheads="1"/>
            </p:cNvSpPr>
            <p:nvPr/>
          </p:nvSpPr>
          <p:spPr bwMode="auto">
            <a:xfrm>
              <a:off x="66436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64770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0" name="Text Box 15"/>
            <p:cNvSpPr txBox="1">
              <a:spLocks noChangeArrowheads="1"/>
            </p:cNvSpPr>
            <p:nvPr/>
          </p:nvSpPr>
          <p:spPr bwMode="auto">
            <a:xfrm>
              <a:off x="67357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64770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2" name="Text Box 17"/>
            <p:cNvSpPr txBox="1">
              <a:spLocks noChangeArrowheads="1"/>
            </p:cNvSpPr>
            <p:nvPr/>
          </p:nvSpPr>
          <p:spPr bwMode="auto">
            <a:xfrm>
              <a:off x="67421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3" name="Rectangle 18"/>
            <p:cNvSpPr>
              <a:spLocks noChangeArrowheads="1"/>
            </p:cNvSpPr>
            <p:nvPr/>
          </p:nvSpPr>
          <p:spPr bwMode="auto">
            <a:xfrm>
              <a:off x="64770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4" name="Text Box 19"/>
            <p:cNvSpPr txBox="1">
              <a:spLocks noChangeArrowheads="1"/>
            </p:cNvSpPr>
            <p:nvPr/>
          </p:nvSpPr>
          <p:spPr bwMode="auto">
            <a:xfrm>
              <a:off x="67214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64770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6510338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0" name="Text Box 40"/>
            <p:cNvSpPr txBox="1">
              <a:spLocks noChangeArrowheads="1"/>
            </p:cNvSpPr>
            <p:nvPr/>
          </p:nvSpPr>
          <p:spPr bwMode="auto">
            <a:xfrm>
              <a:off x="6229187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70188" y="3632200"/>
            <a:ext cx="3740150" cy="2387400"/>
            <a:chOff x="2770188" y="3632200"/>
            <a:chExt cx="3740150" cy="2387400"/>
          </a:xfrm>
        </p:grpSpPr>
        <p:sp>
          <p:nvSpPr>
            <p:cNvPr id="29715" name="Rectangle 20"/>
            <p:cNvSpPr>
              <a:spLocks noChangeArrowheads="1"/>
            </p:cNvSpPr>
            <p:nvPr/>
          </p:nvSpPr>
          <p:spPr bwMode="auto">
            <a:xfrm>
              <a:off x="3706813" y="4203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6" name="Text Box 21"/>
            <p:cNvSpPr txBox="1">
              <a:spLocks noChangeArrowheads="1"/>
            </p:cNvSpPr>
            <p:nvPr/>
          </p:nvSpPr>
          <p:spPr bwMode="auto">
            <a:xfrm>
              <a:off x="3965575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7" name="Rectangle 22"/>
            <p:cNvSpPr>
              <a:spLocks noChangeArrowheads="1"/>
            </p:cNvSpPr>
            <p:nvPr/>
          </p:nvSpPr>
          <p:spPr bwMode="auto">
            <a:xfrm>
              <a:off x="3706813" y="4584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8" name="Text Box 23"/>
            <p:cNvSpPr txBox="1">
              <a:spLocks noChangeArrowheads="1"/>
            </p:cNvSpPr>
            <p:nvPr/>
          </p:nvSpPr>
          <p:spPr bwMode="auto">
            <a:xfrm>
              <a:off x="3971925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9" name="Rectangle 24"/>
            <p:cNvSpPr>
              <a:spLocks noChangeArrowheads="1"/>
            </p:cNvSpPr>
            <p:nvPr/>
          </p:nvSpPr>
          <p:spPr bwMode="auto">
            <a:xfrm>
              <a:off x="3706813" y="4965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20" name="Text Box 25"/>
            <p:cNvSpPr txBox="1">
              <a:spLocks noChangeArrowheads="1"/>
            </p:cNvSpPr>
            <p:nvPr/>
          </p:nvSpPr>
          <p:spPr bwMode="auto">
            <a:xfrm>
              <a:off x="3951288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cxnSp>
          <p:nvCxnSpPr>
            <p:cNvPr id="29721" name="AutoShape 26"/>
            <p:cNvCxnSpPr>
              <a:cxnSpLocks noChangeShapeType="1"/>
              <a:stCxn id="29705" idx="3"/>
              <a:endCxn id="29719" idx="1"/>
            </p:cNvCxnSpPr>
            <p:nvPr/>
          </p:nvCxnSpPr>
          <p:spPr bwMode="auto">
            <a:xfrm>
              <a:off x="2782888" y="5156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2" name="AutoShape 27"/>
            <p:cNvCxnSpPr>
              <a:cxnSpLocks noChangeShapeType="1"/>
              <a:stCxn id="29703" idx="3"/>
              <a:endCxn id="29717" idx="1"/>
            </p:cNvCxnSpPr>
            <p:nvPr/>
          </p:nvCxnSpPr>
          <p:spPr bwMode="auto">
            <a:xfrm>
              <a:off x="2782888" y="4775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3" name="AutoShape 28"/>
            <p:cNvCxnSpPr>
              <a:cxnSpLocks noChangeShapeType="1"/>
              <a:stCxn id="29701" idx="3"/>
              <a:endCxn id="29715" idx="1"/>
            </p:cNvCxnSpPr>
            <p:nvPr/>
          </p:nvCxnSpPr>
          <p:spPr bwMode="auto">
            <a:xfrm>
              <a:off x="2782888" y="4394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4" name="AutoShape 29"/>
            <p:cNvCxnSpPr>
              <a:cxnSpLocks noChangeShapeType="1"/>
              <a:stCxn id="29719" idx="3"/>
              <a:endCxn id="29713" idx="1"/>
            </p:cNvCxnSpPr>
            <p:nvPr/>
          </p:nvCxnSpPr>
          <p:spPr bwMode="auto">
            <a:xfrm>
              <a:off x="5422900" y="5156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5" name="AutoShape 30"/>
            <p:cNvCxnSpPr>
              <a:cxnSpLocks noChangeShapeType="1"/>
              <a:stCxn id="29717" idx="3"/>
              <a:endCxn id="29711" idx="1"/>
            </p:cNvCxnSpPr>
            <p:nvPr/>
          </p:nvCxnSpPr>
          <p:spPr bwMode="auto">
            <a:xfrm>
              <a:off x="5422900" y="4775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6" name="AutoShape 31"/>
            <p:cNvCxnSpPr>
              <a:cxnSpLocks noChangeShapeType="1"/>
              <a:stCxn id="29715" idx="3"/>
              <a:endCxn id="29709" idx="1"/>
            </p:cNvCxnSpPr>
            <p:nvPr/>
          </p:nvCxnSpPr>
          <p:spPr bwMode="auto">
            <a:xfrm>
              <a:off x="5422900" y="4394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7" name="AutoShape 32"/>
            <p:cNvCxnSpPr>
              <a:cxnSpLocks noChangeShapeType="1"/>
              <a:stCxn id="29699" idx="3"/>
              <a:endCxn id="29707" idx="1"/>
            </p:cNvCxnSpPr>
            <p:nvPr/>
          </p:nvCxnSpPr>
          <p:spPr bwMode="auto">
            <a:xfrm>
              <a:off x="2782888" y="4013200"/>
              <a:ext cx="368141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2770188" y="3632200"/>
              <a:ext cx="3740150" cy="9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31" name="Text Box 41"/>
            <p:cNvSpPr txBox="1">
              <a:spLocks noChangeArrowheads="1"/>
            </p:cNvSpPr>
            <p:nvPr/>
          </p:nvSpPr>
          <p:spPr bwMode="auto">
            <a:xfrm>
              <a:off x="3887818" y="5499100"/>
              <a:ext cx="1339790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Switch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776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(lectures 13–18)</a:t>
            </a:r>
          </a:p>
          <a:p>
            <a:pPr lvl="1"/>
            <a:r>
              <a:rPr lang="en-US" dirty="0"/>
              <a:t>Data plane</a:t>
            </a:r>
          </a:p>
          <a:p>
            <a:pPr lvl="1"/>
            <a:r>
              <a:rPr lang="en-US" dirty="0"/>
              <a:t>Intra- and inter-domain routing</a:t>
            </a:r>
          </a:p>
          <a:p>
            <a:pPr lvl="1"/>
            <a:r>
              <a:rPr lang="en-US" dirty="0"/>
              <a:t>SDN</a:t>
            </a:r>
          </a:p>
          <a:p>
            <a:r>
              <a:rPr lang="en-US" dirty="0"/>
              <a:t>Link layer (lectures 19–20, 23)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Topics in networking (lectures 21–22)</a:t>
            </a:r>
          </a:p>
          <a:p>
            <a:pPr lvl="1"/>
            <a:r>
              <a:rPr lang="en-US" dirty="0"/>
              <a:t>Datacenter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903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1490453586</TotalTime>
  <Pages>7</Pages>
  <Words>3439</Words>
  <Application>Microsoft Macintosh PowerPoint</Application>
  <PresentationFormat>On-screen Show (4:3)</PresentationFormat>
  <Paragraphs>787</Paragraphs>
  <Slides>64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Arial</vt:lpstr>
      <vt:lpstr>Arial Black</vt:lpstr>
      <vt:lpstr>Courier New</vt:lpstr>
      <vt:lpstr>Gill Sans</vt:lpstr>
      <vt:lpstr>Helvetica</vt:lpstr>
      <vt:lpstr>Monotype Sorts</vt:lpstr>
      <vt:lpstr>Palatino Linotype</vt:lpstr>
      <vt:lpstr>Times New Roman</vt:lpstr>
      <vt:lpstr>Wingdings</vt:lpstr>
      <vt:lpstr>dbllineb</vt:lpstr>
      <vt:lpstr>Clip</vt:lpstr>
      <vt:lpstr>EECS 489 Computer Networks  Fall 2019</vt:lpstr>
      <vt:lpstr>Logistics</vt:lpstr>
      <vt:lpstr>General guidelines (1)</vt:lpstr>
      <vt:lpstr>General guidelines (2)</vt:lpstr>
      <vt:lpstr>General guidelines (3)</vt:lpstr>
      <vt:lpstr>This review</vt:lpstr>
      <vt:lpstr>The networking stack</vt:lpstr>
      <vt:lpstr>Topics</vt:lpstr>
      <vt:lpstr>Network layer</vt:lpstr>
      <vt:lpstr>Forwarding vs. routing</vt:lpstr>
      <vt:lpstr>What’s inside a router?</vt:lpstr>
      <vt:lpstr>Looking up the output port</vt:lpstr>
      <vt:lpstr>Longest prefix matching</vt:lpstr>
      <vt:lpstr>Routing: Local vs. global view</vt:lpstr>
      <vt:lpstr>“Valid” routing state</vt:lpstr>
      <vt:lpstr>Necessary and sufficient condition</vt:lpstr>
      <vt:lpstr>Least-cost routes</vt:lpstr>
      <vt:lpstr>Intra-domain routing</vt:lpstr>
      <vt:lpstr>Similarities between LS and DV routing</vt:lpstr>
      <vt:lpstr>Comparison of LS and DV routing</vt:lpstr>
      <vt:lpstr>Addressing is key to scalable inter-domain routing</vt:lpstr>
      <vt:lpstr>Classful addressing</vt:lpstr>
      <vt:lpstr>CIDR: Classless inter-domain routing</vt:lpstr>
      <vt:lpstr>Administrative structure shapes Inter-domain routing</vt:lpstr>
      <vt:lpstr> Topology &amp; policy shaped by inter-AS business relationship</vt:lpstr>
      <vt:lpstr>Routing follows the money!</vt:lpstr>
      <vt:lpstr>BGP inspired by Distance-Vector with four differences</vt:lpstr>
      <vt:lpstr>Policy dictates how routes are “selected” and “exported”</vt:lpstr>
      <vt:lpstr>Typical export policy</vt:lpstr>
      <vt:lpstr>eBGP, iBGP, and IGP</vt:lpstr>
      <vt:lpstr>The field of networking</vt:lpstr>
      <vt:lpstr>“The Power of Abstraction”</vt:lpstr>
      <vt:lpstr>Separate concerns with abstractions</vt:lpstr>
      <vt:lpstr>Traditional fully decentralized control plane</vt:lpstr>
      <vt:lpstr>Logically centralized  control plane</vt:lpstr>
      <vt:lpstr>SDN: Many challenges remain</vt:lpstr>
      <vt:lpstr>5-minute break!</vt:lpstr>
      <vt:lpstr>Announcements</vt:lpstr>
      <vt:lpstr>Topics</vt:lpstr>
      <vt:lpstr>Data link layer</vt:lpstr>
      <vt:lpstr>Point-to-point vs. broadcast medium</vt:lpstr>
      <vt:lpstr>Random access MAC protocols</vt:lpstr>
      <vt:lpstr>CSMA (Carrier Sense Multiple Access)</vt:lpstr>
      <vt:lpstr>CSMA/CD (Collision Detection)</vt:lpstr>
      <vt:lpstr>Why switched Ethernet?</vt:lpstr>
      <vt:lpstr>Ethernet switches are “self learning”</vt:lpstr>
      <vt:lpstr>ARP and DHCP</vt:lpstr>
      <vt:lpstr>Key ideas in both ARP and DHCP</vt:lpstr>
      <vt:lpstr>ARP: Address Resolution Protocol</vt:lpstr>
      <vt:lpstr>What if the destination is remote?</vt:lpstr>
      <vt:lpstr>Wireless link characteristics</vt:lpstr>
      <vt:lpstr>Wireless network characteristics</vt:lpstr>
      <vt:lpstr>Hidden terminal problem</vt:lpstr>
      <vt:lpstr>CSMA/CA</vt:lpstr>
      <vt:lpstr>Topics</vt:lpstr>
      <vt:lpstr>Datacenter applications</vt:lpstr>
      <vt:lpstr>Datacenter traffic characteristics</vt:lpstr>
      <vt:lpstr>Clos topology</vt:lpstr>
      <vt:lpstr>Datacenter networking stack</vt:lpstr>
      <vt:lpstr>Using multiple paths well</vt:lpstr>
      <vt:lpstr>L2/L3 highlights</vt:lpstr>
      <vt:lpstr>L4 highlights</vt:lpstr>
      <vt:lpstr>L7 highlights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1239</cp:revision>
  <cp:lastPrinted>1999-09-08T17:25:07Z</cp:lastPrinted>
  <dcterms:created xsi:type="dcterms:W3CDTF">2014-01-14T18:15:50Z</dcterms:created>
  <dcterms:modified xsi:type="dcterms:W3CDTF">2019-12-06T15:24:41Z</dcterms:modified>
  <cp:category/>
</cp:coreProperties>
</file>