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3" r:id="rId4"/>
    <p:sldId id="514" r:id="rId5"/>
    <p:sldId id="516" r:id="rId6"/>
    <p:sldId id="517" r:id="rId7"/>
    <p:sldId id="518" r:id="rId8"/>
    <p:sldId id="519" r:id="rId9"/>
    <p:sldId id="520" r:id="rId10"/>
    <p:sldId id="521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59" r:id="rId25"/>
    <p:sldId id="560" r:id="rId26"/>
    <p:sldId id="537" r:id="rId27"/>
    <p:sldId id="538" r:id="rId28"/>
    <p:sldId id="539" r:id="rId29"/>
    <p:sldId id="540" r:id="rId30"/>
    <p:sldId id="543" r:id="rId31"/>
    <p:sldId id="547" r:id="rId32"/>
    <p:sldId id="548" r:id="rId33"/>
    <p:sldId id="549" r:id="rId34"/>
    <p:sldId id="550" r:id="rId35"/>
    <p:sldId id="551" r:id="rId36"/>
    <p:sldId id="552" r:id="rId37"/>
    <p:sldId id="553" r:id="rId38"/>
    <p:sldId id="554" r:id="rId39"/>
    <p:sldId id="556" r:id="rId40"/>
    <p:sldId id="512" r:id="rId41"/>
    <p:sldId id="558" r:id="rId42"/>
    <p:sldId id="522" r:id="rId43"/>
    <p:sldId id="523" r:id="rId44"/>
    <p:sldId id="541" r:id="rId45"/>
    <p:sldId id="544" r:id="rId46"/>
    <p:sldId id="545" r:id="rId47"/>
    <p:sldId id="546" r:id="rId48"/>
    <p:sldId id="557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0"/>
    <p:restoredTop sz="94522"/>
  </p:normalViewPr>
  <p:slideViewPr>
    <p:cSldViewPr>
      <p:cViewPr varScale="1">
        <p:scale>
          <a:sx n="112" d="100"/>
          <a:sy n="112" d="100"/>
        </p:scale>
        <p:origin x="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698"/>
          <c:y val="0.146432545931759"/>
          <c:w val="0.408602417344891"/>
          <c:h val="0.611723359580051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>
              <a:solidFill>
                <a:srgbClr val="D3A600"/>
              </a:solidFill>
            </a:ln>
            <a:effectLst/>
          </c:spPr>
          <c:marker>
            <c:symbol val="diamond"/>
            <c:size val="6"/>
            <c:spPr>
              <a:solidFill>
                <a:srgbClr val="D3A600"/>
              </a:solidFill>
              <a:ln>
                <a:solidFill>
                  <a:srgbClr val="D3A600"/>
                </a:solidFill>
              </a:ln>
              <a:effectLst/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1.0066459999999999</c:v>
                </c:pt>
                <c:pt idx="1">
                  <c:v>1.001773</c:v>
                </c:pt>
                <c:pt idx="2">
                  <c:v>1.0026189999999999</c:v>
                </c:pt>
                <c:pt idx="3">
                  <c:v>1.003519</c:v>
                </c:pt>
                <c:pt idx="4">
                  <c:v>1.005064</c:v>
                </c:pt>
                <c:pt idx="5">
                  <c:v>1.0060819999999999</c:v>
                </c:pt>
                <c:pt idx="6">
                  <c:v>1.0069889999999999</c:v>
                </c:pt>
                <c:pt idx="7">
                  <c:v>1.008016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62-204C-BAE5-51EB8B9AFDB4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Sheet1!$E$21:$E$28</c:f>
              <c:numCache>
                <c:formatCode>General</c:formatCode>
                <c:ptCount val="8"/>
                <c:pt idx="0">
                  <c:v>1.2776909999999999</c:v>
                </c:pt>
                <c:pt idx="1">
                  <c:v>1.5442210000000001</c:v>
                </c:pt>
                <c:pt idx="2">
                  <c:v>1.791598</c:v>
                </c:pt>
                <c:pt idx="3">
                  <c:v>2.0475970000000001</c:v>
                </c:pt>
                <c:pt idx="4">
                  <c:v>2.3293520000000001</c:v>
                </c:pt>
                <c:pt idx="5">
                  <c:v>2.661969</c:v>
                </c:pt>
                <c:pt idx="6">
                  <c:v>3.063145</c:v>
                </c:pt>
                <c:pt idx="7">
                  <c:v>3.5959500000000002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62-204C-BAE5-51EB8B9AFDB4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3.8866070000000001</c:v>
                </c:pt>
                <c:pt idx="2">
                  <c:v>5.0536940000000001</c:v>
                </c:pt>
                <c:pt idx="3">
                  <c:v>6.5398189999999996</c:v>
                </c:pt>
                <c:pt idx="4">
                  <c:v>8.4255969999999998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62-204C-BAE5-51EB8B9AF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79108944"/>
        <c:axId val="-1079102000"/>
      </c:lineChart>
      <c:catAx>
        <c:axId val="-1079108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2000"/>
        <c:crosses val="autoZero"/>
        <c:auto val="1"/>
        <c:lblAlgn val="ctr"/>
        <c:lblOffset val="100"/>
        <c:noMultiLvlLbl val="0"/>
      </c:catAx>
      <c:valAx>
        <c:axId val="-1079102000"/>
        <c:scaling>
          <c:orientation val="minMax"/>
          <c:max val="1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8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899"/>
          <c:y val="3.0314960629921099E-4"/>
          <c:w val="0.61982476455149005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</a:t>
            </a:r>
            <a:r>
              <a:rPr lang="en-US" baseline="0" dirty="0"/>
              <a:t> Buffers – bad for latency</a:t>
            </a:r>
          </a:p>
          <a:p>
            <a:r>
              <a:rPr lang="en-US" baseline="0" dirty="0"/>
              <a:t>Shallow Buffers – bad for bursts &amp; throughput</a:t>
            </a:r>
          </a:p>
          <a:p>
            <a:r>
              <a:rPr lang="en-US" baseline="0" dirty="0"/>
              <a:t>Reduce </a:t>
            </a:r>
            <a:r>
              <a:rPr lang="en-US" baseline="0" dirty="0" err="1"/>
              <a:t>RTO</a:t>
            </a:r>
            <a:r>
              <a:rPr lang="en-US" baseline="-25000" dirty="0" err="1"/>
              <a:t>min</a:t>
            </a:r>
            <a:r>
              <a:rPr lang="en-US" baseline="0" dirty="0"/>
              <a:t> – no good for latency</a:t>
            </a:r>
          </a:p>
          <a:p>
            <a:r>
              <a:rPr lang="en-US" baseline="0" dirty="0"/>
              <a:t>AQM – Difficult to tune, not fast enough for </a:t>
            </a:r>
            <a:r>
              <a:rPr lang="en-US" baseline="0" dirty="0" err="1"/>
              <a:t>incast</a:t>
            </a:r>
            <a:r>
              <a:rPr lang="en-US" baseline="0" dirty="0"/>
              <a:t>-style micro-bursts, lose throughput in low stat-</a:t>
            </a:r>
            <a:r>
              <a:rPr lang="en-US" baseline="0" dirty="0" err="1"/>
              <a:t>mux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9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our existing solutions</a:t>
            </a:r>
            <a:r>
              <a:rPr lang="en-US" baseline="0" dirty="0"/>
              <a:t> rely on point-to-point flow abstraction. </a:t>
            </a:r>
          </a:p>
          <a:p>
            <a:endParaRPr lang="en-US" dirty="0"/>
          </a:p>
          <a:p>
            <a:r>
              <a:rPr lang="en-US" dirty="0"/>
              <a:t>We have seen hundreds, if not thousands,</a:t>
            </a:r>
            <a:r>
              <a:rPr lang="en-US" baseline="0" dirty="0"/>
              <a:t> of proposals to try to address the performance issues using flow as a basic abstraction.</a:t>
            </a:r>
          </a:p>
          <a:p>
            <a:r>
              <a:rPr lang="en-US" baseline="0" dirty="0"/>
              <a:t>In the early days, it was all about fair allocation.</a:t>
            </a:r>
          </a:p>
          <a:p>
            <a:r>
              <a:rPr lang="en-US" baseline="0" dirty="0"/>
              <a:t>Recently, as datacenters became more widely used, it’s all about improving flow completion time.</a:t>
            </a:r>
          </a:p>
          <a:p>
            <a:endParaRPr lang="en-US" baseline="0" dirty="0"/>
          </a:p>
          <a:p>
            <a:r>
              <a:rPr lang="en-US" baseline="0" dirty="0"/>
              <a:t>However, flows fundamentally cannot capture the collective communication behavior seen in of data-parallel applications.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84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0" dirty="0"/>
              <a:t>et us see the potentials of inter-coflow scheduling through a simple example.</a:t>
            </a:r>
          </a:p>
          <a:p>
            <a:r>
              <a:rPr lang="en-US" dirty="0"/>
              <a:t>We have two</a:t>
            </a:r>
            <a:r>
              <a:rPr lang="en-US" baseline="0" dirty="0"/>
              <a:t> coflows: coflow1 in black with one flow on link1 and coflow2 with two flows. </a:t>
            </a:r>
          </a:p>
          <a:p>
            <a:r>
              <a:rPr lang="en-US" baseline="0" dirty="0"/>
              <a:t>Each block represent a unit of data.</a:t>
            </a:r>
          </a:p>
          <a:p>
            <a:r>
              <a:rPr lang="en-US" baseline="0" dirty="0"/>
              <a:t>Assume, it takes a unit time time to send each unit of data.</a:t>
            </a:r>
          </a:p>
          <a:p>
            <a:endParaRPr lang="en-US" baseline="0" dirty="0"/>
          </a:p>
          <a:p>
            <a:r>
              <a:rPr lang="en-US" dirty="0"/>
              <a:t>Let’s start</a:t>
            </a:r>
            <a:r>
              <a:rPr lang="en-US" baseline="0" dirty="0"/>
              <a:t> with considering what happens today.</a:t>
            </a:r>
          </a:p>
          <a:p>
            <a:r>
              <a:rPr lang="en-US" baseline="0" dirty="0"/>
              <a:t>In this plot, we have time in the X-axis and the links on Y-axis.</a:t>
            </a:r>
          </a:p>
          <a:p>
            <a:r>
              <a:rPr lang="en-US" baseline="0" dirty="0"/>
              <a:t>Link1 will be almost equally shared between the two flows from two different coflows and the other link will be used completely by coflow2’s flow.</a:t>
            </a:r>
          </a:p>
          <a:p>
            <a:r>
              <a:rPr lang="en-US" dirty="0"/>
              <a:t>After, 6 time units, both coflows will finish. </a:t>
            </a:r>
          </a:p>
          <a:p>
            <a:endParaRPr lang="en-US" dirty="0"/>
          </a:p>
          <a:p>
            <a:r>
              <a:rPr lang="en-US" dirty="0"/>
              <a:t>Recently,</a:t>
            </a:r>
            <a:r>
              <a:rPr lang="en-US" baseline="0" dirty="0"/>
              <a:t> there has been a lot of focus on minimizing flow completion times by prioritizing flows of smaller size. </a:t>
            </a:r>
          </a:p>
          <a:p>
            <a:r>
              <a:rPr lang="en-US" baseline="0" dirty="0"/>
              <a:t>In that case, the orange flow in link1 will be prioritized over the black flow.</a:t>
            </a:r>
          </a:p>
          <a:p>
            <a:r>
              <a:rPr lang="en-US" baseline="0" dirty="0"/>
              <a:t>After 3 time units, the orange flow will finish.</a:t>
            </a:r>
          </a:p>
          <a:p>
            <a:r>
              <a:rPr lang="en-US" baseline="0" dirty="0"/>
              <a:t>Note that coflow2 hasn’t finished yet, because it still has 3 more data units from its flow on link2.</a:t>
            </a:r>
          </a:p>
          <a:p>
            <a:r>
              <a:rPr lang="en-US" baseline="0" dirty="0"/>
              <a:t>Eventually, when all flow finishes, the coflow completion times remain the same even thought the flow completion time has improved.</a:t>
            </a:r>
          </a:p>
          <a:p>
            <a:endParaRPr lang="en-US" baseline="0" dirty="0"/>
          </a:p>
          <a:p>
            <a:r>
              <a:rPr lang="en-US" baseline="0" dirty="0"/>
              <a:t>The optimal solution for minimizing application-level performance, in this case, would be to let the black coflow finish first.</a:t>
            </a:r>
          </a:p>
          <a:p>
            <a:r>
              <a:rPr lang="en-US" baseline="0" dirty="0"/>
              <a:t>As a result, we can see application-level performance improvement for coflow1 without any impact on the other coflow.</a:t>
            </a:r>
          </a:p>
          <a:p>
            <a:endParaRPr lang="en-US" dirty="0"/>
          </a:p>
          <a:p>
            <a:r>
              <a:rPr lang="en-US" dirty="0"/>
              <a:t>In fact, it is quite easy to show that significantly decreasing flow completion times</a:t>
            </a:r>
            <a:r>
              <a:rPr lang="en-US" baseline="0" dirty="0"/>
              <a:t> might still not result in any improvement in user experience.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8F11-916A-C446-A3D3-EB791675F86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1,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30525"/>
          </a:xfrm>
        </p:spPr>
        <p:txBody>
          <a:bodyPr anchor="ctr">
            <a:normAutofit/>
          </a:bodyPr>
          <a:lstStyle>
            <a:lvl1pPr marL="0" indent="514350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December 1,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EECS 489 – Lecture 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933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910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Per-packet load balancing </a:t>
            </a:r>
          </a:p>
          <a:p>
            <a:pPr lvl="1"/>
            <a:r>
              <a:rPr lang="en-US" dirty="0"/>
              <a:t>Traffic well spread (even w/ elephant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BUT</a:t>
            </a:r>
            <a:r>
              <a:rPr lang="en-US" dirty="0"/>
              <a:t> Interacts poorly w/ TCP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8"/>
            <a:ext cx="687902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6047" y="2120348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4762" y="206598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72269" y="221653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7099" y="2483860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47057" y="2335857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87566" y="237543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2243100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276C1-BB55-DD46-83F9-53E4987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(ECMP, “Equal Cost Multi Path”)</a:t>
            </a:r>
          </a:p>
          <a:p>
            <a:pPr lvl="1"/>
            <a:r>
              <a:rPr lang="en-US" dirty="0"/>
              <a:t>E.g., based on (src and dst IP and port)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95803" y="34300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2283" y="35824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96881" y="373377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3361" y="3898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762" y="3475993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14762" y="386156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66508" y="3500602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BBD0-1DB0-5E4B-9AEF-6475B2C7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(ECMP)</a:t>
            </a:r>
          </a:p>
          <a:p>
            <a:pPr lvl="1"/>
            <a:r>
              <a:rPr lang="en-US" dirty="0"/>
              <a:t>A flow follows a single path (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TCP is happy) </a:t>
            </a:r>
          </a:p>
          <a:p>
            <a:pPr lvl="1"/>
            <a:r>
              <a:rPr lang="en-US" dirty="0"/>
              <a:t>Suboptimal load-balancing; elephants are a problem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0" y="173378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2729" y="1846074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0759" y="1999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94913" y="212687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2035" y="2149846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86155" y="2390844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50668" y="2235117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843E1-B78A-4946-8E48-0E05328F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How: </a:t>
            </a:r>
          </a:p>
          <a:p>
            <a:pPr lvl="1"/>
            <a:r>
              <a:rPr lang="en-US" dirty="0"/>
              <a:t>Simple extensions to DV/LS</a:t>
            </a:r>
          </a:p>
          <a:p>
            <a:pPr lvl="1"/>
            <a:r>
              <a:rPr lang="en-US" dirty="0"/>
              <a:t>ECMP for load balancing 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Simple; reuses existing solutions</a:t>
            </a:r>
          </a:p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poor scaling</a:t>
            </a:r>
          </a:p>
          <a:p>
            <a:pPr lvl="1"/>
            <a:r>
              <a:rPr lang="en-US" dirty="0"/>
              <a:t>With N destinations, O(N) routing entries and messages</a:t>
            </a:r>
          </a:p>
          <a:p>
            <a:pPr lvl="1"/>
            <a:r>
              <a:rPr lang="en-US" dirty="0"/>
              <a:t>N now in the millions!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533E-8F90-6A43-B439-A83B6082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397" y="5881008"/>
            <a:ext cx="1035635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10.0.*.*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1486" y="5874508"/>
            <a:ext cx="1035635" cy="400110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10.1.*.*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3496" y="5843104"/>
            <a:ext cx="1035635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10.2.*.*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6315" y="5820107"/>
            <a:ext cx="1035635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10.3.*.*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3D616-EE26-B741-82E9-C3ADE0F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5996" y="5719903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1095" y="5705231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536" y="5719903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6421" y="5719903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2187" y="5707574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8936" y="5719903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1112" y="5708322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91162" y="5707574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FFAE6-4136-C040-84E9-1BEAA74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23" name="TextBox 22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26" name="TextBox 25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27" name="TextBox 26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28" name="TextBox 27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29" name="TextBox 28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30" name="TextBox 29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31" name="TextBox 30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32" name="TextBox 31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33" name="TextBox 32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34" name="TextBox 33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35" name="TextBox 34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36" name="TextBox 35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37" name="TextBox 36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38" name="TextBox 37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39" name="TextBox 38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65E7-DD32-A249-B3E2-8F2FF5B4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5C59C-BF19-1748-9D4B-B2C77D8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676741"/>
            <a:ext cx="1862090" cy="1282215"/>
          </a:xfrm>
          <a:prstGeom prst="wedgeRoundRectCallout">
            <a:avLst>
              <a:gd name="adj1" fmla="val 97822"/>
              <a:gd name="adj2" fmla="val -1941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10.0.*.*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10.1.*.*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10.2.*.* </a:t>
            </a:r>
            <a:r>
              <a:rPr lang="en-US" dirty="0">
                <a:sym typeface="Wingdings"/>
              </a:rPr>
              <a:t> 3</a:t>
            </a:r>
            <a:endParaRPr lang="en-US" dirty="0"/>
          </a:p>
          <a:p>
            <a:r>
              <a:rPr lang="en-US" dirty="0"/>
              <a:t>10.3.*.* </a:t>
            </a:r>
            <a:r>
              <a:rPr lang="en-US" dirty="0">
                <a:sym typeface="Wingdings"/>
              </a:rPr>
              <a:t>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307" y="219482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3942" y="221187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96632" y="217934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3403" y="1974741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7275C-AD16-854B-9CD1-626FC54D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BF0CA-F89F-4C4A-A27C-421EDBD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907075"/>
            <a:ext cx="1862090" cy="1051881"/>
          </a:xfrm>
          <a:prstGeom prst="wedgeRoundRectCallout">
            <a:avLst>
              <a:gd name="adj1" fmla="val -4148"/>
              <a:gd name="adj2" fmla="val 127010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*.*.*.* </a:t>
            </a:r>
            <a:r>
              <a:rPr lang="en-US" dirty="0">
                <a:sym typeface="Wingdings"/>
              </a:rPr>
              <a:t> 3,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7579A0-7038-464B-BA5E-1494882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E36F0-8FE4-0444-BEA5-EB3645C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504137"/>
            <a:ext cx="1862090" cy="1454819"/>
          </a:xfrm>
          <a:prstGeom prst="wedgeRoundRectCallout">
            <a:avLst>
              <a:gd name="adj1" fmla="val -837"/>
              <a:gd name="adj2" fmla="val 10836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D3B346-4820-D448-A096-CFA71F7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26C6-E5D8-3448-BA9F-99066A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7DE6-7755-E746-BD9F-974CD676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2340" y="2245623"/>
            <a:ext cx="1862090" cy="1454819"/>
          </a:xfrm>
          <a:prstGeom prst="wedgeRoundRectCallout">
            <a:avLst>
              <a:gd name="adj1" fmla="val -2162"/>
              <a:gd name="adj2" fmla="val 11090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10.0.0.0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10.0.0.1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747" y="478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69396" y="47828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0357" y="432377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9853" y="4129113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E195C-2511-C342-8ABC-B8E332B5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3331-C842-A34E-83DD-6FC0E30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embed location in regular topology</a:t>
            </a:r>
          </a:p>
          <a:p>
            <a:r>
              <a:rPr lang="en-US" dirty="0"/>
              <a:t>Maximum #entries/switch: k ( = 4 in example) </a:t>
            </a:r>
          </a:p>
          <a:p>
            <a:pPr lvl="1"/>
            <a:r>
              <a:rPr lang="en-US" dirty="0"/>
              <a:t>Constant, independent of #destinations!</a:t>
            </a:r>
          </a:p>
          <a:p>
            <a:r>
              <a:rPr lang="en-US" dirty="0"/>
              <a:t>No route computation / messages / protocols </a:t>
            </a:r>
          </a:p>
          <a:p>
            <a:pPr lvl="1"/>
            <a:r>
              <a:rPr lang="en-US" dirty="0"/>
              <a:t>Topology is hard-coded, but still need localized link failure detection</a:t>
            </a:r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VM migration: ideally, VM keeps its IP address when it moves</a:t>
            </a:r>
          </a:p>
          <a:p>
            <a:pPr lvl="1"/>
            <a:r>
              <a:rPr lang="en-US" dirty="0"/>
              <a:t>Vulnerable to (topology/addresses) misconfiguration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E41FB-DA08-C64E-A663-1066E6A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“controller” server knows topology and computes routes</a:t>
            </a:r>
          </a:p>
          <a:p>
            <a:r>
              <a:rPr lang="en-US" dirty="0"/>
              <a:t>Controller hands server all paths to each destination</a:t>
            </a:r>
          </a:p>
          <a:p>
            <a:pPr lvl="1"/>
            <a:r>
              <a:rPr lang="en-US" dirty="0"/>
              <a:t>O(#destinations) state per server, but server memory cheap (e.g., 1M routes x 100B/route=100MB)</a:t>
            </a:r>
          </a:p>
          <a:p>
            <a:r>
              <a:rPr lang="en-US" dirty="0"/>
              <a:t>Server inserts entire path vector into packet header (“source routing”)</a:t>
            </a:r>
          </a:p>
          <a:p>
            <a:pPr lvl="1"/>
            <a:r>
              <a:rPr lang="en-US" dirty="0"/>
              <a:t>E.g., header=[dst=D | index=0 | path={S5,S1,S2,S9}]</a:t>
            </a:r>
          </a:p>
          <a:p>
            <a:r>
              <a:rPr lang="en-US" dirty="0"/>
              <a:t>Switch forwards based on packet header</a:t>
            </a:r>
          </a:p>
          <a:p>
            <a:pPr lvl="1"/>
            <a:r>
              <a:rPr lang="en-US" dirty="0"/>
              <a:t>index++;  next-hop = path[index]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25CE4-95C6-094B-8917-5493F3AB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#entries per switch? </a:t>
            </a:r>
          </a:p>
          <a:p>
            <a:pPr lvl="1"/>
            <a:r>
              <a:rPr lang="en-US" dirty="0"/>
              <a:t>None!</a:t>
            </a:r>
          </a:p>
          <a:p>
            <a:r>
              <a:rPr lang="en-US" dirty="0"/>
              <a:t>#routing messages?</a:t>
            </a:r>
          </a:p>
          <a:p>
            <a:pPr lvl="1"/>
            <a:r>
              <a:rPr lang="en-US" dirty="0"/>
              <a:t>Akin to a broadcast from controller to all servers</a:t>
            </a:r>
          </a:p>
          <a:p>
            <a:r>
              <a:rPr lang="en-US" dirty="0"/>
              <a:t>Pro: </a:t>
            </a:r>
          </a:p>
          <a:p>
            <a:pPr lvl="1"/>
            <a:r>
              <a:rPr lang="en-US" dirty="0"/>
              <a:t>Switches very simple and scalable</a:t>
            </a:r>
          </a:p>
          <a:p>
            <a:pPr lvl="1"/>
            <a:r>
              <a:rPr lang="en-US" dirty="0"/>
              <a:t>Flexibility: end-points control route selection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Scalability / robustness of controller (SDN issue)</a:t>
            </a:r>
          </a:p>
          <a:p>
            <a:pPr lvl="1"/>
            <a:r>
              <a:rPr lang="en-US" dirty="0"/>
              <a:t>Clean-slate design of everything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1DF57-B475-9848-88B4-27365135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for final exam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/WBfVY2qsybbzV4ZeA</a:t>
            </a:r>
          </a:p>
          <a:p>
            <a:endParaRPr lang="en-US" dirty="0"/>
          </a:p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4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C72F-C854-5945-87AB-B3EC1FB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6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Partition-Aggregate traffic from user-facing queries</a:t>
            </a:r>
          </a:p>
          <a:p>
            <a:pPr lvl="1"/>
            <a:r>
              <a:rPr lang="en-US" dirty="0"/>
              <a:t>Numerous short flows with small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Latency-sensitive</a:t>
            </a:r>
          </a:p>
          <a:p>
            <a:r>
              <a:rPr lang="en-US" dirty="0"/>
              <a:t>Map-Reduce traffic from data analytics</a:t>
            </a:r>
          </a:p>
          <a:p>
            <a:pPr lvl="1"/>
            <a:r>
              <a:rPr lang="en-US" dirty="0"/>
              <a:t>Comparatively fewer large flows with massive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Throughput-sensitive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F932-352C-B744-8778-14673A53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between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High throughput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Deep queues at switches</a:t>
            </a:r>
          </a:p>
          <a:p>
            <a:pPr lvl="1"/>
            <a:r>
              <a:rPr lang="en-US" sz="2000" dirty="0"/>
              <a:t>Queueing delays increase latency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Low latency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Shallow queues at switches</a:t>
            </a:r>
          </a:p>
          <a:p>
            <a:pPr lvl="1"/>
            <a:r>
              <a:rPr lang="en-US" sz="2000" dirty="0"/>
              <a:t>Bad for bursts and throughput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9712" y="4262006"/>
            <a:ext cx="138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DCTCP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57300" y="5159973"/>
            <a:ext cx="6629400" cy="830997"/>
          </a:xfrm>
          <a:prstGeom prst="roundRect">
            <a:avLst>
              <a:gd name="adj" fmla="val 0"/>
            </a:avLst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en-US" sz="2400" b="1" dirty="0">
                <a:solidFill>
                  <a:srgbClr val="0000FF"/>
                </a:solidFill>
              </a:rPr>
              <a:t>Objective:</a:t>
            </a:r>
          </a:p>
          <a:p>
            <a:pPr lvl="0" algn="ctr"/>
            <a:r>
              <a:rPr lang="en-US" sz="2400" b="1" dirty="0">
                <a:solidFill>
                  <a:schemeClr val="tx1"/>
                </a:solidFill>
              </a:rPr>
              <a:t>Low Queue Occupancy &amp; High Throughput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249FA-D156-424C-B638-72511C01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67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TCP (DCTCP)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from Microsoft Research, 2010</a:t>
            </a:r>
          </a:p>
          <a:p>
            <a:pPr lvl="1"/>
            <a:r>
              <a:rPr lang="en-US" dirty="0"/>
              <a:t>Incremental fixes to TCP for DC environments </a:t>
            </a:r>
          </a:p>
          <a:p>
            <a:pPr lvl="1"/>
            <a:r>
              <a:rPr lang="en-US" dirty="0"/>
              <a:t>Deployed in Microsoft datacenters (~rumor)</a:t>
            </a:r>
          </a:p>
          <a:p>
            <a:r>
              <a:rPr lang="en-US" dirty="0"/>
              <a:t>Leverages Explicit Congestion Notification (ECN)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BEE91-E09F-194A-A920-377CD35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159"/>
      </p:ext>
    </p:extLst>
  </p:cSld>
  <p:clrMapOvr>
    <a:masterClrMapping/>
  </p:clrMapOvr>
  <p:transition spd="slow" advTm="2761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Datacenter network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“bisection bandwidth”</a:t>
            </a:r>
          </a:p>
          <a:p>
            <a:r>
              <a:rPr lang="en-US" dirty="0"/>
              <a:t>Low latency, even in the worst-case</a:t>
            </a:r>
          </a:p>
          <a:p>
            <a:r>
              <a:rPr lang="en-US" dirty="0"/>
              <a:t>Large scale </a:t>
            </a:r>
          </a:p>
          <a:p>
            <a:r>
              <a:rPr lang="en-US" dirty="0"/>
              <a:t>Low cost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D4BD-624C-AC4B-B619-74ACA9D0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9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05000"/>
          </a:xfrm>
        </p:spPr>
        <p:txBody>
          <a:bodyPr/>
          <a:lstStyle/>
          <a:p>
            <a:r>
              <a:rPr lang="en-US" dirty="0"/>
              <a:t>React early, quickly, and with certainty using ECN</a:t>
            </a:r>
          </a:p>
          <a:p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35408"/>
              </p:ext>
            </p:extLst>
          </p:nvPr>
        </p:nvGraphicFramePr>
        <p:xfrm>
          <a:off x="605589" y="3810000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889D-0D7B-3648-8459-327E0674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Completion Time (FCT)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from when flow started at the sender, to when all packets in the flow were received at the receiver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BE73-549A-7244-B0D6-96B9675F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3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FCT with DCTCP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2861"/>
              </p:ext>
            </p:extLst>
          </p:nvPr>
        </p:nvGraphicFramePr>
        <p:xfrm>
          <a:off x="1023362" y="1780409"/>
          <a:ext cx="7089567" cy="356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11" y="5420380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00FF"/>
                </a:solidFill>
              </a:rPr>
              <a:t>Queues are still shared ⇒ Head-of-line blocking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04D5-098D-4645-8149-CC9AF98D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priorities!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a single priority number</a:t>
            </a:r>
          </a:p>
          <a:p>
            <a:pPr lvl="1"/>
            <a:r>
              <a:rPr lang="en-US" dirty="0"/>
              <a:t>Priority = remaining flow size</a:t>
            </a:r>
          </a:p>
          <a:p>
            <a:r>
              <a:rPr lang="en-US" dirty="0"/>
              <a:t>Switches </a:t>
            </a:r>
          </a:p>
          <a:p>
            <a:pPr lvl="1"/>
            <a:r>
              <a:rPr lang="en-US" dirty="0"/>
              <a:t>Very small queues (e.g., 10 packets)</a:t>
            </a:r>
          </a:p>
          <a:p>
            <a:pPr lvl="1"/>
            <a:r>
              <a:rPr lang="en-US" dirty="0"/>
              <a:t>Send highest-priority/ drop lowest-priority packet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Transmit/retransmit aggressively (at full link rate)</a:t>
            </a:r>
          </a:p>
          <a:p>
            <a:pPr lvl="1"/>
            <a:r>
              <a:rPr lang="en-US" dirty="0"/>
              <a:t>Drop transmission rate only under extreme loss (timeouts)</a:t>
            </a:r>
          </a:p>
          <a:p>
            <a:r>
              <a:rPr lang="en-US" dirty="0">
                <a:solidFill>
                  <a:srgbClr val="0000FF"/>
                </a:solidFill>
              </a:rPr>
              <a:t>Provides FCT close to the ideal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3C0EE-3ACC-D749-B3A3-6B032578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5"/>
    </mc:Choice>
    <mc:Fallback xmlns="">
      <p:transition xmlns:p14="http://schemas.microsoft.com/office/powerpoint/2010/main" spd="slow" advTm="92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Nope!</a:t>
            </a:r>
          </a:p>
          <a:p>
            <a:r>
              <a:rPr lang="en-US" dirty="0"/>
              <a:t>Someone asked “What do datacenter applications </a:t>
            </a:r>
            <a:r>
              <a:rPr lang="en-US" i="1" dirty="0">
                <a:solidFill>
                  <a:srgbClr val="0000FF"/>
                </a:solidFill>
              </a:rPr>
              <a:t>really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care about?”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A5C5-6D09-C24A-88F9-4FA5E335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4B60-5792-A14F-83A4-448FB57F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4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Map-Reduce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94893" y="49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Map Stage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90550" y="5410200"/>
            <a:ext cx="7962900" cy="1200329"/>
          </a:xfrm>
          <a:prstGeom prst="rect">
            <a:avLst/>
          </a:prstGeom>
          <a:solidFill>
            <a:srgbClr val="D3A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Observation: </a:t>
            </a:r>
          </a:p>
          <a:p>
            <a:pPr algn="ctr"/>
            <a:r>
              <a:rPr lang="en-US" sz="2400" dirty="0"/>
              <a:t>A communication stage cannot complete until all its flows have completed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C1EC87-7B74-1245-BE60-19FB99B6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Flow-based solutions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21" y="3085724"/>
            <a:ext cx="48185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GPS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7507" y="3087516"/>
            <a:ext cx="49850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19" y="2802495"/>
            <a:ext cx="518486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WFQ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5000" y="2802494"/>
            <a:ext cx="591185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CSFQ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4984" y="3087515"/>
            <a:ext cx="48019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ECN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4944" y="3087515"/>
            <a:ext cx="47186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XCP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7294" y="3087516"/>
            <a:ext cx="63242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4839" y="3087515"/>
            <a:ext cx="686857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DCTCP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4771" y="2802494"/>
            <a:ext cx="49018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PDQ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29815" y="2802494"/>
            <a:ext cx="324619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9751" y="3087515"/>
            <a:ext cx="47353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FCP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4797" y="2802495"/>
            <a:ext cx="60583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7248" y="2802494"/>
            <a:ext cx="730533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pFabric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1183" y="3343378"/>
            <a:ext cx="8249817" cy="358404"/>
            <a:chOff x="574911" y="3314838"/>
            <a:chExt cx="10999756" cy="47787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266370" y="3320061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46978" y="3321942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2371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8623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53586" y="3423377"/>
              <a:ext cx="699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911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1980s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64867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1990s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291230" y="3314838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7219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2000s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4447762" y="2004834"/>
            <a:ext cx="197" cy="2789504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07401" y="3087515"/>
            <a:ext cx="49351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RCP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9429" y="409244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Per-</a:t>
            </a:r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 Fairness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6079" y="4092441"/>
            <a:ext cx="345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Completion Time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887" y="5374880"/>
            <a:ext cx="7956226" cy="1330720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Independent flows cannot capture collective communication patterns that are common in data-parallel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27353-5665-3448-B05D-C551FF2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7" grpId="0" animBg="1"/>
      <p:bldP spid="39" grpId="0"/>
      <p:bldP spid="40" grpId="0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Coflow abstraction [SIGCOMM’14]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Coflow is a communication abstraction for data-parallel applications to express their performance goals; e.g., </a:t>
            </a:r>
          </a:p>
          <a:p>
            <a:pPr lvl="1"/>
            <a:r>
              <a:rPr lang="en-US" dirty="0"/>
              <a:t>Minimize completion times,</a:t>
            </a:r>
          </a:p>
          <a:p>
            <a:pPr lvl="1"/>
            <a:r>
              <a:rPr lang="en-US" dirty="0"/>
              <a:t>Meet deadlines, or </a:t>
            </a:r>
          </a:p>
          <a:p>
            <a:pPr lvl="1"/>
            <a:r>
              <a:rPr lang="en-US" dirty="0"/>
              <a:t>Perform fair allocation</a:t>
            </a:r>
          </a:p>
          <a:p>
            <a:r>
              <a:rPr lang="en-US" dirty="0">
                <a:solidFill>
                  <a:srgbClr val="0000FF"/>
                </a:solidFill>
              </a:rPr>
              <a:t>Not for individual flows; for entire stages!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277265" y="4871142"/>
            <a:ext cx="1097280" cy="1453458"/>
            <a:chOff x="2374179" y="1849397"/>
            <a:chExt cx="2277441" cy="3016700"/>
          </a:xfrm>
        </p:grpSpPr>
        <p:sp>
          <p:nvSpPr>
            <p:cNvPr id="21" name="Oval 20"/>
            <p:cNvSpPr/>
            <p:nvPr/>
          </p:nvSpPr>
          <p:spPr>
            <a:xfrm rot="5400000">
              <a:off x="4281164" y="254382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281164" y="3827923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8426111" y="4014729"/>
                <a:ext cx="136430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930959" y="4114376"/>
                <a:ext cx="900732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35808" y="4155651"/>
                <a:ext cx="495522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0072241" y="4014729"/>
                <a:ext cx="36706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42533" y="4114376"/>
                <a:ext cx="88436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8426111" y="4014729"/>
                <a:ext cx="387402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8854785" y="4114376"/>
                <a:ext cx="76174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8954424" y="4155651"/>
                <a:ext cx="481384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9054063" y="4114376"/>
                <a:ext cx="888470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9095335" y="4014729"/>
                <a:ext cx="1343974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74179" y="1849397"/>
              <a:ext cx="370471" cy="3016700"/>
              <a:chOff x="2374179" y="2077997"/>
              <a:chExt cx="370471" cy="3016700"/>
            </a:xfrm>
          </p:grpSpPr>
          <p:sp>
            <p:nvSpPr>
              <p:cNvPr id="36" name="Oval 35"/>
              <p:cNvSpPr/>
              <p:nvPr/>
            </p:nvSpPr>
            <p:spPr>
              <a:xfrm rot="5400000">
                <a:off x="2374194" y="20779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5400000">
                <a:off x="2374194" y="27415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5400000">
                <a:off x="2374194" y="3405183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5400000">
                <a:off x="2374194" y="407125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2374194" y="472424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342266" y="5117078"/>
            <a:ext cx="731520" cy="900260"/>
            <a:chOff x="1404596" y="2821322"/>
            <a:chExt cx="1344424" cy="1654541"/>
          </a:xfrm>
        </p:grpSpPr>
        <p:sp>
          <p:nvSpPr>
            <p:cNvPr id="43" name="Oval 42"/>
            <p:cNvSpPr/>
            <p:nvPr/>
          </p:nvSpPr>
          <p:spPr>
            <a:xfrm rot="5400000">
              <a:off x="1404611" y="282130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1404611" y="4105406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5400000">
              <a:off x="1658352" y="3069002"/>
              <a:ext cx="1153132" cy="1028205"/>
              <a:chOff x="8954420" y="3132855"/>
              <a:chExt cx="877270" cy="782230"/>
            </a:xfrm>
            <a:noFill/>
          </p:grpSpPr>
          <p:sp>
            <p:nvSpPr>
              <p:cNvPr id="46" name="Oval 45"/>
              <p:cNvSpPr/>
              <p:nvPr/>
            </p:nvSpPr>
            <p:spPr>
              <a:xfrm>
                <a:off x="9283851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6200000">
                <a:off x="8889578" y="3438267"/>
                <a:ext cx="500388" cy="370703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16200000" flipV="1">
                <a:off x="9407215" y="3490610"/>
                <a:ext cx="541661" cy="307289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974080" y="4906218"/>
            <a:ext cx="731520" cy="1318220"/>
            <a:chOff x="5255097" y="2297449"/>
            <a:chExt cx="1279101" cy="2304975"/>
          </a:xfrm>
        </p:grpSpPr>
        <p:sp>
          <p:nvSpPr>
            <p:cNvPr id="50" name="Oval 49"/>
            <p:cNvSpPr/>
            <p:nvPr/>
          </p:nvSpPr>
          <p:spPr>
            <a:xfrm rot="5400000">
              <a:off x="5255112" y="3278135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163742" y="229743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163742" y="423196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163742" y="329242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5442656" y="2611328"/>
              <a:ext cx="849730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V="1">
              <a:off x="5887502" y="3201437"/>
              <a:ext cx="14292" cy="538159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V="1">
              <a:off x="5456090" y="3709565"/>
              <a:ext cx="822861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DAEB-EEFF-7C42-B0BF-8FF070A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6492250" y="3553676"/>
            <a:ext cx="2316649" cy="1353469"/>
            <a:chOff x="1535760" y="4870223"/>
            <a:chExt cx="3088865" cy="141715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38245" y="5959333"/>
              <a:ext cx="308638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1778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99636" y="3547782"/>
            <a:ext cx="2288298" cy="1353469"/>
            <a:chOff x="1535760" y="4870223"/>
            <a:chExt cx="3051064" cy="141715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538245" y="5959333"/>
              <a:ext cx="3048579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1779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3933" y="3548531"/>
            <a:ext cx="2313836" cy="1353469"/>
            <a:chOff x="1535760" y="4870223"/>
            <a:chExt cx="3085115" cy="1417158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38245" y="5959333"/>
              <a:ext cx="308263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96565" y="5932896"/>
              <a:ext cx="763457" cy="3544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sz="20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855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27618" y="5929376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41778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inter-coflow scheduling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061" y="3898031"/>
            <a:ext cx="2054310" cy="13419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8363" y="4246507"/>
            <a:ext cx="2267084" cy="275865"/>
            <a:chOff x="1460689" y="4160512"/>
            <a:chExt cx="3296230" cy="367820"/>
          </a:xfrm>
        </p:grpSpPr>
        <p:sp>
          <p:nvSpPr>
            <p:cNvPr id="35" name="Freeform 34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709" y="3831167"/>
            <a:ext cx="2267084" cy="275865"/>
            <a:chOff x="1460689" y="4160512"/>
            <a:chExt cx="3296230" cy="367820"/>
          </a:xfrm>
        </p:grpSpPr>
        <p:sp>
          <p:nvSpPr>
            <p:cNvPr id="40" name="Freeform 39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87941" y="4317803"/>
            <a:ext cx="1036991" cy="1329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14588" y="4317485"/>
            <a:ext cx="671345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16878" y="4320904"/>
            <a:ext cx="692211" cy="13335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05083" y="4319781"/>
            <a:ext cx="1009880" cy="1334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1619" y="4905774"/>
            <a:ext cx="2060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5</a:t>
            </a:r>
            <a:endParaRPr lang="en-US" sz="1400" b="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3324" y="4911671"/>
            <a:ext cx="213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4.33</a:t>
            </a:r>
            <a:endParaRPr lang="en-US" sz="14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" y="3187334"/>
            <a:ext cx="238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solidFill>
                  <a:schemeClr val="accent2"/>
                </a:solidFill>
                <a:ea typeface="Arial" charset="0"/>
                <a:cs typeface="Arial" charset="0"/>
              </a:rPr>
              <a:t>Fair Sharing (TCP, DCTCP)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05200" y="31854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Smallest-Flow First (</a:t>
            </a:r>
            <a:r>
              <a:rPr lang="en-US" sz="1400" b="0" dirty="0" err="1">
                <a:solidFill>
                  <a:schemeClr val="accent2"/>
                </a:solidFill>
                <a:ea typeface="Arial" charset="0"/>
                <a:cs typeface="Arial" charset="0"/>
              </a:rPr>
              <a:t>pFabric</a:t>
            </a:r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  <a:endParaRPr lang="en-US" sz="1400" b="0" baseline="300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92961" y="318548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Smallest-</a:t>
            </a:r>
            <a:r>
              <a:rPr lang="en-US" sz="1400" b="0" dirty="0" err="1">
                <a:solidFill>
                  <a:srgbClr val="0000FF"/>
                </a:solidFill>
                <a:ea typeface="Arial" charset="0"/>
                <a:cs typeface="Arial" charset="0"/>
              </a:rPr>
              <a:t>Coflow</a:t>
            </a:r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 First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473979" y="4245017"/>
            <a:ext cx="2267084" cy="275865"/>
            <a:chOff x="1460689" y="4160512"/>
            <a:chExt cx="3296230" cy="367820"/>
          </a:xfrm>
        </p:grpSpPr>
        <p:sp>
          <p:nvSpPr>
            <p:cNvPr id="108" name="Freeform 107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473325" y="3829676"/>
            <a:ext cx="2267084" cy="275865"/>
            <a:chOff x="1460689" y="4160512"/>
            <a:chExt cx="3296230" cy="367820"/>
          </a:xfrm>
        </p:grpSpPr>
        <p:sp>
          <p:nvSpPr>
            <p:cNvPr id="126" name="Freeform 125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75938" y="4245743"/>
            <a:ext cx="2267084" cy="275865"/>
            <a:chOff x="1460689" y="4160512"/>
            <a:chExt cx="3296230" cy="367820"/>
          </a:xfrm>
        </p:grpSpPr>
        <p:sp>
          <p:nvSpPr>
            <p:cNvPr id="129" name="Freeform 128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375284" y="3830403"/>
            <a:ext cx="2267084" cy="275865"/>
            <a:chOff x="1460689" y="4160512"/>
            <a:chExt cx="3296230" cy="367820"/>
          </a:xfrm>
        </p:grpSpPr>
        <p:sp>
          <p:nvSpPr>
            <p:cNvPr id="132" name="Freeform 131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492251" y="4903189"/>
            <a:ext cx="205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Coflow1 comp. time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3</a:t>
            </a:r>
          </a:p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4.67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76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76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60294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60294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52400" y="2272760"/>
            <a:ext cx="9448800" cy="607920"/>
            <a:chOff x="0" y="1887344"/>
            <a:chExt cx="12192000" cy="810559"/>
          </a:xfrm>
        </p:grpSpPr>
        <p:sp>
          <p:nvSpPr>
            <p:cNvPr id="123" name="TextBox 122"/>
            <p:cNvSpPr txBox="1"/>
            <p:nvPr/>
          </p:nvSpPr>
          <p:spPr>
            <a:xfrm>
              <a:off x="0" y="2287534"/>
              <a:ext cx="12192000" cy="41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0" y="1887344"/>
              <a:ext cx="12192000" cy="410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7864" y="1906302"/>
            <a:ext cx="5611712" cy="1044749"/>
            <a:chOff x="2187864" y="1906302"/>
            <a:chExt cx="5611712" cy="1044749"/>
          </a:xfrm>
        </p:grpSpPr>
        <p:sp>
          <p:nvSpPr>
            <p:cNvPr id="121" name="Rounded Rectangle 120"/>
            <p:cNvSpPr/>
            <p:nvPr/>
          </p:nvSpPr>
          <p:spPr>
            <a:xfrm>
              <a:off x="2191643" y="2192205"/>
              <a:ext cx="2016675" cy="758846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60964" y="257199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3 Units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87864" y="1908544"/>
              <a:ext cx="201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1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68611" y="2643786"/>
              <a:ext cx="1015764" cy="133406"/>
              <a:chOff x="3223998" y="2381197"/>
              <a:chExt cx="1354352" cy="1778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22399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68754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7923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4944042" y="2191050"/>
              <a:ext cx="2817101" cy="71936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58000" y="2254048"/>
              <a:ext cx="94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 Units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41455" y="1906302"/>
              <a:ext cx="269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2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032523" y="2354800"/>
              <a:ext cx="2053989" cy="133406"/>
              <a:chOff x="6700623" y="1981147"/>
              <a:chExt cx="2738652" cy="177874"/>
            </a:xfrm>
            <a:solidFill>
              <a:srgbClr val="D3A600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67006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1641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624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849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5484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90088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7010400" y="2571990"/>
              <a:ext cx="783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 Units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028168" y="2643786"/>
              <a:ext cx="670483" cy="133406"/>
              <a:chOff x="3223998" y="1981147"/>
              <a:chExt cx="893977" cy="177874"/>
            </a:xfrm>
            <a:solidFill>
              <a:srgbClr val="D3A600"/>
            </a:solidFill>
          </p:grpSpPr>
          <p:sp>
            <p:nvSpPr>
              <p:cNvPr id="135" name="Rectangle 134"/>
              <p:cNvSpPr/>
              <p:nvPr/>
            </p:nvSpPr>
            <p:spPr>
              <a:xfrm>
                <a:off x="322399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87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3615999" y="3909674"/>
            <a:ext cx="665564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90085" y="3909674"/>
            <a:ext cx="1372199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08070" y="3900432"/>
            <a:ext cx="1009880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27336" y="3900432"/>
            <a:ext cx="1021511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409" y="4313373"/>
            <a:ext cx="1704236" cy="143962"/>
            <a:chOff x="747771" y="4730688"/>
            <a:chExt cx="2272314" cy="191949"/>
          </a:xfrm>
        </p:grpSpPr>
        <p:sp>
          <p:nvSpPr>
            <p:cNvPr id="16" name="Rectangle 15"/>
            <p:cNvSpPr/>
            <p:nvPr/>
          </p:nvSpPr>
          <p:spPr>
            <a:xfrm>
              <a:off x="748178" y="4730688"/>
              <a:ext cx="1813909" cy="953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7771" y="4827325"/>
              <a:ext cx="1813909" cy="953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64338" y="4732953"/>
              <a:ext cx="455747" cy="188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58936" y="5791200"/>
            <a:ext cx="6226129" cy="960218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  <a:effectLst/>
        </p:spPr>
        <p:txBody>
          <a:bodyPr wrap="square" lIns="137160" tIns="34290" rIns="137160" bIns="34290" rtlCol="0" anchor="ctr">
            <a:noAutofit/>
          </a:bodyPr>
          <a:lstStyle/>
          <a:p>
            <a:pPr algn="ctr"/>
            <a:r>
              <a:rPr lang="en-US" sz="2000" dirty="0">
                <a:ea typeface="Arial" charset="0"/>
                <a:cs typeface="Arial" charset="0"/>
              </a:rPr>
              <a:t>Coflow completion time (CCT) is a better predictor </a:t>
            </a:r>
            <a:r>
              <a:rPr lang="en-US" sz="2000">
                <a:ea typeface="Arial" charset="0"/>
                <a:cs typeface="Arial" charset="0"/>
              </a:rPr>
              <a:t>of job-level performance than </a:t>
            </a:r>
            <a:r>
              <a:rPr lang="en-US" sz="2000" dirty="0">
                <a:ea typeface="Arial" charset="0"/>
                <a:cs typeface="Arial" charset="0"/>
              </a:rPr>
              <a:t>FCT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4FB7F-40BD-E344-8D35-766C3D3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68" grpId="0" animBg="1"/>
      <p:bldP spid="69" grpId="0" animBg="1"/>
      <p:bldP spid="90" grpId="0"/>
      <p:bldP spid="92" grpId="0"/>
      <p:bldP spid="95" grpId="0"/>
      <p:bldP spid="96" grpId="0"/>
      <p:bldP spid="97" grpId="0"/>
      <p:bldP spid="4" grpId="0"/>
      <p:bldP spid="107" grpId="0"/>
      <p:bldP spid="113" grpId="0"/>
      <p:bldP spid="114" grpId="0"/>
      <p:bldP spid="115" grpId="0"/>
      <p:bldP spid="116" grpId="0"/>
      <p:bldP spid="140" grpId="0" animBg="1"/>
      <p:bldP spid="141" grpId="0" animBg="1"/>
      <p:bldP spid="151" grpId="0" animBg="1"/>
      <p:bldP spid="155" grpId="0" animBg="1"/>
      <p:bldP spid="1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Recap: 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A8FE0-8861-2048-9D58-4A11342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L2/L3:</a:t>
            </a:r>
            <a:r>
              <a:rPr lang="en-US" dirty="0"/>
              <a:t> Source routing and load balancing to exploit multiple paths over the Clos topology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L4:</a:t>
            </a:r>
            <a:r>
              <a:rPr lang="en-US" dirty="0"/>
              <a:t> Find a better balance between latency and throughput requirements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L7:</a:t>
            </a:r>
            <a:r>
              <a:rPr lang="en-US" dirty="0"/>
              <a:t> Exploit application-level information with </a:t>
            </a:r>
            <a:r>
              <a:rPr lang="en-US" dirty="0" err="1">
                <a:solidFill>
                  <a:srgbClr val="0000FF"/>
                </a:solidFill>
              </a:rPr>
              <a:t>coflows</a:t>
            </a:r>
            <a:endParaRPr lang="en-US" dirty="0"/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Last class</a:t>
            </a:r>
            <a:r>
              <a:rPr lang="en-US" dirty="0"/>
              <a:t>: Final 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97160-56B7-EB44-9B7A-49440AD1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538-A3D2-5849-B7E3-AB3ADA7B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2DF2-4CA2-8F47-BE24-E1BE6A5B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F23B-0C12-7D47-B217-97391E37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23FA-92D1-204C-AF2C-9F64C71F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2E58-206C-1D45-8AED-334DFE0C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8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w/ per-packet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Sender sends </a:t>
            </a:r>
            <a:r>
              <a:rPr lang="en-US" dirty="0" err="1"/>
              <a:t>seq</a:t>
            </a:r>
            <a:r>
              <a:rPr lang="en-US" dirty="0"/>
              <a:t>#: 1,2,3,4,5 </a:t>
            </a:r>
          </a:p>
          <a:p>
            <a:pPr lvl="1"/>
            <a:r>
              <a:rPr lang="en-US" dirty="0"/>
              <a:t>Receiver receives: 5,4,3,2,1</a:t>
            </a:r>
          </a:p>
          <a:p>
            <a:pPr lvl="1"/>
            <a:r>
              <a:rPr lang="en-US" dirty="0"/>
              <a:t>Sender will enter fast retransmit, reduce CWND, retransmit #1, …</a:t>
            </a:r>
          </a:p>
          <a:p>
            <a:pPr lvl="1"/>
            <a:r>
              <a:rPr lang="en-US" dirty="0"/>
              <a:t>Repeatedly!</a:t>
            </a:r>
          </a:p>
          <a:p>
            <a:r>
              <a:rPr lang="en-US" dirty="0"/>
              <a:t>Information sharing between multiple paths affects TCP</a:t>
            </a:r>
          </a:p>
          <a:p>
            <a:pPr lvl="1"/>
            <a:r>
              <a:rPr lang="en-US" dirty="0"/>
              <a:t>One RTT and timeout estimator for multiple paths</a:t>
            </a:r>
          </a:p>
          <a:p>
            <a:pPr lvl="1"/>
            <a:r>
              <a:rPr lang="en-US" dirty="0"/>
              <a:t>CWND halved when a packet is dropped on any path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85CD-04D0-EB46-9711-0FE4F081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Multipath TCP (MPTCP) is an ongoing effort to extend TCP to coexist with multipath routing </a:t>
            </a:r>
          </a:p>
          <a:p>
            <a:pPr lvl="1"/>
            <a:r>
              <a:rPr lang="en-US" dirty="0"/>
              <a:t>Value beyond datacenters (e.g., spread traffic across WiFi and 4G access)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9CC8-1EAA-5042-873D-D917B07B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81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RFC 3168 using ToS/DSCP bits in the IP header</a:t>
            </a:r>
          </a:p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Routers typically set ECN bit based on average queue length</a:t>
            </a:r>
          </a:p>
          <a:p>
            <a:r>
              <a:rPr lang="en-US" dirty="0">
                <a:solidFill>
                  <a:srgbClr val="0000FF"/>
                </a:solidFill>
              </a:rPr>
              <a:t>Congestion semantics exactly like that of drop</a:t>
            </a:r>
          </a:p>
          <a:p>
            <a:pPr lvl="1"/>
            <a:r>
              <a:rPr lang="en-US" dirty="0"/>
              <a:t>I.e., sender reacts as though it saw a drop</a:t>
            </a:r>
          </a:p>
          <a:p>
            <a:pPr lvl="5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D7EC-37FA-8D4F-97B8-871A0AA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due to DCTCP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switch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instantaneous</a:t>
            </a:r>
            <a:r>
              <a:rPr lang="en-US" dirty="0"/>
              <a:t> queue length &gt; k</a:t>
            </a:r>
          </a:p>
          <a:p>
            <a:pPr lvl="2"/>
            <a:r>
              <a:rPr lang="en-US" dirty="0"/>
              <a:t>Set ECN bit in the packet</a:t>
            </a:r>
          </a:p>
          <a:p>
            <a:r>
              <a:rPr lang="en-US" dirty="0"/>
              <a:t>At the receiver</a:t>
            </a:r>
          </a:p>
          <a:p>
            <a:pPr lvl="1"/>
            <a:r>
              <a:rPr lang="en-US" dirty="0"/>
              <a:t>If ECN bit is set in a packet, set ECN bit for its ACK</a:t>
            </a:r>
          </a:p>
          <a:p>
            <a:r>
              <a:rPr lang="en-US" dirty="0"/>
              <a:t>At the sender</a:t>
            </a:r>
          </a:p>
          <a:p>
            <a:pPr lvl="1"/>
            <a:r>
              <a:rPr lang="en-US" dirty="0"/>
              <a:t>Maintain an EWMA of the fraction of packets marked (α)</a:t>
            </a:r>
          </a:p>
          <a:p>
            <a:pPr lvl="1"/>
            <a:r>
              <a:rPr lang="en-US" dirty="0"/>
              <a:t>Adapt window based on α: </a:t>
            </a:r>
            <a:r>
              <a:rPr lang="en-US" dirty="0">
                <a:solidFill>
                  <a:srgbClr val="0000FF"/>
                </a:solidFill>
              </a:rPr>
              <a:t>W ← (1 – α/2) W</a:t>
            </a:r>
          </a:p>
          <a:p>
            <a:pPr lvl="1"/>
            <a:r>
              <a:rPr lang="en-US" dirty="0"/>
              <a:t>α = 1 implies high congestion: </a:t>
            </a:r>
            <a:r>
              <a:rPr lang="en-US" dirty="0">
                <a:solidFill>
                  <a:srgbClr val="0000FF"/>
                </a:solidFill>
              </a:rPr>
              <a:t>W ← W/2 </a:t>
            </a:r>
            <a:r>
              <a:rPr lang="en-US" dirty="0"/>
              <a:t>(like TCP)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9588-6BFF-FB43-AF25-C15A7E9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Why it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early and quickly: use ECN </a:t>
            </a:r>
          </a:p>
          <a:p>
            <a:pPr lvl="1"/>
            <a:r>
              <a:rPr lang="en-US" dirty="0">
                <a:sym typeface="Wingdings"/>
              </a:rPr>
              <a:t>Avoid large buildup in queues  lower latency</a:t>
            </a:r>
          </a:p>
          <a:p>
            <a:r>
              <a:rPr lang="en-US" dirty="0"/>
              <a:t>React in proportion to the extent of congestion, not its presence</a:t>
            </a:r>
          </a:p>
          <a:p>
            <a:pPr lvl="1"/>
            <a:r>
              <a:rPr lang="en-US" dirty="0"/>
              <a:t>Maintain high throughput by not over-reacting to congestion</a:t>
            </a:r>
          </a:p>
          <a:p>
            <a:pPr lvl="1"/>
            <a:r>
              <a:rPr lang="en-US" dirty="0"/>
              <a:t>Reduces variance in sending rates, lowering queue buildups</a:t>
            </a:r>
          </a:p>
          <a:p>
            <a:r>
              <a:rPr lang="en-US" dirty="0">
                <a:solidFill>
                  <a:srgbClr val="0000FF"/>
                </a:solidFill>
              </a:rPr>
              <a:t>Still far from ideal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AEE3-BD4F-6A4D-A509-A64C50C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71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ideal for a transport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flow is completely transferred?</a:t>
            </a:r>
          </a:p>
          <a:p>
            <a:r>
              <a:rPr lang="en-US" dirty="0"/>
              <a:t>Latency of each packet in the flow?</a:t>
            </a:r>
          </a:p>
          <a:p>
            <a:r>
              <a:rPr lang="en-US" dirty="0"/>
              <a:t>Number of packet drops?</a:t>
            </a:r>
          </a:p>
          <a:p>
            <a:r>
              <a:rPr lang="en-US" dirty="0"/>
              <a:t>Link utilization? </a:t>
            </a:r>
          </a:p>
          <a:p>
            <a:r>
              <a:rPr lang="en-US" dirty="0"/>
              <a:t>Average queue length at switches?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FCA8-BA0E-6748-BA4A-8B4E919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coflows?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applications to annotate coflows</a:t>
            </a:r>
          </a:p>
          <a:p>
            <a:pPr lvl="1"/>
            <a:r>
              <a:rPr lang="en-US" dirty="0"/>
              <a:t>Possible to infer them as well [SIGCOMM’16]</a:t>
            </a:r>
          </a:p>
          <a:p>
            <a:r>
              <a:rPr lang="en-US" dirty="0"/>
              <a:t>Managed communication</a:t>
            </a:r>
          </a:p>
          <a:p>
            <a:pPr lvl="1"/>
            <a:r>
              <a:rPr lang="en-US" dirty="0"/>
              <a:t>Applications do not communicate; instead, a central entity does the communication on their behalf</a:t>
            </a:r>
          </a:p>
          <a:p>
            <a:r>
              <a:rPr lang="en-US" dirty="0"/>
              <a:t>Centralized scheduling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E241-A764-1747-8CC1-9155AE3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3FC8-BABF-FB4A-8542-A31BA4F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40C1A5-A3C0-194E-B965-0971298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must expose all available paths</a:t>
            </a:r>
          </a:p>
          <a:p>
            <a:r>
              <a:rPr lang="en-US" dirty="0"/>
              <a:t>Forwarding must spread traffic evenly over all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6DBE-FB36-2742-9782-BADD6CCE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Distance-Vector: Remember all next-hops that advertise equal cost to a destination 	</a:t>
            </a:r>
          </a:p>
          <a:p>
            <a:pPr lvl="1"/>
            <a:r>
              <a:rPr lang="en-US" dirty="0"/>
              <a:t>Link-State: Extend Dijkstra’s to compute all equal cost shortest paths to each destination </a:t>
            </a:r>
          </a:p>
          <a:p>
            <a:r>
              <a:rPr lang="en-US" dirty="0"/>
              <a:t>Forwarding: how to spread traffic across next hops?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C1BD9-FCA6-7143-99C2-EDB78C57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Per-packet </a:t>
            </a:r>
            <a:r>
              <a:rPr lang="en-US" dirty="0"/>
              <a:t>load balancing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084998" y="1620484"/>
            <a:ext cx="3313923" cy="2438348"/>
            <a:chOff x="3084998" y="1620484"/>
            <a:chExt cx="3313923" cy="2438348"/>
          </a:xfrm>
        </p:grpSpPr>
        <p:grpSp>
          <p:nvGrpSpPr>
            <p:cNvPr id="43" name="Group 42"/>
            <p:cNvGrpSpPr/>
            <p:nvPr/>
          </p:nvGrpSpPr>
          <p:grpSpPr>
            <a:xfrm>
              <a:off x="3084998" y="1620484"/>
              <a:ext cx="3313923" cy="1480601"/>
              <a:chOff x="3084998" y="1620484"/>
              <a:chExt cx="3313923" cy="14806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49276" y="2558609"/>
                <a:ext cx="1331606" cy="5424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3665097" y="2120349"/>
                <a:ext cx="649665" cy="438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682538" y="2058941"/>
                <a:ext cx="1" cy="491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4921247" y="2058941"/>
                <a:ext cx="677123" cy="499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82178" y="1620484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84998" y="1720238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77312" y="1842990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596680" y="3101086"/>
              <a:ext cx="797828" cy="789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682537" y="3101086"/>
              <a:ext cx="1" cy="9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3788" y="3101085"/>
              <a:ext cx="594582" cy="789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16707" y="3430053"/>
            <a:ext cx="1189900" cy="1394298"/>
            <a:chOff x="2516707" y="3430053"/>
            <a:chExt cx="1189900" cy="1394298"/>
          </a:xfrm>
        </p:grpSpPr>
        <p:sp>
          <p:nvSpPr>
            <p:cNvPr id="28" name="Rectangle 27"/>
            <p:cNvSpPr/>
            <p:nvPr/>
          </p:nvSpPr>
          <p:spPr>
            <a:xfrm>
              <a:off x="3395803" y="34300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52283" y="35824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96881" y="3733777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53361" y="3898506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6707" y="4116465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A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96063" y="3475993"/>
            <a:ext cx="902811" cy="1360687"/>
            <a:chOff x="3996063" y="3475993"/>
            <a:chExt cx="902811" cy="1360687"/>
          </a:xfrm>
        </p:grpSpPr>
        <p:sp>
          <p:nvSpPr>
            <p:cNvPr id="32" name="Rectangle 31"/>
            <p:cNvSpPr/>
            <p:nvPr/>
          </p:nvSpPr>
          <p:spPr>
            <a:xfrm>
              <a:off x="4314762" y="3475993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4762" y="3861568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6063" y="4128794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B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80882" y="3500602"/>
            <a:ext cx="902811" cy="1316994"/>
            <a:chOff x="5380882" y="3500602"/>
            <a:chExt cx="902811" cy="1316994"/>
          </a:xfrm>
        </p:grpSpPr>
        <p:sp>
          <p:nvSpPr>
            <p:cNvPr id="34" name="Rectangle 33"/>
            <p:cNvSpPr/>
            <p:nvPr/>
          </p:nvSpPr>
          <p:spPr>
            <a:xfrm>
              <a:off x="5466508" y="3500602"/>
              <a:ext cx="310804" cy="1972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0882" y="4109710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C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049E2-0FA7-A34E-9F03-7A623C92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6.7|3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8.9|12.2|14.5|8.8|8.4|1.9|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1490453463</TotalTime>
  <Pages>7</Pages>
  <Words>3229</Words>
  <Application>Microsoft Macintosh PowerPoint</Application>
  <PresentationFormat>On-screen Show (4:3)</PresentationFormat>
  <Paragraphs>743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Black</vt:lpstr>
      <vt:lpstr>Calibri</vt:lpstr>
      <vt:lpstr>Gill Sans</vt:lpstr>
      <vt:lpstr>Monotype Sorts</vt:lpstr>
      <vt:lpstr>Segoe UI</vt:lpstr>
      <vt:lpstr>Times New Roman</vt:lpstr>
      <vt:lpstr>Wingdings</vt:lpstr>
      <vt:lpstr>dbllineb</vt:lpstr>
      <vt:lpstr>EECS 489 Computer Networks  Fall 2021</vt:lpstr>
      <vt:lpstr>Agenda</vt:lpstr>
      <vt:lpstr>Recap: Datacenter network requirements</vt:lpstr>
      <vt:lpstr>Recap: Clos topology</vt:lpstr>
      <vt:lpstr>Agenda</vt:lpstr>
      <vt:lpstr>Using multiple paths well</vt:lpstr>
      <vt:lpstr>L2/L3 design goals</vt:lpstr>
      <vt:lpstr>Extend DV / LS ?</vt:lpstr>
      <vt:lpstr>Forwarding </vt:lpstr>
      <vt:lpstr>Forwarding </vt:lpstr>
      <vt:lpstr>Forwarding </vt:lpstr>
      <vt:lpstr>Forwarding </vt:lpstr>
      <vt:lpstr>Extend DV / LS ?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2: Centralize + Source routes</vt:lpstr>
      <vt:lpstr>Solution 2: Centralize + Source routes</vt:lpstr>
      <vt:lpstr>5-minute break!</vt:lpstr>
      <vt:lpstr>Announcements</vt:lpstr>
      <vt:lpstr>Agenda</vt:lpstr>
      <vt:lpstr>Workloads</vt:lpstr>
      <vt:lpstr>Tension between requirements</vt:lpstr>
      <vt:lpstr>Data Center TCP (DCTCP)</vt:lpstr>
      <vt:lpstr>DCTCP: Key ideas</vt:lpstr>
      <vt:lpstr>Flow Completion Time (FCT)</vt:lpstr>
      <vt:lpstr>FCT with DCTCP</vt:lpstr>
      <vt:lpstr>Solution: Use priorities!</vt:lpstr>
      <vt:lpstr>Are we there yet?</vt:lpstr>
      <vt:lpstr>Agenda</vt:lpstr>
      <vt:lpstr>The Map-Reduce Example</vt:lpstr>
      <vt:lpstr>Flow-based solutions</vt:lpstr>
      <vt:lpstr>The Coflow abstraction [SIGCOMM’14]</vt:lpstr>
      <vt:lpstr>Benefits of inter-coflow scheduling</vt:lpstr>
      <vt:lpstr>Summary</vt:lpstr>
      <vt:lpstr>PowerPoint Presentation</vt:lpstr>
      <vt:lpstr>TCP w/ per-packet load balancing</vt:lpstr>
      <vt:lpstr>Multipath TCP</vt:lpstr>
      <vt:lpstr>Recap: Explicit Congestion Notification (ECN)</vt:lpstr>
      <vt:lpstr>Actions due to DCTCP</vt:lpstr>
      <vt:lpstr>DCTCP: Why it works</vt:lpstr>
      <vt:lpstr>What’s ideal for a transport protocol?</vt:lpstr>
      <vt:lpstr>How to implement coflows?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1257</cp:revision>
  <cp:lastPrinted>1999-09-08T17:25:07Z</cp:lastPrinted>
  <dcterms:created xsi:type="dcterms:W3CDTF">2014-01-14T18:15:50Z</dcterms:created>
  <dcterms:modified xsi:type="dcterms:W3CDTF">2021-12-01T21:11:36Z</dcterms:modified>
  <cp:category/>
</cp:coreProperties>
</file>