
<file path=[Content_Types].xml><?xml version="1.0" encoding="utf-8"?>
<Types xmlns="http://schemas.openxmlformats.org/package/2006/content-types">
  <Default Extension="bin" ContentType="application/vnd.openxmlformats-officedocument.oleObject"/>
  <Default Extension="emf" ContentType="image/x-emf"/>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48" r:id="rId1"/>
  </p:sldMasterIdLst>
  <p:notesMasterIdLst>
    <p:notesMasterId r:id="rId46"/>
  </p:notesMasterIdLst>
  <p:handoutMasterIdLst>
    <p:handoutMasterId r:id="rId47"/>
  </p:handoutMasterIdLst>
  <p:sldIdLst>
    <p:sldId id="258" r:id="rId2"/>
    <p:sldId id="487" r:id="rId3"/>
    <p:sldId id="514" r:id="rId4"/>
    <p:sldId id="515" r:id="rId5"/>
    <p:sldId id="547" r:id="rId6"/>
    <p:sldId id="582" r:id="rId7"/>
    <p:sldId id="581" r:id="rId8"/>
    <p:sldId id="517" r:id="rId9"/>
    <p:sldId id="580" r:id="rId10"/>
    <p:sldId id="518" r:id="rId11"/>
    <p:sldId id="549" r:id="rId12"/>
    <p:sldId id="522" r:id="rId13"/>
    <p:sldId id="523" r:id="rId14"/>
    <p:sldId id="551" r:id="rId15"/>
    <p:sldId id="524" r:id="rId16"/>
    <p:sldId id="550" r:id="rId17"/>
    <p:sldId id="525" r:id="rId18"/>
    <p:sldId id="526" r:id="rId19"/>
    <p:sldId id="527" r:id="rId20"/>
    <p:sldId id="528" r:id="rId21"/>
    <p:sldId id="552" r:id="rId22"/>
    <p:sldId id="502" r:id="rId23"/>
    <p:sldId id="503" r:id="rId24"/>
    <p:sldId id="554" r:id="rId25"/>
    <p:sldId id="571" r:id="rId26"/>
    <p:sldId id="572" r:id="rId27"/>
    <p:sldId id="573" r:id="rId28"/>
    <p:sldId id="558" r:id="rId29"/>
    <p:sldId id="574" r:id="rId30"/>
    <p:sldId id="575" r:id="rId31"/>
    <p:sldId id="559" r:id="rId32"/>
    <p:sldId id="560" r:id="rId33"/>
    <p:sldId id="561" r:id="rId34"/>
    <p:sldId id="562" r:id="rId35"/>
    <p:sldId id="563" r:id="rId36"/>
    <p:sldId id="564" r:id="rId37"/>
    <p:sldId id="565" r:id="rId38"/>
    <p:sldId id="577" r:id="rId39"/>
    <p:sldId id="566" r:id="rId40"/>
    <p:sldId id="567" r:id="rId41"/>
    <p:sldId id="568" r:id="rId42"/>
    <p:sldId id="578" r:id="rId43"/>
    <p:sldId id="579" r:id="rId44"/>
    <p:sldId id="512" r:id="rId45"/>
  </p:sldIdLst>
  <p:sldSz cx="9144000" cy="6858000" type="screen4x3"/>
  <p:notesSz cx="7315200" cy="9601200"/>
  <p:defaultTextStyle>
    <a:defPPr>
      <a:defRPr lang="en-US"/>
    </a:defPPr>
    <a:lvl1pPr algn="l" rtl="0" fontAlgn="base">
      <a:spcBef>
        <a:spcPct val="0"/>
      </a:spcBef>
      <a:spcAft>
        <a:spcPct val="0"/>
      </a:spcAft>
      <a:defRPr sz="1600" b="1" kern="1200">
        <a:solidFill>
          <a:schemeClr val="tx1"/>
        </a:solidFill>
        <a:latin typeface="Arial" charset="0"/>
        <a:ea typeface="ＭＳ Ｐゴシック" charset="0"/>
        <a:cs typeface="ＭＳ Ｐゴシック" charset="0"/>
      </a:defRPr>
    </a:lvl1pPr>
    <a:lvl2pPr marL="457200" algn="l" rtl="0" fontAlgn="base">
      <a:spcBef>
        <a:spcPct val="0"/>
      </a:spcBef>
      <a:spcAft>
        <a:spcPct val="0"/>
      </a:spcAft>
      <a:defRPr sz="1600" b="1" kern="1200">
        <a:solidFill>
          <a:schemeClr val="tx1"/>
        </a:solidFill>
        <a:latin typeface="Arial" charset="0"/>
        <a:ea typeface="ＭＳ Ｐゴシック" charset="0"/>
        <a:cs typeface="ＭＳ Ｐゴシック" charset="0"/>
      </a:defRPr>
    </a:lvl2pPr>
    <a:lvl3pPr marL="914400" algn="l" rtl="0" fontAlgn="base">
      <a:spcBef>
        <a:spcPct val="0"/>
      </a:spcBef>
      <a:spcAft>
        <a:spcPct val="0"/>
      </a:spcAft>
      <a:defRPr sz="1600" b="1" kern="1200">
        <a:solidFill>
          <a:schemeClr val="tx1"/>
        </a:solidFill>
        <a:latin typeface="Arial" charset="0"/>
        <a:ea typeface="ＭＳ Ｐゴシック" charset="0"/>
        <a:cs typeface="ＭＳ Ｐゴシック" charset="0"/>
      </a:defRPr>
    </a:lvl3pPr>
    <a:lvl4pPr marL="1371600" algn="l" rtl="0" fontAlgn="base">
      <a:spcBef>
        <a:spcPct val="0"/>
      </a:spcBef>
      <a:spcAft>
        <a:spcPct val="0"/>
      </a:spcAft>
      <a:defRPr sz="1600" b="1" kern="1200">
        <a:solidFill>
          <a:schemeClr val="tx1"/>
        </a:solidFill>
        <a:latin typeface="Arial" charset="0"/>
        <a:ea typeface="ＭＳ Ｐゴシック" charset="0"/>
        <a:cs typeface="ＭＳ Ｐゴシック" charset="0"/>
      </a:defRPr>
    </a:lvl4pPr>
    <a:lvl5pPr marL="1828800" algn="l" rtl="0" fontAlgn="base">
      <a:spcBef>
        <a:spcPct val="0"/>
      </a:spcBef>
      <a:spcAft>
        <a:spcPct val="0"/>
      </a:spcAft>
      <a:defRPr sz="1600" b="1" kern="1200">
        <a:solidFill>
          <a:schemeClr val="tx1"/>
        </a:solidFill>
        <a:latin typeface="Arial" charset="0"/>
        <a:ea typeface="ＭＳ Ｐゴシック" charset="0"/>
        <a:cs typeface="ＭＳ Ｐゴシック" charset="0"/>
      </a:defRPr>
    </a:lvl5pPr>
    <a:lvl6pPr marL="2286000" algn="l" defTabSz="457200" rtl="0" eaLnBrk="1" latinLnBrk="0" hangingPunct="1">
      <a:defRPr sz="1600" b="1" kern="1200">
        <a:solidFill>
          <a:schemeClr val="tx1"/>
        </a:solidFill>
        <a:latin typeface="Arial" charset="0"/>
        <a:ea typeface="ＭＳ Ｐゴシック" charset="0"/>
        <a:cs typeface="ＭＳ Ｐゴシック" charset="0"/>
      </a:defRPr>
    </a:lvl6pPr>
    <a:lvl7pPr marL="2743200" algn="l" defTabSz="457200" rtl="0" eaLnBrk="1" latinLnBrk="0" hangingPunct="1">
      <a:defRPr sz="1600" b="1" kern="1200">
        <a:solidFill>
          <a:schemeClr val="tx1"/>
        </a:solidFill>
        <a:latin typeface="Arial" charset="0"/>
        <a:ea typeface="ＭＳ Ｐゴシック" charset="0"/>
        <a:cs typeface="ＭＳ Ｐゴシック" charset="0"/>
      </a:defRPr>
    </a:lvl7pPr>
    <a:lvl8pPr marL="3200400" algn="l" defTabSz="457200" rtl="0" eaLnBrk="1" latinLnBrk="0" hangingPunct="1">
      <a:defRPr sz="1600" b="1" kern="1200">
        <a:solidFill>
          <a:schemeClr val="tx1"/>
        </a:solidFill>
        <a:latin typeface="Arial" charset="0"/>
        <a:ea typeface="ＭＳ Ｐゴシック" charset="0"/>
        <a:cs typeface="ＭＳ Ｐゴシック" charset="0"/>
      </a:defRPr>
    </a:lvl8pPr>
    <a:lvl9pPr marL="3657600" algn="l" defTabSz="457200" rtl="0" eaLnBrk="1" latinLnBrk="0" hangingPunct="1">
      <a:defRPr sz="1600" b="1"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333399"/>
    <a:srgbClr val="D3A600"/>
    <a:srgbClr val="009900"/>
    <a:srgbClr val="FFCB05"/>
    <a:srgbClr val="FF9900"/>
    <a:srgbClr val="00274C"/>
    <a:srgbClr val="D60093"/>
    <a:srgbClr val="FF3300"/>
    <a:srgbClr val="FFCCC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036"/>
    <p:restoredTop sz="95467"/>
  </p:normalViewPr>
  <p:slideViewPr>
    <p:cSldViewPr>
      <p:cViewPr varScale="1">
        <p:scale>
          <a:sx n="120" d="100"/>
          <a:sy n="120" d="100"/>
        </p:scale>
        <p:origin x="1424" y="17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82" d="100"/>
          <a:sy n="82" d="100"/>
        </p:scale>
        <p:origin x="-1914" y="-90"/>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handoutMaster" Target="handoutMasters/handout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3171825" cy="479425"/>
          </a:xfrm>
          <a:prstGeom prst="rect">
            <a:avLst/>
          </a:prstGeom>
          <a:noFill/>
          <a:ln w="9525">
            <a:noFill/>
            <a:miter lim="800000"/>
            <a:headEnd/>
            <a:tailEnd/>
          </a:ln>
          <a:effectLst/>
        </p:spPr>
        <p:txBody>
          <a:bodyPr vert="horz" wrap="square" lIns="20100" tIns="0" rIns="20100" bIns="0" numCol="1" anchor="t" anchorCtr="0" compatLnSpc="1">
            <a:prstTxWarp prst="textNoShape">
              <a:avLst/>
            </a:prstTxWarp>
          </a:bodyPr>
          <a:lstStyle>
            <a:lvl1pPr defTabSz="965200" eaLnBrk="0" hangingPunct="0">
              <a:defRPr sz="1100" b="0" i="1"/>
            </a:lvl1pPr>
          </a:lstStyle>
          <a:p>
            <a:endParaRPr lang="en-US"/>
          </a:p>
        </p:txBody>
      </p:sp>
      <p:sp>
        <p:nvSpPr>
          <p:cNvPr id="3075" name="Rectangle 3"/>
          <p:cNvSpPr>
            <a:spLocks noGrp="1" noChangeArrowheads="1"/>
          </p:cNvSpPr>
          <p:nvPr>
            <p:ph type="dt" sz="quarter" idx="1"/>
          </p:nvPr>
        </p:nvSpPr>
        <p:spPr bwMode="auto">
          <a:xfrm>
            <a:off x="4143375" y="0"/>
            <a:ext cx="3171825" cy="479425"/>
          </a:xfrm>
          <a:prstGeom prst="rect">
            <a:avLst/>
          </a:prstGeom>
          <a:noFill/>
          <a:ln w="9525">
            <a:noFill/>
            <a:miter lim="800000"/>
            <a:headEnd/>
            <a:tailEnd/>
          </a:ln>
          <a:effectLst/>
        </p:spPr>
        <p:txBody>
          <a:bodyPr vert="horz" wrap="square" lIns="20100" tIns="0" rIns="20100" bIns="0" numCol="1" anchor="t" anchorCtr="0" compatLnSpc="1">
            <a:prstTxWarp prst="textNoShape">
              <a:avLst/>
            </a:prstTxWarp>
          </a:bodyPr>
          <a:lstStyle>
            <a:lvl1pPr algn="r" defTabSz="965200" eaLnBrk="0" hangingPunct="0">
              <a:defRPr sz="1100" b="0" i="1"/>
            </a:lvl1pPr>
          </a:lstStyle>
          <a:p>
            <a:endParaRPr lang="en-US"/>
          </a:p>
        </p:txBody>
      </p:sp>
      <p:sp>
        <p:nvSpPr>
          <p:cNvPr id="3076" name="Rectangle 4"/>
          <p:cNvSpPr>
            <a:spLocks noGrp="1" noChangeArrowheads="1"/>
          </p:cNvSpPr>
          <p:nvPr>
            <p:ph type="ftr" sz="quarter" idx="2"/>
          </p:nvPr>
        </p:nvSpPr>
        <p:spPr bwMode="auto">
          <a:xfrm>
            <a:off x="0" y="9121775"/>
            <a:ext cx="3171825" cy="479425"/>
          </a:xfrm>
          <a:prstGeom prst="rect">
            <a:avLst/>
          </a:prstGeom>
          <a:noFill/>
          <a:ln w="9525">
            <a:noFill/>
            <a:miter lim="800000"/>
            <a:headEnd/>
            <a:tailEnd/>
          </a:ln>
          <a:effectLst/>
        </p:spPr>
        <p:txBody>
          <a:bodyPr vert="horz" wrap="square" lIns="20100" tIns="0" rIns="20100" bIns="0" numCol="1" anchor="b" anchorCtr="0" compatLnSpc="1">
            <a:prstTxWarp prst="textNoShape">
              <a:avLst/>
            </a:prstTxWarp>
          </a:bodyPr>
          <a:lstStyle>
            <a:lvl1pPr defTabSz="965200" eaLnBrk="0" hangingPunct="0">
              <a:defRPr sz="1100" b="0" i="1"/>
            </a:lvl1pPr>
          </a:lstStyle>
          <a:p>
            <a:endParaRPr lang="en-US"/>
          </a:p>
        </p:txBody>
      </p:sp>
      <p:sp>
        <p:nvSpPr>
          <p:cNvPr id="3077" name="Rectangle 5"/>
          <p:cNvSpPr>
            <a:spLocks noGrp="1" noChangeArrowheads="1"/>
          </p:cNvSpPr>
          <p:nvPr>
            <p:ph type="sldNum" sz="quarter" idx="3"/>
          </p:nvPr>
        </p:nvSpPr>
        <p:spPr bwMode="auto">
          <a:xfrm>
            <a:off x="4143375" y="9121775"/>
            <a:ext cx="3171825" cy="479425"/>
          </a:xfrm>
          <a:prstGeom prst="rect">
            <a:avLst/>
          </a:prstGeom>
          <a:noFill/>
          <a:ln w="9525">
            <a:noFill/>
            <a:miter lim="800000"/>
            <a:headEnd/>
            <a:tailEnd/>
          </a:ln>
          <a:effectLst/>
        </p:spPr>
        <p:txBody>
          <a:bodyPr vert="horz" wrap="square" lIns="20100" tIns="0" rIns="20100" bIns="0" numCol="1" anchor="b" anchorCtr="0" compatLnSpc="1">
            <a:prstTxWarp prst="textNoShape">
              <a:avLst/>
            </a:prstTxWarp>
          </a:bodyPr>
          <a:lstStyle>
            <a:lvl1pPr algn="r" defTabSz="965200" eaLnBrk="0" hangingPunct="0">
              <a:defRPr sz="1100" b="0" i="1"/>
            </a:lvl1pPr>
          </a:lstStyle>
          <a:p>
            <a:fld id="{B29687F7-08B4-A54B-BC56-F290ADA497A1}" type="slidenum">
              <a:rPr lang="en-US"/>
              <a:pPr/>
              <a:t>‹#›</a:t>
            </a:fld>
            <a:endParaRPr lang="en-US"/>
          </a:p>
        </p:txBody>
      </p:sp>
    </p:spTree>
    <p:extLst>
      <p:ext uri="{BB962C8B-B14F-4D97-AF65-F5344CB8AC3E}">
        <p14:creationId xmlns:p14="http://schemas.microsoft.com/office/powerpoint/2010/main" val="298387476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3171825" cy="479425"/>
          </a:xfrm>
          <a:prstGeom prst="rect">
            <a:avLst/>
          </a:prstGeom>
          <a:noFill/>
          <a:ln w="9525">
            <a:noFill/>
            <a:miter lim="800000"/>
            <a:headEnd/>
            <a:tailEnd/>
          </a:ln>
          <a:effectLst/>
        </p:spPr>
        <p:txBody>
          <a:bodyPr vert="horz" wrap="square" lIns="20100" tIns="0" rIns="20100" bIns="0" numCol="1" anchor="t" anchorCtr="0" compatLnSpc="1">
            <a:prstTxWarp prst="textNoShape">
              <a:avLst/>
            </a:prstTxWarp>
          </a:bodyPr>
          <a:lstStyle>
            <a:lvl1pPr defTabSz="965200" eaLnBrk="0" hangingPunct="0">
              <a:defRPr sz="1100" b="0" i="1">
                <a:latin typeface="Times New Roman" charset="0"/>
              </a:defRPr>
            </a:lvl1pPr>
          </a:lstStyle>
          <a:p>
            <a:endParaRPr lang="en-US"/>
          </a:p>
        </p:txBody>
      </p:sp>
      <p:sp>
        <p:nvSpPr>
          <p:cNvPr id="2051" name="Rectangle 3"/>
          <p:cNvSpPr>
            <a:spLocks noGrp="1" noChangeArrowheads="1"/>
          </p:cNvSpPr>
          <p:nvPr>
            <p:ph type="dt" idx="1"/>
          </p:nvPr>
        </p:nvSpPr>
        <p:spPr bwMode="auto">
          <a:xfrm>
            <a:off x="4143375" y="0"/>
            <a:ext cx="3171825" cy="479425"/>
          </a:xfrm>
          <a:prstGeom prst="rect">
            <a:avLst/>
          </a:prstGeom>
          <a:noFill/>
          <a:ln w="9525">
            <a:noFill/>
            <a:miter lim="800000"/>
            <a:headEnd/>
            <a:tailEnd/>
          </a:ln>
          <a:effectLst/>
        </p:spPr>
        <p:txBody>
          <a:bodyPr vert="horz" wrap="square" lIns="20100" tIns="0" rIns="20100" bIns="0" numCol="1" anchor="t" anchorCtr="0" compatLnSpc="1">
            <a:prstTxWarp prst="textNoShape">
              <a:avLst/>
            </a:prstTxWarp>
          </a:bodyPr>
          <a:lstStyle>
            <a:lvl1pPr algn="r" defTabSz="965200" eaLnBrk="0" hangingPunct="0">
              <a:defRPr sz="1100" b="0" i="1">
                <a:latin typeface="Times New Roman" charset="0"/>
              </a:defRPr>
            </a:lvl1pPr>
          </a:lstStyle>
          <a:p>
            <a:endParaRPr lang="en-US"/>
          </a:p>
        </p:txBody>
      </p:sp>
      <p:sp>
        <p:nvSpPr>
          <p:cNvPr id="2052" name="Rectangle 4"/>
          <p:cNvSpPr>
            <a:spLocks noGrp="1" noChangeArrowheads="1"/>
          </p:cNvSpPr>
          <p:nvPr>
            <p:ph type="ftr" sz="quarter" idx="4"/>
          </p:nvPr>
        </p:nvSpPr>
        <p:spPr bwMode="auto">
          <a:xfrm>
            <a:off x="0" y="9121775"/>
            <a:ext cx="3171825" cy="479425"/>
          </a:xfrm>
          <a:prstGeom prst="rect">
            <a:avLst/>
          </a:prstGeom>
          <a:noFill/>
          <a:ln w="9525">
            <a:noFill/>
            <a:miter lim="800000"/>
            <a:headEnd/>
            <a:tailEnd/>
          </a:ln>
          <a:effectLst/>
        </p:spPr>
        <p:txBody>
          <a:bodyPr vert="horz" wrap="square" lIns="20100" tIns="0" rIns="20100" bIns="0" numCol="1" anchor="b" anchorCtr="0" compatLnSpc="1">
            <a:prstTxWarp prst="textNoShape">
              <a:avLst/>
            </a:prstTxWarp>
          </a:bodyPr>
          <a:lstStyle>
            <a:lvl1pPr defTabSz="965200" eaLnBrk="0" hangingPunct="0">
              <a:defRPr sz="1100" b="0" i="1">
                <a:latin typeface="Times New Roman" charset="0"/>
              </a:defRPr>
            </a:lvl1pPr>
          </a:lstStyle>
          <a:p>
            <a:endParaRPr lang="en-US"/>
          </a:p>
        </p:txBody>
      </p:sp>
      <p:sp>
        <p:nvSpPr>
          <p:cNvPr id="2053" name="Rectangle 5"/>
          <p:cNvSpPr>
            <a:spLocks noGrp="1" noChangeArrowheads="1"/>
          </p:cNvSpPr>
          <p:nvPr>
            <p:ph type="sldNum" sz="quarter" idx="5"/>
          </p:nvPr>
        </p:nvSpPr>
        <p:spPr bwMode="auto">
          <a:xfrm>
            <a:off x="4143375" y="9121775"/>
            <a:ext cx="3171825" cy="479425"/>
          </a:xfrm>
          <a:prstGeom prst="rect">
            <a:avLst/>
          </a:prstGeom>
          <a:noFill/>
          <a:ln w="9525">
            <a:noFill/>
            <a:miter lim="800000"/>
            <a:headEnd/>
            <a:tailEnd/>
          </a:ln>
          <a:effectLst/>
        </p:spPr>
        <p:txBody>
          <a:bodyPr vert="horz" wrap="square" lIns="20100" tIns="0" rIns="20100" bIns="0" numCol="1" anchor="b" anchorCtr="0" compatLnSpc="1">
            <a:prstTxWarp prst="textNoShape">
              <a:avLst/>
            </a:prstTxWarp>
          </a:bodyPr>
          <a:lstStyle>
            <a:lvl1pPr algn="r" defTabSz="965200" eaLnBrk="0" hangingPunct="0">
              <a:defRPr sz="1100" b="0" i="1">
                <a:latin typeface="Times New Roman" charset="0"/>
              </a:defRPr>
            </a:lvl1pPr>
          </a:lstStyle>
          <a:p>
            <a:fld id="{C7E9A20B-E167-2E4E-BE18-AA9F5BF5FBB1}" type="slidenum">
              <a:rPr lang="en-US"/>
              <a:pPr/>
              <a:t>‹#›</a:t>
            </a:fld>
            <a:endParaRPr lang="en-US"/>
          </a:p>
        </p:txBody>
      </p:sp>
      <p:sp>
        <p:nvSpPr>
          <p:cNvPr id="2054" name="Rectangle 6"/>
          <p:cNvSpPr>
            <a:spLocks noGrp="1" noChangeArrowheads="1"/>
          </p:cNvSpPr>
          <p:nvPr>
            <p:ph type="body" sz="quarter" idx="3"/>
          </p:nvPr>
        </p:nvSpPr>
        <p:spPr bwMode="auto">
          <a:xfrm>
            <a:off x="974725" y="4560888"/>
            <a:ext cx="5365750" cy="4319587"/>
          </a:xfrm>
          <a:prstGeom prst="rect">
            <a:avLst/>
          </a:prstGeom>
          <a:noFill/>
          <a:ln w="9525">
            <a:noFill/>
            <a:miter lim="800000"/>
            <a:headEnd/>
            <a:tailEnd/>
          </a:ln>
          <a:effectLst/>
        </p:spPr>
        <p:txBody>
          <a:bodyPr vert="horz" wrap="square" lIns="97154" tIns="48580" rIns="97154" bIns="48580" numCol="1" anchor="t" anchorCtr="0" compatLnSpc="1">
            <a:prstTxWarp prst="textNoShape">
              <a:avLst/>
            </a:prstTxWarp>
          </a:bodyPr>
          <a:lstStyle/>
          <a:p>
            <a:pPr lvl="0"/>
            <a:r>
              <a:rPr lang="en-US"/>
              <a:t>Click to edit Master notes styles</a:t>
            </a:r>
          </a:p>
          <a:p>
            <a:pPr lvl="1"/>
            <a:r>
              <a:rPr lang="en-US"/>
              <a:t>Second Level</a:t>
            </a:r>
          </a:p>
          <a:p>
            <a:pPr lvl="2"/>
            <a:r>
              <a:rPr lang="en-US"/>
              <a:t>Third Level</a:t>
            </a:r>
          </a:p>
          <a:p>
            <a:pPr lvl="3"/>
            <a:r>
              <a:rPr lang="en-US"/>
              <a:t>Fourth Level</a:t>
            </a:r>
          </a:p>
          <a:p>
            <a:pPr lvl="4"/>
            <a:r>
              <a:rPr lang="en-US"/>
              <a:t>Fifth Level</a:t>
            </a:r>
          </a:p>
        </p:txBody>
      </p:sp>
      <p:sp>
        <p:nvSpPr>
          <p:cNvPr id="14343" name="Rectangle 7"/>
          <p:cNvSpPr>
            <a:spLocks noGrp="1" noRot="1" noChangeAspect="1" noChangeArrowheads="1" noTextEdit="1"/>
          </p:cNvSpPr>
          <p:nvPr>
            <p:ph type="sldImg" idx="2"/>
          </p:nvPr>
        </p:nvSpPr>
        <p:spPr bwMode="auto">
          <a:xfrm>
            <a:off x="1268413" y="727075"/>
            <a:ext cx="4781550" cy="3586163"/>
          </a:xfrm>
          <a:prstGeom prst="rect">
            <a:avLst/>
          </a:prstGeom>
          <a:noFill/>
          <a:ln w="12700">
            <a:solidFill>
              <a:schemeClr val="tx1"/>
            </a:solidFill>
            <a:miter lim="800000"/>
            <a:headEnd/>
            <a:tailEnd/>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Lst>
        </p:spPr>
      </p:sp>
    </p:spTree>
    <p:extLst>
      <p:ext uri="{BB962C8B-B14F-4D97-AF65-F5344CB8AC3E}">
        <p14:creationId xmlns:p14="http://schemas.microsoft.com/office/powerpoint/2010/main" val="2151473154"/>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charset="0"/>
        <a:ea typeface="ＭＳ Ｐゴシック"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65200" eaLnBrk="0" hangingPunct="0">
              <a:defRPr sz="1600" b="1">
                <a:solidFill>
                  <a:schemeClr val="tx1"/>
                </a:solidFill>
                <a:latin typeface="Arial" charset="0"/>
                <a:ea typeface="ＭＳ Ｐゴシック" charset="0"/>
                <a:cs typeface="ＭＳ Ｐゴシック" charset="0"/>
              </a:defRPr>
            </a:lvl1pPr>
            <a:lvl2pPr marL="37931725" indent="-37474525" defTabSz="965200" eaLnBrk="0" hangingPunct="0">
              <a:defRPr sz="1600" b="1">
                <a:solidFill>
                  <a:schemeClr val="tx1"/>
                </a:solidFill>
                <a:latin typeface="Arial" charset="0"/>
                <a:ea typeface="ＭＳ Ｐゴシック" charset="0"/>
              </a:defRPr>
            </a:lvl2pPr>
            <a:lvl3pPr eaLnBrk="0" hangingPunct="0">
              <a:defRPr sz="1600" b="1">
                <a:solidFill>
                  <a:schemeClr val="tx1"/>
                </a:solidFill>
                <a:latin typeface="Arial" charset="0"/>
                <a:ea typeface="ＭＳ Ｐゴシック" charset="0"/>
              </a:defRPr>
            </a:lvl3pPr>
            <a:lvl4pPr eaLnBrk="0" hangingPunct="0">
              <a:defRPr sz="1600" b="1">
                <a:solidFill>
                  <a:schemeClr val="tx1"/>
                </a:solidFill>
                <a:latin typeface="Arial" charset="0"/>
                <a:ea typeface="ＭＳ Ｐゴシック" charset="0"/>
              </a:defRPr>
            </a:lvl4pPr>
            <a:lvl5pPr eaLnBrk="0" hangingPunct="0">
              <a:defRPr sz="1600" b="1">
                <a:solidFill>
                  <a:schemeClr val="tx1"/>
                </a:solidFill>
                <a:latin typeface="Arial" charset="0"/>
                <a:ea typeface="ＭＳ Ｐゴシック" charset="0"/>
              </a:defRPr>
            </a:lvl5pPr>
            <a:lvl6pPr marL="457200" eaLnBrk="0" fontAlgn="base" hangingPunct="0">
              <a:spcBef>
                <a:spcPct val="0"/>
              </a:spcBef>
              <a:spcAft>
                <a:spcPct val="0"/>
              </a:spcAft>
              <a:defRPr sz="1600" b="1">
                <a:solidFill>
                  <a:schemeClr val="tx1"/>
                </a:solidFill>
                <a:latin typeface="Arial" charset="0"/>
                <a:ea typeface="ＭＳ Ｐゴシック" charset="0"/>
              </a:defRPr>
            </a:lvl6pPr>
            <a:lvl7pPr marL="914400" eaLnBrk="0" fontAlgn="base" hangingPunct="0">
              <a:spcBef>
                <a:spcPct val="0"/>
              </a:spcBef>
              <a:spcAft>
                <a:spcPct val="0"/>
              </a:spcAft>
              <a:defRPr sz="1600" b="1">
                <a:solidFill>
                  <a:schemeClr val="tx1"/>
                </a:solidFill>
                <a:latin typeface="Arial" charset="0"/>
                <a:ea typeface="ＭＳ Ｐゴシック" charset="0"/>
              </a:defRPr>
            </a:lvl7pPr>
            <a:lvl8pPr marL="1371600" eaLnBrk="0" fontAlgn="base" hangingPunct="0">
              <a:spcBef>
                <a:spcPct val="0"/>
              </a:spcBef>
              <a:spcAft>
                <a:spcPct val="0"/>
              </a:spcAft>
              <a:defRPr sz="1600" b="1">
                <a:solidFill>
                  <a:schemeClr val="tx1"/>
                </a:solidFill>
                <a:latin typeface="Arial" charset="0"/>
                <a:ea typeface="ＭＳ Ｐゴシック" charset="0"/>
              </a:defRPr>
            </a:lvl8pPr>
            <a:lvl9pPr marL="1828800" eaLnBrk="0" fontAlgn="base" hangingPunct="0">
              <a:spcBef>
                <a:spcPct val="0"/>
              </a:spcBef>
              <a:spcAft>
                <a:spcPct val="0"/>
              </a:spcAft>
              <a:defRPr sz="1600" b="1">
                <a:solidFill>
                  <a:schemeClr val="tx1"/>
                </a:solidFill>
                <a:latin typeface="Arial" charset="0"/>
                <a:ea typeface="ＭＳ Ｐゴシック" charset="0"/>
              </a:defRPr>
            </a:lvl9pPr>
          </a:lstStyle>
          <a:p>
            <a:fld id="{914EF427-E3A8-D542-91D3-317F25033480}" type="slidenum">
              <a:rPr lang="en-US" sz="1100" b="0">
                <a:latin typeface="Times New Roman" charset="0"/>
              </a:rPr>
              <a:pPr/>
              <a:t>1</a:t>
            </a:fld>
            <a:endParaRPr lang="en-US" sz="1100" b="0">
              <a:latin typeface="Times New Roman" charset="0"/>
            </a:endParaRPr>
          </a:p>
        </p:txBody>
      </p:sp>
      <p:sp>
        <p:nvSpPr>
          <p:cNvPr id="16387" name="Rectangle 2"/>
          <p:cNvSpPr>
            <a:spLocks noGrp="1" noRot="1" noChangeAspect="1" noChangeArrowheads="1" noTextEdit="1"/>
          </p:cNvSpPr>
          <p:nvPr>
            <p:ph type="sldImg"/>
          </p:nvPr>
        </p:nvSpPr>
        <p:spPr>
          <a:xfrm>
            <a:off x="1268413" y="727075"/>
            <a:ext cx="4781550" cy="3586163"/>
          </a:xfrm>
          <a:ln/>
        </p:spPr>
      </p:sp>
      <p:sp>
        <p:nvSpPr>
          <p:cNvPr id="16388"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12713302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dirty="0">
              <a:ea typeface="ＭＳ Ｐゴシック" charset="0"/>
              <a:cs typeface="ＭＳ Ｐゴシック" charset="0"/>
            </a:endParaRPr>
          </a:p>
        </p:txBody>
      </p:sp>
    </p:spTree>
    <p:extLst>
      <p:ext uri="{BB962C8B-B14F-4D97-AF65-F5344CB8AC3E}">
        <p14:creationId xmlns:p14="http://schemas.microsoft.com/office/powerpoint/2010/main" val="10844168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4777425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a:ea typeface="ＭＳ Ｐゴシック" charset="0"/>
                <a:cs typeface="ＭＳ Ｐゴシック" charset="0"/>
              </a:rPr>
              <a:t>Fate sharing</a:t>
            </a:r>
          </a:p>
        </p:txBody>
      </p:sp>
    </p:spTree>
    <p:extLst>
      <p:ext uri="{BB962C8B-B14F-4D97-AF65-F5344CB8AC3E}">
        <p14:creationId xmlns:p14="http://schemas.microsoft.com/office/powerpoint/2010/main" val="7062558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a:ea typeface="ＭＳ Ｐゴシック" charset="0"/>
                <a:cs typeface="ＭＳ Ｐゴシック" charset="0"/>
              </a:rPr>
              <a:t>Creates a notion of a </a:t>
            </a:r>
            <a:r>
              <a:rPr lang="ja-JP" altLang="en-US">
                <a:ea typeface="ＭＳ Ｐゴシック" charset="0"/>
                <a:cs typeface="ＭＳ Ｐゴシック" charset="0"/>
              </a:rPr>
              <a:t>“</a:t>
            </a:r>
            <a:r>
              <a:rPr lang="en-US">
                <a:ea typeface="ＭＳ Ｐゴシック" charset="0"/>
                <a:cs typeface="ＭＳ Ｐゴシック" charset="0"/>
              </a:rPr>
              <a:t>SESSION</a:t>
            </a:r>
            <a:r>
              <a:rPr lang="ja-JP" altLang="en-US">
                <a:ea typeface="ＭＳ Ｐゴシック" charset="0"/>
                <a:cs typeface="ＭＳ Ｐゴシック" charset="0"/>
              </a:rPr>
              <a:t>”</a:t>
            </a:r>
            <a:r>
              <a:rPr lang="en-US">
                <a:ea typeface="ＭＳ Ｐゴシック" charset="0"/>
                <a:cs typeface="ＭＳ Ｐゴシック" charset="0"/>
              </a:rPr>
              <a:t> for the user</a:t>
            </a:r>
          </a:p>
          <a:p>
            <a:r>
              <a:rPr lang="en-US">
                <a:ea typeface="ＭＳ Ｐゴシック" charset="0"/>
                <a:cs typeface="ＭＳ Ｐゴシック" charset="0"/>
              </a:rPr>
              <a:t>Customize the user experience</a:t>
            </a:r>
          </a:p>
          <a:p>
            <a:r>
              <a:rPr lang="en-US">
                <a:ea typeface="ＭＳ Ｐゴシック" charset="0"/>
                <a:cs typeface="ＭＳ Ｐゴシック" charset="0"/>
              </a:rPr>
              <a:t>Statefulness comes from the client side</a:t>
            </a:r>
          </a:p>
        </p:txBody>
      </p:sp>
    </p:spTree>
    <p:extLst>
      <p:ext uri="{BB962C8B-B14F-4D97-AF65-F5344CB8AC3E}">
        <p14:creationId xmlns:p14="http://schemas.microsoft.com/office/powerpoint/2010/main" val="11977485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7E9A20B-E167-2E4E-BE18-AA9F5BF5FBB1}" type="slidenum">
              <a:rPr lang="en-US" smtClean="0"/>
              <a:pPr/>
              <a:t>21</a:t>
            </a:fld>
            <a:endParaRPr lang="en-US"/>
          </a:p>
        </p:txBody>
      </p:sp>
    </p:spTree>
    <p:extLst>
      <p:ext uri="{BB962C8B-B14F-4D97-AF65-F5344CB8AC3E}">
        <p14:creationId xmlns:p14="http://schemas.microsoft.com/office/powerpoint/2010/main" val="10814383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17467524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7" name="Rectangle 2"/>
          <p:cNvSpPr>
            <a:spLocks noGrp="1" noRot="1" noChangeAspect="1" noChangeArrowheads="1" noTextEdit="1"/>
          </p:cNvSpPr>
          <p:nvPr>
            <p:ph type="sldImg"/>
          </p:nvPr>
        </p:nvSpPr>
        <p:spPr>
          <a:ln/>
        </p:spPr>
      </p:sp>
      <p:sp>
        <p:nvSpPr>
          <p:cNvPr id="88068"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107847368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5" name="Rectangle 2"/>
          <p:cNvSpPr>
            <a:spLocks noGrp="1" noRot="1" noChangeAspect="1" noChangeArrowheads="1" noTextEdit="1"/>
          </p:cNvSpPr>
          <p:nvPr>
            <p:ph type="sldImg"/>
          </p:nvPr>
        </p:nvSpPr>
        <p:spPr>
          <a:ln/>
        </p:spPr>
      </p:sp>
      <p:sp>
        <p:nvSpPr>
          <p:cNvPr id="90116"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a:ea typeface="ＭＳ Ｐゴシック" charset="0"/>
                <a:cs typeface="ＭＳ Ｐゴシック" charset="0"/>
              </a:rPr>
              <a:t>HTTP/1.1 allows multiple HTTP requests to be written out to a socket together without waiting for the corresponding responses. The requestor then waits for the responses to arrive in the order in which they were requested. The act of pipelining the requests can result in a dramatic improvement in page loading times, especially over high latency connections.</a:t>
            </a:r>
          </a:p>
        </p:txBody>
      </p:sp>
    </p:spTree>
    <p:extLst>
      <p:ext uri="{BB962C8B-B14F-4D97-AF65-F5344CB8AC3E}">
        <p14:creationId xmlns:p14="http://schemas.microsoft.com/office/powerpoint/2010/main" val="54913532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171031195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15613328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7E9A20B-E167-2E4E-BE18-AA9F5BF5FBB1}" type="slidenum">
              <a:rPr lang="en-US" smtClean="0"/>
              <a:pPr/>
              <a:t>2</a:t>
            </a:fld>
            <a:endParaRPr lang="en-US"/>
          </a:p>
        </p:txBody>
      </p:sp>
    </p:spTree>
    <p:extLst>
      <p:ext uri="{BB962C8B-B14F-4D97-AF65-F5344CB8AC3E}">
        <p14:creationId xmlns:p14="http://schemas.microsoft.com/office/powerpoint/2010/main" val="96172060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28946345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53612486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5432374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p:cNvSpPr>
            <a:spLocks noGrp="1" noRot="1" noChangeAspect="1" noChangeArrowheads="1" noTextEdit="1"/>
          </p:cNvSpPr>
          <p:nvPr>
            <p:ph type="sldImg"/>
          </p:nvPr>
        </p:nvSpPr>
        <p:spPr>
          <a:xfrm>
            <a:off x="1258888" y="720725"/>
            <a:ext cx="4800600" cy="3600450"/>
          </a:xfrm>
          <a:ln/>
        </p:spPr>
      </p:sp>
      <p:sp>
        <p:nvSpPr>
          <p:cNvPr id="27652" name="Rectangle 3"/>
          <p:cNvSpPr>
            <a:spLocks noGrp="1" noChangeArrowheads="1"/>
          </p:cNvSpPr>
          <p:nvPr>
            <p:ph type="body" idx="1"/>
          </p:nvPr>
        </p:nvSpPr>
        <p:spPr>
          <a:xfrm>
            <a:off x="974725" y="4559300"/>
            <a:ext cx="5365750" cy="4321175"/>
          </a:xfrm>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3144741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p:cNvSpPr>
            <a:spLocks noGrp="1" noRot="1" noChangeAspect="1" noChangeArrowheads="1" noTextEdit="1"/>
          </p:cNvSpPr>
          <p:nvPr>
            <p:ph type="sldImg"/>
          </p:nvPr>
        </p:nvSpPr>
        <p:spPr>
          <a:xfrm>
            <a:off x="1258888" y="720725"/>
            <a:ext cx="4800600" cy="3600450"/>
          </a:xfrm>
          <a:ln/>
        </p:spPr>
      </p:sp>
      <p:sp>
        <p:nvSpPr>
          <p:cNvPr id="29700" name="Rectangle 3"/>
          <p:cNvSpPr>
            <a:spLocks noGrp="1" noChangeArrowheads="1"/>
          </p:cNvSpPr>
          <p:nvPr>
            <p:ph type="body" idx="1"/>
          </p:nvPr>
        </p:nvSpPr>
        <p:spPr>
          <a:xfrm>
            <a:off x="974725" y="4559300"/>
            <a:ext cx="5365750" cy="4321175"/>
          </a:xfrm>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13314061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p:cNvSpPr>
            <a:spLocks noGrp="1" noRot="1" noChangeAspect="1" noChangeArrowheads="1" noTextEdit="1"/>
          </p:cNvSpPr>
          <p:nvPr>
            <p:ph type="sldImg"/>
          </p:nvPr>
        </p:nvSpPr>
        <p:spPr>
          <a:xfrm>
            <a:off x="1258888" y="720725"/>
            <a:ext cx="4800600" cy="3600450"/>
          </a:xfrm>
          <a:ln/>
        </p:spPr>
      </p:sp>
      <p:sp>
        <p:nvSpPr>
          <p:cNvPr id="29700" name="Rectangle 3"/>
          <p:cNvSpPr>
            <a:spLocks noGrp="1" noChangeArrowheads="1"/>
          </p:cNvSpPr>
          <p:nvPr>
            <p:ph type="body" idx="1"/>
          </p:nvPr>
        </p:nvSpPr>
        <p:spPr>
          <a:xfrm>
            <a:off x="974725" y="4559300"/>
            <a:ext cx="5365750" cy="4321175"/>
          </a:xfrm>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7571535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p:cNvSpPr>
            <a:spLocks noGrp="1" noRot="1" noChangeAspect="1" noChangeArrowheads="1" noTextEdit="1"/>
          </p:cNvSpPr>
          <p:nvPr>
            <p:ph type="sldImg"/>
          </p:nvPr>
        </p:nvSpPr>
        <p:spPr>
          <a:xfrm>
            <a:off x="1258888" y="720725"/>
            <a:ext cx="4800600" cy="3600450"/>
          </a:xfrm>
          <a:ln/>
        </p:spPr>
      </p:sp>
      <p:sp>
        <p:nvSpPr>
          <p:cNvPr id="29700" name="Rectangle 3"/>
          <p:cNvSpPr>
            <a:spLocks noGrp="1" noChangeArrowheads="1"/>
          </p:cNvSpPr>
          <p:nvPr>
            <p:ph type="body" idx="1"/>
          </p:nvPr>
        </p:nvSpPr>
        <p:spPr>
          <a:xfrm>
            <a:off x="974725" y="4559300"/>
            <a:ext cx="5365750" cy="4321175"/>
          </a:xfrm>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17241761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224682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7E9A20B-E167-2E4E-BE18-AA9F5BF5FBB1}" type="slidenum">
              <a:rPr lang="en-US" smtClean="0"/>
              <a:pPr/>
              <a:t>14</a:t>
            </a:fld>
            <a:endParaRPr lang="en-US"/>
          </a:p>
        </p:txBody>
      </p:sp>
    </p:spTree>
    <p:extLst>
      <p:ext uri="{BB962C8B-B14F-4D97-AF65-F5344CB8AC3E}">
        <p14:creationId xmlns:p14="http://schemas.microsoft.com/office/powerpoint/2010/main" val="19622809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dirty="0">
              <a:ea typeface="ＭＳ Ｐゴシック" charset="0"/>
              <a:cs typeface="ＭＳ Ｐゴシック" charset="0"/>
            </a:endParaRPr>
          </a:p>
        </p:txBody>
      </p:sp>
    </p:spTree>
    <p:extLst>
      <p:ext uri="{BB962C8B-B14F-4D97-AF65-F5344CB8AC3E}">
        <p14:creationId xmlns:p14="http://schemas.microsoft.com/office/powerpoint/2010/main" val="2357945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8440" name="Rectangle 8"/>
          <p:cNvSpPr>
            <a:spLocks noGrp="1" noChangeArrowheads="1"/>
          </p:cNvSpPr>
          <p:nvPr>
            <p:ph type="subTitle" idx="1"/>
          </p:nvPr>
        </p:nvSpPr>
        <p:spPr>
          <a:xfrm>
            <a:off x="1371600" y="3886200"/>
            <a:ext cx="6400800" cy="1752600"/>
          </a:xfrm>
        </p:spPr>
        <p:txBody>
          <a:bodyPr/>
          <a:lstStyle>
            <a:lvl1pPr marL="0" indent="0" algn="ctr">
              <a:buFont typeface="Monotype Sorts" pitchFamily="96" charset="2"/>
              <a:buNone/>
              <a:defRPr/>
            </a:lvl1pPr>
          </a:lstStyle>
          <a:p>
            <a:r>
              <a:rPr lang="en-US" dirty="0"/>
              <a:t>Click to edit Master subtitle style</a:t>
            </a:r>
          </a:p>
        </p:txBody>
      </p:sp>
      <p:sp>
        <p:nvSpPr>
          <p:cNvPr id="18441" name="Rectangle 9"/>
          <p:cNvSpPr>
            <a:spLocks noGrp="1" noChangeArrowheads="1"/>
          </p:cNvSpPr>
          <p:nvPr>
            <p:ph type="ctrTitle"/>
          </p:nvPr>
        </p:nvSpPr>
        <p:spPr>
          <a:xfrm>
            <a:off x="685800" y="1143000"/>
            <a:ext cx="7772400" cy="2057400"/>
          </a:xfrm>
        </p:spPr>
        <p:txBody>
          <a:bodyPr/>
          <a:lstStyle>
            <a:lvl1pPr>
              <a:defRPr/>
            </a:lvl1pPr>
          </a:lstStyle>
          <a:p>
            <a:r>
              <a:rPr lang="en-US"/>
              <a:t>Click to edit Master title style</a:t>
            </a:r>
          </a:p>
        </p:txBody>
      </p:sp>
      <p:sp>
        <p:nvSpPr>
          <p:cNvPr id="4" name="Rectangle 2"/>
          <p:cNvSpPr>
            <a:spLocks noGrp="1" noChangeArrowheads="1"/>
          </p:cNvSpPr>
          <p:nvPr>
            <p:ph type="dt" sz="half" idx="10"/>
          </p:nvPr>
        </p:nvSpPr>
        <p:spPr/>
        <p:txBody>
          <a:bodyPr/>
          <a:lstStyle>
            <a:lvl1pPr>
              <a:defRPr sz="1050" b="0">
                <a:latin typeface="Times New Roman" charset="0"/>
              </a:defRPr>
            </a:lvl1pPr>
          </a:lstStyle>
          <a:p>
            <a:r>
              <a:rPr lang="en-US"/>
              <a:t>September 9, 2019</a:t>
            </a:r>
          </a:p>
        </p:txBody>
      </p:sp>
      <p:sp>
        <p:nvSpPr>
          <p:cNvPr id="5" name="Rectangle 3"/>
          <p:cNvSpPr>
            <a:spLocks noGrp="1" noChangeArrowheads="1"/>
          </p:cNvSpPr>
          <p:nvPr>
            <p:ph type="ftr" sz="quarter" idx="11"/>
          </p:nvPr>
        </p:nvSpPr>
        <p:spPr/>
        <p:txBody>
          <a:bodyPr/>
          <a:lstStyle>
            <a:lvl1pPr>
              <a:defRPr sz="1050" b="0">
                <a:latin typeface="Times New Roman" charset="0"/>
              </a:defRPr>
            </a:lvl1pPr>
          </a:lstStyle>
          <a:p>
            <a:r>
              <a:rPr lang="en-US"/>
              <a:t>EECS 489 – Lecture 3</a:t>
            </a:r>
          </a:p>
        </p:txBody>
      </p:sp>
    </p:spTree>
    <p:extLst>
      <p:ext uri="{BB962C8B-B14F-4D97-AF65-F5344CB8AC3E}">
        <p14:creationId xmlns:p14="http://schemas.microsoft.com/office/powerpoint/2010/main" val="35119642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2"/>
          <p:cNvSpPr>
            <a:spLocks noGrp="1" noChangeArrowheads="1"/>
          </p:cNvSpPr>
          <p:nvPr>
            <p:ph type="dt" sz="half" idx="10"/>
          </p:nvPr>
        </p:nvSpPr>
        <p:spPr>
          <a:ln/>
        </p:spPr>
        <p:txBody>
          <a:bodyPr/>
          <a:lstStyle>
            <a:lvl1pPr>
              <a:defRPr/>
            </a:lvl1pPr>
          </a:lstStyle>
          <a:p>
            <a:r>
              <a:rPr lang="en-US"/>
              <a:t>September 9, 2019</a:t>
            </a:r>
            <a:endParaRPr lang="en-US" sz="1050" b="0">
              <a:latin typeface="Times New Roman" charset="0"/>
            </a:endParaRPr>
          </a:p>
        </p:txBody>
      </p:sp>
      <p:sp>
        <p:nvSpPr>
          <p:cNvPr id="5" name="Rectangle 3"/>
          <p:cNvSpPr>
            <a:spLocks noGrp="1" noChangeArrowheads="1"/>
          </p:cNvSpPr>
          <p:nvPr>
            <p:ph type="ftr" sz="quarter" idx="11"/>
          </p:nvPr>
        </p:nvSpPr>
        <p:spPr>
          <a:ln/>
        </p:spPr>
        <p:txBody>
          <a:bodyPr/>
          <a:lstStyle>
            <a:lvl1pPr>
              <a:defRPr/>
            </a:lvl1pPr>
          </a:lstStyle>
          <a:p>
            <a:r>
              <a:rPr lang="en-US"/>
              <a:t>EECS 489 – Lecture 3</a:t>
            </a:r>
            <a:endParaRPr lang="en-US" sz="1050" b="0">
              <a:latin typeface="Times New Roman" charset="0"/>
            </a:endParaRPr>
          </a:p>
        </p:txBody>
      </p:sp>
      <p:sp>
        <p:nvSpPr>
          <p:cNvPr id="6" name="Rectangle 12"/>
          <p:cNvSpPr>
            <a:spLocks noGrp="1" noChangeArrowheads="1"/>
          </p:cNvSpPr>
          <p:nvPr>
            <p:ph type="sldNum" sz="quarter" idx="12"/>
          </p:nvPr>
        </p:nvSpPr>
        <p:spPr>
          <a:ln/>
        </p:spPr>
        <p:txBody>
          <a:bodyPr/>
          <a:lstStyle>
            <a:lvl1pPr>
              <a:defRPr/>
            </a:lvl1pPr>
          </a:lstStyle>
          <a:p>
            <a:fld id="{B500292D-9130-BA41-A2F4-8C3DF7A50D37}" type="slidenum">
              <a:rPr lang="en-US"/>
              <a:pPr/>
              <a:t>‹#›</a:t>
            </a:fld>
            <a:endParaRPr lang="en-US"/>
          </a:p>
        </p:txBody>
      </p:sp>
    </p:spTree>
    <p:extLst>
      <p:ext uri="{BB962C8B-B14F-4D97-AF65-F5344CB8AC3E}">
        <p14:creationId xmlns:p14="http://schemas.microsoft.com/office/powerpoint/2010/main" val="29170804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05600" y="152400"/>
            <a:ext cx="2133600" cy="5867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04800" y="152400"/>
            <a:ext cx="62484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2"/>
          <p:cNvSpPr>
            <a:spLocks noGrp="1" noChangeArrowheads="1"/>
          </p:cNvSpPr>
          <p:nvPr>
            <p:ph type="dt" sz="half" idx="10"/>
          </p:nvPr>
        </p:nvSpPr>
        <p:spPr>
          <a:ln/>
        </p:spPr>
        <p:txBody>
          <a:bodyPr/>
          <a:lstStyle>
            <a:lvl1pPr>
              <a:defRPr/>
            </a:lvl1pPr>
          </a:lstStyle>
          <a:p>
            <a:r>
              <a:rPr lang="en-US"/>
              <a:t>September 9, 2019</a:t>
            </a:r>
            <a:endParaRPr lang="en-US" sz="1050" b="0">
              <a:latin typeface="Times New Roman" charset="0"/>
            </a:endParaRPr>
          </a:p>
        </p:txBody>
      </p:sp>
      <p:sp>
        <p:nvSpPr>
          <p:cNvPr id="5" name="Rectangle 3"/>
          <p:cNvSpPr>
            <a:spLocks noGrp="1" noChangeArrowheads="1"/>
          </p:cNvSpPr>
          <p:nvPr>
            <p:ph type="ftr" sz="quarter" idx="11"/>
          </p:nvPr>
        </p:nvSpPr>
        <p:spPr>
          <a:ln/>
        </p:spPr>
        <p:txBody>
          <a:bodyPr/>
          <a:lstStyle>
            <a:lvl1pPr>
              <a:defRPr/>
            </a:lvl1pPr>
          </a:lstStyle>
          <a:p>
            <a:r>
              <a:rPr lang="en-US"/>
              <a:t>EECS 489 – Lecture 3</a:t>
            </a:r>
            <a:endParaRPr lang="en-US" sz="1050" b="0">
              <a:latin typeface="Times New Roman" charset="0"/>
            </a:endParaRPr>
          </a:p>
        </p:txBody>
      </p:sp>
      <p:sp>
        <p:nvSpPr>
          <p:cNvPr id="6" name="Rectangle 12"/>
          <p:cNvSpPr>
            <a:spLocks noGrp="1" noChangeArrowheads="1"/>
          </p:cNvSpPr>
          <p:nvPr>
            <p:ph type="sldNum" sz="quarter" idx="12"/>
          </p:nvPr>
        </p:nvSpPr>
        <p:spPr>
          <a:ln/>
        </p:spPr>
        <p:txBody>
          <a:bodyPr/>
          <a:lstStyle>
            <a:lvl1pPr>
              <a:defRPr/>
            </a:lvl1pPr>
          </a:lstStyle>
          <a:p>
            <a:fld id="{0E995D8D-2725-7449-9768-A6F305723FFE}" type="slidenum">
              <a:rPr lang="en-US"/>
              <a:pPr/>
              <a:t>‹#›</a:t>
            </a:fld>
            <a:endParaRPr lang="en-US"/>
          </a:p>
        </p:txBody>
      </p:sp>
    </p:spTree>
    <p:extLst>
      <p:ext uri="{BB962C8B-B14F-4D97-AF65-F5344CB8AC3E}">
        <p14:creationId xmlns:p14="http://schemas.microsoft.com/office/powerpoint/2010/main" val="18116466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10" name="Shape 10"/>
          <p:cNvSpPr>
            <a:spLocks noGrp="1"/>
          </p:cNvSpPr>
          <p:nvPr>
            <p:ph type="title"/>
          </p:nvPr>
        </p:nvSpPr>
        <p:spPr>
          <a:prstGeom prst="rect">
            <a:avLst/>
          </a:prstGeom>
        </p:spPr>
        <p:txBody>
          <a:bodyPr/>
          <a:lstStyle/>
          <a:p>
            <a:pPr lvl="0"/>
            <a:r>
              <a:t>Title Text</a:t>
            </a:r>
          </a:p>
        </p:txBody>
      </p:sp>
      <p:sp>
        <p:nvSpPr>
          <p:cNvPr id="11" name="Shape 11"/>
          <p:cNvSpPr>
            <a:spLocks noGrp="1"/>
          </p:cNvSpPr>
          <p:nvPr>
            <p:ph type="body" idx="1"/>
          </p:nvPr>
        </p:nvSpPr>
        <p:spPr>
          <a:prstGeom prst="rect">
            <a:avLst/>
          </a:prstGeom>
        </p:spPr>
        <p:txBody>
          <a:bodyPr/>
          <a:lstStyle>
            <a:lvl2pPr marL="937584" indent="-401822">
              <a:spcBef>
                <a:spcPts val="1687"/>
              </a:spcBef>
              <a:buChar char="-"/>
              <a:defRPr sz="2500" i="1"/>
            </a:lvl2pPr>
            <a:lvl3pPr marL="1250112" indent="-401822">
              <a:spcBef>
                <a:spcPts val="1687"/>
              </a:spcBef>
              <a:buFont typeface="Gill Sans"/>
              <a:buChar char="-"/>
              <a:defRPr sz="2500" i="1">
                <a:latin typeface="Gill Sans"/>
                <a:ea typeface="Gill Sans"/>
                <a:cs typeface="Gill Sans"/>
                <a:sym typeface="Gill Sans"/>
              </a:defRPr>
            </a:lvl3pPr>
            <a:lvl4pPr marL="1562640" indent="-401822">
              <a:spcBef>
                <a:spcPts val="1687"/>
              </a:spcBef>
              <a:buFont typeface="Gill Sans"/>
              <a:buChar char="-"/>
              <a:defRPr sz="2500" i="1">
                <a:latin typeface="Gill Sans"/>
                <a:ea typeface="Gill Sans"/>
                <a:cs typeface="Gill Sans"/>
                <a:sym typeface="Gill Sans"/>
              </a:defRPr>
            </a:lvl4pPr>
            <a:lvl5pPr marL="1875168" indent="-401822">
              <a:spcBef>
                <a:spcPts val="1687"/>
              </a:spcBef>
              <a:buFont typeface="Gill Sans"/>
              <a:buChar char="-"/>
              <a:defRPr sz="2500" i="1">
                <a:latin typeface="Gill Sans"/>
                <a:ea typeface="Gill Sans"/>
                <a:cs typeface="Gill Sans"/>
                <a:sym typeface="Gill Sans"/>
              </a:defRPr>
            </a:lvl5pPr>
          </a:lstStyle>
          <a:p>
            <a:pPr lvl="0"/>
            <a:r>
              <a:t>Body Level One</a:t>
            </a:r>
          </a:p>
          <a:p>
            <a:pPr lvl="1"/>
            <a:r>
              <a:t>Body Level Two</a:t>
            </a:r>
          </a:p>
          <a:p>
            <a:pPr lvl="2"/>
            <a:r>
              <a:t>Body Level Three</a:t>
            </a:r>
          </a:p>
          <a:p>
            <a:pPr lvl="3"/>
            <a:r>
              <a:t>Body Level Four</a:t>
            </a:r>
          </a:p>
          <a:p>
            <a:pPr lvl="4"/>
            <a:r>
              <a:t>Body Level Five</a:t>
            </a:r>
          </a:p>
        </p:txBody>
      </p:sp>
      <p:sp>
        <p:nvSpPr>
          <p:cNvPr id="4" name="Shape 12"/>
          <p:cNvSpPr>
            <a:spLocks noGrp="1"/>
          </p:cNvSpPr>
          <p:nvPr>
            <p:ph type="sldNum" sz="quarter" idx="10"/>
          </p:nvPr>
        </p:nvSpPr>
        <p:spPr/>
        <p:txBody>
          <a:bodyPr/>
          <a:lstStyle>
            <a:lvl1pPr>
              <a:defRPr/>
            </a:lvl1pPr>
          </a:lstStyle>
          <a:p>
            <a:fld id="{E2893C13-EE0C-EE4E-AB27-289AE4B3B289}" type="slidenum">
              <a:rPr lang="en-US" altLang="x-none"/>
              <a:pPr/>
              <a:t>‹#›</a:t>
            </a:fld>
            <a:endParaRPr lang="en-US" altLang="x-none"/>
          </a:p>
        </p:txBody>
      </p:sp>
    </p:spTree>
    <p:extLst>
      <p:ext uri="{BB962C8B-B14F-4D97-AF65-F5344CB8AC3E}">
        <p14:creationId xmlns:p14="http://schemas.microsoft.com/office/powerpoint/2010/main" val="16635229"/>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04812" y="381000"/>
            <a:ext cx="8069263" cy="685800"/>
          </a:xfrm>
        </p:spPr>
        <p:txBody>
          <a:bodyPr/>
          <a:lstStyle/>
          <a:p>
            <a:r>
              <a:rPr lang="en-US"/>
              <a:t>Click to edit Master title style</a:t>
            </a:r>
          </a:p>
        </p:txBody>
      </p:sp>
      <p:sp>
        <p:nvSpPr>
          <p:cNvPr id="3" name="Text Placeholder 2"/>
          <p:cNvSpPr>
            <a:spLocks noGrp="1"/>
          </p:cNvSpPr>
          <p:nvPr>
            <p:ph type="body" sz="half" idx="1"/>
          </p:nvPr>
        </p:nvSpPr>
        <p:spPr>
          <a:xfrm>
            <a:off x="457200" y="1219200"/>
            <a:ext cx="4152900" cy="5486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62500" y="1219200"/>
            <a:ext cx="4152900" cy="5486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sldNum" sz="quarter" idx="10"/>
          </p:nvPr>
        </p:nvSpPr>
        <p:spPr>
          <a:ln/>
        </p:spPr>
        <p:txBody>
          <a:bodyPr/>
          <a:lstStyle>
            <a:lvl1pPr>
              <a:defRPr/>
            </a:lvl1pPr>
          </a:lstStyle>
          <a:p>
            <a:fld id="{41B29A17-FCF0-ED41-92FA-32F7C054FF4E}" type="slidenum">
              <a:rPr lang="en-US"/>
              <a:pPr/>
              <a:t>‹#›</a:t>
            </a:fld>
            <a:endParaRPr lang="en-US"/>
          </a:p>
        </p:txBody>
      </p:sp>
    </p:spTree>
    <p:extLst>
      <p:ext uri="{BB962C8B-B14F-4D97-AF65-F5344CB8AC3E}">
        <p14:creationId xmlns:p14="http://schemas.microsoft.com/office/powerpoint/2010/main" val="1101463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2"/>
          <p:cNvSpPr>
            <a:spLocks noGrp="1" noChangeArrowheads="1"/>
          </p:cNvSpPr>
          <p:nvPr>
            <p:ph type="dt" sz="half" idx="10"/>
          </p:nvPr>
        </p:nvSpPr>
        <p:spPr>
          <a:ln/>
        </p:spPr>
        <p:txBody>
          <a:bodyPr/>
          <a:lstStyle>
            <a:lvl1pPr>
              <a:defRPr/>
            </a:lvl1pPr>
          </a:lstStyle>
          <a:p>
            <a:r>
              <a:rPr lang="en-US"/>
              <a:t>September 9, 2019</a:t>
            </a:r>
            <a:endParaRPr lang="en-US" sz="1050" b="0">
              <a:latin typeface="Times New Roman" charset="0"/>
            </a:endParaRPr>
          </a:p>
        </p:txBody>
      </p:sp>
      <p:sp>
        <p:nvSpPr>
          <p:cNvPr id="5" name="Rectangle 3"/>
          <p:cNvSpPr>
            <a:spLocks noGrp="1" noChangeArrowheads="1"/>
          </p:cNvSpPr>
          <p:nvPr>
            <p:ph type="ftr" sz="quarter" idx="11"/>
          </p:nvPr>
        </p:nvSpPr>
        <p:spPr>
          <a:ln/>
        </p:spPr>
        <p:txBody>
          <a:bodyPr/>
          <a:lstStyle>
            <a:lvl1pPr>
              <a:defRPr/>
            </a:lvl1pPr>
          </a:lstStyle>
          <a:p>
            <a:r>
              <a:rPr lang="en-US"/>
              <a:t>EECS 489 – Lecture 3</a:t>
            </a:r>
            <a:endParaRPr lang="en-US" sz="1050" b="0">
              <a:latin typeface="Times New Roman" charset="0"/>
            </a:endParaRPr>
          </a:p>
        </p:txBody>
      </p:sp>
      <p:sp>
        <p:nvSpPr>
          <p:cNvPr id="6" name="Rectangle 12"/>
          <p:cNvSpPr>
            <a:spLocks noGrp="1" noChangeArrowheads="1"/>
          </p:cNvSpPr>
          <p:nvPr>
            <p:ph type="sldNum" sz="quarter" idx="12"/>
          </p:nvPr>
        </p:nvSpPr>
        <p:spPr>
          <a:ln/>
        </p:spPr>
        <p:txBody>
          <a:bodyPr/>
          <a:lstStyle>
            <a:lvl1pPr>
              <a:defRPr/>
            </a:lvl1pPr>
          </a:lstStyle>
          <a:p>
            <a:fld id="{A190D881-957A-7944-A8D0-1584E528B88F}" type="slidenum">
              <a:rPr lang="en-US"/>
              <a:pPr/>
              <a:t>‹#›</a:t>
            </a:fld>
            <a:endParaRPr lang="en-US"/>
          </a:p>
        </p:txBody>
      </p:sp>
    </p:spTree>
    <p:extLst>
      <p:ext uri="{BB962C8B-B14F-4D97-AF65-F5344CB8AC3E}">
        <p14:creationId xmlns:p14="http://schemas.microsoft.com/office/powerpoint/2010/main" val="42144048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en-US"/>
              <a:t>Click to edit Master text styles</a:t>
            </a:r>
          </a:p>
        </p:txBody>
      </p:sp>
      <p:sp>
        <p:nvSpPr>
          <p:cNvPr id="4" name="Rectangle 2"/>
          <p:cNvSpPr>
            <a:spLocks noGrp="1" noChangeArrowheads="1"/>
          </p:cNvSpPr>
          <p:nvPr>
            <p:ph type="dt" sz="half" idx="10"/>
          </p:nvPr>
        </p:nvSpPr>
        <p:spPr>
          <a:ln/>
        </p:spPr>
        <p:txBody>
          <a:bodyPr/>
          <a:lstStyle>
            <a:lvl1pPr>
              <a:defRPr/>
            </a:lvl1pPr>
          </a:lstStyle>
          <a:p>
            <a:r>
              <a:rPr lang="en-US"/>
              <a:t>September 9, 2019</a:t>
            </a:r>
            <a:endParaRPr lang="en-US" sz="1050" b="0">
              <a:latin typeface="Times New Roman" charset="0"/>
            </a:endParaRPr>
          </a:p>
        </p:txBody>
      </p:sp>
      <p:sp>
        <p:nvSpPr>
          <p:cNvPr id="5" name="Rectangle 3"/>
          <p:cNvSpPr>
            <a:spLocks noGrp="1" noChangeArrowheads="1"/>
          </p:cNvSpPr>
          <p:nvPr>
            <p:ph type="ftr" sz="quarter" idx="11"/>
          </p:nvPr>
        </p:nvSpPr>
        <p:spPr>
          <a:ln/>
        </p:spPr>
        <p:txBody>
          <a:bodyPr/>
          <a:lstStyle>
            <a:lvl1pPr>
              <a:defRPr/>
            </a:lvl1pPr>
          </a:lstStyle>
          <a:p>
            <a:r>
              <a:rPr lang="en-US"/>
              <a:t>EECS 489 – Lecture 3</a:t>
            </a:r>
            <a:endParaRPr lang="en-US" sz="1050" b="0">
              <a:latin typeface="Times New Roman" charset="0"/>
            </a:endParaRPr>
          </a:p>
        </p:txBody>
      </p:sp>
      <p:sp>
        <p:nvSpPr>
          <p:cNvPr id="6" name="Rectangle 12"/>
          <p:cNvSpPr>
            <a:spLocks noGrp="1" noChangeArrowheads="1"/>
          </p:cNvSpPr>
          <p:nvPr>
            <p:ph type="sldNum" sz="quarter" idx="12"/>
          </p:nvPr>
        </p:nvSpPr>
        <p:spPr>
          <a:ln/>
        </p:spPr>
        <p:txBody>
          <a:bodyPr/>
          <a:lstStyle>
            <a:lvl1pPr>
              <a:defRPr/>
            </a:lvl1pPr>
          </a:lstStyle>
          <a:p>
            <a:fld id="{81F2EB77-FB6C-2244-A076-ADF097535D48}" type="slidenum">
              <a:rPr lang="en-US"/>
              <a:pPr/>
              <a:t>‹#›</a:t>
            </a:fld>
            <a:endParaRPr lang="en-US"/>
          </a:p>
        </p:txBody>
      </p:sp>
    </p:spTree>
    <p:extLst>
      <p:ext uri="{BB962C8B-B14F-4D97-AF65-F5344CB8AC3E}">
        <p14:creationId xmlns:p14="http://schemas.microsoft.com/office/powerpoint/2010/main" val="19600208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600200"/>
            <a:ext cx="3886200" cy="4419600"/>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24400" y="1600200"/>
            <a:ext cx="3886200" cy="4419600"/>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2"/>
          <p:cNvSpPr>
            <a:spLocks noGrp="1" noChangeArrowheads="1"/>
          </p:cNvSpPr>
          <p:nvPr>
            <p:ph type="dt" sz="half" idx="10"/>
          </p:nvPr>
        </p:nvSpPr>
        <p:spPr>
          <a:ln/>
        </p:spPr>
        <p:txBody>
          <a:bodyPr/>
          <a:lstStyle>
            <a:lvl1pPr>
              <a:defRPr/>
            </a:lvl1pPr>
          </a:lstStyle>
          <a:p>
            <a:r>
              <a:rPr lang="en-US"/>
              <a:t>September 9, 2019</a:t>
            </a:r>
            <a:endParaRPr lang="en-US" sz="1050" b="0">
              <a:latin typeface="Times New Roman" charset="0"/>
            </a:endParaRPr>
          </a:p>
        </p:txBody>
      </p:sp>
      <p:sp>
        <p:nvSpPr>
          <p:cNvPr id="6" name="Rectangle 3"/>
          <p:cNvSpPr>
            <a:spLocks noGrp="1" noChangeArrowheads="1"/>
          </p:cNvSpPr>
          <p:nvPr>
            <p:ph type="ftr" sz="quarter" idx="11"/>
          </p:nvPr>
        </p:nvSpPr>
        <p:spPr>
          <a:ln/>
        </p:spPr>
        <p:txBody>
          <a:bodyPr/>
          <a:lstStyle>
            <a:lvl1pPr>
              <a:defRPr/>
            </a:lvl1pPr>
          </a:lstStyle>
          <a:p>
            <a:r>
              <a:rPr lang="en-US"/>
              <a:t>EECS 489 – Lecture 3</a:t>
            </a:r>
            <a:endParaRPr lang="en-US" sz="1050" b="0">
              <a:latin typeface="Times New Roman" charset="0"/>
            </a:endParaRPr>
          </a:p>
        </p:txBody>
      </p:sp>
      <p:sp>
        <p:nvSpPr>
          <p:cNvPr id="7" name="Rectangle 12"/>
          <p:cNvSpPr>
            <a:spLocks noGrp="1" noChangeArrowheads="1"/>
          </p:cNvSpPr>
          <p:nvPr>
            <p:ph type="sldNum" sz="quarter" idx="12"/>
          </p:nvPr>
        </p:nvSpPr>
        <p:spPr>
          <a:ln/>
        </p:spPr>
        <p:txBody>
          <a:bodyPr/>
          <a:lstStyle>
            <a:lvl1pPr>
              <a:defRPr/>
            </a:lvl1pPr>
          </a:lstStyle>
          <a:p>
            <a:fld id="{F36FED86-94EF-254D-90EE-B810FE8299EE}" type="slidenum">
              <a:rPr lang="en-US"/>
              <a:pPr/>
              <a:t>‹#›</a:t>
            </a:fld>
            <a:endParaRPr lang="en-US"/>
          </a:p>
        </p:txBody>
      </p:sp>
    </p:spTree>
    <p:extLst>
      <p:ext uri="{BB962C8B-B14F-4D97-AF65-F5344CB8AC3E}">
        <p14:creationId xmlns:p14="http://schemas.microsoft.com/office/powerpoint/2010/main" val="1006827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2"/>
          <p:cNvSpPr>
            <a:spLocks noGrp="1" noChangeArrowheads="1"/>
          </p:cNvSpPr>
          <p:nvPr>
            <p:ph type="dt" sz="half" idx="10"/>
          </p:nvPr>
        </p:nvSpPr>
        <p:spPr>
          <a:ln/>
        </p:spPr>
        <p:txBody>
          <a:bodyPr/>
          <a:lstStyle>
            <a:lvl1pPr>
              <a:defRPr/>
            </a:lvl1pPr>
          </a:lstStyle>
          <a:p>
            <a:r>
              <a:rPr lang="en-US"/>
              <a:t>September 9, 2019</a:t>
            </a:r>
            <a:endParaRPr lang="en-US" sz="1050" b="0">
              <a:latin typeface="Times New Roman" charset="0"/>
            </a:endParaRPr>
          </a:p>
        </p:txBody>
      </p:sp>
      <p:sp>
        <p:nvSpPr>
          <p:cNvPr id="8" name="Rectangle 3"/>
          <p:cNvSpPr>
            <a:spLocks noGrp="1" noChangeArrowheads="1"/>
          </p:cNvSpPr>
          <p:nvPr>
            <p:ph type="ftr" sz="quarter" idx="11"/>
          </p:nvPr>
        </p:nvSpPr>
        <p:spPr>
          <a:ln/>
        </p:spPr>
        <p:txBody>
          <a:bodyPr/>
          <a:lstStyle>
            <a:lvl1pPr>
              <a:defRPr/>
            </a:lvl1pPr>
          </a:lstStyle>
          <a:p>
            <a:r>
              <a:rPr lang="en-US"/>
              <a:t>EECS 489 – Lecture 3</a:t>
            </a:r>
            <a:endParaRPr lang="en-US" sz="1050" b="0">
              <a:latin typeface="Times New Roman" charset="0"/>
            </a:endParaRPr>
          </a:p>
        </p:txBody>
      </p:sp>
      <p:sp>
        <p:nvSpPr>
          <p:cNvPr id="9" name="Rectangle 12"/>
          <p:cNvSpPr>
            <a:spLocks noGrp="1" noChangeArrowheads="1"/>
          </p:cNvSpPr>
          <p:nvPr>
            <p:ph type="sldNum" sz="quarter" idx="12"/>
          </p:nvPr>
        </p:nvSpPr>
        <p:spPr>
          <a:ln/>
        </p:spPr>
        <p:txBody>
          <a:bodyPr/>
          <a:lstStyle>
            <a:lvl1pPr>
              <a:defRPr/>
            </a:lvl1pPr>
          </a:lstStyle>
          <a:p>
            <a:fld id="{D11CF967-1287-0948-92AE-55309D196149}" type="slidenum">
              <a:rPr lang="en-US"/>
              <a:pPr/>
              <a:t>‹#›</a:t>
            </a:fld>
            <a:endParaRPr lang="en-US"/>
          </a:p>
        </p:txBody>
      </p:sp>
    </p:spTree>
    <p:extLst>
      <p:ext uri="{BB962C8B-B14F-4D97-AF65-F5344CB8AC3E}">
        <p14:creationId xmlns:p14="http://schemas.microsoft.com/office/powerpoint/2010/main" val="37125453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2"/>
          <p:cNvSpPr>
            <a:spLocks noGrp="1" noChangeArrowheads="1"/>
          </p:cNvSpPr>
          <p:nvPr>
            <p:ph type="dt" sz="half" idx="10"/>
          </p:nvPr>
        </p:nvSpPr>
        <p:spPr>
          <a:ln/>
        </p:spPr>
        <p:txBody>
          <a:bodyPr/>
          <a:lstStyle>
            <a:lvl1pPr>
              <a:defRPr/>
            </a:lvl1pPr>
          </a:lstStyle>
          <a:p>
            <a:r>
              <a:rPr lang="en-US"/>
              <a:t>September 9, 2019</a:t>
            </a:r>
            <a:endParaRPr lang="en-US" sz="1050" b="0">
              <a:latin typeface="Times New Roman" charset="0"/>
            </a:endParaRPr>
          </a:p>
        </p:txBody>
      </p:sp>
      <p:sp>
        <p:nvSpPr>
          <p:cNvPr id="4" name="Rectangle 3"/>
          <p:cNvSpPr>
            <a:spLocks noGrp="1" noChangeArrowheads="1"/>
          </p:cNvSpPr>
          <p:nvPr>
            <p:ph type="ftr" sz="quarter" idx="11"/>
          </p:nvPr>
        </p:nvSpPr>
        <p:spPr>
          <a:ln/>
        </p:spPr>
        <p:txBody>
          <a:bodyPr/>
          <a:lstStyle>
            <a:lvl1pPr>
              <a:defRPr/>
            </a:lvl1pPr>
          </a:lstStyle>
          <a:p>
            <a:r>
              <a:rPr lang="en-US"/>
              <a:t>EECS 489 – Lecture 3</a:t>
            </a:r>
            <a:endParaRPr lang="en-US" sz="1050" b="0">
              <a:latin typeface="Times New Roman" charset="0"/>
            </a:endParaRPr>
          </a:p>
        </p:txBody>
      </p:sp>
      <p:sp>
        <p:nvSpPr>
          <p:cNvPr id="5" name="Rectangle 12"/>
          <p:cNvSpPr>
            <a:spLocks noGrp="1" noChangeArrowheads="1"/>
          </p:cNvSpPr>
          <p:nvPr>
            <p:ph type="sldNum" sz="quarter" idx="12"/>
          </p:nvPr>
        </p:nvSpPr>
        <p:spPr>
          <a:ln/>
        </p:spPr>
        <p:txBody>
          <a:bodyPr/>
          <a:lstStyle>
            <a:lvl1pPr>
              <a:defRPr/>
            </a:lvl1pPr>
          </a:lstStyle>
          <a:p>
            <a:fld id="{9507A418-0CEB-9E4A-BA45-3B7D3D133EB9}" type="slidenum">
              <a:rPr lang="en-US"/>
              <a:pPr/>
              <a:t>‹#›</a:t>
            </a:fld>
            <a:endParaRPr lang="en-US"/>
          </a:p>
        </p:txBody>
      </p:sp>
    </p:spTree>
    <p:extLst>
      <p:ext uri="{BB962C8B-B14F-4D97-AF65-F5344CB8AC3E}">
        <p14:creationId xmlns:p14="http://schemas.microsoft.com/office/powerpoint/2010/main" val="28512183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2"/>
          <p:cNvSpPr>
            <a:spLocks noGrp="1" noChangeArrowheads="1"/>
          </p:cNvSpPr>
          <p:nvPr>
            <p:ph type="dt" sz="half" idx="10"/>
          </p:nvPr>
        </p:nvSpPr>
        <p:spPr>
          <a:ln/>
        </p:spPr>
        <p:txBody>
          <a:bodyPr/>
          <a:lstStyle>
            <a:lvl1pPr>
              <a:defRPr/>
            </a:lvl1pPr>
          </a:lstStyle>
          <a:p>
            <a:r>
              <a:rPr lang="en-US"/>
              <a:t>September 9, 2019</a:t>
            </a:r>
            <a:endParaRPr lang="en-US" sz="1050" b="0">
              <a:latin typeface="Times New Roman" charset="0"/>
            </a:endParaRPr>
          </a:p>
        </p:txBody>
      </p:sp>
      <p:sp>
        <p:nvSpPr>
          <p:cNvPr id="3" name="Rectangle 3"/>
          <p:cNvSpPr>
            <a:spLocks noGrp="1" noChangeArrowheads="1"/>
          </p:cNvSpPr>
          <p:nvPr>
            <p:ph type="ftr" sz="quarter" idx="11"/>
          </p:nvPr>
        </p:nvSpPr>
        <p:spPr>
          <a:ln/>
        </p:spPr>
        <p:txBody>
          <a:bodyPr/>
          <a:lstStyle>
            <a:lvl1pPr>
              <a:defRPr/>
            </a:lvl1pPr>
          </a:lstStyle>
          <a:p>
            <a:r>
              <a:rPr lang="en-US"/>
              <a:t>EECS 489 – Lecture 3</a:t>
            </a:r>
            <a:endParaRPr lang="en-US" sz="1050" b="0">
              <a:latin typeface="Times New Roman" charset="0"/>
            </a:endParaRPr>
          </a:p>
        </p:txBody>
      </p:sp>
      <p:sp>
        <p:nvSpPr>
          <p:cNvPr id="4" name="Rectangle 12"/>
          <p:cNvSpPr>
            <a:spLocks noGrp="1" noChangeArrowheads="1"/>
          </p:cNvSpPr>
          <p:nvPr>
            <p:ph type="sldNum" sz="quarter" idx="12"/>
          </p:nvPr>
        </p:nvSpPr>
        <p:spPr>
          <a:ln/>
        </p:spPr>
        <p:txBody>
          <a:bodyPr/>
          <a:lstStyle>
            <a:lvl1pPr>
              <a:defRPr/>
            </a:lvl1pPr>
          </a:lstStyle>
          <a:p>
            <a:fld id="{D3D7AD44-FDD5-3640-B5FD-B68DA213B14F}" type="slidenum">
              <a:rPr lang="en-US"/>
              <a:pPr/>
              <a:t>‹#›</a:t>
            </a:fld>
            <a:endParaRPr lang="en-US"/>
          </a:p>
        </p:txBody>
      </p:sp>
    </p:spTree>
    <p:extLst>
      <p:ext uri="{BB962C8B-B14F-4D97-AF65-F5344CB8AC3E}">
        <p14:creationId xmlns:p14="http://schemas.microsoft.com/office/powerpoint/2010/main" val="15208545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lstStyle>
            <a:lvl1pPr algn="l">
              <a:defRPr sz="1500" b="1"/>
            </a:lvl1pPr>
          </a:lstStyle>
          <a:p>
            <a:r>
              <a:rPr lang="en-US"/>
              <a:t>Click to edit Master title style</a:t>
            </a:r>
          </a:p>
        </p:txBody>
      </p:sp>
      <p:sp>
        <p:nvSpPr>
          <p:cNvPr id="3" name="Content Placeholder 2"/>
          <p:cNvSpPr>
            <a:spLocks noGrp="1"/>
          </p:cNvSpPr>
          <p:nvPr>
            <p:ph idx="1"/>
          </p:nvPr>
        </p:nvSpPr>
        <p:spPr>
          <a:xfrm>
            <a:off x="3575050" y="273052"/>
            <a:ext cx="5111750"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Rectangle 2"/>
          <p:cNvSpPr>
            <a:spLocks noGrp="1" noChangeArrowheads="1"/>
          </p:cNvSpPr>
          <p:nvPr>
            <p:ph type="dt" sz="half" idx="10"/>
          </p:nvPr>
        </p:nvSpPr>
        <p:spPr>
          <a:ln/>
        </p:spPr>
        <p:txBody>
          <a:bodyPr/>
          <a:lstStyle>
            <a:lvl1pPr>
              <a:defRPr/>
            </a:lvl1pPr>
          </a:lstStyle>
          <a:p>
            <a:r>
              <a:rPr lang="en-US"/>
              <a:t>September 9, 2019</a:t>
            </a:r>
            <a:endParaRPr lang="en-US" sz="1050" b="0">
              <a:latin typeface="Times New Roman" charset="0"/>
            </a:endParaRPr>
          </a:p>
        </p:txBody>
      </p:sp>
      <p:sp>
        <p:nvSpPr>
          <p:cNvPr id="6" name="Rectangle 3"/>
          <p:cNvSpPr>
            <a:spLocks noGrp="1" noChangeArrowheads="1"/>
          </p:cNvSpPr>
          <p:nvPr>
            <p:ph type="ftr" sz="quarter" idx="11"/>
          </p:nvPr>
        </p:nvSpPr>
        <p:spPr>
          <a:ln/>
        </p:spPr>
        <p:txBody>
          <a:bodyPr/>
          <a:lstStyle>
            <a:lvl1pPr>
              <a:defRPr/>
            </a:lvl1pPr>
          </a:lstStyle>
          <a:p>
            <a:r>
              <a:rPr lang="en-US"/>
              <a:t>EECS 489 – Lecture 3</a:t>
            </a:r>
            <a:endParaRPr lang="en-US" sz="1050" b="0">
              <a:latin typeface="Times New Roman" charset="0"/>
            </a:endParaRPr>
          </a:p>
        </p:txBody>
      </p:sp>
      <p:sp>
        <p:nvSpPr>
          <p:cNvPr id="7" name="Rectangle 12"/>
          <p:cNvSpPr>
            <a:spLocks noGrp="1" noChangeArrowheads="1"/>
          </p:cNvSpPr>
          <p:nvPr>
            <p:ph type="sldNum" sz="quarter" idx="12"/>
          </p:nvPr>
        </p:nvSpPr>
        <p:spPr>
          <a:ln/>
        </p:spPr>
        <p:txBody>
          <a:bodyPr/>
          <a:lstStyle>
            <a:lvl1pPr>
              <a:defRPr/>
            </a:lvl1pPr>
          </a:lstStyle>
          <a:p>
            <a:fld id="{FC1E35D2-F4F4-2848-A65C-22D2D75C6747}" type="slidenum">
              <a:rPr lang="en-US"/>
              <a:pPr/>
              <a:t>‹#›</a:t>
            </a:fld>
            <a:endParaRPr lang="en-US"/>
          </a:p>
        </p:txBody>
      </p:sp>
    </p:spTree>
    <p:extLst>
      <p:ext uri="{BB962C8B-B14F-4D97-AF65-F5344CB8AC3E}">
        <p14:creationId xmlns:p14="http://schemas.microsoft.com/office/powerpoint/2010/main" val="11252277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Rectangle 2"/>
          <p:cNvSpPr>
            <a:spLocks noGrp="1" noChangeArrowheads="1"/>
          </p:cNvSpPr>
          <p:nvPr>
            <p:ph type="dt" sz="half" idx="10"/>
          </p:nvPr>
        </p:nvSpPr>
        <p:spPr>
          <a:ln/>
        </p:spPr>
        <p:txBody>
          <a:bodyPr/>
          <a:lstStyle>
            <a:lvl1pPr>
              <a:defRPr/>
            </a:lvl1pPr>
          </a:lstStyle>
          <a:p>
            <a:r>
              <a:rPr lang="en-US"/>
              <a:t>September 9, 2019</a:t>
            </a:r>
            <a:endParaRPr lang="en-US" sz="1050" b="0">
              <a:latin typeface="Times New Roman" charset="0"/>
            </a:endParaRPr>
          </a:p>
        </p:txBody>
      </p:sp>
      <p:sp>
        <p:nvSpPr>
          <p:cNvPr id="6" name="Rectangle 3"/>
          <p:cNvSpPr>
            <a:spLocks noGrp="1" noChangeArrowheads="1"/>
          </p:cNvSpPr>
          <p:nvPr>
            <p:ph type="ftr" sz="quarter" idx="11"/>
          </p:nvPr>
        </p:nvSpPr>
        <p:spPr>
          <a:ln/>
        </p:spPr>
        <p:txBody>
          <a:bodyPr/>
          <a:lstStyle>
            <a:lvl1pPr>
              <a:defRPr/>
            </a:lvl1pPr>
          </a:lstStyle>
          <a:p>
            <a:r>
              <a:rPr lang="en-US"/>
              <a:t>EECS 489 – Lecture 3</a:t>
            </a:r>
            <a:endParaRPr lang="en-US" sz="1050" b="0">
              <a:latin typeface="Times New Roman" charset="0"/>
            </a:endParaRPr>
          </a:p>
        </p:txBody>
      </p:sp>
      <p:sp>
        <p:nvSpPr>
          <p:cNvPr id="7" name="Rectangle 12"/>
          <p:cNvSpPr>
            <a:spLocks noGrp="1" noChangeArrowheads="1"/>
          </p:cNvSpPr>
          <p:nvPr>
            <p:ph type="sldNum" sz="quarter" idx="12"/>
          </p:nvPr>
        </p:nvSpPr>
        <p:spPr>
          <a:ln/>
        </p:spPr>
        <p:txBody>
          <a:bodyPr/>
          <a:lstStyle>
            <a:lvl1pPr>
              <a:defRPr/>
            </a:lvl1pPr>
          </a:lstStyle>
          <a:p>
            <a:fld id="{57309860-561E-FA4E-8AD9-21F393B80F88}" type="slidenum">
              <a:rPr lang="en-US"/>
              <a:pPr/>
              <a:t>‹#›</a:t>
            </a:fld>
            <a:endParaRPr lang="en-US"/>
          </a:p>
        </p:txBody>
      </p:sp>
    </p:spTree>
    <p:extLst>
      <p:ext uri="{BB962C8B-B14F-4D97-AF65-F5344CB8AC3E}">
        <p14:creationId xmlns:p14="http://schemas.microsoft.com/office/powerpoint/2010/main" val="5428224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eaLnBrk="0" hangingPunct="0">
              <a:defRPr sz="750"/>
            </a:lvl1pPr>
          </a:lstStyle>
          <a:p>
            <a:r>
              <a:rPr lang="en-US"/>
              <a:t>September 9, 2019</a:t>
            </a:r>
            <a:endParaRPr lang="en-US" sz="1050" b="0">
              <a:latin typeface="Times New Roman" charset="0"/>
            </a:endParaRPr>
          </a:p>
        </p:txBody>
      </p:sp>
      <p:sp>
        <p:nvSpPr>
          <p:cNvPr id="1027" name="Rectangle 3"/>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lgn="ctr" eaLnBrk="0" hangingPunct="0">
              <a:defRPr sz="750"/>
            </a:lvl1pPr>
          </a:lstStyle>
          <a:p>
            <a:r>
              <a:rPr lang="en-US"/>
              <a:t>EECS 489 – Lecture 3</a:t>
            </a:r>
            <a:endParaRPr lang="en-US" sz="1050" b="0">
              <a:latin typeface="Times New Roman" charset="0"/>
            </a:endParaRPr>
          </a:p>
        </p:txBody>
      </p:sp>
      <p:sp>
        <p:nvSpPr>
          <p:cNvPr id="1028" name="Rectangle 8"/>
          <p:cNvSpPr>
            <a:spLocks noGrp="1" noChangeArrowheads="1"/>
          </p:cNvSpPr>
          <p:nvPr>
            <p:ph type="body" idx="1"/>
          </p:nvPr>
        </p:nvSpPr>
        <p:spPr bwMode="auto">
          <a:xfrm>
            <a:off x="685800" y="1600200"/>
            <a:ext cx="7924800" cy="4419600"/>
          </a:xfrm>
          <a:prstGeom prst="rect">
            <a:avLst/>
          </a:prstGeom>
          <a:noFill/>
          <a:ln>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33" name="Rectangle 9"/>
          <p:cNvSpPr>
            <a:spLocks noGrp="1" noChangeArrowheads="1"/>
          </p:cNvSpPr>
          <p:nvPr>
            <p:ph type="title"/>
          </p:nvPr>
        </p:nvSpPr>
        <p:spPr bwMode="auto">
          <a:xfrm>
            <a:off x="304800" y="152400"/>
            <a:ext cx="8534400" cy="1143000"/>
          </a:xfrm>
          <a:prstGeom prst="rect">
            <a:avLst/>
          </a:prstGeom>
          <a:noFill/>
          <a:ln w="9525">
            <a:noFill/>
            <a:miter lim="800000"/>
            <a:headEnd/>
            <a:tailEnd/>
          </a:ln>
          <a:effectLst/>
        </p:spPr>
        <p:txBody>
          <a:bodyPr vert="horz" wrap="square" lIns="92075" tIns="46038" rIns="92075" bIns="46038" numCol="1" anchor="b" anchorCtr="0" compatLnSpc="1">
            <a:prstTxWarp prst="textNoShape">
              <a:avLst/>
            </a:prstTxWarp>
          </a:bodyPr>
          <a:lstStyle/>
          <a:p>
            <a:pPr lvl="0"/>
            <a:r>
              <a:rPr lang="en-US" dirty="0"/>
              <a:t>Click to edit Master title style</a:t>
            </a:r>
          </a:p>
        </p:txBody>
      </p:sp>
      <p:sp>
        <p:nvSpPr>
          <p:cNvPr id="1036" name="Rectangle 12"/>
          <p:cNvSpPr>
            <a:spLocks noGrp="1" noChangeArrowheads="1"/>
          </p:cNvSpPr>
          <p:nvPr>
            <p:ph type="sldNum" sz="quarter" idx="4"/>
          </p:nvPr>
        </p:nvSpPr>
        <p:spPr bwMode="auto">
          <a:xfrm>
            <a:off x="8001000" y="6248400"/>
            <a:ext cx="6096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lgn="r" eaLnBrk="0" hangingPunct="0">
              <a:defRPr sz="750"/>
            </a:lvl1pPr>
          </a:lstStyle>
          <a:p>
            <a:fld id="{6CABC02E-5657-E248-B9C6-199B1358382F}" type="slidenum">
              <a:rPr lang="en-US"/>
              <a:pPr/>
              <a:t>‹#›</a:t>
            </a:fld>
            <a:endParaRPr lang="en-US"/>
          </a:p>
        </p:txBody>
      </p:sp>
      <p:sp>
        <p:nvSpPr>
          <p:cNvPr id="1037" name="Line 13"/>
          <p:cNvSpPr>
            <a:spLocks noChangeShapeType="1"/>
          </p:cNvSpPr>
          <p:nvPr/>
        </p:nvSpPr>
        <p:spPr bwMode="auto">
          <a:xfrm>
            <a:off x="0" y="1371600"/>
            <a:ext cx="8305800" cy="0"/>
          </a:xfrm>
          <a:prstGeom prst="line">
            <a:avLst/>
          </a:prstGeom>
          <a:noFill/>
          <a:ln w="44450">
            <a:solidFill>
              <a:srgbClr val="FFCB05"/>
            </a:solidFill>
            <a:round/>
            <a:headEnd/>
            <a:tailEnd/>
          </a:ln>
          <a:effectLst>
            <a:outerShdw dist="53882" dir="2700000" algn="ctr" rotWithShape="0">
              <a:srgbClr val="D3A600"/>
            </a:outerShdw>
          </a:effectLst>
        </p:spPr>
        <p:txBody>
          <a:bodyPr wrap="none" anchor="ctr"/>
          <a:lstStyle/>
          <a:p>
            <a:pPr eaLnBrk="0" hangingPunct="0">
              <a:defRPr/>
            </a:pPr>
            <a:endParaRPr lang="en-US" sz="1200">
              <a:ea typeface="+mn-ea"/>
              <a:cs typeface="+mn-cs"/>
            </a:endParaRPr>
          </a:p>
        </p:txBody>
      </p:sp>
    </p:spTree>
  </p:cSld>
  <p:clrMap bg1="lt1" tx1="dk1" bg2="lt2" tx2="dk2" accent1="accent1" accent2="accent2" accent3="accent3" accent4="accent4" accent5="accent5" accent6="accent6" hlink="hlink" folHlink="folHlink"/>
  <p:sldLayoutIdLst>
    <p:sldLayoutId id="2147483707"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 id="2147483708" r:id="rId12"/>
    <p:sldLayoutId id="2147483709" r:id="rId13"/>
  </p:sldLayoutIdLst>
  <p:hf hdr="0"/>
  <p:txStyles>
    <p:titleStyle>
      <a:lvl1pPr algn="l" rtl="0" eaLnBrk="0" fontAlgn="base" hangingPunct="0">
        <a:spcBef>
          <a:spcPct val="0"/>
        </a:spcBef>
        <a:spcAft>
          <a:spcPct val="0"/>
        </a:spcAft>
        <a:defRPr sz="4000">
          <a:solidFill>
            <a:schemeClr val="tx1"/>
          </a:solidFill>
          <a:effectLst/>
          <a:latin typeface="+mj-lt"/>
          <a:ea typeface="ＭＳ Ｐゴシック" charset="-128"/>
          <a:cs typeface="ＭＳ Ｐゴシック" charset="-128"/>
        </a:defRPr>
      </a:lvl1pPr>
      <a:lvl2pPr algn="l" rtl="0" eaLnBrk="0" fontAlgn="base" hangingPunct="0">
        <a:spcBef>
          <a:spcPct val="0"/>
        </a:spcBef>
        <a:spcAft>
          <a:spcPct val="0"/>
        </a:spcAft>
        <a:defRPr sz="3000">
          <a:solidFill>
            <a:schemeClr val="tx1"/>
          </a:solidFill>
          <a:effectLst>
            <a:outerShdw blurRad="38100" dist="38100" dir="2700000" algn="tl">
              <a:srgbClr val="C0C0C0"/>
            </a:outerShdw>
          </a:effectLst>
          <a:latin typeface="Arial Black" pitchFamily="34" charset="0"/>
          <a:ea typeface="ＭＳ Ｐゴシック" charset="-128"/>
          <a:cs typeface="ＭＳ Ｐゴシック" charset="-128"/>
        </a:defRPr>
      </a:lvl2pPr>
      <a:lvl3pPr algn="l" rtl="0" eaLnBrk="0" fontAlgn="base" hangingPunct="0">
        <a:spcBef>
          <a:spcPct val="0"/>
        </a:spcBef>
        <a:spcAft>
          <a:spcPct val="0"/>
        </a:spcAft>
        <a:defRPr sz="3000">
          <a:solidFill>
            <a:schemeClr val="tx1"/>
          </a:solidFill>
          <a:effectLst>
            <a:outerShdw blurRad="38100" dist="38100" dir="2700000" algn="tl">
              <a:srgbClr val="C0C0C0"/>
            </a:outerShdw>
          </a:effectLst>
          <a:latin typeface="Arial Black" pitchFamily="34" charset="0"/>
          <a:ea typeface="ＭＳ Ｐゴシック" charset="-128"/>
          <a:cs typeface="ＭＳ Ｐゴシック" charset="-128"/>
        </a:defRPr>
      </a:lvl3pPr>
      <a:lvl4pPr algn="l" rtl="0" eaLnBrk="0" fontAlgn="base" hangingPunct="0">
        <a:spcBef>
          <a:spcPct val="0"/>
        </a:spcBef>
        <a:spcAft>
          <a:spcPct val="0"/>
        </a:spcAft>
        <a:defRPr sz="3000">
          <a:solidFill>
            <a:schemeClr val="tx1"/>
          </a:solidFill>
          <a:effectLst>
            <a:outerShdw blurRad="38100" dist="38100" dir="2700000" algn="tl">
              <a:srgbClr val="C0C0C0"/>
            </a:outerShdw>
          </a:effectLst>
          <a:latin typeface="Arial Black" pitchFamily="34" charset="0"/>
          <a:ea typeface="ＭＳ Ｐゴシック" charset="-128"/>
          <a:cs typeface="ＭＳ Ｐゴシック" charset="-128"/>
        </a:defRPr>
      </a:lvl4pPr>
      <a:lvl5pPr algn="l" rtl="0" eaLnBrk="0" fontAlgn="base" hangingPunct="0">
        <a:spcBef>
          <a:spcPct val="0"/>
        </a:spcBef>
        <a:spcAft>
          <a:spcPct val="0"/>
        </a:spcAft>
        <a:defRPr sz="3000">
          <a:solidFill>
            <a:schemeClr val="tx1"/>
          </a:solidFill>
          <a:effectLst>
            <a:outerShdw blurRad="38100" dist="38100" dir="2700000" algn="tl">
              <a:srgbClr val="C0C0C0"/>
            </a:outerShdw>
          </a:effectLst>
          <a:latin typeface="Arial Black" pitchFamily="34" charset="0"/>
          <a:ea typeface="ＭＳ Ｐゴシック" charset="-128"/>
          <a:cs typeface="ＭＳ Ｐゴシック" charset="-128"/>
        </a:defRPr>
      </a:lvl5pPr>
      <a:lvl6pPr marL="342900" algn="l" rtl="0" eaLnBrk="0" fontAlgn="base" hangingPunct="0">
        <a:spcBef>
          <a:spcPct val="0"/>
        </a:spcBef>
        <a:spcAft>
          <a:spcPct val="0"/>
        </a:spcAft>
        <a:defRPr sz="3000">
          <a:solidFill>
            <a:schemeClr val="tx1"/>
          </a:solidFill>
          <a:effectLst>
            <a:outerShdw blurRad="38100" dist="38100" dir="2700000" algn="tl">
              <a:srgbClr val="C0C0C0"/>
            </a:outerShdw>
          </a:effectLst>
          <a:latin typeface="Arial Black" pitchFamily="34" charset="0"/>
        </a:defRPr>
      </a:lvl6pPr>
      <a:lvl7pPr marL="685800" algn="l" rtl="0" eaLnBrk="0" fontAlgn="base" hangingPunct="0">
        <a:spcBef>
          <a:spcPct val="0"/>
        </a:spcBef>
        <a:spcAft>
          <a:spcPct val="0"/>
        </a:spcAft>
        <a:defRPr sz="3000">
          <a:solidFill>
            <a:schemeClr val="tx1"/>
          </a:solidFill>
          <a:effectLst>
            <a:outerShdw blurRad="38100" dist="38100" dir="2700000" algn="tl">
              <a:srgbClr val="C0C0C0"/>
            </a:outerShdw>
          </a:effectLst>
          <a:latin typeface="Arial Black" pitchFamily="34" charset="0"/>
        </a:defRPr>
      </a:lvl7pPr>
      <a:lvl8pPr marL="1028700" algn="l" rtl="0" eaLnBrk="0" fontAlgn="base" hangingPunct="0">
        <a:spcBef>
          <a:spcPct val="0"/>
        </a:spcBef>
        <a:spcAft>
          <a:spcPct val="0"/>
        </a:spcAft>
        <a:defRPr sz="3000">
          <a:solidFill>
            <a:schemeClr val="tx1"/>
          </a:solidFill>
          <a:effectLst>
            <a:outerShdw blurRad="38100" dist="38100" dir="2700000" algn="tl">
              <a:srgbClr val="C0C0C0"/>
            </a:outerShdw>
          </a:effectLst>
          <a:latin typeface="Arial Black" pitchFamily="34" charset="0"/>
        </a:defRPr>
      </a:lvl8pPr>
      <a:lvl9pPr marL="1371600" algn="l" rtl="0" eaLnBrk="0" fontAlgn="base" hangingPunct="0">
        <a:spcBef>
          <a:spcPct val="0"/>
        </a:spcBef>
        <a:spcAft>
          <a:spcPct val="0"/>
        </a:spcAft>
        <a:defRPr sz="3000">
          <a:solidFill>
            <a:schemeClr val="tx1"/>
          </a:solidFill>
          <a:effectLst>
            <a:outerShdw blurRad="38100" dist="38100" dir="2700000" algn="tl">
              <a:srgbClr val="C0C0C0"/>
            </a:outerShdw>
          </a:effectLst>
          <a:latin typeface="Arial Black" pitchFamily="34" charset="0"/>
        </a:defRPr>
      </a:lvl9pPr>
    </p:titleStyle>
    <p:bodyStyle>
      <a:lvl1pPr marL="257175" indent="-257175" algn="l" rtl="0" eaLnBrk="0" fontAlgn="base" hangingPunct="0">
        <a:spcBef>
          <a:spcPct val="20000"/>
        </a:spcBef>
        <a:spcAft>
          <a:spcPct val="0"/>
        </a:spcAft>
        <a:buClr>
          <a:schemeClr val="tx1"/>
        </a:buClr>
        <a:buSzPct val="50000"/>
        <a:buFont typeface="Monotype Sorts" charset="0"/>
        <a:buChar char="l"/>
        <a:defRPr sz="2800">
          <a:solidFill>
            <a:schemeClr val="accent2"/>
          </a:solidFill>
          <a:latin typeface="+mn-lt"/>
          <a:ea typeface="ＭＳ Ｐゴシック" charset="-128"/>
          <a:cs typeface="ＭＳ Ｐゴシック" charset="-128"/>
        </a:defRPr>
      </a:lvl1pPr>
      <a:lvl2pPr marL="557213" indent="-214313" algn="l" rtl="0" eaLnBrk="0" fontAlgn="base" hangingPunct="0">
        <a:spcBef>
          <a:spcPct val="20000"/>
        </a:spcBef>
        <a:spcAft>
          <a:spcPct val="0"/>
        </a:spcAft>
        <a:buClr>
          <a:schemeClr val="tx1"/>
        </a:buClr>
        <a:buSzPct val="50000"/>
        <a:buFont typeface="Wingdings" pitchFamily="2" charset="2"/>
        <a:buChar char="Ø"/>
        <a:defRPr sz="2400">
          <a:solidFill>
            <a:schemeClr val="accent2"/>
          </a:solidFill>
          <a:latin typeface="+mn-lt"/>
          <a:ea typeface="ＭＳ Ｐゴシック" charset="-128"/>
        </a:defRPr>
      </a:lvl2pPr>
      <a:lvl3pPr marL="857250" indent="-171450" algn="l" rtl="0" eaLnBrk="0" fontAlgn="base" hangingPunct="0">
        <a:spcBef>
          <a:spcPct val="20000"/>
        </a:spcBef>
        <a:spcAft>
          <a:spcPct val="0"/>
        </a:spcAft>
        <a:buClr>
          <a:schemeClr val="tx1"/>
        </a:buClr>
        <a:buChar char="»"/>
        <a:defRPr sz="2400">
          <a:solidFill>
            <a:schemeClr val="accent2"/>
          </a:solidFill>
          <a:latin typeface="+mn-lt"/>
          <a:ea typeface="ＭＳ Ｐゴシック" charset="-128"/>
        </a:defRPr>
      </a:lvl3pPr>
      <a:lvl4pPr marL="1200150" indent="-171450" algn="l" rtl="0" eaLnBrk="0" fontAlgn="base" hangingPunct="0">
        <a:spcBef>
          <a:spcPct val="20000"/>
        </a:spcBef>
        <a:spcAft>
          <a:spcPct val="0"/>
        </a:spcAft>
        <a:buClr>
          <a:schemeClr val="tx1"/>
        </a:buClr>
        <a:buSzPct val="50000"/>
        <a:buFont typeface="Monotype Sorts" charset="0"/>
        <a:buChar char="n"/>
        <a:defRPr sz="1200">
          <a:solidFill>
            <a:schemeClr val="accent2"/>
          </a:solidFill>
          <a:latin typeface="+mn-lt"/>
          <a:ea typeface="ＭＳ Ｐゴシック" charset="-128"/>
        </a:defRPr>
      </a:lvl4pPr>
      <a:lvl5pPr marL="1543050" indent="-171450" algn="l" rtl="0" eaLnBrk="0" fontAlgn="base" hangingPunct="0">
        <a:spcBef>
          <a:spcPct val="20000"/>
        </a:spcBef>
        <a:spcAft>
          <a:spcPct val="0"/>
        </a:spcAft>
        <a:buClr>
          <a:schemeClr val="tx1"/>
        </a:buClr>
        <a:buSzPct val="50000"/>
        <a:buFont typeface="Monotype Sorts" charset="0"/>
        <a:buChar char="l"/>
        <a:defRPr sz="1200">
          <a:solidFill>
            <a:schemeClr val="accent2"/>
          </a:solidFill>
          <a:latin typeface="+mn-lt"/>
          <a:ea typeface="ＭＳ Ｐゴシック" charset="-128"/>
        </a:defRPr>
      </a:lvl5pPr>
      <a:lvl6pPr marL="1885950" indent="-171450" algn="l" rtl="0" eaLnBrk="0" fontAlgn="base" hangingPunct="0">
        <a:spcBef>
          <a:spcPct val="20000"/>
        </a:spcBef>
        <a:spcAft>
          <a:spcPct val="0"/>
        </a:spcAft>
        <a:buClr>
          <a:schemeClr val="tx1"/>
        </a:buClr>
        <a:buSzPct val="50000"/>
        <a:buFont typeface="Monotype Sorts" pitchFamily="96" charset="2"/>
        <a:buChar char="l"/>
        <a:defRPr sz="1200">
          <a:solidFill>
            <a:schemeClr val="accent2"/>
          </a:solidFill>
          <a:latin typeface="+mn-lt"/>
        </a:defRPr>
      </a:lvl6pPr>
      <a:lvl7pPr marL="2228850" indent="-171450" algn="l" rtl="0" eaLnBrk="0" fontAlgn="base" hangingPunct="0">
        <a:spcBef>
          <a:spcPct val="20000"/>
        </a:spcBef>
        <a:spcAft>
          <a:spcPct val="0"/>
        </a:spcAft>
        <a:buClr>
          <a:schemeClr val="tx1"/>
        </a:buClr>
        <a:buSzPct val="50000"/>
        <a:buFont typeface="Monotype Sorts" pitchFamily="96" charset="2"/>
        <a:buChar char="l"/>
        <a:defRPr sz="1200">
          <a:solidFill>
            <a:schemeClr val="accent2"/>
          </a:solidFill>
          <a:latin typeface="+mn-lt"/>
        </a:defRPr>
      </a:lvl7pPr>
      <a:lvl8pPr marL="2571750" indent="-171450" algn="l" rtl="0" eaLnBrk="0" fontAlgn="base" hangingPunct="0">
        <a:spcBef>
          <a:spcPct val="20000"/>
        </a:spcBef>
        <a:spcAft>
          <a:spcPct val="0"/>
        </a:spcAft>
        <a:buClr>
          <a:schemeClr val="tx1"/>
        </a:buClr>
        <a:buSzPct val="50000"/>
        <a:buFont typeface="Monotype Sorts" pitchFamily="96" charset="2"/>
        <a:buChar char="l"/>
        <a:defRPr sz="1200">
          <a:solidFill>
            <a:schemeClr val="accent2"/>
          </a:solidFill>
          <a:latin typeface="+mn-lt"/>
        </a:defRPr>
      </a:lvl8pPr>
      <a:lvl9pPr marL="2914650" indent="-171450" algn="l" rtl="0" eaLnBrk="0" fontAlgn="base" hangingPunct="0">
        <a:spcBef>
          <a:spcPct val="20000"/>
        </a:spcBef>
        <a:spcAft>
          <a:spcPct val="0"/>
        </a:spcAft>
        <a:buClr>
          <a:schemeClr val="tx1"/>
        </a:buClr>
        <a:buSzPct val="50000"/>
        <a:buFont typeface="Monotype Sorts" pitchFamily="96" charset="2"/>
        <a:buChar char="l"/>
        <a:defRPr sz="1200">
          <a:solidFill>
            <a:schemeClr val="accent2"/>
          </a:solidFill>
          <a:latin typeface="+mn-lt"/>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emf"/></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hyperlink" Target="https://en.wikipedia.org/wiki/The_Mother_of_All_Demos"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3.wmf"/></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4.emf"/></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4.emf"/></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ctrTitle"/>
          </p:nvPr>
        </p:nvSpPr>
        <p:spPr>
          <a:xfrm>
            <a:off x="1657350" y="1257300"/>
            <a:ext cx="5829300" cy="2286000"/>
          </a:xfrm>
        </p:spPr>
        <p:txBody>
          <a:bodyPr/>
          <a:lstStyle/>
          <a:p>
            <a:pPr algn="ctr"/>
            <a:r>
              <a:rPr lang="en-US" dirty="0">
                <a:effectLst/>
                <a:latin typeface="Arial Black" charset="0"/>
                <a:ea typeface="ＭＳ Ｐゴシック" charset="0"/>
                <a:cs typeface="ＭＳ Ｐゴシック" charset="0"/>
              </a:rPr>
              <a:t>EECS 489</a:t>
            </a:r>
            <a:br>
              <a:rPr lang="en-US" dirty="0">
                <a:effectLst/>
                <a:latin typeface="Arial Black" charset="0"/>
                <a:ea typeface="ＭＳ Ｐゴシック" charset="0"/>
                <a:cs typeface="ＭＳ Ｐゴシック" charset="0"/>
              </a:rPr>
            </a:br>
            <a:r>
              <a:rPr lang="en-US" dirty="0"/>
              <a:t>Computer Networks</a:t>
            </a:r>
            <a:br>
              <a:rPr lang="en-US" dirty="0">
                <a:effectLst/>
                <a:latin typeface="Arial Black" charset="0"/>
                <a:ea typeface="ＭＳ Ｐゴシック" charset="0"/>
                <a:cs typeface="ＭＳ Ｐゴシック" charset="0"/>
              </a:rPr>
            </a:br>
            <a:br>
              <a:rPr lang="en-US" sz="2400" dirty="0">
                <a:latin typeface="Arial Black" charset="0"/>
                <a:ea typeface="ＭＳ Ｐゴシック" charset="0"/>
                <a:cs typeface="ＭＳ Ｐゴシック" charset="0"/>
              </a:rPr>
            </a:br>
            <a:r>
              <a:rPr lang="en-US" sz="2400">
                <a:latin typeface="Arial Black" charset="0"/>
                <a:ea typeface="ＭＳ Ｐゴシック" charset="0"/>
                <a:cs typeface="ＭＳ Ｐゴシック" charset="0"/>
              </a:rPr>
              <a:t>Fall 2020</a:t>
            </a:r>
            <a:endParaRPr lang="en-US" dirty="0">
              <a:effectLst/>
              <a:latin typeface="Arial Black" charset="0"/>
              <a:ea typeface="ＭＳ Ｐゴシック" charset="0"/>
              <a:cs typeface="ＭＳ Ｐゴシック" charset="0"/>
            </a:endParaRPr>
          </a:p>
        </p:txBody>
      </p:sp>
      <p:sp>
        <p:nvSpPr>
          <p:cNvPr id="17411" name="Rectangle 3"/>
          <p:cNvSpPr>
            <a:spLocks noGrp="1" noChangeArrowheads="1"/>
          </p:cNvSpPr>
          <p:nvPr>
            <p:ph type="subTitle" idx="1"/>
          </p:nvPr>
        </p:nvSpPr>
        <p:spPr>
          <a:xfrm>
            <a:off x="800100" y="3771900"/>
            <a:ext cx="7543800" cy="1828800"/>
          </a:xfrm>
        </p:spPr>
        <p:txBody>
          <a:bodyPr/>
          <a:lstStyle/>
          <a:p>
            <a:r>
              <a:rPr lang="en-US" dirty="0">
                <a:latin typeface="Arial" charset="0"/>
                <a:ea typeface="ＭＳ Ｐゴシック" charset="0"/>
                <a:cs typeface="ＭＳ Ｐゴシック" charset="0"/>
              </a:rPr>
              <a:t>Mosharaf Chowdhury</a:t>
            </a:r>
          </a:p>
          <a:p>
            <a:pPr>
              <a:buFont typeface="Monotype Sorts" charset="0"/>
              <a:buNone/>
            </a:pPr>
            <a:endParaRPr lang="en-US" dirty="0">
              <a:latin typeface="Arial" charset="0"/>
              <a:ea typeface="ＭＳ Ｐゴシック" charset="0"/>
              <a:cs typeface="ＭＳ Ｐゴシック" charset="0"/>
            </a:endParaRPr>
          </a:p>
          <a:p>
            <a:pPr>
              <a:buFont typeface="Monotype Sorts" charset="0"/>
              <a:buNone/>
            </a:pPr>
            <a:endParaRPr lang="en-US" dirty="0">
              <a:latin typeface="Arial" charset="0"/>
              <a:ea typeface="ＭＳ Ｐゴシック" charset="0"/>
              <a:cs typeface="ＭＳ Ｐゴシック" charset="0"/>
            </a:endParaRPr>
          </a:p>
          <a:p>
            <a:pPr algn="l"/>
            <a:r>
              <a:rPr lang="en-US" sz="1800" i="1" dirty="0">
                <a:latin typeface="Arial" charset="0"/>
                <a:ea typeface="ＭＳ Ｐゴシック" charset="0"/>
                <a:cs typeface="ＭＳ Ｐゴシック" charset="0"/>
              </a:rPr>
              <a:t>Material with thanks to Aditya </a:t>
            </a:r>
            <a:r>
              <a:rPr lang="en-US" sz="1800" i="1" dirty="0" err="1">
                <a:latin typeface="Arial" charset="0"/>
                <a:ea typeface="ＭＳ Ｐゴシック" charset="0"/>
                <a:cs typeface="ＭＳ Ｐゴシック" charset="0"/>
              </a:rPr>
              <a:t>Akella</a:t>
            </a:r>
            <a:r>
              <a:rPr lang="en-US" sz="1800" i="1" dirty="0">
                <a:latin typeface="Arial" charset="0"/>
                <a:ea typeface="ＭＳ Ｐゴシック" charset="0"/>
                <a:cs typeface="ＭＳ Ｐゴシック" charset="0"/>
              </a:rPr>
              <a:t>, </a:t>
            </a:r>
            <a:r>
              <a:rPr lang="en-US" sz="1800" i="1" dirty="0" err="1">
                <a:latin typeface="Arial" charset="0"/>
                <a:ea typeface="ＭＳ Ｐゴシック" charset="0"/>
                <a:cs typeface="ＭＳ Ｐゴシック" charset="0"/>
              </a:rPr>
              <a:t>Sugih</a:t>
            </a:r>
            <a:r>
              <a:rPr lang="en-US" sz="1800" i="1" dirty="0">
                <a:latin typeface="Arial" charset="0"/>
                <a:ea typeface="ＭＳ Ｐゴシック" charset="0"/>
                <a:cs typeface="ＭＳ Ｐゴシック" charset="0"/>
              </a:rPr>
              <a:t> </a:t>
            </a:r>
            <a:r>
              <a:rPr lang="en-US" sz="1800" i="1" dirty="0" err="1">
                <a:latin typeface="Arial" charset="0"/>
                <a:ea typeface="ＭＳ Ｐゴシック" charset="0"/>
                <a:cs typeface="ＭＳ Ｐゴシック" charset="0"/>
              </a:rPr>
              <a:t>Jamin</a:t>
            </a:r>
            <a:r>
              <a:rPr lang="en-US" sz="1800" i="1" dirty="0">
                <a:latin typeface="Arial" charset="0"/>
                <a:ea typeface="ＭＳ Ｐゴシック" charset="0"/>
                <a:cs typeface="ＭＳ Ｐゴシック" charset="0"/>
              </a:rPr>
              <a:t>, Philip Levis, Sylvia Ratnasamy, Peter </a:t>
            </a:r>
            <a:r>
              <a:rPr lang="en-US" sz="1800" i="1" dirty="0" err="1">
                <a:latin typeface="Arial" charset="0"/>
                <a:ea typeface="ＭＳ Ｐゴシック" charset="0"/>
                <a:cs typeface="ＭＳ Ｐゴシック" charset="0"/>
              </a:rPr>
              <a:t>Steenkiste</a:t>
            </a:r>
            <a:r>
              <a:rPr lang="en-US" sz="1800" i="1" dirty="0">
                <a:latin typeface="Arial" charset="0"/>
                <a:ea typeface="ＭＳ Ｐゴシック" charset="0"/>
                <a:cs typeface="ＭＳ Ｐゴシック" charset="0"/>
              </a:rPr>
              <a:t>, and many other colleagues.</a:t>
            </a:r>
          </a:p>
          <a:p>
            <a:pPr>
              <a:buFont typeface="Monotype Sorts" charset="0"/>
              <a:buNone/>
            </a:pPr>
            <a:endParaRPr lang="en-US" dirty="0">
              <a:latin typeface="Arial" charset="0"/>
              <a:ea typeface="ＭＳ Ｐゴシック" charset="0"/>
              <a:cs typeface="ＭＳ Ｐゴシック" charset="0"/>
            </a:endParaRPr>
          </a:p>
          <a:p>
            <a:pPr>
              <a:buFont typeface="Monotype Sorts" charset="0"/>
              <a:buNone/>
            </a:pPr>
            <a:endParaRPr lang="en-US" dirty="0">
              <a:effectLst>
                <a:outerShdw blurRad="38100" dist="38100" dir="2700000" algn="tl">
                  <a:srgbClr val="DDDDDD"/>
                </a:outerShdw>
              </a:effectLst>
              <a:latin typeface="Arial" charset="0"/>
              <a:ea typeface="ＭＳ Ｐゴシック" charset="0"/>
              <a:cs typeface="ＭＳ Ｐゴシック"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53762" name="Rectangle 2"/>
          <p:cNvSpPr>
            <a:spLocks noGrp="1" noChangeArrowheads="1"/>
          </p:cNvSpPr>
          <p:nvPr>
            <p:ph type="title"/>
          </p:nvPr>
        </p:nvSpPr>
        <p:spPr/>
        <p:txBody>
          <a:bodyPr/>
          <a:lstStyle/>
          <a:p>
            <a:r>
              <a:rPr lang="en-US"/>
              <a:t>URL: Uniform Record Locator</a:t>
            </a:r>
            <a:endParaRPr lang="en-US" dirty="0"/>
          </a:p>
        </p:txBody>
      </p:sp>
      <p:sp>
        <p:nvSpPr>
          <p:cNvPr id="1653763" name="Rectangle 3"/>
          <p:cNvSpPr>
            <a:spLocks noGrp="1" noChangeArrowheads="1"/>
          </p:cNvSpPr>
          <p:nvPr>
            <p:ph idx="1"/>
          </p:nvPr>
        </p:nvSpPr>
        <p:spPr/>
        <p:txBody>
          <a:bodyPr/>
          <a:lstStyle/>
          <a:p>
            <a:r>
              <a:rPr lang="en-US" sz="1800" dirty="0">
                <a:latin typeface="Lucida Console" charset="0"/>
                <a:ea typeface="Lucida Console" charset="0"/>
                <a:cs typeface="Lucida Console" charset="0"/>
              </a:rPr>
              <a:t>protocol://host-name[:port]/directory-path/resource</a:t>
            </a:r>
            <a:endParaRPr lang="en-US" dirty="0">
              <a:latin typeface="Lucida Console" charset="0"/>
              <a:ea typeface="Lucida Console" charset="0"/>
              <a:cs typeface="Lucida Console" charset="0"/>
            </a:endParaRPr>
          </a:p>
          <a:p>
            <a:endParaRPr lang="en-US" dirty="0"/>
          </a:p>
          <a:p>
            <a:r>
              <a:rPr lang="en-US" dirty="0"/>
              <a:t>Extend the idea of hierarchical hostnames to include anything in a file system</a:t>
            </a:r>
          </a:p>
          <a:p>
            <a:pPr lvl="1"/>
            <a:r>
              <a:rPr lang="en-US" sz="1800" dirty="0">
                <a:solidFill>
                  <a:schemeClr val="accent2">
                    <a:lumMod val="50000"/>
                    <a:lumOff val="50000"/>
                  </a:schemeClr>
                </a:solidFill>
                <a:latin typeface="Lucida Console" charset="0"/>
                <a:ea typeface="Lucida Console" charset="0"/>
                <a:cs typeface="Lucida Console" charset="0"/>
              </a:rPr>
              <a:t>https://</a:t>
            </a:r>
            <a:r>
              <a:rPr lang="en-US" sz="1800" dirty="0" err="1">
                <a:solidFill>
                  <a:schemeClr val="accent2">
                    <a:lumMod val="50000"/>
                    <a:lumOff val="50000"/>
                  </a:schemeClr>
                </a:solidFill>
                <a:latin typeface="Lucida Console" charset="0"/>
                <a:ea typeface="Lucida Console" charset="0"/>
                <a:cs typeface="Lucida Console" charset="0"/>
              </a:rPr>
              <a:t>github.com</a:t>
            </a:r>
            <a:r>
              <a:rPr lang="en-US" sz="1800" dirty="0">
                <a:solidFill>
                  <a:schemeClr val="accent2">
                    <a:lumMod val="50000"/>
                    <a:lumOff val="50000"/>
                  </a:schemeClr>
                </a:solidFill>
                <a:latin typeface="Lucida Console" charset="0"/>
                <a:ea typeface="Lucida Console" charset="0"/>
                <a:cs typeface="Lucida Console" charset="0"/>
              </a:rPr>
              <a:t>/</a:t>
            </a:r>
            <a:r>
              <a:rPr lang="en-US" sz="1800" dirty="0" err="1">
                <a:solidFill>
                  <a:schemeClr val="accent2">
                    <a:lumMod val="50000"/>
                    <a:lumOff val="50000"/>
                  </a:schemeClr>
                </a:solidFill>
                <a:latin typeface="Lucida Console" charset="0"/>
                <a:ea typeface="Lucida Console" charset="0"/>
                <a:cs typeface="Lucida Console" charset="0"/>
              </a:rPr>
              <a:t>mosharaf</a:t>
            </a:r>
            <a:r>
              <a:rPr lang="en-US" sz="1800" dirty="0">
                <a:solidFill>
                  <a:schemeClr val="accent2">
                    <a:lumMod val="50000"/>
                    <a:lumOff val="50000"/>
                  </a:schemeClr>
                </a:solidFill>
                <a:latin typeface="Lucida Console" charset="0"/>
                <a:ea typeface="Lucida Console" charset="0"/>
                <a:cs typeface="Lucida Console" charset="0"/>
              </a:rPr>
              <a:t>/eecs489/blob/master/Slides/090920.pptx</a:t>
            </a:r>
          </a:p>
          <a:p>
            <a:r>
              <a:rPr lang="en-US" dirty="0"/>
              <a:t>Extend to program executions as well…</a:t>
            </a:r>
          </a:p>
          <a:p>
            <a:pPr lvl="1"/>
            <a:r>
              <a:rPr lang="en-US" sz="1800" dirty="0">
                <a:solidFill>
                  <a:schemeClr val="accent2">
                    <a:lumMod val="50000"/>
                    <a:lumOff val="50000"/>
                  </a:schemeClr>
                </a:solidFill>
                <a:latin typeface="Lucida Console" charset="0"/>
                <a:ea typeface="Lucida Console" charset="0"/>
                <a:cs typeface="Lucida Console" charset="0"/>
              </a:rPr>
              <a:t>https://</a:t>
            </a:r>
            <a:r>
              <a:rPr lang="en-US" sz="1800" dirty="0" err="1">
                <a:solidFill>
                  <a:schemeClr val="accent2">
                    <a:lumMod val="50000"/>
                    <a:lumOff val="50000"/>
                  </a:schemeClr>
                </a:solidFill>
                <a:latin typeface="Lucida Console" charset="0"/>
                <a:ea typeface="Lucida Console" charset="0"/>
                <a:cs typeface="Lucida Console" charset="0"/>
              </a:rPr>
              <a:t>www.google.com</a:t>
            </a:r>
            <a:r>
              <a:rPr lang="en-US" sz="1800" dirty="0">
                <a:solidFill>
                  <a:schemeClr val="accent2">
                    <a:lumMod val="50000"/>
                    <a:lumOff val="50000"/>
                  </a:schemeClr>
                </a:solidFill>
                <a:latin typeface="Lucida Console" charset="0"/>
                <a:ea typeface="Lucida Console" charset="0"/>
                <a:cs typeface="Lucida Console" charset="0"/>
              </a:rPr>
              <a:t>/</a:t>
            </a:r>
            <a:r>
              <a:rPr lang="en-US" sz="1800" dirty="0" err="1">
                <a:solidFill>
                  <a:schemeClr val="accent2">
                    <a:lumMod val="50000"/>
                    <a:lumOff val="50000"/>
                  </a:schemeClr>
                </a:solidFill>
                <a:latin typeface="Lucida Console" charset="0"/>
                <a:ea typeface="Lucida Console" charset="0"/>
                <a:cs typeface="Lucida Console" charset="0"/>
              </a:rPr>
              <a:t>search?q</a:t>
            </a:r>
            <a:r>
              <a:rPr lang="en-US" sz="1800" dirty="0">
                <a:solidFill>
                  <a:schemeClr val="accent2">
                    <a:lumMod val="50000"/>
                    <a:lumOff val="50000"/>
                  </a:schemeClr>
                </a:solidFill>
                <a:latin typeface="Lucida Console" charset="0"/>
                <a:ea typeface="Lucida Console" charset="0"/>
                <a:cs typeface="Lucida Console" charset="0"/>
              </a:rPr>
              <a:t>=eecs489</a:t>
            </a:r>
          </a:p>
          <a:p>
            <a:pPr lvl="1"/>
            <a:r>
              <a:rPr lang="en-US" dirty="0"/>
              <a:t>Server-side processing can be included in the name</a:t>
            </a:r>
          </a:p>
        </p:txBody>
      </p:sp>
      <p:sp>
        <p:nvSpPr>
          <p:cNvPr id="2" name="Date Placeholder 1"/>
          <p:cNvSpPr>
            <a:spLocks noGrp="1"/>
          </p:cNvSpPr>
          <p:nvPr>
            <p:ph type="dt" sz="half" idx="10"/>
          </p:nvPr>
        </p:nvSpPr>
        <p:spPr/>
        <p:txBody>
          <a:bodyPr/>
          <a:lstStyle/>
          <a:p>
            <a:r>
              <a:rPr lang="en-US"/>
              <a:t>September 9, 2019</a:t>
            </a:r>
          </a:p>
        </p:txBody>
      </p:sp>
      <p:sp>
        <p:nvSpPr>
          <p:cNvPr id="3" name="Footer Placeholder 2"/>
          <p:cNvSpPr>
            <a:spLocks noGrp="1"/>
          </p:cNvSpPr>
          <p:nvPr>
            <p:ph type="ftr" sz="quarter" idx="11"/>
          </p:nvPr>
        </p:nvSpPr>
        <p:spPr/>
        <p:txBody>
          <a:bodyPr/>
          <a:lstStyle/>
          <a:p>
            <a:r>
              <a:rPr lang="en-US"/>
              <a:t>EECS 489 – Lecture 3</a:t>
            </a:r>
          </a:p>
        </p:txBody>
      </p:sp>
      <p:sp>
        <p:nvSpPr>
          <p:cNvPr id="4" name="Slide Number Placeholder 3">
            <a:extLst>
              <a:ext uri="{FF2B5EF4-FFF2-40B4-BE49-F238E27FC236}">
                <a16:creationId xmlns:a16="http://schemas.microsoft.com/office/drawing/2014/main" id="{A51A714D-03B5-CD40-9F7F-77AB27D3A3E0}"/>
              </a:ext>
            </a:extLst>
          </p:cNvPr>
          <p:cNvSpPr>
            <a:spLocks noGrp="1"/>
          </p:cNvSpPr>
          <p:nvPr>
            <p:ph type="sldNum" sz="quarter" idx="12"/>
          </p:nvPr>
        </p:nvSpPr>
        <p:spPr/>
        <p:txBody>
          <a:bodyPr/>
          <a:lstStyle/>
          <a:p>
            <a:fld id="{A190D881-957A-7944-A8D0-1584E528B88F}" type="slidenum">
              <a:rPr lang="en-US" smtClean="0"/>
              <a:pPr/>
              <a:t>10</a:t>
            </a:fld>
            <a:endParaRPr lang="en-US"/>
          </a:p>
        </p:txBody>
      </p:sp>
    </p:spTree>
    <p:extLst>
      <p:ext uri="{BB962C8B-B14F-4D97-AF65-F5344CB8AC3E}">
        <p14:creationId xmlns:p14="http://schemas.microsoft.com/office/powerpoint/2010/main" val="1814609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5376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5376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65376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65376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65376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65376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3763" grpId="0" build="p"/>
    </p:bld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53762" name="Rectangle 2"/>
          <p:cNvSpPr>
            <a:spLocks noGrp="1" noChangeArrowheads="1"/>
          </p:cNvSpPr>
          <p:nvPr>
            <p:ph type="title"/>
          </p:nvPr>
        </p:nvSpPr>
        <p:spPr/>
        <p:txBody>
          <a:bodyPr/>
          <a:lstStyle/>
          <a:p>
            <a:r>
              <a:rPr lang="en-US"/>
              <a:t>URL: Uniform Record Locator</a:t>
            </a:r>
            <a:endParaRPr lang="en-US" dirty="0"/>
          </a:p>
        </p:txBody>
      </p:sp>
      <p:sp>
        <p:nvSpPr>
          <p:cNvPr id="1653763" name="Rectangle 3"/>
          <p:cNvSpPr>
            <a:spLocks noGrp="1" noChangeArrowheads="1"/>
          </p:cNvSpPr>
          <p:nvPr>
            <p:ph idx="1"/>
          </p:nvPr>
        </p:nvSpPr>
        <p:spPr/>
        <p:txBody>
          <a:bodyPr/>
          <a:lstStyle/>
          <a:p>
            <a:r>
              <a:rPr lang="en-US" sz="1800" dirty="0">
                <a:latin typeface="Lucida Console" charset="0"/>
                <a:ea typeface="Lucida Console" charset="0"/>
                <a:cs typeface="Lucida Console" charset="0"/>
              </a:rPr>
              <a:t>protocol://host-name[:port]/directory-path/resource</a:t>
            </a:r>
            <a:endParaRPr lang="en-US" dirty="0">
              <a:latin typeface="Lucida Console" charset="0"/>
              <a:ea typeface="Lucida Console" charset="0"/>
              <a:cs typeface="Lucida Console" charset="0"/>
            </a:endParaRPr>
          </a:p>
          <a:p>
            <a:pPr lvl="1"/>
            <a:r>
              <a:rPr lang="en-US" sz="1800" dirty="0">
                <a:latin typeface="Lucida Console" charset="0"/>
                <a:ea typeface="Lucida Console" charset="0"/>
                <a:cs typeface="Lucida Console" charset="0"/>
              </a:rPr>
              <a:t>protocol</a:t>
            </a:r>
            <a:r>
              <a:rPr lang="en-US" dirty="0"/>
              <a:t>: http, ftp, https, </a:t>
            </a:r>
            <a:r>
              <a:rPr lang="en-US" dirty="0" err="1"/>
              <a:t>smtp</a:t>
            </a:r>
            <a:r>
              <a:rPr lang="en-US" dirty="0"/>
              <a:t>, </a:t>
            </a:r>
            <a:r>
              <a:rPr lang="en-US" dirty="0" err="1"/>
              <a:t>rtsp</a:t>
            </a:r>
            <a:r>
              <a:rPr lang="en-US" dirty="0"/>
              <a:t>, </a:t>
            </a:r>
            <a:r>
              <a:rPr lang="en-US" i="1" dirty="0"/>
              <a:t>etc</a:t>
            </a:r>
            <a:r>
              <a:rPr lang="en-US" dirty="0"/>
              <a:t>.</a:t>
            </a:r>
          </a:p>
          <a:p>
            <a:pPr lvl="1"/>
            <a:r>
              <a:rPr lang="en-US" sz="1800" dirty="0">
                <a:latin typeface="Lucida Console" charset="0"/>
                <a:ea typeface="Lucida Console" charset="0"/>
                <a:cs typeface="Lucida Console" charset="0"/>
              </a:rPr>
              <a:t>hostname</a:t>
            </a:r>
            <a:r>
              <a:rPr lang="en-US" dirty="0"/>
              <a:t>: DNS name, IP address</a:t>
            </a:r>
          </a:p>
          <a:p>
            <a:pPr lvl="1"/>
            <a:r>
              <a:rPr lang="en-US" sz="1800" dirty="0">
                <a:latin typeface="Lucida Console" charset="0"/>
                <a:ea typeface="Lucida Console" charset="0"/>
                <a:cs typeface="Lucida Console" charset="0"/>
              </a:rPr>
              <a:t>port</a:t>
            </a:r>
            <a:r>
              <a:rPr lang="en-US" i="1" dirty="0"/>
              <a:t>:</a:t>
            </a:r>
            <a:r>
              <a:rPr lang="en-US" dirty="0"/>
              <a:t> defaults to protocol</a:t>
            </a:r>
            <a:r>
              <a:rPr lang="en-US" altLang="ja-JP" dirty="0"/>
              <a:t>’</a:t>
            </a:r>
            <a:r>
              <a:rPr lang="en-US" dirty="0"/>
              <a:t>s standard port </a:t>
            </a:r>
          </a:p>
          <a:p>
            <a:pPr lvl="2"/>
            <a:r>
              <a:rPr lang="en-US" i="1" dirty="0"/>
              <a:t>E.g.,</a:t>
            </a:r>
            <a:r>
              <a:rPr lang="en-US" dirty="0"/>
              <a:t> http: 80,  https: 443</a:t>
            </a:r>
          </a:p>
          <a:p>
            <a:pPr lvl="1"/>
            <a:r>
              <a:rPr lang="en-US" sz="1800" dirty="0">
                <a:latin typeface="Lucida Console" charset="0"/>
                <a:ea typeface="Lucida Console" charset="0"/>
                <a:cs typeface="Lucida Console" charset="0"/>
              </a:rPr>
              <a:t>directory path</a:t>
            </a:r>
            <a:r>
              <a:rPr lang="en-US" dirty="0"/>
              <a:t>: hierarchical, reflecting file system</a:t>
            </a:r>
          </a:p>
          <a:p>
            <a:pPr lvl="1"/>
            <a:r>
              <a:rPr lang="en-US" sz="1800" dirty="0">
                <a:latin typeface="Lucida Console" charset="0"/>
                <a:ea typeface="Lucida Console" charset="0"/>
                <a:cs typeface="Lucida Console" charset="0"/>
              </a:rPr>
              <a:t>resource</a:t>
            </a:r>
            <a:r>
              <a:rPr lang="en-US" dirty="0"/>
              <a:t>: Identifies the desired resource</a:t>
            </a:r>
          </a:p>
          <a:p>
            <a:pPr lvl="1"/>
            <a:endParaRPr lang="en-US" dirty="0"/>
          </a:p>
        </p:txBody>
      </p:sp>
      <p:sp>
        <p:nvSpPr>
          <p:cNvPr id="2" name="Date Placeholder 1"/>
          <p:cNvSpPr>
            <a:spLocks noGrp="1"/>
          </p:cNvSpPr>
          <p:nvPr>
            <p:ph type="dt" sz="half" idx="10"/>
          </p:nvPr>
        </p:nvSpPr>
        <p:spPr/>
        <p:txBody>
          <a:bodyPr/>
          <a:lstStyle/>
          <a:p>
            <a:r>
              <a:rPr lang="en-US"/>
              <a:t>September 9, 2019</a:t>
            </a:r>
          </a:p>
        </p:txBody>
      </p:sp>
      <p:sp>
        <p:nvSpPr>
          <p:cNvPr id="3" name="Footer Placeholder 2"/>
          <p:cNvSpPr>
            <a:spLocks noGrp="1"/>
          </p:cNvSpPr>
          <p:nvPr>
            <p:ph type="ftr" sz="quarter" idx="11"/>
          </p:nvPr>
        </p:nvSpPr>
        <p:spPr/>
        <p:txBody>
          <a:bodyPr/>
          <a:lstStyle/>
          <a:p>
            <a:r>
              <a:rPr lang="en-US"/>
              <a:t>EECS 489 – Lecture 3</a:t>
            </a:r>
          </a:p>
        </p:txBody>
      </p:sp>
      <p:sp>
        <p:nvSpPr>
          <p:cNvPr id="4" name="Slide Number Placeholder 3">
            <a:extLst>
              <a:ext uri="{FF2B5EF4-FFF2-40B4-BE49-F238E27FC236}">
                <a16:creationId xmlns:a16="http://schemas.microsoft.com/office/drawing/2014/main" id="{FE095EE5-873F-C343-82E4-C02AA047A295}"/>
              </a:ext>
            </a:extLst>
          </p:cNvPr>
          <p:cNvSpPr>
            <a:spLocks noGrp="1"/>
          </p:cNvSpPr>
          <p:nvPr>
            <p:ph type="sldNum" sz="quarter" idx="12"/>
          </p:nvPr>
        </p:nvSpPr>
        <p:spPr/>
        <p:txBody>
          <a:bodyPr/>
          <a:lstStyle/>
          <a:p>
            <a:fld id="{A190D881-957A-7944-A8D0-1584E528B88F}" type="slidenum">
              <a:rPr lang="en-US" smtClean="0"/>
              <a:pPr/>
              <a:t>11</a:t>
            </a:fld>
            <a:endParaRPr lang="en-US"/>
          </a:p>
        </p:txBody>
      </p:sp>
    </p:spTree>
    <p:extLst>
      <p:ext uri="{BB962C8B-B14F-4D97-AF65-F5344CB8AC3E}">
        <p14:creationId xmlns:p14="http://schemas.microsoft.com/office/powerpoint/2010/main" val="503277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5810" name="Rectangle 2"/>
          <p:cNvSpPr>
            <a:spLocks noGrp="1" noChangeArrowheads="1"/>
          </p:cNvSpPr>
          <p:nvPr>
            <p:ph type="title"/>
          </p:nvPr>
        </p:nvSpPr>
        <p:spPr/>
        <p:txBody>
          <a:bodyPr/>
          <a:lstStyle/>
          <a:p>
            <a:r>
              <a:rPr lang="en-US"/>
              <a:t>Hyper Text Transfer Protocol (HTTP)</a:t>
            </a:r>
            <a:endParaRPr lang="en-US" dirty="0"/>
          </a:p>
        </p:txBody>
      </p:sp>
      <p:sp>
        <p:nvSpPr>
          <p:cNvPr id="1655811" name="Rectangle 3"/>
          <p:cNvSpPr>
            <a:spLocks noGrp="1" noChangeArrowheads="1"/>
          </p:cNvSpPr>
          <p:nvPr>
            <p:ph type="body" idx="1"/>
          </p:nvPr>
        </p:nvSpPr>
        <p:spPr/>
        <p:txBody>
          <a:bodyPr/>
          <a:lstStyle/>
          <a:p>
            <a:r>
              <a:rPr lang="en-US" dirty="0"/>
              <a:t>Client-server architecture</a:t>
            </a:r>
          </a:p>
          <a:p>
            <a:pPr lvl="1"/>
            <a:r>
              <a:rPr lang="en-US" dirty="0"/>
              <a:t>Server is “always on” and “well known”</a:t>
            </a:r>
          </a:p>
          <a:p>
            <a:pPr lvl="1"/>
            <a:r>
              <a:rPr lang="en-US" dirty="0"/>
              <a:t>Clients initiate contact to server</a:t>
            </a:r>
          </a:p>
          <a:p>
            <a:r>
              <a:rPr lang="en-US" dirty="0"/>
              <a:t>Synchronous request/reply protocol </a:t>
            </a:r>
          </a:p>
          <a:p>
            <a:pPr lvl="1"/>
            <a:r>
              <a:rPr lang="en-US" dirty="0"/>
              <a:t>Runs over TCP, Port 80</a:t>
            </a:r>
          </a:p>
          <a:p>
            <a:r>
              <a:rPr lang="en-US" dirty="0">
                <a:solidFill>
                  <a:srgbClr val="0000FF"/>
                </a:solidFill>
              </a:rPr>
              <a:t>Stateless</a:t>
            </a:r>
          </a:p>
          <a:p>
            <a:r>
              <a:rPr lang="en-US" dirty="0"/>
              <a:t>ASCII format</a:t>
            </a:r>
          </a:p>
          <a:p>
            <a:pPr lvl="1"/>
            <a:r>
              <a:rPr lang="en-US" dirty="0"/>
              <a:t>Before HTTP/2</a:t>
            </a:r>
          </a:p>
        </p:txBody>
      </p:sp>
      <p:sp>
        <p:nvSpPr>
          <p:cNvPr id="2" name="Date Placeholder 1"/>
          <p:cNvSpPr>
            <a:spLocks noGrp="1"/>
          </p:cNvSpPr>
          <p:nvPr>
            <p:ph type="dt" sz="half" idx="10"/>
          </p:nvPr>
        </p:nvSpPr>
        <p:spPr/>
        <p:txBody>
          <a:bodyPr/>
          <a:lstStyle/>
          <a:p>
            <a:r>
              <a:rPr lang="en-US"/>
              <a:t>September 9, 2019</a:t>
            </a:r>
          </a:p>
        </p:txBody>
      </p:sp>
      <p:sp>
        <p:nvSpPr>
          <p:cNvPr id="3" name="Footer Placeholder 2"/>
          <p:cNvSpPr>
            <a:spLocks noGrp="1"/>
          </p:cNvSpPr>
          <p:nvPr>
            <p:ph type="ftr" sz="quarter" idx="11"/>
          </p:nvPr>
        </p:nvSpPr>
        <p:spPr/>
        <p:txBody>
          <a:bodyPr/>
          <a:lstStyle/>
          <a:p>
            <a:r>
              <a:rPr lang="en-US"/>
              <a:t>EECS 489 – Lecture 3</a:t>
            </a:r>
          </a:p>
        </p:txBody>
      </p:sp>
      <p:sp>
        <p:nvSpPr>
          <p:cNvPr id="4" name="Slide Number Placeholder 3">
            <a:extLst>
              <a:ext uri="{FF2B5EF4-FFF2-40B4-BE49-F238E27FC236}">
                <a16:creationId xmlns:a16="http://schemas.microsoft.com/office/drawing/2014/main" id="{D49CEB31-5CA0-F64A-A799-01B439721F61}"/>
              </a:ext>
            </a:extLst>
          </p:cNvPr>
          <p:cNvSpPr>
            <a:spLocks noGrp="1"/>
          </p:cNvSpPr>
          <p:nvPr>
            <p:ph type="sldNum" sz="quarter" idx="12"/>
          </p:nvPr>
        </p:nvSpPr>
        <p:spPr/>
        <p:txBody>
          <a:bodyPr/>
          <a:lstStyle/>
          <a:p>
            <a:fld id="{A190D881-957A-7944-A8D0-1584E528B88F}" type="slidenum">
              <a:rPr lang="en-US" smtClean="0"/>
              <a:pPr/>
              <a:t>12</a:t>
            </a:fld>
            <a:endParaRPr lang="en-US"/>
          </a:p>
        </p:txBody>
      </p:sp>
    </p:spTree>
    <p:extLst>
      <p:ext uri="{BB962C8B-B14F-4D97-AF65-F5344CB8AC3E}">
        <p14:creationId xmlns:p14="http://schemas.microsoft.com/office/powerpoint/2010/main" val="4356496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5581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5581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65581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55811">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655811">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655811">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655811">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65581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5811"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6834" name="Rectangle 2"/>
          <p:cNvSpPr>
            <a:spLocks noGrp="1" noChangeArrowheads="1"/>
          </p:cNvSpPr>
          <p:nvPr>
            <p:ph type="title"/>
          </p:nvPr>
        </p:nvSpPr>
        <p:spPr/>
        <p:txBody>
          <a:bodyPr/>
          <a:lstStyle/>
          <a:p>
            <a:r>
              <a:rPr lang="en-US" dirty="0"/>
              <a:t>Steps in HTTP request/response</a:t>
            </a:r>
          </a:p>
        </p:txBody>
      </p:sp>
      <p:sp>
        <p:nvSpPr>
          <p:cNvPr id="2" name="Date Placeholder 1"/>
          <p:cNvSpPr>
            <a:spLocks noGrp="1"/>
          </p:cNvSpPr>
          <p:nvPr>
            <p:ph type="dt" sz="half" idx="10"/>
          </p:nvPr>
        </p:nvSpPr>
        <p:spPr/>
        <p:txBody>
          <a:bodyPr/>
          <a:lstStyle/>
          <a:p>
            <a:r>
              <a:rPr lang="en-US"/>
              <a:t>September 9, 2019</a:t>
            </a:r>
          </a:p>
        </p:txBody>
      </p:sp>
      <p:sp>
        <p:nvSpPr>
          <p:cNvPr id="3" name="Footer Placeholder 2"/>
          <p:cNvSpPr>
            <a:spLocks noGrp="1"/>
          </p:cNvSpPr>
          <p:nvPr>
            <p:ph type="ftr" sz="quarter" idx="11"/>
          </p:nvPr>
        </p:nvSpPr>
        <p:spPr/>
        <p:txBody>
          <a:bodyPr/>
          <a:lstStyle/>
          <a:p>
            <a:r>
              <a:rPr lang="en-US"/>
              <a:t>EECS 489 – Lecture 3</a:t>
            </a:r>
          </a:p>
        </p:txBody>
      </p:sp>
      <p:sp>
        <p:nvSpPr>
          <p:cNvPr id="1656835" name="Line 3"/>
          <p:cNvSpPr>
            <a:spLocks noChangeShapeType="1"/>
          </p:cNvSpPr>
          <p:nvPr/>
        </p:nvSpPr>
        <p:spPr bwMode="auto">
          <a:xfrm flipH="1">
            <a:off x="3460750" y="2246325"/>
            <a:ext cx="1588" cy="3201987"/>
          </a:xfrm>
          <a:prstGeom prst="line">
            <a:avLst/>
          </a:prstGeom>
          <a:noFill/>
          <a:ln w="254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0431" tIns="44423" rIns="90431" bIns="44423"/>
          <a:lstStyle/>
          <a:p>
            <a:endParaRPr lang="en-US" b="0">
              <a:solidFill>
                <a:srgbClr val="333399"/>
              </a:solidFill>
              <a:latin typeface="+mn-lt"/>
            </a:endParaRPr>
          </a:p>
        </p:txBody>
      </p:sp>
      <p:sp>
        <p:nvSpPr>
          <p:cNvPr id="1656836" name="Line 4"/>
          <p:cNvSpPr>
            <a:spLocks noChangeShapeType="1"/>
          </p:cNvSpPr>
          <p:nvPr/>
        </p:nvSpPr>
        <p:spPr bwMode="auto">
          <a:xfrm>
            <a:off x="5899150" y="2247900"/>
            <a:ext cx="0" cy="3200400"/>
          </a:xfrm>
          <a:prstGeom prst="line">
            <a:avLst/>
          </a:prstGeom>
          <a:noFill/>
          <a:ln w="254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0431" tIns="44423" rIns="90431" bIns="44423"/>
          <a:lstStyle/>
          <a:p>
            <a:endParaRPr lang="en-US" b="0">
              <a:solidFill>
                <a:srgbClr val="333399"/>
              </a:solidFill>
              <a:latin typeface="+mn-lt"/>
            </a:endParaRPr>
          </a:p>
        </p:txBody>
      </p:sp>
      <p:sp>
        <p:nvSpPr>
          <p:cNvPr id="1656837" name="Text Box 5"/>
          <p:cNvSpPr txBox="1">
            <a:spLocks noChangeArrowheads="1"/>
          </p:cNvSpPr>
          <p:nvPr/>
        </p:nvSpPr>
        <p:spPr bwMode="auto">
          <a:xfrm>
            <a:off x="2971800" y="1856582"/>
            <a:ext cx="1037029" cy="459046"/>
          </a:xfrm>
          <a:prstGeom prst="rect">
            <a:avLst/>
          </a:prstGeom>
          <a:noFill/>
          <a:ln>
            <a:noFill/>
          </a:ln>
          <a:effectLst/>
          <a:extLst>
            <a:ext uri="{909E8E84-426E-40dd-AFC4-6F175D3DCCD1}">
              <a14:hiddenFill xmlns="" xmlns:a14="http://schemas.microsoft.com/office/drawing/2010/main">
                <a:solidFill>
                  <a:schemeClr val="bg2"/>
                </a:solidFill>
              </a14:hiddenFill>
            </a:ex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pPr algn="ctr"/>
            <a:r>
              <a:rPr lang="en-US" sz="2400" dirty="0">
                <a:solidFill>
                  <a:srgbClr val="333399"/>
                </a:solidFill>
                <a:latin typeface="+mn-lt"/>
              </a:rPr>
              <a:t>Client</a:t>
            </a:r>
          </a:p>
        </p:txBody>
      </p:sp>
      <p:sp>
        <p:nvSpPr>
          <p:cNvPr id="1656838" name="Text Box 6"/>
          <p:cNvSpPr txBox="1">
            <a:spLocks noChangeArrowheads="1"/>
          </p:cNvSpPr>
          <p:nvPr/>
        </p:nvSpPr>
        <p:spPr bwMode="auto">
          <a:xfrm>
            <a:off x="5326151" y="1856582"/>
            <a:ext cx="1142827" cy="459046"/>
          </a:xfrm>
          <a:prstGeom prst="rect">
            <a:avLst/>
          </a:prstGeom>
          <a:noFill/>
          <a:ln>
            <a:noFill/>
          </a:ln>
          <a:effectLst/>
          <a:extLst>
            <a:ext uri="{909E8E84-426E-40dd-AFC4-6F175D3DCCD1}">
              <a14:hiddenFill xmlns="" xmlns:a14="http://schemas.microsoft.com/office/drawing/2010/main">
                <a:solidFill>
                  <a:schemeClr val="bg2"/>
                </a:solidFill>
              </a14:hiddenFill>
            </a:ex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pPr algn="ctr"/>
            <a:r>
              <a:rPr lang="en-US" sz="2400" dirty="0">
                <a:solidFill>
                  <a:srgbClr val="333399"/>
                </a:solidFill>
                <a:latin typeface="+mn-lt"/>
              </a:rPr>
              <a:t>Server</a:t>
            </a:r>
          </a:p>
        </p:txBody>
      </p:sp>
      <p:sp>
        <p:nvSpPr>
          <p:cNvPr id="1656839" name="Line 7"/>
          <p:cNvSpPr>
            <a:spLocks noChangeShapeType="1"/>
          </p:cNvSpPr>
          <p:nvPr/>
        </p:nvSpPr>
        <p:spPr bwMode="auto">
          <a:xfrm>
            <a:off x="3460750" y="2400300"/>
            <a:ext cx="2438400" cy="228600"/>
          </a:xfrm>
          <a:prstGeom prst="line">
            <a:avLst/>
          </a:prstGeom>
          <a:noFill/>
          <a:ln w="25400">
            <a:solidFill>
              <a:schemeClr val="accent2"/>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0431" tIns="44423" rIns="90431" bIns="44423"/>
          <a:lstStyle/>
          <a:p>
            <a:endParaRPr lang="en-US" b="0">
              <a:solidFill>
                <a:srgbClr val="333399"/>
              </a:solidFill>
              <a:latin typeface="+mn-lt"/>
            </a:endParaRPr>
          </a:p>
        </p:txBody>
      </p:sp>
      <p:sp>
        <p:nvSpPr>
          <p:cNvPr id="1656840" name="Text Box 8"/>
          <p:cNvSpPr txBox="1">
            <a:spLocks noChangeArrowheads="1"/>
          </p:cNvSpPr>
          <p:nvPr/>
        </p:nvSpPr>
        <p:spPr bwMode="auto">
          <a:xfrm rot="305992">
            <a:off x="4210204" y="2170113"/>
            <a:ext cx="1063319" cy="366713"/>
          </a:xfrm>
          <a:prstGeom prst="rect">
            <a:avLst/>
          </a:prstGeom>
          <a:noFill/>
          <a:ln>
            <a:noFill/>
          </a:ln>
          <a:effectLst/>
          <a:extLst>
            <a:ext uri="{909E8E84-426E-40dd-AFC4-6F175D3DCCD1}">
              <a14:hiddenFill xmlns="" xmlns:a14="http://schemas.microsoft.com/office/drawing/2010/main">
                <a:solidFill>
                  <a:schemeClr val="bg2"/>
                </a:solidFill>
              </a14:hiddenFill>
            </a:ex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pPr algn="ctr"/>
            <a:r>
              <a:rPr lang="en-US" sz="1800" b="0" dirty="0">
                <a:solidFill>
                  <a:srgbClr val="333399"/>
                </a:solidFill>
                <a:latin typeface="+mn-lt"/>
              </a:rPr>
              <a:t>TCP syn</a:t>
            </a:r>
          </a:p>
        </p:txBody>
      </p:sp>
      <p:sp>
        <p:nvSpPr>
          <p:cNvPr id="1656841" name="Line 9"/>
          <p:cNvSpPr>
            <a:spLocks noChangeShapeType="1"/>
          </p:cNvSpPr>
          <p:nvPr/>
        </p:nvSpPr>
        <p:spPr bwMode="auto">
          <a:xfrm flipH="1">
            <a:off x="3460750" y="2781300"/>
            <a:ext cx="2438400" cy="228600"/>
          </a:xfrm>
          <a:prstGeom prst="line">
            <a:avLst/>
          </a:prstGeom>
          <a:noFill/>
          <a:ln w="25400">
            <a:solidFill>
              <a:schemeClr val="accent2"/>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0431" tIns="44423" rIns="90431" bIns="44423"/>
          <a:lstStyle/>
          <a:p>
            <a:endParaRPr lang="en-US" b="0">
              <a:solidFill>
                <a:srgbClr val="333399"/>
              </a:solidFill>
              <a:latin typeface="+mn-lt"/>
            </a:endParaRPr>
          </a:p>
        </p:txBody>
      </p:sp>
      <p:sp>
        <p:nvSpPr>
          <p:cNvPr id="1656842" name="Text Box 10"/>
          <p:cNvSpPr txBox="1">
            <a:spLocks noChangeArrowheads="1"/>
          </p:cNvSpPr>
          <p:nvPr/>
        </p:nvSpPr>
        <p:spPr bwMode="auto">
          <a:xfrm rot="-285611">
            <a:off x="3622689" y="2568575"/>
            <a:ext cx="1749404" cy="366713"/>
          </a:xfrm>
          <a:prstGeom prst="rect">
            <a:avLst/>
          </a:prstGeom>
          <a:noFill/>
          <a:ln>
            <a:noFill/>
          </a:ln>
          <a:effectLst/>
          <a:extLst>
            <a:ext uri="{909E8E84-426E-40dd-AFC4-6F175D3DCCD1}">
              <a14:hiddenFill xmlns="" xmlns:a14="http://schemas.microsoft.com/office/drawing/2010/main">
                <a:solidFill>
                  <a:schemeClr val="bg2"/>
                </a:solidFill>
              </a14:hiddenFill>
            </a:ex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pPr algn="ctr"/>
            <a:r>
              <a:rPr lang="en-US" sz="1800" b="0" dirty="0">
                <a:solidFill>
                  <a:srgbClr val="333399"/>
                </a:solidFill>
                <a:latin typeface="+mn-lt"/>
              </a:rPr>
              <a:t>TCP syn + ack </a:t>
            </a:r>
          </a:p>
        </p:txBody>
      </p:sp>
      <p:sp>
        <p:nvSpPr>
          <p:cNvPr id="1656843" name="Line 11"/>
          <p:cNvSpPr>
            <a:spLocks noChangeShapeType="1"/>
          </p:cNvSpPr>
          <p:nvPr/>
        </p:nvSpPr>
        <p:spPr bwMode="auto">
          <a:xfrm>
            <a:off x="3460750" y="3467100"/>
            <a:ext cx="2438400" cy="457200"/>
          </a:xfrm>
          <a:prstGeom prst="line">
            <a:avLst/>
          </a:prstGeom>
          <a:noFill/>
          <a:ln w="25400">
            <a:solidFill>
              <a:srgbClr val="D3A6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0431" tIns="44423" rIns="90431" bIns="44423"/>
          <a:lstStyle/>
          <a:p>
            <a:endParaRPr lang="en-US" b="0">
              <a:solidFill>
                <a:srgbClr val="333399"/>
              </a:solidFill>
              <a:latin typeface="+mn-lt"/>
            </a:endParaRPr>
          </a:p>
        </p:txBody>
      </p:sp>
      <p:sp>
        <p:nvSpPr>
          <p:cNvPr id="1656844" name="Text Box 12"/>
          <p:cNvSpPr txBox="1">
            <a:spLocks noChangeArrowheads="1"/>
          </p:cNvSpPr>
          <p:nvPr/>
        </p:nvSpPr>
        <p:spPr bwMode="auto">
          <a:xfrm rot="623789">
            <a:off x="3437117" y="3328385"/>
            <a:ext cx="2495194" cy="371094"/>
          </a:xfrm>
          <a:prstGeom prst="rect">
            <a:avLst/>
          </a:prstGeom>
          <a:noFill/>
          <a:ln>
            <a:noFill/>
          </a:ln>
          <a:effectLst/>
          <a:extLst>
            <a:ext uri="{909E8E84-426E-40dd-AFC4-6F175D3DCCD1}">
              <a14:hiddenFill xmlns="" xmlns:a14="http://schemas.microsoft.com/office/drawing/2010/main">
                <a:solidFill>
                  <a:schemeClr val="bg2"/>
                </a:solidFill>
              </a14:hiddenFill>
            </a:ex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pPr algn="ctr"/>
            <a:r>
              <a:rPr lang="en-US" sz="1800" b="0" dirty="0">
                <a:solidFill>
                  <a:srgbClr val="333399"/>
                </a:solidFill>
                <a:latin typeface="+mn-lt"/>
              </a:rPr>
              <a:t>TCP ack + HTTP GET</a:t>
            </a:r>
          </a:p>
        </p:txBody>
      </p:sp>
      <p:sp>
        <p:nvSpPr>
          <p:cNvPr id="1656845" name="Line 13"/>
          <p:cNvSpPr>
            <a:spLocks noChangeShapeType="1"/>
          </p:cNvSpPr>
          <p:nvPr/>
        </p:nvSpPr>
        <p:spPr bwMode="auto">
          <a:xfrm flipH="1">
            <a:off x="3460750" y="4000500"/>
            <a:ext cx="2438400" cy="228600"/>
          </a:xfrm>
          <a:prstGeom prst="line">
            <a:avLst/>
          </a:prstGeom>
          <a:noFill/>
          <a:ln w="25400">
            <a:solidFill>
              <a:srgbClr val="D3A6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0431" tIns="44423" rIns="90431" bIns="44423"/>
          <a:lstStyle/>
          <a:p>
            <a:endParaRPr lang="en-US" b="0">
              <a:solidFill>
                <a:srgbClr val="333399"/>
              </a:solidFill>
              <a:latin typeface="+mn-lt"/>
            </a:endParaRPr>
          </a:p>
        </p:txBody>
      </p:sp>
      <p:sp>
        <p:nvSpPr>
          <p:cNvPr id="1656846" name="Line 14"/>
          <p:cNvSpPr>
            <a:spLocks noChangeShapeType="1"/>
          </p:cNvSpPr>
          <p:nvPr/>
        </p:nvSpPr>
        <p:spPr bwMode="auto">
          <a:xfrm>
            <a:off x="3460750" y="4533900"/>
            <a:ext cx="2438400" cy="457200"/>
          </a:xfrm>
          <a:prstGeom prst="line">
            <a:avLst/>
          </a:prstGeom>
          <a:noFill/>
          <a:ln w="25400">
            <a:solidFill>
              <a:srgbClr val="D3A6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0431" tIns="44423" rIns="90431" bIns="44423"/>
          <a:lstStyle/>
          <a:p>
            <a:endParaRPr lang="en-US" b="0">
              <a:solidFill>
                <a:srgbClr val="333399"/>
              </a:solidFill>
              <a:latin typeface="+mn-lt"/>
            </a:endParaRPr>
          </a:p>
        </p:txBody>
      </p:sp>
      <p:sp>
        <p:nvSpPr>
          <p:cNvPr id="1656847" name="Line 15"/>
          <p:cNvSpPr>
            <a:spLocks noChangeShapeType="1"/>
          </p:cNvSpPr>
          <p:nvPr/>
        </p:nvSpPr>
        <p:spPr bwMode="auto">
          <a:xfrm flipH="1">
            <a:off x="3460750" y="5067300"/>
            <a:ext cx="2438400" cy="228600"/>
          </a:xfrm>
          <a:prstGeom prst="line">
            <a:avLst/>
          </a:prstGeom>
          <a:noFill/>
          <a:ln w="25400">
            <a:solidFill>
              <a:srgbClr val="D3A6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0431" tIns="44423" rIns="90431" bIns="44423"/>
          <a:lstStyle/>
          <a:p>
            <a:endParaRPr lang="en-US" b="0">
              <a:solidFill>
                <a:srgbClr val="333399"/>
              </a:solidFill>
              <a:latin typeface="+mn-lt"/>
            </a:endParaRPr>
          </a:p>
        </p:txBody>
      </p:sp>
      <p:grpSp>
        <p:nvGrpSpPr>
          <p:cNvPr id="1656848" name="Group 16"/>
          <p:cNvGrpSpPr>
            <a:grpSpLocks/>
          </p:cNvGrpSpPr>
          <p:nvPr/>
        </p:nvGrpSpPr>
        <p:grpSpPr bwMode="auto">
          <a:xfrm>
            <a:off x="4703783" y="3881436"/>
            <a:ext cx="301626" cy="887412"/>
            <a:chOff x="975" y="2699"/>
            <a:chExt cx="190" cy="559"/>
          </a:xfrm>
        </p:grpSpPr>
        <p:sp>
          <p:nvSpPr>
            <p:cNvPr id="1656849" name="Text Box 17"/>
            <p:cNvSpPr txBox="1">
              <a:spLocks noChangeArrowheads="1"/>
            </p:cNvSpPr>
            <p:nvPr/>
          </p:nvSpPr>
          <p:spPr bwMode="auto">
            <a:xfrm>
              <a:off x="975" y="2699"/>
              <a:ext cx="187" cy="367"/>
            </a:xfrm>
            <a:prstGeom prst="rect">
              <a:avLst/>
            </a:prstGeom>
            <a:noFill/>
            <a:ln>
              <a:noFill/>
            </a:ln>
            <a:effectLst/>
            <a:extLst>
              <a:ext uri="{909E8E84-426E-40dd-AFC4-6F175D3DCCD1}">
                <a14:hiddenFill xmlns="" xmlns:a14="http://schemas.microsoft.com/office/drawing/2010/main">
                  <a:solidFill>
                    <a:schemeClr val="bg2"/>
                  </a:solidFill>
                </a14:hiddenFill>
              </a:ex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pPr algn="ctr"/>
              <a:r>
                <a:rPr lang="en-US" sz="3200" b="0">
                  <a:solidFill>
                    <a:srgbClr val="333399"/>
                  </a:solidFill>
                  <a:latin typeface="+mn-lt"/>
                </a:rPr>
                <a:t>.</a:t>
              </a:r>
            </a:p>
          </p:txBody>
        </p:sp>
        <p:sp>
          <p:nvSpPr>
            <p:cNvPr id="1656850" name="Text Box 18"/>
            <p:cNvSpPr txBox="1">
              <a:spLocks noChangeArrowheads="1"/>
            </p:cNvSpPr>
            <p:nvPr/>
          </p:nvSpPr>
          <p:spPr bwMode="auto">
            <a:xfrm>
              <a:off x="978" y="2795"/>
              <a:ext cx="187" cy="367"/>
            </a:xfrm>
            <a:prstGeom prst="rect">
              <a:avLst/>
            </a:prstGeom>
            <a:noFill/>
            <a:ln>
              <a:noFill/>
            </a:ln>
            <a:effectLst/>
            <a:extLst>
              <a:ext uri="{909E8E84-426E-40dd-AFC4-6F175D3DCCD1}">
                <a14:hiddenFill xmlns="" xmlns:a14="http://schemas.microsoft.com/office/drawing/2010/main">
                  <a:solidFill>
                    <a:schemeClr val="bg2"/>
                  </a:solidFill>
                </a14:hiddenFill>
              </a:ex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pPr algn="ctr"/>
              <a:r>
                <a:rPr lang="en-US" sz="3200" b="0">
                  <a:solidFill>
                    <a:srgbClr val="333399"/>
                  </a:solidFill>
                  <a:latin typeface="+mn-lt"/>
                </a:rPr>
                <a:t>.</a:t>
              </a:r>
            </a:p>
          </p:txBody>
        </p:sp>
        <p:sp>
          <p:nvSpPr>
            <p:cNvPr id="1656851" name="Text Box 19"/>
            <p:cNvSpPr txBox="1">
              <a:spLocks noChangeArrowheads="1"/>
            </p:cNvSpPr>
            <p:nvPr/>
          </p:nvSpPr>
          <p:spPr bwMode="auto">
            <a:xfrm>
              <a:off x="978" y="2891"/>
              <a:ext cx="187" cy="367"/>
            </a:xfrm>
            <a:prstGeom prst="rect">
              <a:avLst/>
            </a:prstGeom>
            <a:noFill/>
            <a:ln>
              <a:noFill/>
            </a:ln>
            <a:effectLst/>
            <a:extLst>
              <a:ext uri="{909E8E84-426E-40dd-AFC4-6F175D3DCCD1}">
                <a14:hiddenFill xmlns="" xmlns:a14="http://schemas.microsoft.com/office/drawing/2010/main">
                  <a:solidFill>
                    <a:schemeClr val="bg2"/>
                  </a:solidFill>
                </a14:hiddenFill>
              </a:ex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pPr algn="ctr"/>
              <a:r>
                <a:rPr lang="en-US" sz="3200" b="0">
                  <a:solidFill>
                    <a:srgbClr val="333399"/>
                  </a:solidFill>
                  <a:latin typeface="+mn-lt"/>
                </a:rPr>
                <a:t>.</a:t>
              </a:r>
            </a:p>
          </p:txBody>
        </p:sp>
      </p:grpSp>
      <p:sp>
        <p:nvSpPr>
          <p:cNvPr id="1656852" name="AutoShape 20"/>
          <p:cNvSpPr>
            <a:spLocks/>
          </p:cNvSpPr>
          <p:nvPr/>
        </p:nvSpPr>
        <p:spPr bwMode="auto">
          <a:xfrm>
            <a:off x="3308350" y="2324100"/>
            <a:ext cx="76200" cy="685800"/>
          </a:xfrm>
          <a:prstGeom prst="leftBrace">
            <a:avLst>
              <a:gd name="adj1" fmla="val 75000"/>
              <a:gd name="adj2" fmla="val 50000"/>
            </a:avLst>
          </a:prstGeom>
          <a:noFill/>
          <a:ln w="25400">
            <a:solidFill>
              <a:schemeClr val="tx1"/>
            </a:solidFill>
            <a:round/>
            <a:headEnd/>
            <a:tailEnd/>
          </a:ln>
          <a:effectLst/>
          <a:extLst>
            <a:ext uri="{909E8E84-426E-40dd-AFC4-6F175D3DCCD1}">
              <a14:hiddenFill xmlns="" xmlns:a14="http://schemas.microsoft.com/office/drawing/2010/main">
                <a:solidFill>
                  <a:schemeClr val="bg2"/>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nchor="ctr"/>
          <a:lstStyle/>
          <a:p>
            <a:endParaRPr lang="en-US" b="0">
              <a:solidFill>
                <a:srgbClr val="333399"/>
              </a:solidFill>
              <a:latin typeface="+mn-lt"/>
            </a:endParaRPr>
          </a:p>
        </p:txBody>
      </p:sp>
      <p:sp>
        <p:nvSpPr>
          <p:cNvPr id="1656853" name="AutoShape 21"/>
          <p:cNvSpPr>
            <a:spLocks/>
          </p:cNvSpPr>
          <p:nvPr/>
        </p:nvSpPr>
        <p:spPr bwMode="auto">
          <a:xfrm>
            <a:off x="3232150" y="3695700"/>
            <a:ext cx="152400" cy="1600200"/>
          </a:xfrm>
          <a:prstGeom prst="leftBrace">
            <a:avLst>
              <a:gd name="adj1" fmla="val 87500"/>
              <a:gd name="adj2" fmla="val 50000"/>
            </a:avLst>
          </a:prstGeom>
          <a:noFill/>
          <a:ln w="25400">
            <a:solidFill>
              <a:schemeClr val="tx1"/>
            </a:solidFill>
            <a:round/>
            <a:headEnd/>
            <a:tailEnd/>
          </a:ln>
          <a:effectLst/>
          <a:extLst>
            <a:ext uri="{909E8E84-426E-40dd-AFC4-6F175D3DCCD1}">
              <a14:hiddenFill xmlns="" xmlns:a14="http://schemas.microsoft.com/office/drawing/2010/main">
                <a:solidFill>
                  <a:schemeClr val="bg2"/>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nchor="ctr"/>
          <a:lstStyle/>
          <a:p>
            <a:endParaRPr lang="en-US" b="0">
              <a:solidFill>
                <a:srgbClr val="333399"/>
              </a:solidFill>
              <a:latin typeface="+mn-lt"/>
            </a:endParaRPr>
          </a:p>
        </p:txBody>
      </p:sp>
      <p:sp>
        <p:nvSpPr>
          <p:cNvPr id="1656854" name="Text Box 22"/>
          <p:cNvSpPr txBox="1">
            <a:spLocks noChangeArrowheads="1"/>
          </p:cNvSpPr>
          <p:nvPr/>
        </p:nvSpPr>
        <p:spPr bwMode="auto">
          <a:xfrm>
            <a:off x="1371600" y="2400302"/>
            <a:ext cx="1819936" cy="643711"/>
          </a:xfrm>
          <a:prstGeom prst="rect">
            <a:avLst/>
          </a:prstGeom>
          <a:noFill/>
          <a:ln>
            <a:noFill/>
          </a:ln>
          <a:effectLst/>
          <a:extLst>
            <a:ext uri="{909E8E84-426E-40dd-AFC4-6F175D3DCCD1}">
              <a14:hiddenFill xmlns="" xmlns:a14="http://schemas.microsoft.com/office/drawing/2010/main">
                <a:solidFill>
                  <a:schemeClr val="bg2"/>
                </a:solidFill>
              </a14:hiddenFill>
            </a:ex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r>
              <a:rPr lang="en-US" sz="1800" b="0" dirty="0">
                <a:solidFill>
                  <a:srgbClr val="333399"/>
                </a:solidFill>
                <a:latin typeface="+mn-lt"/>
              </a:rPr>
              <a:t>Establish</a:t>
            </a:r>
          </a:p>
          <a:p>
            <a:r>
              <a:rPr lang="en-US" sz="1800" b="0" dirty="0">
                <a:solidFill>
                  <a:srgbClr val="333399"/>
                </a:solidFill>
                <a:latin typeface="+mn-lt"/>
              </a:rPr>
              <a:t>TCP connection</a:t>
            </a:r>
          </a:p>
        </p:txBody>
      </p:sp>
      <p:sp>
        <p:nvSpPr>
          <p:cNvPr id="1656855" name="Text Box 23"/>
          <p:cNvSpPr txBox="1">
            <a:spLocks noChangeArrowheads="1"/>
          </p:cNvSpPr>
          <p:nvPr/>
        </p:nvSpPr>
        <p:spPr bwMode="auto">
          <a:xfrm>
            <a:off x="2062377" y="4229102"/>
            <a:ext cx="1147548" cy="652421"/>
          </a:xfrm>
          <a:prstGeom prst="rect">
            <a:avLst/>
          </a:prstGeom>
          <a:noFill/>
          <a:ln>
            <a:noFill/>
          </a:ln>
          <a:effectLst/>
          <a:extLst>
            <a:ext uri="{909E8E84-426E-40dd-AFC4-6F175D3DCCD1}">
              <a14:hiddenFill xmlns="" xmlns:a14="http://schemas.microsoft.com/office/drawing/2010/main">
                <a:solidFill>
                  <a:schemeClr val="bg2"/>
                </a:solidFill>
              </a14:hiddenFill>
            </a:ex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r>
              <a:rPr lang="en-US" sz="1800" b="0">
                <a:solidFill>
                  <a:srgbClr val="333399"/>
                </a:solidFill>
                <a:latin typeface="+mn-lt"/>
              </a:rPr>
              <a:t>Request</a:t>
            </a:r>
          </a:p>
          <a:p>
            <a:r>
              <a:rPr lang="en-US" sz="1800" b="0">
                <a:solidFill>
                  <a:srgbClr val="333399"/>
                </a:solidFill>
                <a:latin typeface="+mn-lt"/>
              </a:rPr>
              <a:t>response</a:t>
            </a:r>
          </a:p>
        </p:txBody>
      </p:sp>
      <p:sp>
        <p:nvSpPr>
          <p:cNvPr id="1656856" name="Text Box 24"/>
          <p:cNvSpPr txBox="1">
            <a:spLocks noChangeArrowheads="1"/>
          </p:cNvSpPr>
          <p:nvPr/>
        </p:nvSpPr>
        <p:spPr bwMode="auto">
          <a:xfrm>
            <a:off x="2219825" y="3086102"/>
            <a:ext cx="964700" cy="652421"/>
          </a:xfrm>
          <a:prstGeom prst="rect">
            <a:avLst/>
          </a:prstGeom>
          <a:noFill/>
          <a:ln>
            <a:noFill/>
          </a:ln>
          <a:effectLst/>
          <a:extLst>
            <a:ext uri="{909E8E84-426E-40dd-AFC4-6F175D3DCCD1}">
              <a14:hiddenFill xmlns="" xmlns:a14="http://schemas.microsoft.com/office/drawing/2010/main">
                <a:solidFill>
                  <a:schemeClr val="bg2"/>
                </a:solidFill>
              </a14:hiddenFill>
            </a:ex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r>
              <a:rPr lang="en-US" sz="1800" b="0">
                <a:solidFill>
                  <a:srgbClr val="333399"/>
                </a:solidFill>
                <a:latin typeface="+mn-lt"/>
              </a:rPr>
              <a:t>Client </a:t>
            </a:r>
          </a:p>
          <a:p>
            <a:r>
              <a:rPr lang="en-US" sz="1800" b="0">
                <a:solidFill>
                  <a:srgbClr val="333399"/>
                </a:solidFill>
                <a:latin typeface="+mn-lt"/>
              </a:rPr>
              <a:t>request</a:t>
            </a:r>
          </a:p>
        </p:txBody>
      </p:sp>
      <p:sp>
        <p:nvSpPr>
          <p:cNvPr id="1656857" name="Line 25"/>
          <p:cNvSpPr>
            <a:spLocks noChangeShapeType="1"/>
          </p:cNvSpPr>
          <p:nvPr/>
        </p:nvSpPr>
        <p:spPr bwMode="auto">
          <a:xfrm>
            <a:off x="3003550" y="3390901"/>
            <a:ext cx="457200" cy="76200"/>
          </a:xfrm>
          <a:prstGeom prst="line">
            <a:avLst/>
          </a:prstGeom>
          <a:noFill/>
          <a:ln w="127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0431" tIns="44423" rIns="90431" bIns="44423"/>
          <a:lstStyle/>
          <a:p>
            <a:endParaRPr lang="en-US" b="0">
              <a:solidFill>
                <a:srgbClr val="333399"/>
              </a:solidFill>
              <a:latin typeface="+mn-lt"/>
            </a:endParaRPr>
          </a:p>
        </p:txBody>
      </p:sp>
      <p:sp>
        <p:nvSpPr>
          <p:cNvPr id="1656858" name="Line 26"/>
          <p:cNvSpPr>
            <a:spLocks noChangeShapeType="1"/>
          </p:cNvSpPr>
          <p:nvPr/>
        </p:nvSpPr>
        <p:spPr bwMode="auto">
          <a:xfrm flipV="1">
            <a:off x="3003550" y="5372100"/>
            <a:ext cx="457200" cy="152400"/>
          </a:xfrm>
          <a:prstGeom prst="line">
            <a:avLst/>
          </a:prstGeom>
          <a:noFill/>
          <a:ln w="127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0431" tIns="44423" rIns="90431" bIns="44423"/>
          <a:lstStyle/>
          <a:p>
            <a:endParaRPr lang="en-US" b="0">
              <a:solidFill>
                <a:srgbClr val="333399"/>
              </a:solidFill>
              <a:latin typeface="+mn-lt"/>
            </a:endParaRPr>
          </a:p>
        </p:txBody>
      </p:sp>
      <p:sp>
        <p:nvSpPr>
          <p:cNvPr id="1656859" name="Text Box 27"/>
          <p:cNvSpPr txBox="1">
            <a:spLocks noChangeArrowheads="1"/>
          </p:cNvSpPr>
          <p:nvPr/>
        </p:nvSpPr>
        <p:spPr bwMode="auto">
          <a:xfrm>
            <a:off x="511175" y="5500633"/>
            <a:ext cx="3070225" cy="371094"/>
          </a:xfrm>
          <a:prstGeom prst="rect">
            <a:avLst/>
          </a:prstGeom>
          <a:noFill/>
          <a:ln>
            <a:noFill/>
          </a:ln>
          <a:effectLst/>
          <a:extLst>
            <a:ext uri="{909E8E84-426E-40dd-AFC4-6F175D3DCCD1}">
              <a14:hiddenFill xmlns="" xmlns:a14="http://schemas.microsoft.com/office/drawing/2010/main">
                <a:solidFill>
                  <a:schemeClr val="bg2"/>
                </a:solidFill>
              </a14:hiddenFill>
            </a:ex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lIns="90431" tIns="44423" rIns="90431" bIns="44423">
            <a:spAutoFit/>
          </a:bodyPr>
          <a:lstStyle/>
          <a:p>
            <a:pPr algn="ctr"/>
            <a:r>
              <a:rPr lang="en-US" sz="1800" b="0" dirty="0">
                <a:latin typeface="+mn-lt"/>
              </a:rPr>
              <a:t>Close connection</a:t>
            </a:r>
          </a:p>
        </p:txBody>
      </p:sp>
      <p:sp>
        <p:nvSpPr>
          <p:cNvPr id="4" name="Slide Number Placeholder 3">
            <a:extLst>
              <a:ext uri="{FF2B5EF4-FFF2-40B4-BE49-F238E27FC236}">
                <a16:creationId xmlns:a16="http://schemas.microsoft.com/office/drawing/2014/main" id="{3F5FBF8D-084D-F64F-A792-A225283DDB30}"/>
              </a:ext>
            </a:extLst>
          </p:cNvPr>
          <p:cNvSpPr>
            <a:spLocks noGrp="1"/>
          </p:cNvSpPr>
          <p:nvPr>
            <p:ph type="sldNum" sz="quarter" idx="12"/>
          </p:nvPr>
        </p:nvSpPr>
        <p:spPr/>
        <p:txBody>
          <a:bodyPr/>
          <a:lstStyle/>
          <a:p>
            <a:fld id="{9507A418-0CEB-9E4A-BA45-3B7D3D133EB9}" type="slidenum">
              <a:rPr lang="en-US" smtClean="0"/>
              <a:pPr/>
              <a:t>13</a:t>
            </a:fld>
            <a:endParaRPr lang="en-US"/>
          </a:p>
        </p:txBody>
      </p:sp>
    </p:spTree>
    <p:extLst>
      <p:ext uri="{BB962C8B-B14F-4D97-AF65-F5344CB8AC3E}">
        <p14:creationId xmlns:p14="http://schemas.microsoft.com/office/powerpoint/2010/main" val="11925367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5683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5684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65684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65684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5685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65685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65684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65684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65685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65685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1" nodeType="clickEffect">
                                  <p:stCondLst>
                                    <p:cond delay="0"/>
                                  </p:stCondLst>
                                  <p:childTnLst>
                                    <p:set>
                                      <p:cBhvr>
                                        <p:cTn id="30" dur="1" fill="hold">
                                          <p:stCondLst>
                                            <p:cond delay="0"/>
                                          </p:stCondLst>
                                        </p:cTn>
                                        <p:tgtEl>
                                          <p:spTgt spid="165684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65684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65684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656847"/>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65684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65685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65685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656858"/>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6568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6839" grpId="0" animBg="1"/>
      <p:bldP spid="1656840" grpId="0"/>
      <p:bldP spid="1656841" grpId="0" animBg="1"/>
      <p:bldP spid="1656842" grpId="0"/>
      <p:bldP spid="1656843" grpId="0" animBg="1"/>
      <p:bldP spid="1656843" grpId="1" animBg="1"/>
      <p:bldP spid="1656844" grpId="0"/>
      <p:bldP spid="1656845" grpId="0" animBg="1"/>
      <p:bldP spid="1656846" grpId="0" animBg="1"/>
      <p:bldP spid="1656847" grpId="0" animBg="1"/>
      <p:bldP spid="1656852" grpId="0" animBg="1"/>
      <p:bldP spid="1656853" grpId="0" animBg="1"/>
      <p:bldP spid="1656854" grpId="0"/>
      <p:bldP spid="1656855" grpId="0"/>
      <p:bldP spid="1656856" grpId="0"/>
      <p:bldP spid="1656857" grpId="0" animBg="1"/>
      <p:bldP spid="1656858" grpId="0" animBg="1"/>
      <p:bldP spid="165685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Rectangle 2"/>
          <p:cNvSpPr>
            <a:spLocks noGrp="1" noChangeArrowheads="1"/>
          </p:cNvSpPr>
          <p:nvPr>
            <p:ph type="title"/>
          </p:nvPr>
        </p:nvSpPr>
        <p:spPr/>
        <p:txBody>
          <a:bodyPr/>
          <a:lstStyle/>
          <a:p>
            <a:r>
              <a:rPr lang="en-US" dirty="0"/>
              <a:t>Method types (HTTP 1.1)</a:t>
            </a:r>
          </a:p>
        </p:txBody>
      </p:sp>
      <p:sp>
        <p:nvSpPr>
          <p:cNvPr id="3" name="Content Placeholder 2"/>
          <p:cNvSpPr>
            <a:spLocks noGrp="1"/>
          </p:cNvSpPr>
          <p:nvPr>
            <p:ph idx="1"/>
          </p:nvPr>
        </p:nvSpPr>
        <p:spPr/>
        <p:txBody>
          <a:bodyPr/>
          <a:lstStyle/>
          <a:p>
            <a:r>
              <a:rPr lang="en-US" dirty="0"/>
              <a:t>GET, HEAD</a:t>
            </a:r>
          </a:p>
          <a:p>
            <a:r>
              <a:rPr lang="en-US" dirty="0"/>
              <a:t>POST</a:t>
            </a:r>
          </a:p>
          <a:p>
            <a:pPr lvl="1"/>
            <a:r>
              <a:rPr lang="en-US" dirty="0"/>
              <a:t>Send information (e.g., web forms)</a:t>
            </a:r>
          </a:p>
          <a:p>
            <a:r>
              <a:rPr lang="en-US" dirty="0"/>
              <a:t>PUT</a:t>
            </a:r>
          </a:p>
          <a:p>
            <a:pPr lvl="1"/>
            <a:r>
              <a:rPr lang="en-US" dirty="0"/>
              <a:t>Uploads file in entity body to path specified in URL field</a:t>
            </a:r>
          </a:p>
          <a:p>
            <a:r>
              <a:rPr lang="en-US" dirty="0"/>
              <a:t>DELETE</a:t>
            </a:r>
          </a:p>
          <a:p>
            <a:pPr lvl="1"/>
            <a:r>
              <a:rPr lang="en-US" dirty="0"/>
              <a:t>Deletes file specified in the URL field</a:t>
            </a:r>
          </a:p>
        </p:txBody>
      </p:sp>
      <p:sp>
        <p:nvSpPr>
          <p:cNvPr id="4" name="Date Placeholder 3"/>
          <p:cNvSpPr>
            <a:spLocks noGrp="1"/>
          </p:cNvSpPr>
          <p:nvPr>
            <p:ph type="dt" sz="half" idx="10"/>
          </p:nvPr>
        </p:nvSpPr>
        <p:spPr/>
        <p:txBody>
          <a:bodyPr/>
          <a:lstStyle/>
          <a:p>
            <a:r>
              <a:rPr lang="en-US"/>
              <a:t>September 9, 2019</a:t>
            </a:r>
            <a:endParaRPr lang="en-US" sz="1050" b="0">
              <a:latin typeface="Times New Roman" charset="0"/>
            </a:endParaRPr>
          </a:p>
        </p:txBody>
      </p:sp>
      <p:sp>
        <p:nvSpPr>
          <p:cNvPr id="8" name="Footer Placeholder 7"/>
          <p:cNvSpPr>
            <a:spLocks noGrp="1"/>
          </p:cNvSpPr>
          <p:nvPr>
            <p:ph type="ftr" sz="quarter" idx="11"/>
          </p:nvPr>
        </p:nvSpPr>
        <p:spPr/>
        <p:txBody>
          <a:bodyPr/>
          <a:lstStyle/>
          <a:p>
            <a:r>
              <a:rPr lang="en-US"/>
              <a:t>EECS 489 – Lecture 3</a:t>
            </a:r>
            <a:endParaRPr lang="en-US" sz="1050" b="0">
              <a:latin typeface="Times New Roman" charset="0"/>
            </a:endParaRPr>
          </a:p>
        </p:txBody>
      </p:sp>
      <p:sp>
        <p:nvSpPr>
          <p:cNvPr id="2" name="Slide Number Placeholder 1">
            <a:extLst>
              <a:ext uri="{FF2B5EF4-FFF2-40B4-BE49-F238E27FC236}">
                <a16:creationId xmlns:a16="http://schemas.microsoft.com/office/drawing/2014/main" id="{965AE159-8D83-4B48-A4AE-65EAAE8E9BF7}"/>
              </a:ext>
            </a:extLst>
          </p:cNvPr>
          <p:cNvSpPr>
            <a:spLocks noGrp="1"/>
          </p:cNvSpPr>
          <p:nvPr>
            <p:ph type="sldNum" sz="quarter" idx="12"/>
          </p:nvPr>
        </p:nvSpPr>
        <p:spPr/>
        <p:txBody>
          <a:bodyPr/>
          <a:lstStyle/>
          <a:p>
            <a:fld id="{A190D881-957A-7944-A8D0-1584E528B88F}" type="slidenum">
              <a:rPr lang="en-US" smtClean="0"/>
              <a:pPr/>
              <a:t>14</a:t>
            </a:fld>
            <a:endParaRPr lang="en-US"/>
          </a:p>
        </p:txBody>
      </p:sp>
    </p:spTree>
    <p:extLst>
      <p:ext uri="{BB962C8B-B14F-4D97-AF65-F5344CB8AC3E}">
        <p14:creationId xmlns:p14="http://schemas.microsoft.com/office/powerpoint/2010/main" val="2560694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Text Box 4"/>
          <p:cNvSpPr txBox="1">
            <a:spLocks noChangeArrowheads="1"/>
          </p:cNvSpPr>
          <p:nvPr/>
        </p:nvSpPr>
        <p:spPr bwMode="auto">
          <a:xfrm>
            <a:off x="3541719" y="3654427"/>
            <a:ext cx="4955864" cy="193893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1383" tIns="45692" rIns="91383" bIns="45692">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dirty="0">
                <a:solidFill>
                  <a:srgbClr val="D3A600"/>
                </a:solidFill>
              </a:rPr>
              <a:t>GET /</a:t>
            </a:r>
            <a:r>
              <a:rPr lang="en-US" dirty="0" err="1">
                <a:solidFill>
                  <a:srgbClr val="D3A600"/>
                </a:solidFill>
              </a:rPr>
              <a:t>somedir</a:t>
            </a:r>
            <a:r>
              <a:rPr lang="en-US" dirty="0">
                <a:solidFill>
                  <a:srgbClr val="D3A600"/>
                </a:solidFill>
              </a:rPr>
              <a:t>/</a:t>
            </a:r>
            <a:r>
              <a:rPr lang="en-US" dirty="0" err="1">
                <a:solidFill>
                  <a:srgbClr val="D3A600"/>
                </a:solidFill>
              </a:rPr>
              <a:t>page.html</a:t>
            </a:r>
            <a:r>
              <a:rPr lang="en-US" dirty="0">
                <a:solidFill>
                  <a:srgbClr val="D3A600"/>
                </a:solidFill>
              </a:rPr>
              <a:t> HTTP/1.1</a:t>
            </a:r>
          </a:p>
          <a:p>
            <a:pPr algn="l"/>
            <a:r>
              <a:rPr lang="en-US" dirty="0">
                <a:solidFill>
                  <a:srgbClr val="D3A600"/>
                </a:solidFill>
              </a:rPr>
              <a:t>Host: </a:t>
            </a:r>
            <a:r>
              <a:rPr lang="en-US" dirty="0" err="1">
                <a:solidFill>
                  <a:srgbClr val="D3A600"/>
                </a:solidFill>
              </a:rPr>
              <a:t>www.someschool.edu</a:t>
            </a:r>
            <a:r>
              <a:rPr lang="en-US" dirty="0">
                <a:solidFill>
                  <a:srgbClr val="D3A600"/>
                </a:solidFill>
              </a:rPr>
              <a:t> </a:t>
            </a:r>
          </a:p>
          <a:p>
            <a:pPr algn="l"/>
            <a:r>
              <a:rPr lang="en-US" dirty="0">
                <a:solidFill>
                  <a:srgbClr val="D3A600"/>
                </a:solidFill>
              </a:rPr>
              <a:t>User-agent: Mozilla/4.0</a:t>
            </a:r>
          </a:p>
          <a:p>
            <a:pPr algn="l"/>
            <a:r>
              <a:rPr lang="en-US" dirty="0">
                <a:solidFill>
                  <a:srgbClr val="D3A600"/>
                </a:solidFill>
              </a:rPr>
              <a:t>Connection: close </a:t>
            </a:r>
          </a:p>
          <a:p>
            <a:pPr algn="l"/>
            <a:r>
              <a:rPr lang="en-US" dirty="0">
                <a:solidFill>
                  <a:srgbClr val="D3A600"/>
                </a:solidFill>
              </a:rPr>
              <a:t>Accept-language: </a:t>
            </a:r>
            <a:r>
              <a:rPr lang="en-US" dirty="0" err="1">
                <a:solidFill>
                  <a:srgbClr val="D3A600"/>
                </a:solidFill>
              </a:rPr>
              <a:t>fr</a:t>
            </a:r>
            <a:r>
              <a:rPr lang="en-US" dirty="0">
                <a:solidFill>
                  <a:srgbClr val="D3A600"/>
                </a:solidFill>
              </a:rPr>
              <a:t> </a:t>
            </a:r>
          </a:p>
          <a:p>
            <a:pPr algn="l"/>
            <a:r>
              <a:rPr lang="en-US" b="0" dirty="0">
                <a:solidFill>
                  <a:srgbClr val="D3A600"/>
                </a:solidFill>
                <a:latin typeface="Courier" charset="0"/>
              </a:rPr>
              <a:t>(blank line)</a:t>
            </a:r>
            <a:r>
              <a:rPr lang="en-US" dirty="0">
                <a:solidFill>
                  <a:srgbClr val="D3A600"/>
                </a:solidFill>
              </a:rPr>
              <a:t> </a:t>
            </a:r>
            <a:endParaRPr lang="en-US" sz="2400" b="0" dirty="0">
              <a:solidFill>
                <a:srgbClr val="D3A600"/>
              </a:solidFill>
              <a:latin typeface="Times New Roman" charset="0"/>
            </a:endParaRPr>
          </a:p>
        </p:txBody>
      </p:sp>
      <p:sp>
        <p:nvSpPr>
          <p:cNvPr id="50180" name="Rectangle 2"/>
          <p:cNvSpPr>
            <a:spLocks noGrp="1" noChangeArrowheads="1"/>
          </p:cNvSpPr>
          <p:nvPr>
            <p:ph type="title"/>
          </p:nvPr>
        </p:nvSpPr>
        <p:spPr/>
        <p:txBody>
          <a:bodyPr/>
          <a:lstStyle/>
          <a:p>
            <a:r>
              <a:rPr lang="en-US" dirty="0"/>
              <a:t>Client-to-server communication</a:t>
            </a:r>
          </a:p>
        </p:txBody>
      </p:sp>
      <p:sp>
        <p:nvSpPr>
          <p:cNvPr id="1056771" name="Rectangle 3"/>
          <p:cNvSpPr>
            <a:spLocks noGrp="1" noChangeArrowheads="1"/>
          </p:cNvSpPr>
          <p:nvPr>
            <p:ph idx="1"/>
          </p:nvPr>
        </p:nvSpPr>
        <p:spPr/>
        <p:txBody>
          <a:bodyPr/>
          <a:lstStyle/>
          <a:p>
            <a:r>
              <a:rPr lang="en-US" dirty="0"/>
              <a:t>HTTP Request Message</a:t>
            </a:r>
          </a:p>
          <a:p>
            <a:pPr lvl="1"/>
            <a:r>
              <a:rPr lang="en-US" dirty="0"/>
              <a:t>Request line: method, resource, and protocol version</a:t>
            </a:r>
          </a:p>
        </p:txBody>
      </p:sp>
      <p:sp>
        <p:nvSpPr>
          <p:cNvPr id="5" name="Date Placeholder 4"/>
          <p:cNvSpPr>
            <a:spLocks noGrp="1"/>
          </p:cNvSpPr>
          <p:nvPr>
            <p:ph type="dt" sz="half" idx="10"/>
          </p:nvPr>
        </p:nvSpPr>
        <p:spPr/>
        <p:txBody>
          <a:bodyPr/>
          <a:lstStyle/>
          <a:p>
            <a:r>
              <a:rPr lang="en-US"/>
              <a:t>September 9, 2019</a:t>
            </a:r>
          </a:p>
        </p:txBody>
      </p:sp>
      <p:sp>
        <p:nvSpPr>
          <p:cNvPr id="6" name="Footer Placeholder 5"/>
          <p:cNvSpPr>
            <a:spLocks noGrp="1"/>
          </p:cNvSpPr>
          <p:nvPr>
            <p:ph type="ftr" sz="quarter" idx="11"/>
          </p:nvPr>
        </p:nvSpPr>
        <p:spPr/>
        <p:txBody>
          <a:bodyPr/>
          <a:lstStyle/>
          <a:p>
            <a:r>
              <a:rPr lang="en-US"/>
              <a:t>EECS 489 – Lecture 3</a:t>
            </a:r>
          </a:p>
        </p:txBody>
      </p:sp>
      <p:sp>
        <p:nvSpPr>
          <p:cNvPr id="50182" name="Text Box 5"/>
          <p:cNvSpPr txBox="1">
            <a:spLocks noChangeArrowheads="1"/>
          </p:cNvSpPr>
          <p:nvPr/>
        </p:nvSpPr>
        <p:spPr bwMode="auto">
          <a:xfrm>
            <a:off x="228600" y="3641726"/>
            <a:ext cx="2971800" cy="37365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1383" tIns="45692" rIns="91383" bIns="45692">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ctr"/>
            <a:r>
              <a:rPr lang="en-US" sz="1800" i="1" dirty="0">
                <a:solidFill>
                  <a:schemeClr val="accent2"/>
                </a:solidFill>
                <a:latin typeface="Arial" charset="0"/>
              </a:rPr>
              <a:t>request line</a:t>
            </a:r>
            <a:endParaRPr lang="en-US" sz="1800" b="0" i="1" dirty="0">
              <a:solidFill>
                <a:schemeClr val="accent2"/>
              </a:solidFill>
              <a:latin typeface="Arial" charset="0"/>
            </a:endParaRPr>
          </a:p>
        </p:txBody>
      </p:sp>
      <p:sp>
        <p:nvSpPr>
          <p:cNvPr id="50183" name="Line 6"/>
          <p:cNvSpPr>
            <a:spLocks noChangeShapeType="1"/>
          </p:cNvSpPr>
          <p:nvPr/>
        </p:nvSpPr>
        <p:spPr bwMode="auto">
          <a:xfrm flipV="1">
            <a:off x="2514600" y="3886200"/>
            <a:ext cx="1066800" cy="0"/>
          </a:xfrm>
          <a:prstGeom prst="line">
            <a:avLst/>
          </a:prstGeom>
          <a:noFill/>
          <a:ln w="19050">
            <a:solidFill>
              <a:schemeClr val="accent2"/>
            </a:solidFill>
            <a:round/>
            <a:headEnd/>
            <a:tailEnd type="triangle" w="med" len="med"/>
          </a:ln>
          <a:extLst>
            <a:ext uri="{909E8E84-426E-40dd-AFC4-6F175D3DCCD1}">
              <a14:hiddenFill xmlns="" xmlns:a14="http://schemas.microsoft.com/office/drawing/2010/main">
                <a:noFill/>
              </a14:hiddenFill>
            </a:ext>
          </a:extLst>
        </p:spPr>
        <p:txBody>
          <a:bodyPr wrap="none" lIns="91383" tIns="45692" rIns="91383" bIns="45692" anchor="ctr"/>
          <a:lstStyle/>
          <a:p>
            <a:pPr algn="ctr"/>
            <a:endParaRPr lang="en-US"/>
          </a:p>
        </p:txBody>
      </p:sp>
      <p:sp>
        <p:nvSpPr>
          <p:cNvPr id="50184" name="Freeform 7"/>
          <p:cNvSpPr>
            <a:spLocks/>
          </p:cNvSpPr>
          <p:nvPr/>
        </p:nvSpPr>
        <p:spPr bwMode="auto">
          <a:xfrm>
            <a:off x="3581400" y="3978287"/>
            <a:ext cx="228600" cy="1279525"/>
          </a:xfrm>
          <a:custGeom>
            <a:avLst/>
            <a:gdLst>
              <a:gd name="T0" fmla="*/ 185928 w 150"/>
              <a:gd name="T1" fmla="*/ 8309 h 924"/>
              <a:gd name="T2" fmla="*/ 0 w 150"/>
              <a:gd name="T3" fmla="*/ 0 h 924"/>
              <a:gd name="T4" fmla="*/ 0 w 150"/>
              <a:gd name="T5" fmla="*/ 1279525 h 924"/>
              <a:gd name="T6" fmla="*/ 228600 w 150"/>
              <a:gd name="T7" fmla="*/ 1271216 h 924"/>
              <a:gd name="T8" fmla="*/ 0 60000 65536"/>
              <a:gd name="T9" fmla="*/ 0 60000 65536"/>
              <a:gd name="T10" fmla="*/ 0 60000 65536"/>
              <a:gd name="T11" fmla="*/ 0 60000 65536"/>
              <a:gd name="T12" fmla="*/ 0 w 150"/>
              <a:gd name="T13" fmla="*/ 0 h 924"/>
              <a:gd name="T14" fmla="*/ 150 w 150"/>
              <a:gd name="T15" fmla="*/ 924 h 924"/>
            </a:gdLst>
            <a:ahLst/>
            <a:cxnLst>
              <a:cxn ang="T8">
                <a:pos x="T0" y="T1"/>
              </a:cxn>
              <a:cxn ang="T9">
                <a:pos x="T2" y="T3"/>
              </a:cxn>
              <a:cxn ang="T10">
                <a:pos x="T4" y="T5"/>
              </a:cxn>
              <a:cxn ang="T11">
                <a:pos x="T6" y="T7"/>
              </a:cxn>
            </a:cxnLst>
            <a:rect l="T12" t="T13" r="T14" b="T15"/>
            <a:pathLst>
              <a:path w="150" h="924">
                <a:moveTo>
                  <a:pt x="122" y="6"/>
                </a:moveTo>
                <a:lnTo>
                  <a:pt x="0" y="0"/>
                </a:lnTo>
                <a:lnTo>
                  <a:pt x="0" y="924"/>
                </a:lnTo>
                <a:lnTo>
                  <a:pt x="150" y="918"/>
                </a:lnTo>
              </a:path>
            </a:pathLst>
          </a:custGeom>
          <a:noFill/>
          <a:ln w="19050">
            <a:solidFill>
              <a:schemeClr val="accent2"/>
            </a:solidFill>
            <a:round/>
            <a:headEnd/>
            <a:tailEnd/>
          </a:ln>
          <a:extLst>
            <a:ext uri="{909E8E84-426E-40dd-AFC4-6F175D3DCCD1}">
              <a14:hiddenFill xmlns="" xmlns:a14="http://schemas.microsoft.com/office/drawing/2010/main">
                <a:solidFill>
                  <a:srgbClr val="FFFFFF"/>
                </a:solidFill>
              </a14:hiddenFill>
            </a:ext>
          </a:extLst>
        </p:spPr>
        <p:txBody>
          <a:bodyPr wrap="none" lIns="91383" tIns="45692" rIns="91383" bIns="45692" anchor="ctr"/>
          <a:lstStyle/>
          <a:p>
            <a:pPr algn="ctr"/>
            <a:endParaRPr lang="en-US"/>
          </a:p>
        </p:txBody>
      </p:sp>
      <p:sp>
        <p:nvSpPr>
          <p:cNvPr id="50185" name="Text Box 8"/>
          <p:cNvSpPr txBox="1">
            <a:spLocks noChangeArrowheads="1"/>
          </p:cNvSpPr>
          <p:nvPr/>
        </p:nvSpPr>
        <p:spPr bwMode="auto">
          <a:xfrm>
            <a:off x="2590801" y="4267201"/>
            <a:ext cx="1010839" cy="65498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1383" tIns="45692" rIns="91383" bIns="45692">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sz="1800" i="1">
                <a:solidFill>
                  <a:schemeClr val="accent2"/>
                </a:solidFill>
                <a:latin typeface="Arial" charset="0"/>
              </a:rPr>
              <a:t>header</a:t>
            </a:r>
          </a:p>
          <a:p>
            <a:pPr algn="l"/>
            <a:r>
              <a:rPr lang="en-US" sz="1800" i="1">
                <a:solidFill>
                  <a:schemeClr val="accent2"/>
                </a:solidFill>
                <a:latin typeface="Arial" charset="0"/>
              </a:rPr>
              <a:t> lines</a:t>
            </a:r>
          </a:p>
        </p:txBody>
      </p:sp>
      <p:sp>
        <p:nvSpPr>
          <p:cNvPr id="50186" name="Line 9"/>
          <p:cNvSpPr>
            <a:spLocks noChangeShapeType="1"/>
          </p:cNvSpPr>
          <p:nvPr/>
        </p:nvSpPr>
        <p:spPr bwMode="auto">
          <a:xfrm flipV="1">
            <a:off x="2819400" y="5410201"/>
            <a:ext cx="838202" cy="212726"/>
          </a:xfrm>
          <a:prstGeom prst="line">
            <a:avLst/>
          </a:prstGeom>
          <a:noFill/>
          <a:ln w="19050">
            <a:solidFill>
              <a:schemeClr val="accent2"/>
            </a:solidFill>
            <a:round/>
            <a:headEnd/>
            <a:tailEnd type="triangle" w="med" len="med"/>
          </a:ln>
          <a:extLst>
            <a:ext uri="{909E8E84-426E-40dd-AFC4-6F175D3DCCD1}">
              <a14:hiddenFill xmlns="" xmlns:a14="http://schemas.microsoft.com/office/drawing/2010/main">
                <a:noFill/>
              </a14:hiddenFill>
            </a:ext>
          </a:extLst>
        </p:spPr>
        <p:txBody>
          <a:bodyPr wrap="none" lIns="91383" tIns="45692" rIns="91383" bIns="45692" anchor="ctr"/>
          <a:lstStyle/>
          <a:p>
            <a:pPr algn="ctr"/>
            <a:endParaRPr lang="en-US"/>
          </a:p>
        </p:txBody>
      </p:sp>
      <p:sp>
        <p:nvSpPr>
          <p:cNvPr id="50187" name="Text Box 10"/>
          <p:cNvSpPr txBox="1">
            <a:spLocks noChangeArrowheads="1"/>
          </p:cNvSpPr>
          <p:nvPr/>
        </p:nvSpPr>
        <p:spPr bwMode="auto">
          <a:xfrm>
            <a:off x="304800" y="5650564"/>
            <a:ext cx="3124200" cy="65498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1383" tIns="45692" rIns="91383" bIns="45692">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ctr"/>
            <a:r>
              <a:rPr lang="en-US" sz="1800" i="1" dirty="0">
                <a:solidFill>
                  <a:schemeClr val="accent2"/>
                </a:solidFill>
                <a:latin typeface="Arial" charset="0"/>
              </a:rPr>
              <a:t>carriage return line feed</a:t>
            </a:r>
          </a:p>
          <a:p>
            <a:pPr algn="ctr"/>
            <a:r>
              <a:rPr lang="en-US" sz="1800" i="1" dirty="0">
                <a:solidFill>
                  <a:schemeClr val="accent2"/>
                </a:solidFill>
                <a:latin typeface="Arial" charset="0"/>
              </a:rPr>
              <a:t>indicates end of message</a:t>
            </a:r>
            <a:endParaRPr lang="en-US" sz="1800" b="0" i="1" dirty="0">
              <a:solidFill>
                <a:schemeClr val="accent2"/>
              </a:solidFill>
              <a:latin typeface="Times New Roman" charset="0"/>
            </a:endParaRPr>
          </a:p>
        </p:txBody>
      </p:sp>
      <p:grpSp>
        <p:nvGrpSpPr>
          <p:cNvPr id="2" name="Group 35"/>
          <p:cNvGrpSpPr>
            <a:grpSpLocks/>
          </p:cNvGrpSpPr>
          <p:nvPr/>
        </p:nvGrpSpPr>
        <p:grpSpPr bwMode="auto">
          <a:xfrm>
            <a:off x="3048001" y="2133600"/>
            <a:ext cx="1295400" cy="1924050"/>
            <a:chOff x="1862" y="1332"/>
            <a:chExt cx="816" cy="1212"/>
          </a:xfrm>
        </p:grpSpPr>
        <p:sp>
          <p:nvSpPr>
            <p:cNvPr id="50204" name="Oval 11"/>
            <p:cNvSpPr>
              <a:spLocks noChangeArrowheads="1"/>
            </p:cNvSpPr>
            <p:nvPr/>
          </p:nvSpPr>
          <p:spPr bwMode="auto">
            <a:xfrm>
              <a:off x="1862" y="1332"/>
              <a:ext cx="816" cy="240"/>
            </a:xfrm>
            <a:prstGeom prst="ellipse">
              <a:avLst/>
            </a:prstGeom>
            <a:noFill/>
            <a:ln w="19050">
              <a:solidFill>
                <a:srgbClr val="0000FF"/>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50205" name="Oval 12"/>
            <p:cNvSpPr>
              <a:spLocks noChangeArrowheads="1"/>
            </p:cNvSpPr>
            <p:nvPr/>
          </p:nvSpPr>
          <p:spPr bwMode="auto">
            <a:xfrm>
              <a:off x="2150" y="2304"/>
              <a:ext cx="528" cy="240"/>
            </a:xfrm>
            <a:prstGeom prst="ellipse">
              <a:avLst/>
            </a:prstGeom>
            <a:noFill/>
            <a:ln w="19050">
              <a:solidFill>
                <a:srgbClr val="0000FF"/>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cxnSp>
          <p:nvCxnSpPr>
            <p:cNvPr id="50206" name="AutoShape 13"/>
            <p:cNvCxnSpPr>
              <a:cxnSpLocks noChangeShapeType="1"/>
              <a:stCxn id="50204" idx="4"/>
              <a:endCxn id="50205" idx="0"/>
            </p:cNvCxnSpPr>
            <p:nvPr/>
          </p:nvCxnSpPr>
          <p:spPr bwMode="auto">
            <a:xfrm>
              <a:off x="2270" y="1572"/>
              <a:ext cx="144" cy="732"/>
            </a:xfrm>
            <a:prstGeom prst="straightConnector1">
              <a:avLst/>
            </a:prstGeom>
            <a:noFill/>
            <a:ln w="19050">
              <a:solidFill>
                <a:srgbClr val="0000FF"/>
              </a:solidFill>
              <a:round/>
              <a:headEnd type="triangle" w="med" len="med"/>
              <a:tailEnd type="triangle" w="med" len="med"/>
            </a:ln>
            <a:extLst>
              <a:ext uri="{909E8E84-426E-40dd-AFC4-6F175D3DCCD1}">
                <a14:hiddenFill xmlns="" xmlns:a14="http://schemas.microsoft.com/office/drawing/2010/main">
                  <a:noFill/>
                </a14:hiddenFill>
              </a:ext>
            </a:extLst>
          </p:spPr>
        </p:cxnSp>
      </p:grpSp>
      <p:grpSp>
        <p:nvGrpSpPr>
          <p:cNvPr id="3" name="Group 38"/>
          <p:cNvGrpSpPr>
            <a:grpSpLocks/>
          </p:cNvGrpSpPr>
          <p:nvPr/>
        </p:nvGrpSpPr>
        <p:grpSpPr bwMode="auto">
          <a:xfrm>
            <a:off x="4267201" y="2133600"/>
            <a:ext cx="2876550" cy="1971675"/>
            <a:chOff x="2592" y="1296"/>
            <a:chExt cx="1812" cy="1242"/>
          </a:xfrm>
        </p:grpSpPr>
        <p:sp>
          <p:nvSpPr>
            <p:cNvPr id="50201" name="Oval 16"/>
            <p:cNvSpPr>
              <a:spLocks noChangeArrowheads="1"/>
            </p:cNvSpPr>
            <p:nvPr/>
          </p:nvSpPr>
          <p:spPr bwMode="auto">
            <a:xfrm>
              <a:off x="2592" y="1296"/>
              <a:ext cx="912" cy="240"/>
            </a:xfrm>
            <a:prstGeom prst="ellipse">
              <a:avLst/>
            </a:prstGeom>
            <a:noFill/>
            <a:ln w="19050">
              <a:solidFill>
                <a:srgbClr val="0000FF"/>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50202" name="Oval 17"/>
            <p:cNvSpPr>
              <a:spLocks noChangeArrowheads="1"/>
            </p:cNvSpPr>
            <p:nvPr/>
          </p:nvSpPr>
          <p:spPr bwMode="auto">
            <a:xfrm>
              <a:off x="2628" y="2250"/>
              <a:ext cx="1776" cy="288"/>
            </a:xfrm>
            <a:prstGeom prst="ellipse">
              <a:avLst/>
            </a:prstGeom>
            <a:noFill/>
            <a:ln w="19050">
              <a:solidFill>
                <a:srgbClr val="0000FF"/>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cxnSp>
          <p:nvCxnSpPr>
            <p:cNvPr id="50203" name="AutoShape 18"/>
            <p:cNvCxnSpPr>
              <a:cxnSpLocks noChangeShapeType="1"/>
              <a:stCxn id="50201" idx="4"/>
              <a:endCxn id="50202" idx="0"/>
            </p:cNvCxnSpPr>
            <p:nvPr/>
          </p:nvCxnSpPr>
          <p:spPr bwMode="auto">
            <a:xfrm>
              <a:off x="3048" y="1536"/>
              <a:ext cx="468" cy="714"/>
            </a:xfrm>
            <a:prstGeom prst="straightConnector1">
              <a:avLst/>
            </a:prstGeom>
            <a:noFill/>
            <a:ln w="19050">
              <a:solidFill>
                <a:srgbClr val="0000FF"/>
              </a:solidFill>
              <a:round/>
              <a:headEnd type="triangle" w="med" len="med"/>
              <a:tailEnd type="triangle" w="med" len="med"/>
            </a:ln>
            <a:extLst>
              <a:ext uri="{909E8E84-426E-40dd-AFC4-6F175D3DCCD1}">
                <a14:hiddenFill xmlns="" xmlns:a14="http://schemas.microsoft.com/office/drawing/2010/main">
                  <a:noFill/>
                </a14:hiddenFill>
              </a:ext>
            </a:extLst>
          </p:spPr>
        </p:cxnSp>
      </p:grpSp>
      <p:grpSp>
        <p:nvGrpSpPr>
          <p:cNvPr id="4" name="Group 37"/>
          <p:cNvGrpSpPr>
            <a:grpSpLocks/>
          </p:cNvGrpSpPr>
          <p:nvPr/>
        </p:nvGrpSpPr>
        <p:grpSpPr bwMode="auto">
          <a:xfrm>
            <a:off x="6243648" y="2076450"/>
            <a:ext cx="2371725" cy="2038350"/>
            <a:chOff x="3888" y="1260"/>
            <a:chExt cx="1494" cy="1284"/>
          </a:xfrm>
        </p:grpSpPr>
        <p:sp>
          <p:nvSpPr>
            <p:cNvPr id="50198" name="Oval 20"/>
            <p:cNvSpPr>
              <a:spLocks noChangeArrowheads="1"/>
            </p:cNvSpPr>
            <p:nvPr/>
          </p:nvSpPr>
          <p:spPr bwMode="auto">
            <a:xfrm>
              <a:off x="3888" y="1260"/>
              <a:ext cx="1491" cy="324"/>
            </a:xfrm>
            <a:prstGeom prst="ellipse">
              <a:avLst/>
            </a:prstGeom>
            <a:noFill/>
            <a:ln w="19050">
              <a:solidFill>
                <a:srgbClr val="0000FF"/>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50199" name="Oval 21"/>
            <p:cNvSpPr>
              <a:spLocks noChangeArrowheads="1"/>
            </p:cNvSpPr>
            <p:nvPr/>
          </p:nvSpPr>
          <p:spPr bwMode="auto">
            <a:xfrm>
              <a:off x="4371" y="2256"/>
              <a:ext cx="1011" cy="288"/>
            </a:xfrm>
            <a:prstGeom prst="ellipse">
              <a:avLst/>
            </a:prstGeom>
            <a:noFill/>
            <a:ln w="19050">
              <a:solidFill>
                <a:srgbClr val="0000FF"/>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cxnSp>
          <p:nvCxnSpPr>
            <p:cNvPr id="50200" name="AutoShape 22"/>
            <p:cNvCxnSpPr>
              <a:cxnSpLocks noChangeShapeType="1"/>
              <a:stCxn id="50198" idx="4"/>
              <a:endCxn id="50199" idx="0"/>
            </p:cNvCxnSpPr>
            <p:nvPr/>
          </p:nvCxnSpPr>
          <p:spPr bwMode="auto">
            <a:xfrm>
              <a:off x="4634" y="1584"/>
              <a:ext cx="243" cy="672"/>
            </a:xfrm>
            <a:prstGeom prst="straightConnector1">
              <a:avLst/>
            </a:prstGeom>
            <a:noFill/>
            <a:ln w="19050">
              <a:solidFill>
                <a:srgbClr val="0000FF"/>
              </a:solidFill>
              <a:round/>
              <a:headEnd type="triangle" w="med" len="med"/>
              <a:tailEnd type="triangle" w="med" len="med"/>
            </a:ln>
            <a:extLst>
              <a:ext uri="{909E8E84-426E-40dd-AFC4-6F175D3DCCD1}">
                <a14:hiddenFill xmlns="" xmlns:a14="http://schemas.microsoft.com/office/drawing/2010/main">
                  <a:noFill/>
                </a14:hiddenFill>
              </a:ext>
            </a:extLst>
          </p:spPr>
        </p:cxnSp>
      </p:grpSp>
      <p:sp>
        <p:nvSpPr>
          <p:cNvPr id="7" name="Slide Number Placeholder 6">
            <a:extLst>
              <a:ext uri="{FF2B5EF4-FFF2-40B4-BE49-F238E27FC236}">
                <a16:creationId xmlns:a16="http://schemas.microsoft.com/office/drawing/2014/main" id="{25C477CB-0F1D-6447-A14A-EC05363F837A}"/>
              </a:ext>
            </a:extLst>
          </p:cNvPr>
          <p:cNvSpPr>
            <a:spLocks noGrp="1"/>
          </p:cNvSpPr>
          <p:nvPr>
            <p:ph type="sldNum" sz="quarter" idx="12"/>
          </p:nvPr>
        </p:nvSpPr>
        <p:spPr/>
        <p:txBody>
          <a:bodyPr/>
          <a:lstStyle/>
          <a:p>
            <a:fld id="{A190D881-957A-7944-A8D0-1584E528B88F}" type="slidenum">
              <a:rPr lang="en-US" smtClean="0"/>
              <a:pPr/>
              <a:t>15</a:t>
            </a:fld>
            <a:endParaRPr lang="en-US"/>
          </a:p>
        </p:txBody>
      </p:sp>
    </p:spTree>
    <p:extLst>
      <p:ext uri="{BB962C8B-B14F-4D97-AF65-F5344CB8AC3E}">
        <p14:creationId xmlns:p14="http://schemas.microsoft.com/office/powerpoint/2010/main" val="50088485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subTnLst>
                                    <p:set>
                                      <p:cBhvr override="childStyle">
                                        <p:cTn dur="1" fill="hold" display="0" masterRel="nextClick" afterEffect="1"/>
                                        <p:tgtEl>
                                          <p:spTgt spid="2"/>
                                        </p:tgtEl>
                                        <p:attrNameLst>
                                          <p:attrName>style.visibility</p:attrName>
                                        </p:attrNameLst>
                                      </p:cBhvr>
                                      <p:to>
                                        <p:strVal val="hidden"/>
                                      </p:to>
                                    </p:set>
                                  </p:sub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subTnLst>
                                    <p:set>
                                      <p:cBhvr override="childStyle">
                                        <p:cTn dur="1" fill="hold" display="0" masterRel="nextClick" afterEffect="1"/>
                                        <p:tgtEl>
                                          <p:spTgt spid="3"/>
                                        </p:tgtEl>
                                        <p:attrNameLst>
                                          <p:attrName>style.visibility</p:attrName>
                                        </p:attrNameLst>
                                      </p:cBhvr>
                                      <p:to>
                                        <p:strVal val="hidden"/>
                                      </p:to>
                                    </p:set>
                                  </p:sub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Text Box 4"/>
          <p:cNvSpPr txBox="1">
            <a:spLocks noChangeArrowheads="1"/>
          </p:cNvSpPr>
          <p:nvPr/>
        </p:nvSpPr>
        <p:spPr bwMode="auto">
          <a:xfrm>
            <a:off x="3541719" y="3654427"/>
            <a:ext cx="4955864" cy="193893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1383" tIns="45692" rIns="91383" bIns="45692">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dirty="0">
                <a:solidFill>
                  <a:srgbClr val="D3A600"/>
                </a:solidFill>
              </a:rPr>
              <a:t>GET /</a:t>
            </a:r>
            <a:r>
              <a:rPr lang="en-US" dirty="0" err="1">
                <a:solidFill>
                  <a:srgbClr val="D3A600"/>
                </a:solidFill>
              </a:rPr>
              <a:t>somedir</a:t>
            </a:r>
            <a:r>
              <a:rPr lang="en-US" dirty="0">
                <a:solidFill>
                  <a:srgbClr val="D3A600"/>
                </a:solidFill>
              </a:rPr>
              <a:t>/</a:t>
            </a:r>
            <a:r>
              <a:rPr lang="en-US" dirty="0" err="1">
                <a:solidFill>
                  <a:srgbClr val="D3A600"/>
                </a:solidFill>
              </a:rPr>
              <a:t>page.html</a:t>
            </a:r>
            <a:r>
              <a:rPr lang="en-US" dirty="0">
                <a:solidFill>
                  <a:srgbClr val="D3A600"/>
                </a:solidFill>
              </a:rPr>
              <a:t> HTTP/1.1</a:t>
            </a:r>
          </a:p>
          <a:p>
            <a:pPr algn="l"/>
            <a:r>
              <a:rPr lang="en-US" dirty="0">
                <a:solidFill>
                  <a:srgbClr val="D3A600"/>
                </a:solidFill>
              </a:rPr>
              <a:t>Host: </a:t>
            </a:r>
            <a:r>
              <a:rPr lang="en-US" dirty="0" err="1">
                <a:solidFill>
                  <a:srgbClr val="D3A600"/>
                </a:solidFill>
              </a:rPr>
              <a:t>www.someschool.edu</a:t>
            </a:r>
            <a:r>
              <a:rPr lang="en-US" dirty="0">
                <a:solidFill>
                  <a:srgbClr val="D3A600"/>
                </a:solidFill>
              </a:rPr>
              <a:t> </a:t>
            </a:r>
          </a:p>
          <a:p>
            <a:pPr algn="l"/>
            <a:r>
              <a:rPr lang="en-US" dirty="0">
                <a:solidFill>
                  <a:srgbClr val="D3A600"/>
                </a:solidFill>
              </a:rPr>
              <a:t>User-agent: Mozilla/4.0</a:t>
            </a:r>
          </a:p>
          <a:p>
            <a:pPr algn="l"/>
            <a:r>
              <a:rPr lang="en-US" dirty="0">
                <a:solidFill>
                  <a:srgbClr val="D3A600"/>
                </a:solidFill>
              </a:rPr>
              <a:t>Connection: close </a:t>
            </a:r>
          </a:p>
          <a:p>
            <a:pPr algn="l"/>
            <a:r>
              <a:rPr lang="en-US" dirty="0">
                <a:solidFill>
                  <a:srgbClr val="D3A600"/>
                </a:solidFill>
              </a:rPr>
              <a:t>Accept-language: </a:t>
            </a:r>
            <a:r>
              <a:rPr lang="en-US" dirty="0" err="1">
                <a:solidFill>
                  <a:srgbClr val="D3A600"/>
                </a:solidFill>
              </a:rPr>
              <a:t>fr</a:t>
            </a:r>
            <a:r>
              <a:rPr lang="en-US" dirty="0">
                <a:solidFill>
                  <a:srgbClr val="D3A600"/>
                </a:solidFill>
              </a:rPr>
              <a:t> </a:t>
            </a:r>
          </a:p>
          <a:p>
            <a:pPr algn="l"/>
            <a:r>
              <a:rPr lang="en-US" b="0" dirty="0">
                <a:solidFill>
                  <a:srgbClr val="D3A600"/>
                </a:solidFill>
                <a:latin typeface="Courier" charset="0"/>
              </a:rPr>
              <a:t>(blank line)</a:t>
            </a:r>
            <a:r>
              <a:rPr lang="en-US" dirty="0">
                <a:solidFill>
                  <a:srgbClr val="D3A600"/>
                </a:solidFill>
              </a:rPr>
              <a:t> </a:t>
            </a:r>
            <a:endParaRPr lang="en-US" sz="2400" b="0" dirty="0">
              <a:solidFill>
                <a:srgbClr val="D3A600"/>
              </a:solidFill>
              <a:latin typeface="Times New Roman" charset="0"/>
            </a:endParaRPr>
          </a:p>
        </p:txBody>
      </p:sp>
      <p:sp>
        <p:nvSpPr>
          <p:cNvPr id="50180" name="Rectangle 2"/>
          <p:cNvSpPr>
            <a:spLocks noGrp="1" noChangeArrowheads="1"/>
          </p:cNvSpPr>
          <p:nvPr>
            <p:ph type="title"/>
          </p:nvPr>
        </p:nvSpPr>
        <p:spPr/>
        <p:txBody>
          <a:bodyPr/>
          <a:lstStyle/>
          <a:p>
            <a:r>
              <a:rPr lang="en-US" dirty="0"/>
              <a:t>Client-to-server communication</a:t>
            </a:r>
          </a:p>
        </p:txBody>
      </p:sp>
      <p:sp>
        <p:nvSpPr>
          <p:cNvPr id="1056771" name="Rectangle 3"/>
          <p:cNvSpPr>
            <a:spLocks noGrp="1" noChangeArrowheads="1"/>
          </p:cNvSpPr>
          <p:nvPr>
            <p:ph idx="1"/>
          </p:nvPr>
        </p:nvSpPr>
        <p:spPr/>
        <p:txBody>
          <a:bodyPr/>
          <a:lstStyle/>
          <a:p>
            <a:r>
              <a:rPr lang="en-US" dirty="0"/>
              <a:t>HTTP Request Message</a:t>
            </a:r>
          </a:p>
          <a:p>
            <a:pPr lvl="1"/>
            <a:r>
              <a:rPr lang="en-US" dirty="0"/>
              <a:t>Request line: method, resource, and protocol version</a:t>
            </a:r>
          </a:p>
          <a:p>
            <a:pPr lvl="1"/>
            <a:r>
              <a:rPr lang="en-US" dirty="0"/>
              <a:t>Request headers: provide info or modify request</a:t>
            </a:r>
          </a:p>
          <a:p>
            <a:pPr lvl="1"/>
            <a:r>
              <a:rPr lang="en-US" dirty="0"/>
              <a:t>Body: optional data (e.g., to </a:t>
            </a:r>
            <a:r>
              <a:rPr lang="ja-JP" altLang="en-US" dirty="0"/>
              <a:t>“</a:t>
            </a:r>
            <a:r>
              <a:rPr lang="en-US" dirty="0"/>
              <a:t>POST</a:t>
            </a:r>
            <a:r>
              <a:rPr lang="ja-JP" altLang="en-US" dirty="0"/>
              <a:t>”</a:t>
            </a:r>
            <a:r>
              <a:rPr lang="en-US" dirty="0"/>
              <a:t> data to server)</a:t>
            </a:r>
          </a:p>
        </p:txBody>
      </p:sp>
      <p:sp>
        <p:nvSpPr>
          <p:cNvPr id="5" name="Date Placeholder 4"/>
          <p:cNvSpPr>
            <a:spLocks noGrp="1"/>
          </p:cNvSpPr>
          <p:nvPr>
            <p:ph type="dt" sz="half" idx="10"/>
          </p:nvPr>
        </p:nvSpPr>
        <p:spPr/>
        <p:txBody>
          <a:bodyPr/>
          <a:lstStyle/>
          <a:p>
            <a:r>
              <a:rPr lang="en-US"/>
              <a:t>September 9, 2019</a:t>
            </a:r>
          </a:p>
        </p:txBody>
      </p:sp>
      <p:sp>
        <p:nvSpPr>
          <p:cNvPr id="6" name="Footer Placeholder 5"/>
          <p:cNvSpPr>
            <a:spLocks noGrp="1"/>
          </p:cNvSpPr>
          <p:nvPr>
            <p:ph type="ftr" sz="quarter" idx="11"/>
          </p:nvPr>
        </p:nvSpPr>
        <p:spPr/>
        <p:txBody>
          <a:bodyPr/>
          <a:lstStyle/>
          <a:p>
            <a:r>
              <a:rPr lang="en-US"/>
              <a:t>EECS 489 – Lecture 3</a:t>
            </a:r>
          </a:p>
        </p:txBody>
      </p:sp>
      <p:sp>
        <p:nvSpPr>
          <p:cNvPr id="50182" name="Text Box 5"/>
          <p:cNvSpPr txBox="1">
            <a:spLocks noChangeArrowheads="1"/>
          </p:cNvSpPr>
          <p:nvPr/>
        </p:nvSpPr>
        <p:spPr bwMode="auto">
          <a:xfrm>
            <a:off x="228600" y="3641726"/>
            <a:ext cx="2971800" cy="37365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1383" tIns="45692" rIns="91383" bIns="45692">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ctr"/>
            <a:r>
              <a:rPr lang="en-US" sz="1800" i="1" dirty="0">
                <a:solidFill>
                  <a:schemeClr val="accent2"/>
                </a:solidFill>
                <a:latin typeface="Arial" charset="0"/>
              </a:rPr>
              <a:t>request line</a:t>
            </a:r>
            <a:endParaRPr lang="en-US" sz="1800" b="0" i="1" dirty="0">
              <a:solidFill>
                <a:schemeClr val="accent2"/>
              </a:solidFill>
              <a:latin typeface="Arial" charset="0"/>
            </a:endParaRPr>
          </a:p>
        </p:txBody>
      </p:sp>
      <p:sp>
        <p:nvSpPr>
          <p:cNvPr id="50183" name="Line 6"/>
          <p:cNvSpPr>
            <a:spLocks noChangeShapeType="1"/>
          </p:cNvSpPr>
          <p:nvPr/>
        </p:nvSpPr>
        <p:spPr bwMode="auto">
          <a:xfrm flipV="1">
            <a:off x="2514600" y="3886200"/>
            <a:ext cx="1066800" cy="0"/>
          </a:xfrm>
          <a:prstGeom prst="line">
            <a:avLst/>
          </a:prstGeom>
          <a:noFill/>
          <a:ln w="19050">
            <a:solidFill>
              <a:schemeClr val="accent2"/>
            </a:solidFill>
            <a:round/>
            <a:headEnd/>
            <a:tailEnd type="triangle" w="med" len="med"/>
          </a:ln>
          <a:extLst>
            <a:ext uri="{909E8E84-426E-40dd-AFC4-6F175D3DCCD1}">
              <a14:hiddenFill xmlns="" xmlns:a14="http://schemas.microsoft.com/office/drawing/2010/main">
                <a:noFill/>
              </a14:hiddenFill>
            </a:ext>
          </a:extLst>
        </p:spPr>
        <p:txBody>
          <a:bodyPr wrap="none" lIns="91383" tIns="45692" rIns="91383" bIns="45692" anchor="ctr"/>
          <a:lstStyle/>
          <a:p>
            <a:pPr algn="ctr"/>
            <a:endParaRPr lang="en-US"/>
          </a:p>
        </p:txBody>
      </p:sp>
      <p:sp>
        <p:nvSpPr>
          <p:cNvPr id="50184" name="Freeform 7"/>
          <p:cNvSpPr>
            <a:spLocks/>
          </p:cNvSpPr>
          <p:nvPr/>
        </p:nvSpPr>
        <p:spPr bwMode="auto">
          <a:xfrm>
            <a:off x="3581400" y="3978287"/>
            <a:ext cx="228600" cy="1279525"/>
          </a:xfrm>
          <a:custGeom>
            <a:avLst/>
            <a:gdLst>
              <a:gd name="T0" fmla="*/ 185928 w 150"/>
              <a:gd name="T1" fmla="*/ 8309 h 924"/>
              <a:gd name="T2" fmla="*/ 0 w 150"/>
              <a:gd name="T3" fmla="*/ 0 h 924"/>
              <a:gd name="T4" fmla="*/ 0 w 150"/>
              <a:gd name="T5" fmla="*/ 1279525 h 924"/>
              <a:gd name="T6" fmla="*/ 228600 w 150"/>
              <a:gd name="T7" fmla="*/ 1271216 h 924"/>
              <a:gd name="T8" fmla="*/ 0 60000 65536"/>
              <a:gd name="T9" fmla="*/ 0 60000 65536"/>
              <a:gd name="T10" fmla="*/ 0 60000 65536"/>
              <a:gd name="T11" fmla="*/ 0 60000 65536"/>
              <a:gd name="T12" fmla="*/ 0 w 150"/>
              <a:gd name="T13" fmla="*/ 0 h 924"/>
              <a:gd name="T14" fmla="*/ 150 w 150"/>
              <a:gd name="T15" fmla="*/ 924 h 924"/>
            </a:gdLst>
            <a:ahLst/>
            <a:cxnLst>
              <a:cxn ang="T8">
                <a:pos x="T0" y="T1"/>
              </a:cxn>
              <a:cxn ang="T9">
                <a:pos x="T2" y="T3"/>
              </a:cxn>
              <a:cxn ang="T10">
                <a:pos x="T4" y="T5"/>
              </a:cxn>
              <a:cxn ang="T11">
                <a:pos x="T6" y="T7"/>
              </a:cxn>
            </a:cxnLst>
            <a:rect l="T12" t="T13" r="T14" b="T15"/>
            <a:pathLst>
              <a:path w="150" h="924">
                <a:moveTo>
                  <a:pt x="122" y="6"/>
                </a:moveTo>
                <a:lnTo>
                  <a:pt x="0" y="0"/>
                </a:lnTo>
                <a:lnTo>
                  <a:pt x="0" y="924"/>
                </a:lnTo>
                <a:lnTo>
                  <a:pt x="150" y="918"/>
                </a:lnTo>
              </a:path>
            </a:pathLst>
          </a:custGeom>
          <a:noFill/>
          <a:ln w="19050">
            <a:solidFill>
              <a:schemeClr val="accent2"/>
            </a:solidFill>
            <a:round/>
            <a:headEnd/>
            <a:tailEnd/>
          </a:ln>
          <a:extLst>
            <a:ext uri="{909E8E84-426E-40dd-AFC4-6F175D3DCCD1}">
              <a14:hiddenFill xmlns="" xmlns:a14="http://schemas.microsoft.com/office/drawing/2010/main">
                <a:solidFill>
                  <a:srgbClr val="FFFFFF"/>
                </a:solidFill>
              </a14:hiddenFill>
            </a:ext>
          </a:extLst>
        </p:spPr>
        <p:txBody>
          <a:bodyPr wrap="none" lIns="91383" tIns="45692" rIns="91383" bIns="45692" anchor="ctr"/>
          <a:lstStyle/>
          <a:p>
            <a:pPr algn="ctr"/>
            <a:endParaRPr lang="en-US"/>
          </a:p>
        </p:txBody>
      </p:sp>
      <p:sp>
        <p:nvSpPr>
          <p:cNvPr id="50185" name="Text Box 8"/>
          <p:cNvSpPr txBox="1">
            <a:spLocks noChangeArrowheads="1"/>
          </p:cNvSpPr>
          <p:nvPr/>
        </p:nvSpPr>
        <p:spPr bwMode="auto">
          <a:xfrm>
            <a:off x="2590801" y="4267201"/>
            <a:ext cx="1010839" cy="65498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1383" tIns="45692" rIns="91383" bIns="45692">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sz="1800" i="1">
                <a:solidFill>
                  <a:schemeClr val="accent2"/>
                </a:solidFill>
                <a:latin typeface="Arial" charset="0"/>
              </a:rPr>
              <a:t>header</a:t>
            </a:r>
          </a:p>
          <a:p>
            <a:pPr algn="l"/>
            <a:r>
              <a:rPr lang="en-US" sz="1800" i="1">
                <a:solidFill>
                  <a:schemeClr val="accent2"/>
                </a:solidFill>
                <a:latin typeface="Arial" charset="0"/>
              </a:rPr>
              <a:t> lines</a:t>
            </a:r>
          </a:p>
        </p:txBody>
      </p:sp>
      <p:sp>
        <p:nvSpPr>
          <p:cNvPr id="50186" name="Line 9"/>
          <p:cNvSpPr>
            <a:spLocks noChangeShapeType="1"/>
          </p:cNvSpPr>
          <p:nvPr/>
        </p:nvSpPr>
        <p:spPr bwMode="auto">
          <a:xfrm flipV="1">
            <a:off x="2819400" y="5410201"/>
            <a:ext cx="838202" cy="212726"/>
          </a:xfrm>
          <a:prstGeom prst="line">
            <a:avLst/>
          </a:prstGeom>
          <a:noFill/>
          <a:ln w="19050">
            <a:solidFill>
              <a:schemeClr val="accent2"/>
            </a:solidFill>
            <a:round/>
            <a:headEnd/>
            <a:tailEnd type="triangle" w="med" len="med"/>
          </a:ln>
          <a:extLst>
            <a:ext uri="{909E8E84-426E-40dd-AFC4-6F175D3DCCD1}">
              <a14:hiddenFill xmlns="" xmlns:a14="http://schemas.microsoft.com/office/drawing/2010/main">
                <a:noFill/>
              </a14:hiddenFill>
            </a:ext>
          </a:extLst>
        </p:spPr>
        <p:txBody>
          <a:bodyPr wrap="none" lIns="91383" tIns="45692" rIns="91383" bIns="45692" anchor="ctr"/>
          <a:lstStyle/>
          <a:p>
            <a:pPr algn="ctr"/>
            <a:endParaRPr lang="en-US"/>
          </a:p>
        </p:txBody>
      </p:sp>
      <p:sp>
        <p:nvSpPr>
          <p:cNvPr id="50187" name="Text Box 10"/>
          <p:cNvSpPr txBox="1">
            <a:spLocks noChangeArrowheads="1"/>
          </p:cNvSpPr>
          <p:nvPr/>
        </p:nvSpPr>
        <p:spPr bwMode="auto">
          <a:xfrm>
            <a:off x="304800" y="5650564"/>
            <a:ext cx="3124200" cy="65498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1383" tIns="45692" rIns="91383" bIns="45692">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ctr"/>
            <a:r>
              <a:rPr lang="en-US" sz="1800" i="1" dirty="0">
                <a:solidFill>
                  <a:schemeClr val="accent2"/>
                </a:solidFill>
                <a:latin typeface="Arial" charset="0"/>
              </a:rPr>
              <a:t>carriage return line feed</a:t>
            </a:r>
          </a:p>
          <a:p>
            <a:pPr algn="ctr"/>
            <a:r>
              <a:rPr lang="en-US" sz="1800" i="1" dirty="0">
                <a:solidFill>
                  <a:schemeClr val="accent2"/>
                </a:solidFill>
                <a:latin typeface="Arial" charset="0"/>
              </a:rPr>
              <a:t>indicates end of message</a:t>
            </a:r>
            <a:endParaRPr lang="en-US" sz="1800" b="0" i="1" dirty="0">
              <a:solidFill>
                <a:schemeClr val="accent2"/>
              </a:solidFill>
              <a:latin typeface="Times New Roman" charset="0"/>
            </a:endParaRPr>
          </a:p>
        </p:txBody>
      </p:sp>
      <p:grpSp>
        <p:nvGrpSpPr>
          <p:cNvPr id="50193" name="Group 39"/>
          <p:cNvGrpSpPr>
            <a:grpSpLocks/>
          </p:cNvGrpSpPr>
          <p:nvPr/>
        </p:nvGrpSpPr>
        <p:grpSpPr bwMode="auto">
          <a:xfrm>
            <a:off x="2057400" y="2895601"/>
            <a:ext cx="6324600" cy="3425825"/>
            <a:chOff x="1296" y="1824"/>
            <a:chExt cx="3984" cy="2158"/>
          </a:xfrm>
        </p:grpSpPr>
        <p:sp>
          <p:nvSpPr>
            <p:cNvPr id="50195" name="Oval 26"/>
            <p:cNvSpPr>
              <a:spLocks noChangeArrowheads="1"/>
            </p:cNvSpPr>
            <p:nvPr/>
          </p:nvSpPr>
          <p:spPr bwMode="auto">
            <a:xfrm>
              <a:off x="1296" y="1824"/>
              <a:ext cx="1248" cy="384"/>
            </a:xfrm>
            <a:prstGeom prst="ellipse">
              <a:avLst/>
            </a:prstGeom>
            <a:noFill/>
            <a:ln w="19050">
              <a:solidFill>
                <a:srgbClr val="0000FF"/>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50196" name="Oval 27"/>
            <p:cNvSpPr>
              <a:spLocks noChangeArrowheads="1"/>
            </p:cNvSpPr>
            <p:nvPr/>
          </p:nvSpPr>
          <p:spPr bwMode="auto">
            <a:xfrm>
              <a:off x="2160" y="3504"/>
              <a:ext cx="3120" cy="478"/>
            </a:xfrm>
            <a:prstGeom prst="ellipse">
              <a:avLst/>
            </a:prstGeom>
            <a:noFill/>
            <a:ln w="19050">
              <a:solidFill>
                <a:srgbClr val="0000FF"/>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cxnSp>
          <p:nvCxnSpPr>
            <p:cNvPr id="50197" name="AutoShape 28"/>
            <p:cNvCxnSpPr>
              <a:cxnSpLocks noChangeShapeType="1"/>
              <a:stCxn id="50195" idx="4"/>
              <a:endCxn id="50196" idx="1"/>
            </p:cNvCxnSpPr>
            <p:nvPr/>
          </p:nvCxnSpPr>
          <p:spPr bwMode="auto">
            <a:xfrm>
              <a:off x="1920" y="2208"/>
              <a:ext cx="697" cy="1366"/>
            </a:xfrm>
            <a:prstGeom prst="straightConnector1">
              <a:avLst/>
            </a:prstGeom>
            <a:noFill/>
            <a:ln w="19050">
              <a:solidFill>
                <a:srgbClr val="0000FF"/>
              </a:solidFill>
              <a:round/>
              <a:headEnd type="triangle" w="med" len="med"/>
              <a:tailEnd type="triangle" w="med" len="med"/>
            </a:ln>
            <a:extLst>
              <a:ext uri="{909E8E84-426E-40dd-AFC4-6F175D3DCCD1}">
                <a14:hiddenFill xmlns="" xmlns:a14="http://schemas.microsoft.com/office/drawing/2010/main">
                  <a:noFill/>
                </a14:hiddenFill>
              </a:ext>
            </a:extLst>
          </p:spPr>
        </p:cxnSp>
      </p:grpSp>
      <p:sp>
        <p:nvSpPr>
          <p:cNvPr id="2" name="Slide Number Placeholder 1">
            <a:extLst>
              <a:ext uri="{FF2B5EF4-FFF2-40B4-BE49-F238E27FC236}">
                <a16:creationId xmlns:a16="http://schemas.microsoft.com/office/drawing/2014/main" id="{55BA7F0B-16BF-F64A-B2B7-51358458CA0D}"/>
              </a:ext>
            </a:extLst>
          </p:cNvPr>
          <p:cNvSpPr>
            <a:spLocks noGrp="1"/>
          </p:cNvSpPr>
          <p:nvPr>
            <p:ph type="sldNum" sz="quarter" idx="12"/>
          </p:nvPr>
        </p:nvSpPr>
        <p:spPr/>
        <p:txBody>
          <a:bodyPr/>
          <a:lstStyle/>
          <a:p>
            <a:fld id="{A190D881-957A-7944-A8D0-1584E528B88F}" type="slidenum">
              <a:rPr lang="en-US" smtClean="0"/>
              <a:pPr/>
              <a:t>16</a:t>
            </a:fld>
            <a:endParaRPr lang="en-US"/>
          </a:p>
        </p:txBody>
      </p:sp>
    </p:spTree>
    <p:extLst>
      <p:ext uri="{BB962C8B-B14F-4D97-AF65-F5344CB8AC3E}">
        <p14:creationId xmlns:p14="http://schemas.microsoft.com/office/powerpoint/2010/main" val="142384094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019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5677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6771"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Rectangle 2"/>
          <p:cNvSpPr>
            <a:spLocks noGrp="1" noChangeArrowheads="1"/>
          </p:cNvSpPr>
          <p:nvPr>
            <p:ph type="title"/>
          </p:nvPr>
        </p:nvSpPr>
        <p:spPr/>
        <p:txBody>
          <a:bodyPr/>
          <a:lstStyle/>
          <a:p>
            <a:r>
              <a:rPr lang="en-US" dirty="0"/>
              <a:t>Server-to-client communication</a:t>
            </a:r>
          </a:p>
        </p:txBody>
      </p:sp>
      <p:sp>
        <p:nvSpPr>
          <p:cNvPr id="1058819" name="Rectangle 3"/>
          <p:cNvSpPr>
            <a:spLocks noGrp="1" noChangeArrowheads="1"/>
          </p:cNvSpPr>
          <p:nvPr>
            <p:ph idx="1"/>
          </p:nvPr>
        </p:nvSpPr>
        <p:spPr>
          <a:xfrm>
            <a:off x="685800" y="1600200"/>
            <a:ext cx="8305800" cy="4419600"/>
          </a:xfrm>
        </p:spPr>
        <p:txBody>
          <a:bodyPr/>
          <a:lstStyle/>
          <a:p>
            <a:r>
              <a:rPr lang="en-US" dirty="0"/>
              <a:t>HTTP Response Message</a:t>
            </a:r>
          </a:p>
          <a:p>
            <a:pPr lvl="1"/>
            <a:r>
              <a:rPr lang="en-US" dirty="0"/>
              <a:t>Status line: protocol version, status code, status phrase</a:t>
            </a:r>
          </a:p>
          <a:p>
            <a:pPr lvl="1"/>
            <a:r>
              <a:rPr lang="en-US" dirty="0"/>
              <a:t>Response headers: provide information</a:t>
            </a:r>
          </a:p>
          <a:p>
            <a:pPr lvl="1"/>
            <a:r>
              <a:rPr lang="en-US" dirty="0"/>
              <a:t>Body: optional data</a:t>
            </a:r>
          </a:p>
        </p:txBody>
      </p:sp>
      <p:sp>
        <p:nvSpPr>
          <p:cNvPr id="54277" name="Text Box 4"/>
          <p:cNvSpPr txBox="1">
            <a:spLocks noChangeArrowheads="1"/>
          </p:cNvSpPr>
          <p:nvPr/>
        </p:nvSpPr>
        <p:spPr bwMode="auto">
          <a:xfrm>
            <a:off x="3090865" y="3622677"/>
            <a:ext cx="5724529" cy="28622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1383" tIns="45692" rIns="91383" bIns="45692">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dirty="0">
                <a:solidFill>
                  <a:srgbClr val="D3A600"/>
                </a:solidFill>
              </a:rPr>
              <a:t>HTTP/1.1 200 OK </a:t>
            </a:r>
          </a:p>
          <a:p>
            <a:pPr algn="l"/>
            <a:r>
              <a:rPr lang="en-US" dirty="0">
                <a:solidFill>
                  <a:srgbClr val="D3A600"/>
                </a:solidFill>
              </a:rPr>
              <a:t>Connection close</a:t>
            </a:r>
          </a:p>
          <a:p>
            <a:pPr algn="l"/>
            <a:r>
              <a:rPr lang="en-US" dirty="0">
                <a:solidFill>
                  <a:srgbClr val="D3A600"/>
                </a:solidFill>
              </a:rPr>
              <a:t>Date: Thu, 06 Jan 2017 12:00:15 GMT </a:t>
            </a:r>
          </a:p>
          <a:p>
            <a:pPr algn="l"/>
            <a:r>
              <a:rPr lang="en-US" dirty="0">
                <a:solidFill>
                  <a:srgbClr val="D3A600"/>
                </a:solidFill>
              </a:rPr>
              <a:t>Server: Apache/1.3.0 (Unix) </a:t>
            </a:r>
          </a:p>
          <a:p>
            <a:pPr algn="l"/>
            <a:r>
              <a:rPr lang="en-US" dirty="0">
                <a:solidFill>
                  <a:srgbClr val="D3A600"/>
                </a:solidFill>
              </a:rPr>
              <a:t>Last-Modified: Mon, 22 Jun 2006 ... </a:t>
            </a:r>
          </a:p>
          <a:p>
            <a:pPr algn="l"/>
            <a:r>
              <a:rPr lang="en-US" dirty="0">
                <a:solidFill>
                  <a:srgbClr val="D3A600"/>
                </a:solidFill>
              </a:rPr>
              <a:t>Content-Length: 6821 </a:t>
            </a:r>
          </a:p>
          <a:p>
            <a:pPr algn="l"/>
            <a:r>
              <a:rPr lang="en-US" dirty="0">
                <a:solidFill>
                  <a:srgbClr val="D3A600"/>
                </a:solidFill>
              </a:rPr>
              <a:t>Content-Type: text/html</a:t>
            </a:r>
          </a:p>
          <a:p>
            <a:pPr algn="l"/>
            <a:r>
              <a:rPr lang="en-US" b="0" dirty="0">
                <a:solidFill>
                  <a:srgbClr val="D3A600"/>
                </a:solidFill>
                <a:latin typeface="Courier" charset="0"/>
              </a:rPr>
              <a:t>(blank line)</a:t>
            </a:r>
            <a:r>
              <a:rPr lang="en-US" dirty="0">
                <a:solidFill>
                  <a:srgbClr val="D3A600"/>
                </a:solidFill>
              </a:rPr>
              <a:t> </a:t>
            </a:r>
          </a:p>
          <a:p>
            <a:pPr algn="l"/>
            <a:r>
              <a:rPr lang="en-US" dirty="0">
                <a:solidFill>
                  <a:srgbClr val="D3A600"/>
                </a:solidFill>
              </a:rPr>
              <a:t>data data data data data ... </a:t>
            </a:r>
          </a:p>
        </p:txBody>
      </p:sp>
      <p:sp>
        <p:nvSpPr>
          <p:cNvPr id="54278" name="Text Box 5"/>
          <p:cNvSpPr txBox="1">
            <a:spLocks noChangeArrowheads="1"/>
          </p:cNvSpPr>
          <p:nvPr/>
        </p:nvSpPr>
        <p:spPr bwMode="auto">
          <a:xfrm>
            <a:off x="304800" y="3457575"/>
            <a:ext cx="2209800" cy="89249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1383" tIns="45692" rIns="91383" bIns="45692">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i="1" dirty="0">
                <a:solidFill>
                  <a:schemeClr val="accent2"/>
                </a:solidFill>
                <a:latin typeface="Arial" charset="0"/>
              </a:rPr>
              <a:t>status line</a:t>
            </a:r>
            <a:endParaRPr lang="en-US" b="0" dirty="0">
              <a:solidFill>
                <a:schemeClr val="accent2"/>
              </a:solidFill>
              <a:latin typeface="Arial" charset="0"/>
            </a:endParaRPr>
          </a:p>
          <a:p>
            <a:pPr algn="l"/>
            <a:r>
              <a:rPr lang="en-US" sz="1600" b="0" dirty="0">
                <a:solidFill>
                  <a:schemeClr val="accent2"/>
                </a:solidFill>
                <a:latin typeface="Arial" charset="0"/>
              </a:rPr>
              <a:t>(protocol, status code, status phrase)</a:t>
            </a:r>
            <a:endParaRPr lang="en-US" sz="2400" b="0" dirty="0">
              <a:solidFill>
                <a:schemeClr val="accent2"/>
              </a:solidFill>
              <a:latin typeface="Arial" charset="0"/>
            </a:endParaRPr>
          </a:p>
        </p:txBody>
      </p:sp>
      <p:sp>
        <p:nvSpPr>
          <p:cNvPr id="54279" name="Line 6"/>
          <p:cNvSpPr>
            <a:spLocks noChangeShapeType="1"/>
          </p:cNvSpPr>
          <p:nvPr/>
        </p:nvSpPr>
        <p:spPr bwMode="auto">
          <a:xfrm flipV="1">
            <a:off x="1905000" y="3657600"/>
            <a:ext cx="1295400" cy="0"/>
          </a:xfrm>
          <a:prstGeom prst="line">
            <a:avLst/>
          </a:prstGeom>
          <a:noFill/>
          <a:ln w="19050">
            <a:solidFill>
              <a:schemeClr val="accent2"/>
            </a:solidFill>
            <a:round/>
            <a:headEnd/>
            <a:tailEnd type="triangle" w="med" len="med"/>
          </a:ln>
          <a:extLst>
            <a:ext uri="{909E8E84-426E-40dd-AFC4-6F175D3DCCD1}">
              <a14:hiddenFill xmlns="" xmlns:a14="http://schemas.microsoft.com/office/drawing/2010/main">
                <a:noFill/>
              </a14:hiddenFill>
            </a:ext>
          </a:extLst>
        </p:spPr>
        <p:txBody>
          <a:bodyPr wrap="none" lIns="91383" tIns="45692" rIns="91383" bIns="45692" anchor="ctr"/>
          <a:lstStyle/>
          <a:p>
            <a:endParaRPr lang="en-US"/>
          </a:p>
        </p:txBody>
      </p:sp>
      <p:sp>
        <p:nvSpPr>
          <p:cNvPr id="54280" name="Freeform 7"/>
          <p:cNvSpPr>
            <a:spLocks/>
          </p:cNvSpPr>
          <p:nvPr/>
        </p:nvSpPr>
        <p:spPr bwMode="auto">
          <a:xfrm>
            <a:off x="2919414" y="4038601"/>
            <a:ext cx="257175" cy="1858963"/>
          </a:xfrm>
          <a:custGeom>
            <a:avLst/>
            <a:gdLst>
              <a:gd name="T0" fmla="*/ 209550 w 162"/>
              <a:gd name="T1" fmla="*/ 11716 h 1428"/>
              <a:gd name="T2" fmla="*/ 0 w 162"/>
              <a:gd name="T3" fmla="*/ 0 h 1428"/>
              <a:gd name="T4" fmla="*/ 0 w 162"/>
              <a:gd name="T5" fmla="*/ 1858963 h 1428"/>
              <a:gd name="T6" fmla="*/ 257175 w 162"/>
              <a:gd name="T7" fmla="*/ 1855058 h 1428"/>
              <a:gd name="T8" fmla="*/ 0 60000 65536"/>
              <a:gd name="T9" fmla="*/ 0 60000 65536"/>
              <a:gd name="T10" fmla="*/ 0 60000 65536"/>
              <a:gd name="T11" fmla="*/ 0 60000 65536"/>
              <a:gd name="T12" fmla="*/ 0 w 162"/>
              <a:gd name="T13" fmla="*/ 0 h 1428"/>
              <a:gd name="T14" fmla="*/ 162 w 162"/>
              <a:gd name="T15" fmla="*/ 1428 h 1428"/>
            </a:gdLst>
            <a:ahLst/>
            <a:cxnLst>
              <a:cxn ang="T8">
                <a:pos x="T0" y="T1"/>
              </a:cxn>
              <a:cxn ang="T9">
                <a:pos x="T2" y="T3"/>
              </a:cxn>
              <a:cxn ang="T10">
                <a:pos x="T4" y="T5"/>
              </a:cxn>
              <a:cxn ang="T11">
                <a:pos x="T6" y="T7"/>
              </a:cxn>
            </a:cxnLst>
            <a:rect l="T12" t="T13" r="T14" b="T15"/>
            <a:pathLst>
              <a:path w="162" h="1428">
                <a:moveTo>
                  <a:pt x="132" y="9"/>
                </a:moveTo>
                <a:lnTo>
                  <a:pt x="0" y="0"/>
                </a:lnTo>
                <a:lnTo>
                  <a:pt x="0" y="1428"/>
                </a:lnTo>
                <a:lnTo>
                  <a:pt x="162" y="1425"/>
                </a:lnTo>
              </a:path>
            </a:pathLst>
          </a:custGeom>
          <a:noFill/>
          <a:ln w="19050">
            <a:solidFill>
              <a:schemeClr val="accent2"/>
            </a:solidFill>
            <a:round/>
            <a:headEnd/>
            <a:tailEnd/>
          </a:ln>
          <a:extLst>
            <a:ext uri="{909E8E84-426E-40dd-AFC4-6F175D3DCCD1}">
              <a14:hiddenFill xmlns="" xmlns:a14="http://schemas.microsoft.com/office/drawing/2010/main">
                <a:solidFill>
                  <a:srgbClr val="FFFFFF"/>
                </a:solidFill>
              </a14:hiddenFill>
            </a:ext>
          </a:extLst>
        </p:spPr>
        <p:txBody>
          <a:bodyPr wrap="none" lIns="91383" tIns="45692" rIns="91383" bIns="45692" anchor="ctr"/>
          <a:lstStyle/>
          <a:p>
            <a:endParaRPr lang="en-US"/>
          </a:p>
        </p:txBody>
      </p:sp>
      <p:sp>
        <p:nvSpPr>
          <p:cNvPr id="54281" name="Text Box 8"/>
          <p:cNvSpPr txBox="1">
            <a:spLocks noChangeArrowheads="1"/>
          </p:cNvSpPr>
          <p:nvPr/>
        </p:nvSpPr>
        <p:spPr bwMode="auto">
          <a:xfrm>
            <a:off x="1295401" y="4649796"/>
            <a:ext cx="1981200" cy="40005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1383" tIns="45692" rIns="91383" bIns="45692">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i="1" dirty="0">
                <a:solidFill>
                  <a:schemeClr val="accent2"/>
                </a:solidFill>
                <a:latin typeface="Arial" charset="0"/>
              </a:rPr>
              <a:t>header lines</a:t>
            </a:r>
            <a:endParaRPr lang="en-US" sz="2400" i="1" dirty="0">
              <a:solidFill>
                <a:schemeClr val="accent2"/>
              </a:solidFill>
              <a:latin typeface="Arial" charset="0"/>
            </a:endParaRPr>
          </a:p>
        </p:txBody>
      </p:sp>
      <p:sp>
        <p:nvSpPr>
          <p:cNvPr id="54282" name="Line 9"/>
          <p:cNvSpPr>
            <a:spLocks noChangeShapeType="1"/>
          </p:cNvSpPr>
          <p:nvPr/>
        </p:nvSpPr>
        <p:spPr bwMode="auto">
          <a:xfrm flipV="1">
            <a:off x="1981201" y="6019800"/>
            <a:ext cx="1066800" cy="152400"/>
          </a:xfrm>
          <a:prstGeom prst="line">
            <a:avLst/>
          </a:prstGeom>
          <a:noFill/>
          <a:ln w="19050">
            <a:solidFill>
              <a:schemeClr val="accent2"/>
            </a:solidFill>
            <a:round/>
            <a:headEnd/>
            <a:tailEnd type="triangle" w="med" len="med"/>
          </a:ln>
          <a:extLst>
            <a:ext uri="{909E8E84-426E-40dd-AFC4-6F175D3DCCD1}">
              <a14:hiddenFill xmlns="" xmlns:a14="http://schemas.microsoft.com/office/drawing/2010/main">
                <a:noFill/>
              </a14:hiddenFill>
            </a:ext>
          </a:extLst>
        </p:spPr>
        <p:txBody>
          <a:bodyPr wrap="none" lIns="91383" tIns="45692" rIns="91383" bIns="45692" anchor="ctr"/>
          <a:lstStyle/>
          <a:p>
            <a:endParaRPr lang="en-US"/>
          </a:p>
        </p:txBody>
      </p:sp>
      <p:sp>
        <p:nvSpPr>
          <p:cNvPr id="54283" name="Text Box 10"/>
          <p:cNvSpPr txBox="1">
            <a:spLocks noChangeArrowheads="1"/>
          </p:cNvSpPr>
          <p:nvPr/>
        </p:nvSpPr>
        <p:spPr bwMode="auto">
          <a:xfrm>
            <a:off x="228600" y="5988057"/>
            <a:ext cx="2819400" cy="64627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1383" tIns="45692" rIns="91383" bIns="45692">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ctr"/>
            <a:r>
              <a:rPr lang="en-US" i="1" dirty="0">
                <a:solidFill>
                  <a:schemeClr val="accent2"/>
                </a:solidFill>
                <a:latin typeface="Arial" charset="0"/>
              </a:rPr>
              <a:t>data</a:t>
            </a:r>
          </a:p>
          <a:p>
            <a:pPr algn="ctr"/>
            <a:r>
              <a:rPr lang="en-US" sz="1600" b="0" i="1" dirty="0">
                <a:solidFill>
                  <a:schemeClr val="accent2"/>
                </a:solidFill>
                <a:latin typeface="Arial" charset="0"/>
              </a:rPr>
              <a:t>e.g.,</a:t>
            </a:r>
            <a:r>
              <a:rPr lang="en-US" sz="1600" b="0" dirty="0">
                <a:solidFill>
                  <a:schemeClr val="accent2"/>
                </a:solidFill>
                <a:latin typeface="Arial" charset="0"/>
              </a:rPr>
              <a:t> requested HTML file</a:t>
            </a:r>
            <a:endParaRPr lang="en-US" sz="2400" b="0" dirty="0">
              <a:solidFill>
                <a:schemeClr val="accent2"/>
              </a:solidFill>
              <a:latin typeface="Arial" charset="0"/>
            </a:endParaRPr>
          </a:p>
        </p:txBody>
      </p:sp>
      <p:grpSp>
        <p:nvGrpSpPr>
          <p:cNvPr id="2" name="Group 26"/>
          <p:cNvGrpSpPr>
            <a:grpSpLocks/>
          </p:cNvGrpSpPr>
          <p:nvPr/>
        </p:nvGrpSpPr>
        <p:grpSpPr bwMode="auto">
          <a:xfrm>
            <a:off x="2819401" y="2133600"/>
            <a:ext cx="2362200" cy="1905000"/>
            <a:chOff x="2112" y="1200"/>
            <a:chExt cx="1488" cy="1200"/>
          </a:xfrm>
        </p:grpSpPr>
        <p:sp>
          <p:nvSpPr>
            <p:cNvPr id="54293" name="Oval 12"/>
            <p:cNvSpPr>
              <a:spLocks noChangeArrowheads="1"/>
            </p:cNvSpPr>
            <p:nvPr/>
          </p:nvSpPr>
          <p:spPr bwMode="auto">
            <a:xfrm>
              <a:off x="2112" y="1200"/>
              <a:ext cx="1488" cy="240"/>
            </a:xfrm>
            <a:prstGeom prst="ellipse">
              <a:avLst/>
            </a:prstGeom>
            <a:noFill/>
            <a:ln w="19050">
              <a:solidFill>
                <a:srgbClr val="0000FF"/>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54294" name="Oval 13"/>
            <p:cNvSpPr>
              <a:spLocks noChangeArrowheads="1"/>
            </p:cNvSpPr>
            <p:nvPr/>
          </p:nvSpPr>
          <p:spPr bwMode="auto">
            <a:xfrm>
              <a:off x="2256" y="2160"/>
              <a:ext cx="912" cy="240"/>
            </a:xfrm>
            <a:prstGeom prst="ellipse">
              <a:avLst/>
            </a:prstGeom>
            <a:noFill/>
            <a:ln w="19050">
              <a:solidFill>
                <a:srgbClr val="0000FF"/>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cxnSp>
          <p:nvCxnSpPr>
            <p:cNvPr id="54295" name="AutoShape 14"/>
            <p:cNvCxnSpPr>
              <a:cxnSpLocks noChangeShapeType="1"/>
              <a:stCxn id="54293" idx="4"/>
              <a:endCxn id="54294" idx="0"/>
            </p:cNvCxnSpPr>
            <p:nvPr/>
          </p:nvCxnSpPr>
          <p:spPr bwMode="auto">
            <a:xfrm flipH="1">
              <a:off x="2712" y="1440"/>
              <a:ext cx="144" cy="720"/>
            </a:xfrm>
            <a:prstGeom prst="straightConnector1">
              <a:avLst/>
            </a:prstGeom>
            <a:noFill/>
            <a:ln w="19050">
              <a:solidFill>
                <a:srgbClr val="0000FF"/>
              </a:solidFill>
              <a:round/>
              <a:headEnd type="triangle" w="med" len="med"/>
              <a:tailEnd type="triangle" w="med" len="med"/>
            </a:ln>
            <a:extLst>
              <a:ext uri="{909E8E84-426E-40dd-AFC4-6F175D3DCCD1}">
                <a14:hiddenFill xmlns="" xmlns:a14="http://schemas.microsoft.com/office/drawing/2010/main">
                  <a:noFill/>
                </a14:hiddenFill>
              </a:ext>
            </a:extLst>
          </p:spPr>
        </p:cxnSp>
      </p:grpSp>
      <p:grpSp>
        <p:nvGrpSpPr>
          <p:cNvPr id="3" name="Group 27"/>
          <p:cNvGrpSpPr>
            <a:grpSpLocks/>
          </p:cNvGrpSpPr>
          <p:nvPr/>
        </p:nvGrpSpPr>
        <p:grpSpPr bwMode="auto">
          <a:xfrm>
            <a:off x="4419600" y="2133600"/>
            <a:ext cx="2514600" cy="1905000"/>
            <a:chOff x="2784" y="1200"/>
            <a:chExt cx="1584" cy="1200"/>
          </a:xfrm>
        </p:grpSpPr>
        <p:sp>
          <p:nvSpPr>
            <p:cNvPr id="54290" name="Oval 16"/>
            <p:cNvSpPr>
              <a:spLocks noChangeArrowheads="1"/>
            </p:cNvSpPr>
            <p:nvPr/>
          </p:nvSpPr>
          <p:spPr bwMode="auto">
            <a:xfrm>
              <a:off x="3312" y="1200"/>
              <a:ext cx="1056" cy="240"/>
            </a:xfrm>
            <a:prstGeom prst="ellipse">
              <a:avLst/>
            </a:prstGeom>
            <a:noFill/>
            <a:ln w="19050">
              <a:solidFill>
                <a:srgbClr val="0000FF"/>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54291" name="Oval 17"/>
            <p:cNvSpPr>
              <a:spLocks noChangeArrowheads="1"/>
            </p:cNvSpPr>
            <p:nvPr/>
          </p:nvSpPr>
          <p:spPr bwMode="auto">
            <a:xfrm>
              <a:off x="2784" y="2160"/>
              <a:ext cx="384" cy="240"/>
            </a:xfrm>
            <a:prstGeom prst="ellipse">
              <a:avLst/>
            </a:prstGeom>
            <a:noFill/>
            <a:ln w="19050">
              <a:solidFill>
                <a:srgbClr val="0000FF"/>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cxnSp>
          <p:nvCxnSpPr>
            <p:cNvPr id="54292" name="AutoShape 18"/>
            <p:cNvCxnSpPr>
              <a:cxnSpLocks noChangeShapeType="1"/>
              <a:stCxn id="54290" idx="4"/>
              <a:endCxn id="54291" idx="0"/>
            </p:cNvCxnSpPr>
            <p:nvPr/>
          </p:nvCxnSpPr>
          <p:spPr bwMode="auto">
            <a:xfrm flipH="1">
              <a:off x="2976" y="1440"/>
              <a:ext cx="864" cy="720"/>
            </a:xfrm>
            <a:prstGeom prst="straightConnector1">
              <a:avLst/>
            </a:prstGeom>
            <a:noFill/>
            <a:ln w="19050">
              <a:solidFill>
                <a:srgbClr val="0000FF"/>
              </a:solidFill>
              <a:round/>
              <a:headEnd type="triangle" w="med" len="med"/>
              <a:tailEnd type="triangle" w="med" len="med"/>
            </a:ln>
            <a:extLst>
              <a:ext uri="{909E8E84-426E-40dd-AFC4-6F175D3DCCD1}">
                <a14:hiddenFill xmlns="" xmlns:a14="http://schemas.microsoft.com/office/drawing/2010/main">
                  <a:noFill/>
                </a14:hiddenFill>
              </a:ext>
            </a:extLst>
          </p:spPr>
        </p:cxnSp>
      </p:grpSp>
      <p:grpSp>
        <p:nvGrpSpPr>
          <p:cNvPr id="4" name="Group 28"/>
          <p:cNvGrpSpPr>
            <a:grpSpLocks/>
          </p:cNvGrpSpPr>
          <p:nvPr/>
        </p:nvGrpSpPr>
        <p:grpSpPr bwMode="auto">
          <a:xfrm>
            <a:off x="5029200" y="2133600"/>
            <a:ext cx="3810000" cy="1905000"/>
            <a:chOff x="3120" y="1200"/>
            <a:chExt cx="2400" cy="1200"/>
          </a:xfrm>
        </p:grpSpPr>
        <p:sp>
          <p:nvSpPr>
            <p:cNvPr id="54287" name="Oval 20"/>
            <p:cNvSpPr>
              <a:spLocks noChangeArrowheads="1"/>
            </p:cNvSpPr>
            <p:nvPr/>
          </p:nvSpPr>
          <p:spPr bwMode="auto">
            <a:xfrm>
              <a:off x="4320" y="1200"/>
              <a:ext cx="1200" cy="240"/>
            </a:xfrm>
            <a:prstGeom prst="ellipse">
              <a:avLst/>
            </a:prstGeom>
            <a:noFill/>
            <a:ln w="19050">
              <a:solidFill>
                <a:srgbClr val="0000FF"/>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54288" name="Oval 21"/>
            <p:cNvSpPr>
              <a:spLocks noChangeArrowheads="1"/>
            </p:cNvSpPr>
            <p:nvPr/>
          </p:nvSpPr>
          <p:spPr bwMode="auto">
            <a:xfrm>
              <a:off x="3120" y="2160"/>
              <a:ext cx="384" cy="240"/>
            </a:xfrm>
            <a:prstGeom prst="ellipse">
              <a:avLst/>
            </a:prstGeom>
            <a:noFill/>
            <a:ln w="19050">
              <a:solidFill>
                <a:srgbClr val="0000FF"/>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cxnSp>
          <p:nvCxnSpPr>
            <p:cNvPr id="54289" name="AutoShape 22"/>
            <p:cNvCxnSpPr>
              <a:cxnSpLocks noChangeShapeType="1"/>
              <a:stCxn id="54287" idx="4"/>
              <a:endCxn id="54288" idx="7"/>
            </p:cNvCxnSpPr>
            <p:nvPr/>
          </p:nvCxnSpPr>
          <p:spPr bwMode="auto">
            <a:xfrm flipH="1">
              <a:off x="3448" y="1440"/>
              <a:ext cx="1472" cy="755"/>
            </a:xfrm>
            <a:prstGeom prst="straightConnector1">
              <a:avLst/>
            </a:prstGeom>
            <a:noFill/>
            <a:ln w="19050">
              <a:solidFill>
                <a:srgbClr val="0000FF"/>
              </a:solidFill>
              <a:round/>
              <a:headEnd type="triangle" w="med" len="med"/>
              <a:tailEnd type="triangle" w="med" len="med"/>
            </a:ln>
            <a:extLst>
              <a:ext uri="{909E8E84-426E-40dd-AFC4-6F175D3DCCD1}">
                <a14:hiddenFill xmlns="" xmlns:a14="http://schemas.microsoft.com/office/drawing/2010/main">
                  <a:noFill/>
                </a14:hiddenFill>
              </a:ext>
            </a:extLst>
          </p:spPr>
        </p:cxnSp>
      </p:grpSp>
      <p:sp>
        <p:nvSpPr>
          <p:cNvPr id="6" name="Footer Placeholder 5">
            <a:extLst>
              <a:ext uri="{FF2B5EF4-FFF2-40B4-BE49-F238E27FC236}">
                <a16:creationId xmlns:a16="http://schemas.microsoft.com/office/drawing/2014/main" id="{7FDDB9C7-733B-7646-9C83-B0C77CF31A11}"/>
              </a:ext>
            </a:extLst>
          </p:cNvPr>
          <p:cNvSpPr>
            <a:spLocks noGrp="1"/>
          </p:cNvSpPr>
          <p:nvPr>
            <p:ph type="ftr" sz="quarter" idx="11"/>
          </p:nvPr>
        </p:nvSpPr>
        <p:spPr/>
        <p:txBody>
          <a:bodyPr/>
          <a:lstStyle/>
          <a:p>
            <a:r>
              <a:rPr lang="en-US"/>
              <a:t>EECS 489 – Lecture 3</a:t>
            </a:r>
            <a:endParaRPr lang="en-US" sz="1050" b="0">
              <a:latin typeface="Times New Roman" charset="0"/>
            </a:endParaRPr>
          </a:p>
        </p:txBody>
      </p:sp>
      <p:sp>
        <p:nvSpPr>
          <p:cNvPr id="5" name="Date Placeholder 4">
            <a:extLst>
              <a:ext uri="{FF2B5EF4-FFF2-40B4-BE49-F238E27FC236}">
                <a16:creationId xmlns:a16="http://schemas.microsoft.com/office/drawing/2014/main" id="{2DC1079C-5AFB-2341-81F0-F46235A3BA42}"/>
              </a:ext>
            </a:extLst>
          </p:cNvPr>
          <p:cNvSpPr>
            <a:spLocks noGrp="1"/>
          </p:cNvSpPr>
          <p:nvPr>
            <p:ph type="dt" sz="half" idx="10"/>
          </p:nvPr>
        </p:nvSpPr>
        <p:spPr/>
        <p:txBody>
          <a:bodyPr/>
          <a:lstStyle/>
          <a:p>
            <a:r>
              <a:rPr lang="en-US"/>
              <a:t>September 9, 2019</a:t>
            </a:r>
            <a:endParaRPr lang="en-US" sz="1050" b="0">
              <a:latin typeface="Times New Roman" charset="0"/>
            </a:endParaRPr>
          </a:p>
        </p:txBody>
      </p:sp>
      <p:sp>
        <p:nvSpPr>
          <p:cNvPr id="7" name="Slide Number Placeholder 6">
            <a:extLst>
              <a:ext uri="{FF2B5EF4-FFF2-40B4-BE49-F238E27FC236}">
                <a16:creationId xmlns:a16="http://schemas.microsoft.com/office/drawing/2014/main" id="{B3613D35-F76B-4E42-9121-97EA9BE6A93C}"/>
              </a:ext>
            </a:extLst>
          </p:cNvPr>
          <p:cNvSpPr>
            <a:spLocks noGrp="1"/>
          </p:cNvSpPr>
          <p:nvPr>
            <p:ph type="sldNum" sz="quarter" idx="12"/>
          </p:nvPr>
        </p:nvSpPr>
        <p:spPr/>
        <p:txBody>
          <a:bodyPr/>
          <a:lstStyle/>
          <a:p>
            <a:fld id="{A190D881-957A-7944-A8D0-1584E528B88F}" type="slidenum">
              <a:rPr lang="en-US" smtClean="0"/>
              <a:pPr/>
              <a:t>17</a:t>
            </a:fld>
            <a:endParaRPr lang="en-US"/>
          </a:p>
        </p:txBody>
      </p:sp>
    </p:spTree>
    <p:extLst>
      <p:ext uri="{BB962C8B-B14F-4D97-AF65-F5344CB8AC3E}">
        <p14:creationId xmlns:p14="http://schemas.microsoft.com/office/powerpoint/2010/main" val="89111850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subTnLst>
                                    <p:set>
                                      <p:cBhvr override="childStyle">
                                        <p:cTn dur="1" fill="hold" display="0" masterRel="nextClick" afterEffect="1"/>
                                        <p:tgtEl>
                                          <p:spTgt spid="2"/>
                                        </p:tgtEl>
                                        <p:attrNameLst>
                                          <p:attrName>style.visibility</p:attrName>
                                        </p:attrNameLst>
                                      </p:cBhvr>
                                      <p:to>
                                        <p:strVal val="hidden"/>
                                      </p:to>
                                    </p:set>
                                  </p:sub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subTnLst>
                                    <p:set>
                                      <p:cBhvr override="childStyle">
                                        <p:cTn dur="1" fill="hold" display="0" masterRel="nextClick" afterEffect="1"/>
                                        <p:tgtEl>
                                          <p:spTgt spid="3"/>
                                        </p:tgtEl>
                                        <p:attrNameLst>
                                          <p:attrName>style.visibility</p:attrName>
                                        </p:attrNameLst>
                                      </p:cBhvr>
                                      <p:to>
                                        <p:strVal val="hidden"/>
                                      </p:to>
                                    </p:set>
                                  </p:sub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subTnLst>
                                    <p:set>
                                      <p:cBhvr override="childStyle">
                                        <p:cTn dur="1" fill="hold" display="0" masterRel="nextClick" afterEffect="1"/>
                                        <p:tgtEl>
                                          <p:spTgt spid="4"/>
                                        </p:tgtEl>
                                        <p:attrNameLst>
                                          <p:attrName>style.visibility</p:attrName>
                                        </p:attrNameLst>
                                      </p:cBhvr>
                                      <p:to>
                                        <p:strVal val="hidden"/>
                                      </p:to>
                                    </p:set>
                                  </p:sub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58819">
                                            <p:txEl>
                                              <p:pRg st="2" end="2"/>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5881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8819"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7" name="Rectangle 2"/>
          <p:cNvSpPr>
            <a:spLocks noGrp="1" noChangeArrowheads="1"/>
          </p:cNvSpPr>
          <p:nvPr>
            <p:ph type="title"/>
          </p:nvPr>
        </p:nvSpPr>
        <p:spPr/>
        <p:txBody>
          <a:bodyPr/>
          <a:lstStyle/>
          <a:p>
            <a:r>
              <a:rPr lang="en-US" dirty="0"/>
              <a:t>HTTP is stateless </a:t>
            </a:r>
          </a:p>
        </p:txBody>
      </p:sp>
      <p:sp>
        <p:nvSpPr>
          <p:cNvPr id="1061891" name="Rectangle 3"/>
          <p:cNvSpPr>
            <a:spLocks noGrp="1" noChangeArrowheads="1"/>
          </p:cNvSpPr>
          <p:nvPr>
            <p:ph type="body" idx="1"/>
          </p:nvPr>
        </p:nvSpPr>
        <p:spPr/>
        <p:txBody>
          <a:bodyPr/>
          <a:lstStyle/>
          <a:p>
            <a:r>
              <a:rPr lang="en-US" dirty="0"/>
              <a:t>Each request-response treated </a:t>
            </a:r>
            <a:r>
              <a:rPr lang="en-US" dirty="0">
                <a:solidFill>
                  <a:srgbClr val="0000FF"/>
                </a:solidFill>
              </a:rPr>
              <a:t>independently</a:t>
            </a:r>
          </a:p>
          <a:p>
            <a:pPr lvl="1"/>
            <a:r>
              <a:rPr lang="en-US" dirty="0"/>
              <a:t>Servers not required to retain state</a:t>
            </a:r>
          </a:p>
          <a:p>
            <a:r>
              <a:rPr lang="en-US" dirty="0">
                <a:solidFill>
                  <a:srgbClr val="0000FF"/>
                </a:solidFill>
              </a:rPr>
              <a:t>Good</a:t>
            </a:r>
            <a:r>
              <a:rPr lang="en-US" dirty="0"/>
              <a:t>: Improves scalability on the server-side</a:t>
            </a:r>
          </a:p>
          <a:p>
            <a:pPr lvl="1"/>
            <a:r>
              <a:rPr lang="en-US" dirty="0"/>
              <a:t>Failure handling is easier</a:t>
            </a:r>
          </a:p>
          <a:p>
            <a:pPr lvl="1"/>
            <a:r>
              <a:rPr lang="en-US" dirty="0"/>
              <a:t>Can handle higher rate of requests</a:t>
            </a:r>
          </a:p>
          <a:p>
            <a:pPr lvl="1"/>
            <a:r>
              <a:rPr lang="en-US" dirty="0"/>
              <a:t>Order of requests doesn’t matter</a:t>
            </a:r>
          </a:p>
          <a:p>
            <a:r>
              <a:rPr lang="en-US" dirty="0">
                <a:solidFill>
                  <a:srgbClr val="0000FF"/>
                </a:solidFill>
              </a:rPr>
              <a:t>Bad</a:t>
            </a:r>
            <a:r>
              <a:rPr lang="en-US" dirty="0"/>
              <a:t>: Some applications need persistent state</a:t>
            </a:r>
          </a:p>
          <a:p>
            <a:pPr lvl="1"/>
            <a:r>
              <a:rPr lang="en-US" dirty="0"/>
              <a:t>Need to uniquely identify user or store temporary info</a:t>
            </a:r>
          </a:p>
          <a:p>
            <a:pPr lvl="1"/>
            <a:r>
              <a:rPr lang="en-US" dirty="0"/>
              <a:t>e.g., Shopping cart, user profiles, usage tracking, …</a:t>
            </a:r>
          </a:p>
        </p:txBody>
      </p:sp>
      <p:sp>
        <p:nvSpPr>
          <p:cNvPr id="2" name="Date Placeholder 1"/>
          <p:cNvSpPr>
            <a:spLocks noGrp="1"/>
          </p:cNvSpPr>
          <p:nvPr>
            <p:ph type="dt" sz="half" idx="10"/>
          </p:nvPr>
        </p:nvSpPr>
        <p:spPr/>
        <p:txBody>
          <a:bodyPr/>
          <a:lstStyle/>
          <a:p>
            <a:r>
              <a:rPr lang="en-US"/>
              <a:t>September 9, 2019</a:t>
            </a:r>
          </a:p>
        </p:txBody>
      </p:sp>
      <p:sp>
        <p:nvSpPr>
          <p:cNvPr id="3" name="Footer Placeholder 2"/>
          <p:cNvSpPr>
            <a:spLocks noGrp="1"/>
          </p:cNvSpPr>
          <p:nvPr>
            <p:ph type="ftr" sz="quarter" idx="11"/>
          </p:nvPr>
        </p:nvSpPr>
        <p:spPr/>
        <p:txBody>
          <a:bodyPr/>
          <a:lstStyle/>
          <a:p>
            <a:r>
              <a:rPr lang="en-US"/>
              <a:t>EECS 489 – Lecture 3</a:t>
            </a:r>
          </a:p>
        </p:txBody>
      </p:sp>
      <p:sp>
        <p:nvSpPr>
          <p:cNvPr id="4" name="Slide Number Placeholder 3">
            <a:extLst>
              <a:ext uri="{FF2B5EF4-FFF2-40B4-BE49-F238E27FC236}">
                <a16:creationId xmlns:a16="http://schemas.microsoft.com/office/drawing/2014/main" id="{77D87DC3-54CC-7042-91BB-538245FFF7A9}"/>
              </a:ext>
            </a:extLst>
          </p:cNvPr>
          <p:cNvSpPr>
            <a:spLocks noGrp="1"/>
          </p:cNvSpPr>
          <p:nvPr>
            <p:ph type="sldNum" sz="quarter" idx="12"/>
          </p:nvPr>
        </p:nvSpPr>
        <p:spPr/>
        <p:txBody>
          <a:bodyPr/>
          <a:lstStyle/>
          <a:p>
            <a:fld id="{A190D881-957A-7944-A8D0-1584E528B88F}" type="slidenum">
              <a:rPr lang="en-US" smtClean="0"/>
              <a:pPr/>
              <a:t>18</a:t>
            </a:fld>
            <a:endParaRPr lang="en-US"/>
          </a:p>
        </p:txBody>
      </p:sp>
    </p:spTree>
    <p:extLst>
      <p:ext uri="{BB962C8B-B14F-4D97-AF65-F5344CB8AC3E}">
        <p14:creationId xmlns:p14="http://schemas.microsoft.com/office/powerpoint/2010/main" val="21251653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6189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61891">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61891">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61891">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61891">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61891">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61891">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061891">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6189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1891"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does a stateless protocol keep state?</a:t>
            </a:r>
          </a:p>
        </p:txBody>
      </p:sp>
      <p:sp>
        <p:nvSpPr>
          <p:cNvPr id="3" name="Content Placeholder 2"/>
          <p:cNvSpPr>
            <a:spLocks noGrp="1"/>
          </p:cNvSpPr>
          <p:nvPr>
            <p:ph idx="1"/>
          </p:nvPr>
        </p:nvSpPr>
        <p:spPr/>
        <p:txBody>
          <a:bodyPr/>
          <a:lstStyle/>
          <a:p>
            <a:pPr marL="0" indent="0">
              <a:buNone/>
            </a:pPr>
            <a:endParaRPr lang="en-US" dirty="0"/>
          </a:p>
        </p:txBody>
      </p:sp>
      <p:sp>
        <p:nvSpPr>
          <p:cNvPr id="4" name="Date Placeholder 3"/>
          <p:cNvSpPr>
            <a:spLocks noGrp="1"/>
          </p:cNvSpPr>
          <p:nvPr>
            <p:ph type="dt" sz="half" idx="10"/>
          </p:nvPr>
        </p:nvSpPr>
        <p:spPr/>
        <p:txBody>
          <a:bodyPr/>
          <a:lstStyle/>
          <a:p>
            <a:r>
              <a:rPr lang="en-US"/>
              <a:t>September 9, 2019</a:t>
            </a:r>
            <a:endParaRPr lang="en-US" sz="1050" b="0">
              <a:latin typeface="Times New Roman" charset="0"/>
            </a:endParaRPr>
          </a:p>
        </p:txBody>
      </p:sp>
      <p:sp>
        <p:nvSpPr>
          <p:cNvPr id="5" name="Footer Placeholder 4"/>
          <p:cNvSpPr>
            <a:spLocks noGrp="1"/>
          </p:cNvSpPr>
          <p:nvPr>
            <p:ph type="ftr" sz="quarter" idx="11"/>
          </p:nvPr>
        </p:nvSpPr>
        <p:spPr/>
        <p:txBody>
          <a:bodyPr/>
          <a:lstStyle/>
          <a:p>
            <a:r>
              <a:rPr lang="en-US"/>
              <a:t>EECS 489 – Lecture 3</a:t>
            </a:r>
            <a:endParaRPr lang="en-US" sz="1050" b="0">
              <a:latin typeface="Times New Roman" charset="0"/>
            </a:endParaRPr>
          </a:p>
        </p:txBody>
      </p:sp>
      <p:sp>
        <p:nvSpPr>
          <p:cNvPr id="6" name="Slide Number Placeholder 5">
            <a:extLst>
              <a:ext uri="{FF2B5EF4-FFF2-40B4-BE49-F238E27FC236}">
                <a16:creationId xmlns:a16="http://schemas.microsoft.com/office/drawing/2014/main" id="{7F64579E-2700-5E4B-B320-2F2D333C8CE7}"/>
              </a:ext>
            </a:extLst>
          </p:cNvPr>
          <p:cNvSpPr>
            <a:spLocks noGrp="1"/>
          </p:cNvSpPr>
          <p:nvPr>
            <p:ph type="sldNum" sz="quarter" idx="12"/>
          </p:nvPr>
        </p:nvSpPr>
        <p:spPr/>
        <p:txBody>
          <a:bodyPr/>
          <a:lstStyle/>
          <a:p>
            <a:fld id="{A190D881-957A-7944-A8D0-1584E528B88F}" type="slidenum">
              <a:rPr lang="en-US" smtClean="0"/>
              <a:pPr/>
              <a:t>19</a:t>
            </a:fld>
            <a:endParaRPr lang="en-US"/>
          </a:p>
        </p:txBody>
      </p:sp>
    </p:spTree>
    <p:extLst>
      <p:ext uri="{BB962C8B-B14F-4D97-AF65-F5344CB8AC3E}">
        <p14:creationId xmlns:p14="http://schemas.microsoft.com/office/powerpoint/2010/main" val="8998531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p:txBody>
          <a:bodyPr/>
          <a:lstStyle/>
          <a:p>
            <a:r>
              <a:rPr lang="en-US" dirty="0"/>
              <a:t>HTTP and the Web</a:t>
            </a:r>
          </a:p>
          <a:p>
            <a:r>
              <a:rPr lang="en-US" dirty="0"/>
              <a:t>Improving HTTP Performance</a:t>
            </a:r>
          </a:p>
        </p:txBody>
      </p:sp>
      <p:sp>
        <p:nvSpPr>
          <p:cNvPr id="4" name="Date Placeholder 3"/>
          <p:cNvSpPr>
            <a:spLocks noGrp="1"/>
          </p:cNvSpPr>
          <p:nvPr>
            <p:ph type="dt" sz="half" idx="10"/>
          </p:nvPr>
        </p:nvSpPr>
        <p:spPr/>
        <p:txBody>
          <a:bodyPr/>
          <a:lstStyle/>
          <a:p>
            <a:r>
              <a:rPr lang="en-US"/>
              <a:t>September 9, 2019</a:t>
            </a:r>
            <a:endParaRPr lang="en-US" sz="1050" b="0">
              <a:latin typeface="Times New Roman" charset="0"/>
            </a:endParaRPr>
          </a:p>
        </p:txBody>
      </p:sp>
      <p:sp>
        <p:nvSpPr>
          <p:cNvPr id="5" name="Footer Placeholder 4"/>
          <p:cNvSpPr>
            <a:spLocks noGrp="1"/>
          </p:cNvSpPr>
          <p:nvPr>
            <p:ph type="ftr" sz="quarter" idx="11"/>
          </p:nvPr>
        </p:nvSpPr>
        <p:spPr/>
        <p:txBody>
          <a:bodyPr/>
          <a:lstStyle/>
          <a:p>
            <a:r>
              <a:rPr lang="en-US"/>
              <a:t>EECS 489 – Lecture 3</a:t>
            </a:r>
            <a:endParaRPr lang="en-US" sz="1050" b="0">
              <a:latin typeface="Times New Roman" charset="0"/>
            </a:endParaRPr>
          </a:p>
        </p:txBody>
      </p:sp>
      <p:sp>
        <p:nvSpPr>
          <p:cNvPr id="6" name="Slide Number Placeholder 5">
            <a:extLst>
              <a:ext uri="{FF2B5EF4-FFF2-40B4-BE49-F238E27FC236}">
                <a16:creationId xmlns:a16="http://schemas.microsoft.com/office/drawing/2014/main" id="{586C881B-E80B-1848-A7FB-1E983066D385}"/>
              </a:ext>
            </a:extLst>
          </p:cNvPr>
          <p:cNvSpPr>
            <a:spLocks noGrp="1"/>
          </p:cNvSpPr>
          <p:nvPr>
            <p:ph type="sldNum" sz="quarter" idx="12"/>
          </p:nvPr>
        </p:nvSpPr>
        <p:spPr/>
        <p:txBody>
          <a:bodyPr/>
          <a:lstStyle/>
          <a:p>
            <a:fld id="{A190D881-957A-7944-A8D0-1584E528B88F}" type="slidenum">
              <a:rPr lang="en-US" smtClean="0"/>
              <a:pPr/>
              <a:t>2</a:t>
            </a:fld>
            <a:endParaRPr lang="en-US"/>
          </a:p>
        </p:txBody>
      </p:sp>
    </p:spTree>
    <p:extLst>
      <p:ext uri="{BB962C8B-B14F-4D97-AF65-F5344CB8AC3E}">
        <p14:creationId xmlns:p14="http://schemas.microsoft.com/office/powerpoint/2010/main" val="6316490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5" name="Rectangle 2"/>
          <p:cNvSpPr>
            <a:spLocks noGrp="1" noChangeArrowheads="1"/>
          </p:cNvSpPr>
          <p:nvPr>
            <p:ph type="title"/>
          </p:nvPr>
        </p:nvSpPr>
        <p:spPr/>
        <p:txBody>
          <a:bodyPr/>
          <a:lstStyle/>
          <a:p>
            <a:r>
              <a:rPr lang="en-US" dirty="0"/>
              <a:t>State in a stateless protocol:</a:t>
            </a:r>
            <a:br>
              <a:rPr lang="en-US" dirty="0"/>
            </a:br>
            <a:r>
              <a:rPr lang="en-US" dirty="0"/>
              <a:t>Cookies</a:t>
            </a:r>
          </a:p>
        </p:txBody>
      </p:sp>
      <p:sp>
        <p:nvSpPr>
          <p:cNvPr id="1062915" name="Rectangle 3"/>
          <p:cNvSpPr>
            <a:spLocks noGrp="1" noChangeArrowheads="1"/>
          </p:cNvSpPr>
          <p:nvPr>
            <p:ph type="body" idx="1"/>
          </p:nvPr>
        </p:nvSpPr>
        <p:spPr/>
        <p:txBody>
          <a:bodyPr/>
          <a:lstStyle/>
          <a:p>
            <a:r>
              <a:rPr lang="en-US" dirty="0">
                <a:solidFill>
                  <a:srgbClr val="0000FF"/>
                </a:solidFill>
              </a:rPr>
              <a:t>Client-side</a:t>
            </a:r>
            <a:r>
              <a:rPr lang="en-US" dirty="0"/>
              <a:t> state maintenance</a:t>
            </a:r>
          </a:p>
          <a:p>
            <a:pPr lvl="1"/>
            <a:r>
              <a:rPr lang="en-US" dirty="0"/>
              <a:t>Client stores small state on behalf of server</a:t>
            </a:r>
          </a:p>
          <a:p>
            <a:pPr lvl="1"/>
            <a:r>
              <a:rPr lang="en-US" dirty="0"/>
              <a:t>Client sends state in future requests to the server</a:t>
            </a:r>
          </a:p>
          <a:p>
            <a:r>
              <a:rPr lang="en-US" dirty="0"/>
              <a:t>Can provide authentication</a:t>
            </a:r>
          </a:p>
        </p:txBody>
      </p:sp>
      <p:sp>
        <p:nvSpPr>
          <p:cNvPr id="2" name="Date Placeholder 1"/>
          <p:cNvSpPr>
            <a:spLocks noGrp="1"/>
          </p:cNvSpPr>
          <p:nvPr>
            <p:ph type="dt" sz="half" idx="10"/>
          </p:nvPr>
        </p:nvSpPr>
        <p:spPr/>
        <p:txBody>
          <a:bodyPr/>
          <a:lstStyle/>
          <a:p>
            <a:r>
              <a:rPr lang="en-US"/>
              <a:t>September 9, 2019</a:t>
            </a:r>
          </a:p>
        </p:txBody>
      </p:sp>
      <p:sp>
        <p:nvSpPr>
          <p:cNvPr id="3" name="Footer Placeholder 2"/>
          <p:cNvSpPr>
            <a:spLocks noGrp="1"/>
          </p:cNvSpPr>
          <p:nvPr>
            <p:ph type="ftr" sz="quarter" idx="11"/>
          </p:nvPr>
        </p:nvSpPr>
        <p:spPr/>
        <p:txBody>
          <a:bodyPr/>
          <a:lstStyle/>
          <a:p>
            <a:r>
              <a:rPr lang="en-US"/>
              <a:t>EECS 489 – Lecture 3</a:t>
            </a:r>
          </a:p>
        </p:txBody>
      </p:sp>
      <p:pic>
        <p:nvPicPr>
          <p:cNvPr id="64517" name="Picture 4" descr="j029202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4332918"/>
            <a:ext cx="1434999" cy="136184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062918" name="Freeform 6"/>
          <p:cNvSpPr>
            <a:spLocks/>
          </p:cNvSpPr>
          <p:nvPr/>
        </p:nvSpPr>
        <p:spPr bwMode="auto">
          <a:xfrm>
            <a:off x="2165908" y="3852553"/>
            <a:ext cx="2743200" cy="922935"/>
          </a:xfrm>
          <a:custGeom>
            <a:avLst/>
            <a:gdLst>
              <a:gd name="T0" fmla="*/ 0 w 2250"/>
              <a:gd name="T1" fmla="*/ 1201738 h 488"/>
              <a:gd name="T2" fmla="*/ 1728788 w 2250"/>
              <a:gd name="T3" fmla="*/ 9850 h 488"/>
              <a:gd name="T4" fmla="*/ 3571875 w 2250"/>
              <a:gd name="T5" fmla="*/ 1142636 h 488"/>
              <a:gd name="T6" fmla="*/ 0 60000 65536"/>
              <a:gd name="T7" fmla="*/ 0 60000 65536"/>
              <a:gd name="T8" fmla="*/ 0 60000 65536"/>
              <a:gd name="T9" fmla="*/ 0 w 2250"/>
              <a:gd name="T10" fmla="*/ 0 h 488"/>
              <a:gd name="T11" fmla="*/ 2250 w 2250"/>
              <a:gd name="T12" fmla="*/ 488 h 488"/>
            </a:gdLst>
            <a:ahLst/>
            <a:cxnLst>
              <a:cxn ang="T6">
                <a:pos x="T0" y="T1"/>
              </a:cxn>
              <a:cxn ang="T7">
                <a:pos x="T2" y="T3"/>
              </a:cxn>
              <a:cxn ang="T8">
                <a:pos x="T4" y="T5"/>
              </a:cxn>
            </a:cxnLst>
            <a:rect l="T9" t="T10" r="T11" b="T12"/>
            <a:pathLst>
              <a:path w="2250" h="488">
                <a:moveTo>
                  <a:pt x="0" y="488"/>
                </a:moveTo>
                <a:cubicBezTo>
                  <a:pt x="357" y="248"/>
                  <a:pt x="714" y="8"/>
                  <a:pt x="1089" y="4"/>
                </a:cubicBezTo>
                <a:cubicBezTo>
                  <a:pt x="1464" y="0"/>
                  <a:pt x="1857" y="232"/>
                  <a:pt x="2250" y="464"/>
                </a:cubicBezTo>
              </a:path>
            </a:pathLst>
          </a:custGeom>
          <a:noFill/>
          <a:ln w="38100">
            <a:solidFill>
              <a:schemeClr val="tx1"/>
            </a:solidFill>
            <a:round/>
            <a:headEnd/>
            <a:tailEnd type="arrow" w="med" len="med"/>
          </a:ln>
          <a:extLst>
            <a:ext uri="{909E8E84-426E-40dd-AFC4-6F175D3DCCD1}">
              <a14:hiddenFill xmlns="" xmlns:a14="http://schemas.microsoft.com/office/drawing/2010/main">
                <a:solidFill>
                  <a:srgbClr val="FFFFFF"/>
                </a:solidFill>
              </a14:hiddenFill>
            </a:ext>
          </a:extLst>
        </p:spPr>
        <p:txBody>
          <a:bodyPr wrap="none" lIns="91383" tIns="45692" rIns="91383" bIns="45692" anchor="ctr"/>
          <a:lstStyle/>
          <a:p>
            <a:endParaRPr lang="en-US"/>
          </a:p>
        </p:txBody>
      </p:sp>
      <p:sp>
        <p:nvSpPr>
          <p:cNvPr id="1062919" name="Text Box 7"/>
          <p:cNvSpPr txBox="1">
            <a:spLocks noChangeArrowheads="1"/>
          </p:cNvSpPr>
          <p:nvPr/>
        </p:nvSpPr>
        <p:spPr bwMode="auto">
          <a:xfrm>
            <a:off x="2960827" y="3547702"/>
            <a:ext cx="1048570" cy="33849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1383" tIns="45692" rIns="91383" bIns="45692">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eaLnBrk="1" hangingPunct="1"/>
            <a:r>
              <a:rPr lang="en-US" sz="1600" b="0" dirty="0">
                <a:latin typeface="Lucida Console" charset="0"/>
                <a:ea typeface="Lucida Console" charset="0"/>
                <a:cs typeface="Lucida Console" charset="0"/>
              </a:rPr>
              <a:t>Request</a:t>
            </a:r>
          </a:p>
        </p:txBody>
      </p:sp>
      <p:sp>
        <p:nvSpPr>
          <p:cNvPr id="1062920" name="Line 8"/>
          <p:cNvSpPr>
            <a:spLocks noChangeShapeType="1"/>
          </p:cNvSpPr>
          <p:nvPr/>
        </p:nvSpPr>
        <p:spPr bwMode="auto">
          <a:xfrm flipH="1">
            <a:off x="2195170" y="5002268"/>
            <a:ext cx="2683459" cy="1219"/>
          </a:xfrm>
          <a:prstGeom prst="line">
            <a:avLst/>
          </a:prstGeom>
          <a:noFill/>
          <a:ln w="38100">
            <a:solidFill>
              <a:schemeClr val="tx1"/>
            </a:solidFill>
            <a:round/>
            <a:headEnd/>
            <a:tailEnd type="arrow" w="lg" len="lg"/>
          </a:ln>
          <a:extLst>
            <a:ext uri="{909E8E84-426E-40dd-AFC4-6F175D3DCCD1}">
              <a14:hiddenFill xmlns="" xmlns:a14="http://schemas.microsoft.com/office/drawing/2010/main">
                <a:noFill/>
              </a14:hiddenFill>
            </a:ext>
          </a:extLst>
        </p:spPr>
        <p:txBody>
          <a:bodyPr wrap="none" lIns="91383" tIns="45692" rIns="91383" bIns="45692" anchor="ctr"/>
          <a:lstStyle/>
          <a:p>
            <a:endParaRPr lang="en-US"/>
          </a:p>
        </p:txBody>
      </p:sp>
      <p:sp>
        <p:nvSpPr>
          <p:cNvPr id="1062921" name="Text Box 9"/>
          <p:cNvSpPr txBox="1">
            <a:spLocks noChangeArrowheads="1"/>
          </p:cNvSpPr>
          <p:nvPr/>
        </p:nvSpPr>
        <p:spPr bwMode="auto">
          <a:xfrm>
            <a:off x="2592673" y="4430463"/>
            <a:ext cx="2036020" cy="58471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1383" tIns="45692" rIns="91383" bIns="45692">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eaLnBrk="1" hangingPunct="1"/>
            <a:r>
              <a:rPr lang="en-US" sz="1600" b="0" dirty="0">
                <a:latin typeface="Lucida Console" charset="0"/>
                <a:ea typeface="Lucida Console" charset="0"/>
                <a:cs typeface="Lucida Console" charset="0"/>
              </a:rPr>
              <a:t>Response</a:t>
            </a:r>
          </a:p>
          <a:p>
            <a:pPr eaLnBrk="1" hangingPunct="1"/>
            <a:r>
              <a:rPr lang="en-US" sz="1600" b="0" dirty="0">
                <a:latin typeface="Lucida Console" charset="0"/>
                <a:ea typeface="Lucida Console" charset="0"/>
                <a:cs typeface="Lucida Console" charset="0"/>
              </a:rPr>
              <a:t>Set-Cookie: XYZ</a:t>
            </a:r>
          </a:p>
        </p:txBody>
      </p:sp>
      <p:sp>
        <p:nvSpPr>
          <p:cNvPr id="1062922" name="Freeform 10"/>
          <p:cNvSpPr>
            <a:spLocks/>
          </p:cNvSpPr>
          <p:nvPr/>
        </p:nvSpPr>
        <p:spPr bwMode="auto">
          <a:xfrm>
            <a:off x="2224430" y="5504569"/>
            <a:ext cx="2448154" cy="736397"/>
          </a:xfrm>
          <a:custGeom>
            <a:avLst/>
            <a:gdLst>
              <a:gd name="T0" fmla="*/ 0 w 2008"/>
              <a:gd name="T1" fmla="*/ 0 h 391"/>
              <a:gd name="T2" fmla="*/ 1689100 w 2008"/>
              <a:gd name="T3" fmla="*/ 949041 h 391"/>
              <a:gd name="T4" fmla="*/ 3187700 w 2008"/>
              <a:gd name="T5" fmla="*/ 58855 h 391"/>
              <a:gd name="T6" fmla="*/ 0 60000 65536"/>
              <a:gd name="T7" fmla="*/ 0 60000 65536"/>
              <a:gd name="T8" fmla="*/ 0 60000 65536"/>
              <a:gd name="T9" fmla="*/ 0 w 2008"/>
              <a:gd name="T10" fmla="*/ 0 h 391"/>
              <a:gd name="T11" fmla="*/ 2008 w 2008"/>
              <a:gd name="T12" fmla="*/ 391 h 391"/>
            </a:gdLst>
            <a:ahLst/>
            <a:cxnLst>
              <a:cxn ang="T6">
                <a:pos x="T0" y="T1"/>
              </a:cxn>
              <a:cxn ang="T7">
                <a:pos x="T2" y="T3"/>
              </a:cxn>
              <a:cxn ang="T8">
                <a:pos x="T4" y="T5"/>
              </a:cxn>
            </a:cxnLst>
            <a:rect l="T9" t="T10" r="T11" b="T12"/>
            <a:pathLst>
              <a:path w="2008" h="391">
                <a:moveTo>
                  <a:pt x="0" y="0"/>
                </a:moveTo>
                <a:cubicBezTo>
                  <a:pt x="364" y="191"/>
                  <a:pt x="729" y="383"/>
                  <a:pt x="1064" y="387"/>
                </a:cubicBezTo>
                <a:cubicBezTo>
                  <a:pt x="1399" y="391"/>
                  <a:pt x="1703" y="207"/>
                  <a:pt x="2008" y="24"/>
                </a:cubicBezTo>
              </a:path>
            </a:pathLst>
          </a:custGeom>
          <a:noFill/>
          <a:ln w="38100">
            <a:solidFill>
              <a:schemeClr val="tx1"/>
            </a:solidFill>
            <a:round/>
            <a:headEnd/>
            <a:tailEnd type="arrow" w="lg" len="lg"/>
          </a:ln>
          <a:extLst>
            <a:ext uri="{909E8E84-426E-40dd-AFC4-6F175D3DCCD1}">
              <a14:hiddenFill xmlns="" xmlns:a14="http://schemas.microsoft.com/office/drawing/2010/main">
                <a:solidFill>
                  <a:srgbClr val="FFFFFF"/>
                </a:solidFill>
              </a14:hiddenFill>
            </a:ext>
          </a:extLst>
        </p:spPr>
        <p:txBody>
          <a:bodyPr wrap="none" lIns="91383" tIns="45692" rIns="91383" bIns="45692" anchor="ctr"/>
          <a:lstStyle/>
          <a:p>
            <a:endParaRPr lang="en-US"/>
          </a:p>
        </p:txBody>
      </p:sp>
      <p:sp>
        <p:nvSpPr>
          <p:cNvPr id="1062923" name="Text Box 11"/>
          <p:cNvSpPr txBox="1">
            <a:spLocks noChangeArrowheads="1"/>
          </p:cNvSpPr>
          <p:nvPr/>
        </p:nvSpPr>
        <p:spPr bwMode="auto">
          <a:xfrm>
            <a:off x="2781598" y="5435081"/>
            <a:ext cx="1542295" cy="58471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1383" tIns="45692" rIns="91383" bIns="45692">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eaLnBrk="1" hangingPunct="1"/>
            <a:r>
              <a:rPr lang="en-US" sz="1600" b="0" dirty="0">
                <a:latin typeface="Lucida Console" charset="0"/>
                <a:ea typeface="Lucida Console" charset="0"/>
                <a:cs typeface="Lucida Console" charset="0"/>
              </a:rPr>
              <a:t>Request</a:t>
            </a:r>
          </a:p>
          <a:p>
            <a:pPr eaLnBrk="1" hangingPunct="1"/>
            <a:r>
              <a:rPr lang="en-US" sz="1600" b="0" dirty="0">
                <a:latin typeface="Lucida Console" charset="0"/>
                <a:ea typeface="Lucida Console" charset="0"/>
                <a:cs typeface="Lucida Console" charset="0"/>
              </a:rPr>
              <a:t>Cookie: XYZ</a:t>
            </a:r>
          </a:p>
        </p:txBody>
      </p:sp>
      <p:sp>
        <p:nvSpPr>
          <p:cNvPr id="11" name="Can 10"/>
          <p:cNvSpPr/>
          <p:nvPr/>
        </p:nvSpPr>
        <p:spPr bwMode="auto">
          <a:xfrm>
            <a:off x="7028078" y="4526466"/>
            <a:ext cx="914400" cy="1216152"/>
          </a:xfrm>
          <a:prstGeom prst="can">
            <a:avLst/>
          </a:prstGeom>
          <a:solidFill>
            <a:schemeClr val="accent1"/>
          </a:solidFill>
          <a:ln w="9525" cap="flat" cmpd="sng" algn="ctr">
            <a:solidFill>
              <a:schemeClr val="accent2"/>
            </a:solidFill>
            <a:prstDash val="solid"/>
            <a:round/>
            <a:headEnd type="none" w="med" len="med"/>
            <a:tailEnd type="stealth" w="med" len="lg"/>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Arial" charset="0"/>
              </a:rPr>
              <a:t>DB</a:t>
            </a:r>
          </a:p>
        </p:txBody>
      </p:sp>
      <p:sp>
        <p:nvSpPr>
          <p:cNvPr id="22" name="Freeform 6"/>
          <p:cNvSpPr>
            <a:spLocks/>
          </p:cNvSpPr>
          <p:nvPr/>
        </p:nvSpPr>
        <p:spPr bwMode="auto">
          <a:xfrm>
            <a:off x="5632398" y="3852552"/>
            <a:ext cx="1915974" cy="922936"/>
          </a:xfrm>
          <a:custGeom>
            <a:avLst/>
            <a:gdLst>
              <a:gd name="T0" fmla="*/ 0 w 2250"/>
              <a:gd name="T1" fmla="*/ 1201738 h 488"/>
              <a:gd name="T2" fmla="*/ 1728788 w 2250"/>
              <a:gd name="T3" fmla="*/ 9850 h 488"/>
              <a:gd name="T4" fmla="*/ 3571875 w 2250"/>
              <a:gd name="T5" fmla="*/ 1142636 h 488"/>
              <a:gd name="T6" fmla="*/ 0 60000 65536"/>
              <a:gd name="T7" fmla="*/ 0 60000 65536"/>
              <a:gd name="T8" fmla="*/ 0 60000 65536"/>
              <a:gd name="T9" fmla="*/ 0 w 2250"/>
              <a:gd name="T10" fmla="*/ 0 h 488"/>
              <a:gd name="T11" fmla="*/ 2250 w 2250"/>
              <a:gd name="T12" fmla="*/ 488 h 488"/>
            </a:gdLst>
            <a:ahLst/>
            <a:cxnLst>
              <a:cxn ang="T6">
                <a:pos x="T0" y="T1"/>
              </a:cxn>
              <a:cxn ang="T7">
                <a:pos x="T2" y="T3"/>
              </a:cxn>
              <a:cxn ang="T8">
                <a:pos x="T4" y="T5"/>
              </a:cxn>
            </a:cxnLst>
            <a:rect l="T9" t="T10" r="T11" b="T12"/>
            <a:pathLst>
              <a:path w="2250" h="488">
                <a:moveTo>
                  <a:pt x="0" y="488"/>
                </a:moveTo>
                <a:cubicBezTo>
                  <a:pt x="357" y="248"/>
                  <a:pt x="714" y="8"/>
                  <a:pt x="1089" y="4"/>
                </a:cubicBezTo>
                <a:cubicBezTo>
                  <a:pt x="1464" y="0"/>
                  <a:pt x="1857" y="232"/>
                  <a:pt x="2250" y="464"/>
                </a:cubicBezTo>
              </a:path>
            </a:pathLst>
          </a:custGeom>
          <a:noFill/>
          <a:ln w="38100">
            <a:solidFill>
              <a:schemeClr val="tx1"/>
            </a:solidFill>
            <a:round/>
            <a:headEnd/>
            <a:tailEnd type="arrow" w="med" len="med"/>
          </a:ln>
          <a:extLst>
            <a:ext uri="{909E8E84-426E-40dd-AFC4-6F175D3DCCD1}">
              <a14:hiddenFill xmlns="" xmlns:a14="http://schemas.microsoft.com/office/drawing/2010/main">
                <a:solidFill>
                  <a:srgbClr val="FFFFFF"/>
                </a:solidFill>
              </a14:hiddenFill>
            </a:ext>
          </a:extLst>
        </p:spPr>
        <p:txBody>
          <a:bodyPr wrap="none" lIns="91383" tIns="45692" rIns="91383" bIns="45692" anchor="ctr"/>
          <a:lstStyle/>
          <a:p>
            <a:endParaRPr lang="en-US"/>
          </a:p>
        </p:txBody>
      </p:sp>
      <p:pic>
        <p:nvPicPr>
          <p:cNvPr id="64518" name="Picture 5" descr="j028575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72584" y="4545059"/>
            <a:ext cx="1917801" cy="117896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3" name="Text Box 7"/>
          <p:cNvSpPr txBox="1">
            <a:spLocks noChangeArrowheads="1"/>
          </p:cNvSpPr>
          <p:nvPr/>
        </p:nvSpPr>
        <p:spPr bwMode="auto">
          <a:xfrm>
            <a:off x="5791200" y="3547387"/>
            <a:ext cx="1665726" cy="33849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1383" tIns="45692" rIns="91383" bIns="45692">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eaLnBrk="1" hangingPunct="1"/>
            <a:r>
              <a:rPr lang="en-US" sz="1600" b="0">
                <a:latin typeface="Lucida Console" charset="0"/>
                <a:ea typeface="Lucida Console" charset="0"/>
                <a:cs typeface="Lucida Console" charset="0"/>
              </a:rPr>
              <a:t>Store Cookie</a:t>
            </a:r>
            <a:endParaRPr lang="en-US" sz="1600" b="0" dirty="0">
              <a:latin typeface="Lucida Console" charset="0"/>
              <a:ea typeface="Lucida Console" charset="0"/>
              <a:cs typeface="Lucida Console" charset="0"/>
            </a:endParaRPr>
          </a:p>
        </p:txBody>
      </p:sp>
      <p:sp>
        <p:nvSpPr>
          <p:cNvPr id="6" name="TextBox 5">
            <a:extLst>
              <a:ext uri="{FF2B5EF4-FFF2-40B4-BE49-F238E27FC236}">
                <a16:creationId xmlns:a16="http://schemas.microsoft.com/office/drawing/2014/main" id="{330A0F82-B3AE-7C4E-8A2E-142F34494CFD}"/>
              </a:ext>
            </a:extLst>
          </p:cNvPr>
          <p:cNvSpPr txBox="1"/>
          <p:nvPr/>
        </p:nvSpPr>
        <p:spPr>
          <a:xfrm>
            <a:off x="1082281" y="5598857"/>
            <a:ext cx="755335" cy="338554"/>
          </a:xfrm>
          <a:prstGeom prst="rect">
            <a:avLst/>
          </a:prstGeom>
          <a:noFill/>
        </p:spPr>
        <p:txBody>
          <a:bodyPr wrap="none" rtlCol="0">
            <a:spAutoFit/>
          </a:bodyPr>
          <a:lstStyle/>
          <a:p>
            <a:r>
              <a:rPr lang="en-US" dirty="0"/>
              <a:t>Client</a:t>
            </a:r>
          </a:p>
        </p:txBody>
      </p:sp>
      <p:sp>
        <p:nvSpPr>
          <p:cNvPr id="20" name="TextBox 19">
            <a:extLst>
              <a:ext uri="{FF2B5EF4-FFF2-40B4-BE49-F238E27FC236}">
                <a16:creationId xmlns:a16="http://schemas.microsoft.com/office/drawing/2014/main" id="{05BB9F8A-3FE4-8A49-B2C1-35C4F19F99EE}"/>
              </a:ext>
            </a:extLst>
          </p:cNvPr>
          <p:cNvSpPr txBox="1"/>
          <p:nvPr/>
        </p:nvSpPr>
        <p:spPr>
          <a:xfrm>
            <a:off x="5056460" y="5688680"/>
            <a:ext cx="822661" cy="338554"/>
          </a:xfrm>
          <a:prstGeom prst="rect">
            <a:avLst/>
          </a:prstGeom>
          <a:noFill/>
        </p:spPr>
        <p:txBody>
          <a:bodyPr wrap="none" rtlCol="0">
            <a:spAutoFit/>
          </a:bodyPr>
          <a:lstStyle/>
          <a:p>
            <a:r>
              <a:rPr lang="en-US" dirty="0"/>
              <a:t>Server</a:t>
            </a:r>
          </a:p>
        </p:txBody>
      </p:sp>
      <p:sp>
        <p:nvSpPr>
          <p:cNvPr id="21" name="Can 20">
            <a:extLst>
              <a:ext uri="{FF2B5EF4-FFF2-40B4-BE49-F238E27FC236}">
                <a16:creationId xmlns:a16="http://schemas.microsoft.com/office/drawing/2014/main" id="{FCC5EA12-BE6D-B846-A0F7-804B5BAE028B}"/>
              </a:ext>
            </a:extLst>
          </p:cNvPr>
          <p:cNvSpPr/>
          <p:nvPr/>
        </p:nvSpPr>
        <p:spPr bwMode="auto">
          <a:xfrm>
            <a:off x="263658" y="4775488"/>
            <a:ext cx="439522" cy="578934"/>
          </a:xfrm>
          <a:prstGeom prst="can">
            <a:avLst/>
          </a:prstGeom>
          <a:solidFill>
            <a:schemeClr val="accent1"/>
          </a:solidFill>
          <a:ln w="9525" cap="flat" cmpd="sng" algn="ctr">
            <a:solidFill>
              <a:schemeClr val="accent2"/>
            </a:solidFill>
            <a:prstDash val="solid"/>
            <a:round/>
            <a:headEnd type="none" w="med" len="med"/>
            <a:tailEnd type="stealth" w="med" len="lg"/>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Arial" charset="0"/>
              </a:rPr>
              <a:t>DB</a:t>
            </a:r>
          </a:p>
        </p:txBody>
      </p:sp>
      <p:sp>
        <p:nvSpPr>
          <p:cNvPr id="24" name="Freeform 6">
            <a:extLst>
              <a:ext uri="{FF2B5EF4-FFF2-40B4-BE49-F238E27FC236}">
                <a16:creationId xmlns:a16="http://schemas.microsoft.com/office/drawing/2014/main" id="{9D4F63D7-B29A-A145-8E9A-CA311D4776BD}"/>
              </a:ext>
            </a:extLst>
          </p:cNvPr>
          <p:cNvSpPr>
            <a:spLocks noChangeAspect="1"/>
          </p:cNvSpPr>
          <p:nvPr/>
        </p:nvSpPr>
        <p:spPr bwMode="auto">
          <a:xfrm flipH="1">
            <a:off x="476727" y="4330108"/>
            <a:ext cx="664146" cy="457200"/>
          </a:xfrm>
          <a:custGeom>
            <a:avLst/>
            <a:gdLst>
              <a:gd name="T0" fmla="*/ 0 w 2250"/>
              <a:gd name="T1" fmla="*/ 1201738 h 488"/>
              <a:gd name="T2" fmla="*/ 1728788 w 2250"/>
              <a:gd name="T3" fmla="*/ 9850 h 488"/>
              <a:gd name="T4" fmla="*/ 3571875 w 2250"/>
              <a:gd name="T5" fmla="*/ 1142636 h 488"/>
              <a:gd name="T6" fmla="*/ 0 60000 65536"/>
              <a:gd name="T7" fmla="*/ 0 60000 65536"/>
              <a:gd name="T8" fmla="*/ 0 60000 65536"/>
              <a:gd name="T9" fmla="*/ 0 w 2250"/>
              <a:gd name="T10" fmla="*/ 0 h 488"/>
              <a:gd name="T11" fmla="*/ 2250 w 2250"/>
              <a:gd name="T12" fmla="*/ 488 h 488"/>
            </a:gdLst>
            <a:ahLst/>
            <a:cxnLst>
              <a:cxn ang="T6">
                <a:pos x="T0" y="T1"/>
              </a:cxn>
              <a:cxn ang="T7">
                <a:pos x="T2" y="T3"/>
              </a:cxn>
              <a:cxn ang="T8">
                <a:pos x="T4" y="T5"/>
              </a:cxn>
            </a:cxnLst>
            <a:rect l="T9" t="T10" r="T11" b="T12"/>
            <a:pathLst>
              <a:path w="2250" h="488">
                <a:moveTo>
                  <a:pt x="0" y="488"/>
                </a:moveTo>
                <a:cubicBezTo>
                  <a:pt x="357" y="248"/>
                  <a:pt x="714" y="8"/>
                  <a:pt x="1089" y="4"/>
                </a:cubicBezTo>
                <a:cubicBezTo>
                  <a:pt x="1464" y="0"/>
                  <a:pt x="1857" y="232"/>
                  <a:pt x="2250" y="464"/>
                </a:cubicBezTo>
              </a:path>
            </a:pathLst>
          </a:custGeom>
          <a:noFill/>
          <a:ln w="38100">
            <a:solidFill>
              <a:schemeClr val="tx1"/>
            </a:solidFill>
            <a:round/>
            <a:headEnd/>
            <a:tailEnd type="arrow" w="med" len="med"/>
          </a:ln>
          <a:extLst>
            <a:ext uri="{909E8E84-426E-40dd-AFC4-6F175D3DCCD1}">
              <a14:hiddenFill xmlns="" xmlns:a14="http://schemas.microsoft.com/office/drawing/2010/main">
                <a:solidFill>
                  <a:srgbClr val="FFFFFF"/>
                </a:solidFill>
              </a14:hiddenFill>
            </a:ext>
          </a:extLst>
        </p:spPr>
        <p:txBody>
          <a:bodyPr wrap="none" lIns="91383" tIns="45692" rIns="91383" bIns="45692" anchor="ctr"/>
          <a:lstStyle/>
          <a:p>
            <a:endParaRPr lang="en-US"/>
          </a:p>
        </p:txBody>
      </p:sp>
      <p:sp>
        <p:nvSpPr>
          <p:cNvPr id="4" name="Slide Number Placeholder 3">
            <a:extLst>
              <a:ext uri="{FF2B5EF4-FFF2-40B4-BE49-F238E27FC236}">
                <a16:creationId xmlns:a16="http://schemas.microsoft.com/office/drawing/2014/main" id="{7CE28C08-2E66-EE41-94D7-750CC0BFD7BC}"/>
              </a:ext>
            </a:extLst>
          </p:cNvPr>
          <p:cNvSpPr>
            <a:spLocks noGrp="1"/>
          </p:cNvSpPr>
          <p:nvPr>
            <p:ph type="sldNum" sz="quarter" idx="12"/>
          </p:nvPr>
        </p:nvSpPr>
        <p:spPr/>
        <p:txBody>
          <a:bodyPr/>
          <a:lstStyle/>
          <a:p>
            <a:fld id="{A190D881-957A-7944-A8D0-1584E528B88F}" type="slidenum">
              <a:rPr lang="en-US" smtClean="0"/>
              <a:pPr/>
              <a:t>20</a:t>
            </a:fld>
            <a:endParaRPr lang="en-US"/>
          </a:p>
        </p:txBody>
      </p:sp>
    </p:spTree>
    <p:extLst>
      <p:ext uri="{BB962C8B-B14F-4D97-AF65-F5344CB8AC3E}">
        <p14:creationId xmlns:p14="http://schemas.microsoft.com/office/powerpoint/2010/main" val="125186499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6291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6291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6291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62919"/>
                                        </p:tgtEl>
                                        <p:attrNameLst>
                                          <p:attrName>style.visibility</p:attrName>
                                        </p:attrNameLst>
                                      </p:cBhvr>
                                      <p:to>
                                        <p:strVal val="visible"/>
                                      </p:to>
                                    </p:set>
                                  </p:childTnLst>
                                  <p:subTnLst>
                                    <p:animClr clrSpc="rgb" dir="cw">
                                      <p:cBhvr override="childStyle">
                                        <p:cTn dur="1" fill="hold" display="0" masterRel="nextClick" afterEffect="1"/>
                                        <p:tgtEl>
                                          <p:spTgt spid="1062919"/>
                                        </p:tgtEl>
                                        <p:attrNameLst>
                                          <p:attrName>ppt_c</p:attrName>
                                        </p:attrNameLst>
                                      </p:cBhvr>
                                      <p:to>
                                        <a:schemeClr val="hlink"/>
                                      </p:to>
                                    </p:animClr>
                                  </p:subTnLst>
                                </p:cTn>
                              </p:par>
                              <p:par>
                                <p:cTn id="15" presetID="1" presetClass="entr" presetSubtype="0" fill="hold" grpId="0" nodeType="withEffect">
                                  <p:stCondLst>
                                    <p:cond delay="0"/>
                                  </p:stCondLst>
                                  <p:childTnLst>
                                    <p:set>
                                      <p:cBhvr>
                                        <p:cTn id="16" dur="1" fill="hold">
                                          <p:stCondLst>
                                            <p:cond delay="0"/>
                                          </p:stCondLst>
                                        </p:cTn>
                                        <p:tgtEl>
                                          <p:spTgt spid="1062918"/>
                                        </p:tgtEl>
                                        <p:attrNameLst>
                                          <p:attrName>style.visibility</p:attrName>
                                        </p:attrNameLst>
                                      </p:cBhvr>
                                      <p:to>
                                        <p:strVal val="visible"/>
                                      </p:to>
                                    </p:set>
                                  </p:childTnLst>
                                  <p:subTnLst>
                                    <p:animClr clrSpc="rgb" dir="cw">
                                      <p:cBhvr override="childStyle">
                                        <p:cTn dur="1" fill="hold" display="0" masterRel="nextClick" afterEffect="1"/>
                                        <p:tgtEl>
                                          <p:spTgt spid="1062918"/>
                                        </p:tgtEl>
                                        <p:attrNameLst>
                                          <p:attrName>ppt_c</p:attrName>
                                        </p:attrNameLst>
                                      </p:cBhvr>
                                      <p:to>
                                        <a:schemeClr val="hlink"/>
                                      </p:to>
                                    </p:animClr>
                                  </p:sub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2"/>
                                        </p:tgtEl>
                                        <p:attrNameLst>
                                          <p:attrName>style.visibility</p:attrName>
                                        </p:attrNameLst>
                                      </p:cBhvr>
                                      <p:to>
                                        <p:strVal val="visible"/>
                                      </p:to>
                                    </p:set>
                                  </p:childTnLst>
                                  <p:subTnLst>
                                    <p:animClr clrSpc="rgb" dir="cw">
                                      <p:cBhvr override="childStyle">
                                        <p:cTn dur="1" fill="hold" display="0" masterRel="nextClick" afterEffect="1"/>
                                        <p:tgtEl>
                                          <p:spTgt spid="22"/>
                                        </p:tgtEl>
                                        <p:attrNameLst>
                                          <p:attrName>ppt_c</p:attrName>
                                        </p:attrNameLst>
                                      </p:cBhvr>
                                      <p:to>
                                        <a:schemeClr val="hlink"/>
                                      </p:to>
                                    </p:animClr>
                                  </p:subTnLst>
                                </p:cTn>
                              </p:par>
                              <p:par>
                                <p:cTn id="21" presetID="1" presetClass="entr" presetSubtype="0" fill="hold" grpId="0" nodeType="withEffect">
                                  <p:stCondLst>
                                    <p:cond delay="0"/>
                                  </p:stCondLst>
                                  <p:childTnLst>
                                    <p:set>
                                      <p:cBhvr>
                                        <p:cTn id="22" dur="1" fill="hold">
                                          <p:stCondLst>
                                            <p:cond delay="0"/>
                                          </p:stCondLst>
                                        </p:cTn>
                                        <p:tgtEl>
                                          <p:spTgt spid="23"/>
                                        </p:tgtEl>
                                        <p:attrNameLst>
                                          <p:attrName>style.visibility</p:attrName>
                                        </p:attrNameLst>
                                      </p:cBhvr>
                                      <p:to>
                                        <p:strVal val="visible"/>
                                      </p:to>
                                    </p:set>
                                  </p:childTnLst>
                                  <p:subTnLst>
                                    <p:animClr clrSpc="rgb" dir="cw">
                                      <p:cBhvr override="childStyle">
                                        <p:cTn dur="1" fill="hold" display="0" masterRel="nextClick" afterEffect="1"/>
                                        <p:tgtEl>
                                          <p:spTgt spid="23"/>
                                        </p:tgtEl>
                                        <p:attrNameLst>
                                          <p:attrName>ppt_c</p:attrName>
                                        </p:attrNameLst>
                                      </p:cBhvr>
                                      <p:to>
                                        <a:schemeClr val="hlink"/>
                                      </p:to>
                                    </p:animClr>
                                  </p:sub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62921"/>
                                        </p:tgtEl>
                                        <p:attrNameLst>
                                          <p:attrName>style.visibility</p:attrName>
                                        </p:attrNameLst>
                                      </p:cBhvr>
                                      <p:to>
                                        <p:strVal val="visible"/>
                                      </p:to>
                                    </p:set>
                                  </p:childTnLst>
                                  <p:subTnLst>
                                    <p:animClr clrSpc="rgb" dir="cw">
                                      <p:cBhvr override="childStyle">
                                        <p:cTn dur="1" fill="hold" display="0" masterRel="nextClick" afterEffect="1"/>
                                        <p:tgtEl>
                                          <p:spTgt spid="1062921"/>
                                        </p:tgtEl>
                                        <p:attrNameLst>
                                          <p:attrName>ppt_c</p:attrName>
                                        </p:attrNameLst>
                                      </p:cBhvr>
                                      <p:to>
                                        <a:schemeClr val="hlink"/>
                                      </p:to>
                                    </p:animClr>
                                  </p:subTnLst>
                                </p:cTn>
                              </p:par>
                              <p:par>
                                <p:cTn id="27" presetID="1" presetClass="entr" presetSubtype="0" fill="hold" grpId="0" nodeType="withEffect">
                                  <p:stCondLst>
                                    <p:cond delay="0"/>
                                  </p:stCondLst>
                                  <p:childTnLst>
                                    <p:set>
                                      <p:cBhvr>
                                        <p:cTn id="28" dur="1" fill="hold">
                                          <p:stCondLst>
                                            <p:cond delay="0"/>
                                          </p:stCondLst>
                                        </p:cTn>
                                        <p:tgtEl>
                                          <p:spTgt spid="1062920"/>
                                        </p:tgtEl>
                                        <p:attrNameLst>
                                          <p:attrName>style.visibility</p:attrName>
                                        </p:attrNameLst>
                                      </p:cBhvr>
                                      <p:to>
                                        <p:strVal val="visible"/>
                                      </p:to>
                                    </p:set>
                                  </p:childTnLst>
                                  <p:subTnLst>
                                    <p:animClr clrSpc="rgb" dir="cw">
                                      <p:cBhvr override="childStyle">
                                        <p:cTn dur="1" fill="hold" display="0" masterRel="nextClick" afterEffect="1"/>
                                        <p:tgtEl>
                                          <p:spTgt spid="1062920"/>
                                        </p:tgtEl>
                                        <p:attrNameLst>
                                          <p:attrName>ppt_c</p:attrName>
                                        </p:attrNameLst>
                                      </p:cBhvr>
                                      <p:to>
                                        <a:schemeClr val="hlink"/>
                                      </p:to>
                                    </p:animClr>
                                  </p:subTnLst>
                                </p:cTn>
                              </p:par>
                              <p:par>
                                <p:cTn id="29" presetID="1" presetClass="entr" presetSubtype="0" fill="hold" grpId="0" nodeType="withEffect">
                                  <p:stCondLst>
                                    <p:cond delay="0"/>
                                  </p:stCondLst>
                                  <p:childTnLst>
                                    <p:set>
                                      <p:cBhvr>
                                        <p:cTn id="30" dur="1" fill="hold">
                                          <p:stCondLst>
                                            <p:cond delay="0"/>
                                          </p:stCondLst>
                                        </p:cTn>
                                        <p:tgtEl>
                                          <p:spTgt spid="24"/>
                                        </p:tgtEl>
                                        <p:attrNameLst>
                                          <p:attrName>style.visibility</p:attrName>
                                        </p:attrNameLst>
                                      </p:cBhvr>
                                      <p:to>
                                        <p:strVal val="visible"/>
                                      </p:to>
                                    </p:set>
                                  </p:childTnLst>
                                  <p:subTnLst>
                                    <p:animClr clrSpc="rgb" dir="cw">
                                      <p:cBhvr override="childStyle">
                                        <p:cTn dur="1" fill="hold" display="0" masterRel="nextClick" afterEffect="1"/>
                                        <p:tgtEl>
                                          <p:spTgt spid="24"/>
                                        </p:tgtEl>
                                        <p:attrNameLst>
                                          <p:attrName>ppt_c</p:attrName>
                                        </p:attrNameLst>
                                      </p:cBhvr>
                                      <p:to>
                                        <a:schemeClr val="hlink"/>
                                      </p:to>
                                    </p:animClr>
                                  </p:subTnLst>
                                </p:cTn>
                              </p:par>
                              <p:par>
                                <p:cTn id="31" presetID="1" presetClass="entr" presetSubtype="0" fill="hold" grpId="0" nodeType="withEffect">
                                  <p:stCondLst>
                                    <p:cond delay="0"/>
                                  </p:stCondLst>
                                  <p:childTnLst>
                                    <p:set>
                                      <p:cBhvr>
                                        <p:cTn id="32" dur="1" fill="hold">
                                          <p:stCondLst>
                                            <p:cond delay="0"/>
                                          </p:stCondLst>
                                        </p:cTn>
                                        <p:tgtEl>
                                          <p:spTgt spid="2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06292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06292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06291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2915" grpId="0" uiExpand="1" build="p"/>
      <p:bldP spid="1062918" grpId="0" animBg="1"/>
      <p:bldP spid="1062919" grpId="0"/>
      <p:bldP spid="1062920" grpId="0" animBg="1"/>
      <p:bldP spid="1062921" grpId="0"/>
      <p:bldP spid="1062922" grpId="0" animBg="1"/>
      <p:bldP spid="1062923" grpId="0"/>
      <p:bldP spid="22" grpId="0" animBg="1"/>
      <p:bldP spid="23" grpId="0"/>
      <p:bldP spid="21" grpId="0" animBg="1"/>
      <p:bldP spid="24"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Rectangle 2"/>
          <p:cNvSpPr>
            <a:spLocks noGrp="1" noChangeArrowheads="1"/>
          </p:cNvSpPr>
          <p:nvPr>
            <p:ph type="title"/>
          </p:nvPr>
        </p:nvSpPr>
        <p:spPr/>
        <p:txBody>
          <a:bodyPr/>
          <a:lstStyle/>
          <a:p>
            <a:r>
              <a:rPr lang="en-US" dirty="0"/>
              <a:t>“Abuse” of cookies</a:t>
            </a:r>
          </a:p>
        </p:txBody>
      </p:sp>
      <p:sp>
        <p:nvSpPr>
          <p:cNvPr id="54276" name="Rectangle 3"/>
          <p:cNvSpPr>
            <a:spLocks noGrp="1" noChangeArrowheads="1"/>
          </p:cNvSpPr>
          <p:nvPr>
            <p:ph idx="1"/>
          </p:nvPr>
        </p:nvSpPr>
        <p:spPr/>
        <p:txBody>
          <a:bodyPr/>
          <a:lstStyle/>
          <a:p>
            <a:r>
              <a:rPr lang="en-US" dirty="0">
                <a:sym typeface="Arial" pitchFamily="68" charset="0"/>
              </a:rPr>
              <a:t>Excellent marketing opportunities and</a:t>
            </a:r>
            <a:br>
              <a:rPr lang="en-US" dirty="0">
                <a:sym typeface="Arial" pitchFamily="68" charset="0"/>
              </a:rPr>
            </a:br>
            <a:r>
              <a:rPr lang="en-US" dirty="0">
                <a:sym typeface="Arial" pitchFamily="68" charset="0"/>
              </a:rPr>
              <a:t>concerns for privacy</a:t>
            </a:r>
          </a:p>
          <a:p>
            <a:pPr lvl="1"/>
            <a:r>
              <a:rPr lang="en-US" dirty="0">
                <a:sym typeface="Arial" pitchFamily="68" charset="0"/>
              </a:rPr>
              <a:t>Cookies permit sites to learn a lot about you</a:t>
            </a:r>
          </a:p>
          <a:p>
            <a:pPr lvl="1"/>
            <a:r>
              <a:rPr lang="en-US" dirty="0">
                <a:sym typeface="Arial" pitchFamily="68" charset="0"/>
              </a:rPr>
              <a:t>You may unknowingly supply personal info to sites</a:t>
            </a:r>
          </a:p>
          <a:p>
            <a:pPr lvl="1"/>
            <a:r>
              <a:rPr lang="en-US" dirty="0">
                <a:sym typeface="Arial" pitchFamily="68" charset="0"/>
              </a:rPr>
              <a:t>Advertising companies tracks your preferences and</a:t>
            </a:r>
            <a:br>
              <a:rPr lang="en-US" dirty="0">
                <a:sym typeface="Arial" pitchFamily="68" charset="0"/>
              </a:rPr>
            </a:br>
            <a:r>
              <a:rPr lang="en-US" dirty="0">
                <a:sym typeface="Arial" pitchFamily="68" charset="0"/>
              </a:rPr>
              <a:t>viewing history across sites</a:t>
            </a:r>
          </a:p>
        </p:txBody>
      </p:sp>
      <p:sp>
        <p:nvSpPr>
          <p:cNvPr id="4" name="Date Placeholder 3"/>
          <p:cNvSpPr>
            <a:spLocks noGrp="1"/>
          </p:cNvSpPr>
          <p:nvPr>
            <p:ph type="dt" sz="half" idx="10"/>
          </p:nvPr>
        </p:nvSpPr>
        <p:spPr/>
        <p:txBody>
          <a:bodyPr/>
          <a:lstStyle/>
          <a:p>
            <a:r>
              <a:rPr lang="en-US"/>
              <a:t>September 9, 2019</a:t>
            </a:r>
            <a:endParaRPr lang="en-US" sz="1050" b="0">
              <a:latin typeface="Times New Roman" charset="0"/>
            </a:endParaRPr>
          </a:p>
        </p:txBody>
      </p:sp>
      <p:sp>
        <p:nvSpPr>
          <p:cNvPr id="5" name="Footer Placeholder 4"/>
          <p:cNvSpPr>
            <a:spLocks noGrp="1"/>
          </p:cNvSpPr>
          <p:nvPr>
            <p:ph type="ftr" sz="quarter" idx="11"/>
          </p:nvPr>
        </p:nvSpPr>
        <p:spPr/>
        <p:txBody>
          <a:bodyPr/>
          <a:lstStyle/>
          <a:p>
            <a:r>
              <a:rPr lang="en-US"/>
              <a:t>EECS 489 – Lecture 3</a:t>
            </a:r>
            <a:endParaRPr lang="en-US" sz="1050" b="0">
              <a:latin typeface="Times New Roman" charset="0"/>
            </a:endParaRPr>
          </a:p>
        </p:txBody>
      </p:sp>
      <p:sp>
        <p:nvSpPr>
          <p:cNvPr id="2" name="Slide Number Placeholder 1">
            <a:extLst>
              <a:ext uri="{FF2B5EF4-FFF2-40B4-BE49-F238E27FC236}">
                <a16:creationId xmlns:a16="http://schemas.microsoft.com/office/drawing/2014/main" id="{CA4ACD89-65CC-154D-B764-F2DDCD1EEE70}"/>
              </a:ext>
            </a:extLst>
          </p:cNvPr>
          <p:cNvSpPr>
            <a:spLocks noGrp="1"/>
          </p:cNvSpPr>
          <p:nvPr>
            <p:ph type="sldNum" sz="quarter" idx="12"/>
          </p:nvPr>
        </p:nvSpPr>
        <p:spPr/>
        <p:txBody>
          <a:bodyPr/>
          <a:lstStyle/>
          <a:p>
            <a:fld id="{A190D881-957A-7944-A8D0-1584E528B88F}" type="slidenum">
              <a:rPr lang="en-US" smtClean="0"/>
              <a:pPr/>
              <a:t>21</a:t>
            </a:fld>
            <a:endParaRPr lang="en-US"/>
          </a:p>
        </p:txBody>
      </p:sp>
    </p:spTree>
    <p:extLst>
      <p:ext uri="{BB962C8B-B14F-4D97-AF65-F5344CB8AC3E}">
        <p14:creationId xmlns:p14="http://schemas.microsoft.com/office/powerpoint/2010/main" val="1154081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5-minute break!</a:t>
            </a:r>
          </a:p>
        </p:txBody>
      </p:sp>
      <p:sp>
        <p:nvSpPr>
          <p:cNvPr id="8" name="Text Placeholder 7"/>
          <p:cNvSpPr>
            <a:spLocks noGrp="1"/>
          </p:cNvSpPr>
          <p:nvPr>
            <p:ph type="body" idx="1"/>
          </p:nvPr>
        </p:nvSpPr>
        <p:spPr/>
        <p:txBody>
          <a:bodyPr/>
          <a:lstStyle/>
          <a:p>
            <a:endParaRPr lang="en-US"/>
          </a:p>
        </p:txBody>
      </p:sp>
      <p:sp>
        <p:nvSpPr>
          <p:cNvPr id="4" name="Date Placeholder 3"/>
          <p:cNvSpPr>
            <a:spLocks noGrp="1"/>
          </p:cNvSpPr>
          <p:nvPr>
            <p:ph type="dt" sz="half" idx="10"/>
          </p:nvPr>
        </p:nvSpPr>
        <p:spPr/>
        <p:txBody>
          <a:bodyPr/>
          <a:lstStyle/>
          <a:p>
            <a:r>
              <a:rPr lang="en-US"/>
              <a:t>September 9, 2019</a:t>
            </a:r>
            <a:endParaRPr lang="en-US" sz="1050" b="0">
              <a:latin typeface="Times New Roman" charset="0"/>
            </a:endParaRPr>
          </a:p>
        </p:txBody>
      </p:sp>
      <p:sp>
        <p:nvSpPr>
          <p:cNvPr id="5" name="Footer Placeholder 4"/>
          <p:cNvSpPr>
            <a:spLocks noGrp="1"/>
          </p:cNvSpPr>
          <p:nvPr>
            <p:ph type="ftr" sz="quarter" idx="11"/>
          </p:nvPr>
        </p:nvSpPr>
        <p:spPr/>
        <p:txBody>
          <a:bodyPr/>
          <a:lstStyle/>
          <a:p>
            <a:r>
              <a:rPr lang="en-US"/>
              <a:t>EECS 489 – Lecture 3</a:t>
            </a:r>
            <a:endParaRPr lang="en-US" sz="1050" b="0">
              <a:latin typeface="Times New Roman" charset="0"/>
            </a:endParaRPr>
          </a:p>
        </p:txBody>
      </p:sp>
      <p:sp>
        <p:nvSpPr>
          <p:cNvPr id="2" name="Slide Number Placeholder 1">
            <a:extLst>
              <a:ext uri="{FF2B5EF4-FFF2-40B4-BE49-F238E27FC236}">
                <a16:creationId xmlns:a16="http://schemas.microsoft.com/office/drawing/2014/main" id="{C99546DD-2417-C746-926B-914F9E3F7241}"/>
              </a:ext>
            </a:extLst>
          </p:cNvPr>
          <p:cNvSpPr>
            <a:spLocks noGrp="1"/>
          </p:cNvSpPr>
          <p:nvPr>
            <p:ph type="sldNum" sz="quarter" idx="12"/>
          </p:nvPr>
        </p:nvSpPr>
        <p:spPr/>
        <p:txBody>
          <a:bodyPr/>
          <a:lstStyle/>
          <a:p>
            <a:fld id="{81F2EB77-FB6C-2244-A076-ADF097535D48}" type="slidenum">
              <a:rPr lang="en-US" smtClean="0"/>
              <a:pPr/>
              <a:t>22</a:t>
            </a:fld>
            <a:endParaRPr lang="en-US"/>
          </a:p>
        </p:txBody>
      </p:sp>
    </p:spTree>
    <p:extLst>
      <p:ext uri="{BB962C8B-B14F-4D97-AF65-F5344CB8AC3E}">
        <p14:creationId xmlns:p14="http://schemas.microsoft.com/office/powerpoint/2010/main" val="17567508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Announcements</a:t>
            </a:r>
          </a:p>
        </p:txBody>
      </p:sp>
      <p:sp>
        <p:nvSpPr>
          <p:cNvPr id="8" name="Content Placeholder 7"/>
          <p:cNvSpPr>
            <a:spLocks noGrp="1"/>
          </p:cNvSpPr>
          <p:nvPr>
            <p:ph idx="1"/>
          </p:nvPr>
        </p:nvSpPr>
        <p:spPr/>
        <p:txBody>
          <a:bodyPr/>
          <a:lstStyle/>
          <a:p>
            <a:r>
              <a:rPr lang="en-US" dirty="0">
                <a:solidFill>
                  <a:srgbClr val="0000FF"/>
                </a:solidFill>
              </a:rPr>
              <a:t>Assignment 1 is due on Sep 23, 2020</a:t>
            </a:r>
          </a:p>
          <a:p>
            <a:pPr lvl="1"/>
            <a:r>
              <a:rPr lang="en-US" dirty="0"/>
              <a:t>Quite a few of you haven</a:t>
            </a:r>
            <a:r>
              <a:rPr lang="fr-FR" dirty="0"/>
              <a:t>’</a:t>
            </a:r>
            <a:r>
              <a:rPr lang="en-US" dirty="0"/>
              <a:t>t yet created Github repo!</a:t>
            </a:r>
          </a:p>
          <a:p>
            <a:pPr lvl="1"/>
            <a:r>
              <a:rPr lang="en-US" dirty="0"/>
              <a:t>Start ASAP!!!</a:t>
            </a:r>
          </a:p>
          <a:p>
            <a:endParaRPr lang="en-US" dirty="0"/>
          </a:p>
          <a:p>
            <a:r>
              <a:rPr lang="en-US" dirty="0"/>
              <a:t>Group formation for A2-A4</a:t>
            </a:r>
          </a:p>
          <a:p>
            <a:endParaRPr lang="en-US" dirty="0">
              <a:solidFill>
                <a:srgbClr val="0000FF"/>
              </a:solidFill>
            </a:endParaRPr>
          </a:p>
        </p:txBody>
      </p:sp>
      <p:sp>
        <p:nvSpPr>
          <p:cNvPr id="4" name="Date Placeholder 3"/>
          <p:cNvSpPr>
            <a:spLocks noGrp="1"/>
          </p:cNvSpPr>
          <p:nvPr>
            <p:ph type="dt" sz="half" idx="10"/>
          </p:nvPr>
        </p:nvSpPr>
        <p:spPr/>
        <p:txBody>
          <a:bodyPr/>
          <a:lstStyle/>
          <a:p>
            <a:r>
              <a:rPr lang="en-US"/>
              <a:t>September 9, 2019</a:t>
            </a:r>
            <a:endParaRPr lang="en-US" sz="1050" b="0">
              <a:latin typeface="Times New Roman" charset="0"/>
            </a:endParaRPr>
          </a:p>
        </p:txBody>
      </p:sp>
      <p:sp>
        <p:nvSpPr>
          <p:cNvPr id="5" name="Footer Placeholder 4"/>
          <p:cNvSpPr>
            <a:spLocks noGrp="1"/>
          </p:cNvSpPr>
          <p:nvPr>
            <p:ph type="ftr" sz="quarter" idx="11"/>
          </p:nvPr>
        </p:nvSpPr>
        <p:spPr/>
        <p:txBody>
          <a:bodyPr/>
          <a:lstStyle/>
          <a:p>
            <a:r>
              <a:rPr lang="en-US"/>
              <a:t>EECS 489 – Lecture 3</a:t>
            </a:r>
            <a:endParaRPr lang="en-US" sz="1050" b="0">
              <a:latin typeface="Times New Roman" charset="0"/>
            </a:endParaRPr>
          </a:p>
        </p:txBody>
      </p:sp>
      <p:sp>
        <p:nvSpPr>
          <p:cNvPr id="2" name="Slide Number Placeholder 1">
            <a:extLst>
              <a:ext uri="{FF2B5EF4-FFF2-40B4-BE49-F238E27FC236}">
                <a16:creationId xmlns:a16="http://schemas.microsoft.com/office/drawing/2014/main" id="{4E35F775-9302-C04D-AD16-3F11204524EB}"/>
              </a:ext>
            </a:extLst>
          </p:cNvPr>
          <p:cNvSpPr>
            <a:spLocks noGrp="1"/>
          </p:cNvSpPr>
          <p:nvPr>
            <p:ph type="sldNum" sz="quarter" idx="12"/>
          </p:nvPr>
        </p:nvSpPr>
        <p:spPr/>
        <p:txBody>
          <a:bodyPr/>
          <a:lstStyle/>
          <a:p>
            <a:fld id="{A190D881-957A-7944-A8D0-1584E528B88F}" type="slidenum">
              <a:rPr lang="en-US" smtClean="0"/>
              <a:pPr/>
              <a:t>23</a:t>
            </a:fld>
            <a:endParaRPr lang="en-US"/>
          </a:p>
        </p:txBody>
      </p:sp>
    </p:spTree>
    <p:extLst>
      <p:ext uri="{BB962C8B-B14F-4D97-AF65-F5344CB8AC3E}">
        <p14:creationId xmlns:p14="http://schemas.microsoft.com/office/powerpoint/2010/main" val="16778975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Performance goals</a:t>
            </a:r>
          </a:p>
        </p:txBody>
      </p:sp>
      <p:sp>
        <p:nvSpPr>
          <p:cNvPr id="3" name="Content Placeholder 2"/>
          <p:cNvSpPr>
            <a:spLocks noGrp="1"/>
          </p:cNvSpPr>
          <p:nvPr>
            <p:ph idx="1"/>
          </p:nvPr>
        </p:nvSpPr>
        <p:spPr/>
        <p:txBody>
          <a:bodyPr/>
          <a:lstStyle/>
          <a:p>
            <a:r>
              <a:rPr lang="en-US" dirty="0"/>
              <a:t>User</a:t>
            </a:r>
          </a:p>
          <a:p>
            <a:pPr lvl="1"/>
            <a:r>
              <a:rPr lang="en-US" dirty="0"/>
              <a:t>Fast downloads (not identical to low-latency communication!)</a:t>
            </a:r>
          </a:p>
          <a:p>
            <a:pPr lvl="1"/>
            <a:r>
              <a:rPr lang="en-US" dirty="0"/>
              <a:t>High availability </a:t>
            </a:r>
          </a:p>
          <a:p>
            <a:r>
              <a:rPr lang="en-US" dirty="0"/>
              <a:t>Content provider</a:t>
            </a:r>
          </a:p>
          <a:p>
            <a:pPr lvl="1"/>
            <a:r>
              <a:rPr lang="en-US" dirty="0"/>
              <a:t>Happy users (hence, above)</a:t>
            </a:r>
          </a:p>
          <a:p>
            <a:pPr lvl="1"/>
            <a:r>
              <a:rPr lang="en-US" dirty="0"/>
              <a:t>Cost-effective infrastructure  </a:t>
            </a:r>
          </a:p>
          <a:p>
            <a:r>
              <a:rPr lang="en-US" dirty="0"/>
              <a:t>Network (secondary) </a:t>
            </a:r>
          </a:p>
          <a:p>
            <a:pPr lvl="1"/>
            <a:r>
              <a:rPr lang="en-US" dirty="0"/>
              <a:t>Avoid overload</a:t>
            </a:r>
          </a:p>
          <a:p>
            <a:pPr lvl="1"/>
            <a:endParaRPr lang="en-US" dirty="0"/>
          </a:p>
          <a:p>
            <a:pPr lvl="1"/>
            <a:endParaRPr lang="en-US" dirty="0"/>
          </a:p>
        </p:txBody>
      </p:sp>
      <p:sp>
        <p:nvSpPr>
          <p:cNvPr id="4" name="Date Placeholder 3"/>
          <p:cNvSpPr>
            <a:spLocks noGrp="1"/>
          </p:cNvSpPr>
          <p:nvPr>
            <p:ph type="dt" sz="half" idx="10"/>
          </p:nvPr>
        </p:nvSpPr>
        <p:spPr/>
        <p:txBody>
          <a:bodyPr/>
          <a:lstStyle/>
          <a:p>
            <a:r>
              <a:rPr lang="en-US"/>
              <a:t>September 9, 2019</a:t>
            </a:r>
          </a:p>
        </p:txBody>
      </p:sp>
      <p:sp>
        <p:nvSpPr>
          <p:cNvPr id="5" name="Footer Placeholder 4"/>
          <p:cNvSpPr>
            <a:spLocks noGrp="1"/>
          </p:cNvSpPr>
          <p:nvPr>
            <p:ph type="ftr" sz="quarter" idx="11"/>
          </p:nvPr>
        </p:nvSpPr>
        <p:spPr/>
        <p:txBody>
          <a:bodyPr/>
          <a:lstStyle/>
          <a:p>
            <a:r>
              <a:rPr lang="en-US"/>
              <a:t>EECS 489 – Lecture 3</a:t>
            </a:r>
          </a:p>
        </p:txBody>
      </p:sp>
      <p:sp>
        <p:nvSpPr>
          <p:cNvPr id="6" name="Slide Number Placeholder 5">
            <a:extLst>
              <a:ext uri="{FF2B5EF4-FFF2-40B4-BE49-F238E27FC236}">
                <a16:creationId xmlns:a16="http://schemas.microsoft.com/office/drawing/2014/main" id="{E22B291F-C835-904D-9D79-0650D9F100E3}"/>
              </a:ext>
            </a:extLst>
          </p:cNvPr>
          <p:cNvSpPr>
            <a:spLocks noGrp="1"/>
          </p:cNvSpPr>
          <p:nvPr>
            <p:ph type="sldNum" sz="quarter" idx="12"/>
          </p:nvPr>
        </p:nvSpPr>
        <p:spPr/>
        <p:txBody>
          <a:bodyPr/>
          <a:lstStyle/>
          <a:p>
            <a:fld id="{A190D881-957A-7944-A8D0-1584E528B88F}" type="slidenum">
              <a:rPr lang="en-US" smtClean="0"/>
              <a:pPr/>
              <a:t>24</a:t>
            </a:fld>
            <a:endParaRPr lang="en-US"/>
          </a:p>
        </p:txBody>
      </p:sp>
    </p:spTree>
    <p:extLst>
      <p:ext uri="{BB962C8B-B14F-4D97-AF65-F5344CB8AC3E}">
        <p14:creationId xmlns:p14="http://schemas.microsoft.com/office/powerpoint/2010/main" val="2023885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Solutions?</a:t>
            </a:r>
          </a:p>
        </p:txBody>
      </p:sp>
      <p:sp>
        <p:nvSpPr>
          <p:cNvPr id="3" name="Content Placeholder 2"/>
          <p:cNvSpPr>
            <a:spLocks noGrp="1"/>
          </p:cNvSpPr>
          <p:nvPr>
            <p:ph idx="1"/>
          </p:nvPr>
        </p:nvSpPr>
        <p:spPr/>
        <p:txBody>
          <a:bodyPr/>
          <a:lstStyle/>
          <a:p>
            <a:r>
              <a:rPr lang="en-US" dirty="0"/>
              <a:t>User</a:t>
            </a:r>
          </a:p>
          <a:p>
            <a:pPr lvl="1"/>
            <a:r>
              <a:rPr lang="en-US" dirty="0"/>
              <a:t>Fast downloads (not identical to low-latency communication!)</a:t>
            </a:r>
          </a:p>
          <a:p>
            <a:pPr lvl="1"/>
            <a:r>
              <a:rPr lang="en-US" dirty="0"/>
              <a:t>High availability </a:t>
            </a:r>
          </a:p>
          <a:p>
            <a:r>
              <a:rPr lang="en-US" dirty="0"/>
              <a:t>Content provider</a:t>
            </a:r>
          </a:p>
          <a:p>
            <a:pPr lvl="1"/>
            <a:r>
              <a:rPr lang="en-US" dirty="0">
                <a:solidFill>
                  <a:schemeClr val="accent2">
                    <a:lumMod val="50000"/>
                    <a:lumOff val="50000"/>
                  </a:schemeClr>
                </a:solidFill>
              </a:rPr>
              <a:t>Happy users (hence, above)</a:t>
            </a:r>
          </a:p>
          <a:p>
            <a:pPr lvl="1"/>
            <a:r>
              <a:rPr lang="en-US" dirty="0"/>
              <a:t>Cost-effective infrastructure  </a:t>
            </a:r>
          </a:p>
          <a:p>
            <a:r>
              <a:rPr lang="en-US" dirty="0"/>
              <a:t>Network (secondary) </a:t>
            </a:r>
          </a:p>
          <a:p>
            <a:pPr lvl="1"/>
            <a:r>
              <a:rPr lang="en-US" dirty="0"/>
              <a:t>Avoid overload</a:t>
            </a:r>
          </a:p>
          <a:p>
            <a:pPr lvl="1"/>
            <a:endParaRPr lang="en-US" dirty="0"/>
          </a:p>
          <a:p>
            <a:pPr lvl="1"/>
            <a:endParaRPr lang="en-US" dirty="0"/>
          </a:p>
        </p:txBody>
      </p:sp>
      <p:sp>
        <p:nvSpPr>
          <p:cNvPr id="4" name="Date Placeholder 3"/>
          <p:cNvSpPr>
            <a:spLocks noGrp="1"/>
          </p:cNvSpPr>
          <p:nvPr>
            <p:ph type="dt" sz="half" idx="10"/>
          </p:nvPr>
        </p:nvSpPr>
        <p:spPr/>
        <p:txBody>
          <a:bodyPr/>
          <a:lstStyle/>
          <a:p>
            <a:r>
              <a:rPr lang="en-US"/>
              <a:t>September 9, 2019</a:t>
            </a:r>
          </a:p>
        </p:txBody>
      </p:sp>
      <p:sp>
        <p:nvSpPr>
          <p:cNvPr id="5" name="Footer Placeholder 4"/>
          <p:cNvSpPr>
            <a:spLocks noGrp="1"/>
          </p:cNvSpPr>
          <p:nvPr>
            <p:ph type="ftr" sz="quarter" idx="11"/>
          </p:nvPr>
        </p:nvSpPr>
        <p:spPr/>
        <p:txBody>
          <a:bodyPr/>
          <a:lstStyle/>
          <a:p>
            <a:r>
              <a:rPr lang="en-US"/>
              <a:t>EECS 489 – Lecture 3</a:t>
            </a:r>
          </a:p>
        </p:txBody>
      </p:sp>
      <p:sp>
        <p:nvSpPr>
          <p:cNvPr id="8" name="Rounded Rectangle 7"/>
          <p:cNvSpPr/>
          <p:nvPr/>
        </p:nvSpPr>
        <p:spPr bwMode="auto">
          <a:xfrm>
            <a:off x="4191000" y="1066800"/>
            <a:ext cx="2895600" cy="990600"/>
          </a:xfrm>
          <a:prstGeom prst="roundRect">
            <a:avLst/>
          </a:prstGeom>
          <a:solidFill>
            <a:schemeClr val="accent2">
              <a:lumMod val="10000"/>
              <a:lumOff val="90000"/>
            </a:schemeClr>
          </a:solidFill>
          <a:ln w="1905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defTabSz="913836"/>
            <a:r>
              <a:rPr lang="en-US" dirty="0"/>
              <a:t>Improve networking protocols including HTTP, TCP, etc.</a:t>
            </a:r>
          </a:p>
        </p:txBody>
      </p:sp>
      <p:cxnSp>
        <p:nvCxnSpPr>
          <p:cNvPr id="10" name="Straight Arrow Connector 9"/>
          <p:cNvCxnSpPr/>
          <p:nvPr/>
        </p:nvCxnSpPr>
        <p:spPr bwMode="auto">
          <a:xfrm flipH="1">
            <a:off x="2819400" y="1638300"/>
            <a:ext cx="1371600" cy="495300"/>
          </a:xfrm>
          <a:prstGeom prst="straightConnector1">
            <a:avLst/>
          </a:prstGeom>
          <a:noFill/>
          <a:ln w="19050" cap="flat" cmpd="sng" algn="ctr">
            <a:solidFill>
              <a:srgbClr val="0000FF"/>
            </a:solidFill>
            <a:prstDash val="solid"/>
            <a:round/>
            <a:headEnd type="none" w="med" len="med"/>
            <a:tailEnd type="arrow"/>
          </a:ln>
          <a:effectLst/>
        </p:spPr>
      </p:cxnSp>
      <p:sp>
        <p:nvSpPr>
          <p:cNvPr id="6" name="Slide Number Placeholder 5">
            <a:extLst>
              <a:ext uri="{FF2B5EF4-FFF2-40B4-BE49-F238E27FC236}">
                <a16:creationId xmlns:a16="http://schemas.microsoft.com/office/drawing/2014/main" id="{2470C73D-08DD-5E45-84C2-D6C02169C2A1}"/>
              </a:ext>
            </a:extLst>
          </p:cNvPr>
          <p:cNvSpPr>
            <a:spLocks noGrp="1"/>
          </p:cNvSpPr>
          <p:nvPr>
            <p:ph type="sldNum" sz="quarter" idx="12"/>
          </p:nvPr>
        </p:nvSpPr>
        <p:spPr/>
        <p:txBody>
          <a:bodyPr/>
          <a:lstStyle/>
          <a:p>
            <a:fld id="{A190D881-957A-7944-A8D0-1584E528B88F}" type="slidenum">
              <a:rPr lang="en-US" smtClean="0"/>
              <a:pPr/>
              <a:t>25</a:t>
            </a:fld>
            <a:endParaRPr lang="en-US"/>
          </a:p>
        </p:txBody>
      </p:sp>
    </p:spTree>
    <p:extLst>
      <p:ext uri="{BB962C8B-B14F-4D97-AF65-F5344CB8AC3E}">
        <p14:creationId xmlns:p14="http://schemas.microsoft.com/office/powerpoint/2010/main" val="16402055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Solutions?</a:t>
            </a:r>
          </a:p>
        </p:txBody>
      </p:sp>
      <p:sp>
        <p:nvSpPr>
          <p:cNvPr id="3" name="Content Placeholder 2"/>
          <p:cNvSpPr>
            <a:spLocks noGrp="1"/>
          </p:cNvSpPr>
          <p:nvPr>
            <p:ph idx="1"/>
          </p:nvPr>
        </p:nvSpPr>
        <p:spPr/>
        <p:txBody>
          <a:bodyPr/>
          <a:lstStyle/>
          <a:p>
            <a:r>
              <a:rPr lang="en-US" dirty="0"/>
              <a:t>User</a:t>
            </a:r>
          </a:p>
          <a:p>
            <a:pPr lvl="1"/>
            <a:r>
              <a:rPr lang="en-US" dirty="0"/>
              <a:t>Fast downloads (not identical to low-latency communication!)</a:t>
            </a:r>
          </a:p>
          <a:p>
            <a:pPr lvl="1"/>
            <a:r>
              <a:rPr lang="en-US" dirty="0"/>
              <a:t>High availability </a:t>
            </a:r>
          </a:p>
          <a:p>
            <a:r>
              <a:rPr lang="en-US" dirty="0"/>
              <a:t>Content provider</a:t>
            </a:r>
          </a:p>
          <a:p>
            <a:pPr lvl="1"/>
            <a:r>
              <a:rPr lang="en-US" dirty="0">
                <a:solidFill>
                  <a:schemeClr val="accent2">
                    <a:lumMod val="50000"/>
                    <a:lumOff val="50000"/>
                  </a:schemeClr>
                </a:solidFill>
              </a:rPr>
              <a:t>Happy users (hence, above)</a:t>
            </a:r>
          </a:p>
          <a:p>
            <a:pPr lvl="1"/>
            <a:r>
              <a:rPr lang="en-US" dirty="0"/>
              <a:t>Cost-effective infrastructure  </a:t>
            </a:r>
          </a:p>
          <a:p>
            <a:r>
              <a:rPr lang="en-US" dirty="0"/>
              <a:t>Network (secondary) </a:t>
            </a:r>
          </a:p>
          <a:p>
            <a:pPr lvl="1"/>
            <a:r>
              <a:rPr lang="en-US" dirty="0"/>
              <a:t>Avoid overload</a:t>
            </a:r>
          </a:p>
          <a:p>
            <a:pPr lvl="1"/>
            <a:endParaRPr lang="en-US" dirty="0"/>
          </a:p>
          <a:p>
            <a:pPr lvl="1"/>
            <a:endParaRPr lang="en-US" dirty="0"/>
          </a:p>
        </p:txBody>
      </p:sp>
      <p:sp>
        <p:nvSpPr>
          <p:cNvPr id="4" name="Date Placeholder 3"/>
          <p:cNvSpPr>
            <a:spLocks noGrp="1"/>
          </p:cNvSpPr>
          <p:nvPr>
            <p:ph type="dt" sz="half" idx="10"/>
          </p:nvPr>
        </p:nvSpPr>
        <p:spPr/>
        <p:txBody>
          <a:bodyPr/>
          <a:lstStyle/>
          <a:p>
            <a:r>
              <a:rPr lang="en-US"/>
              <a:t>September 9, 2019</a:t>
            </a:r>
          </a:p>
        </p:txBody>
      </p:sp>
      <p:sp>
        <p:nvSpPr>
          <p:cNvPr id="5" name="Footer Placeholder 4"/>
          <p:cNvSpPr>
            <a:spLocks noGrp="1"/>
          </p:cNvSpPr>
          <p:nvPr>
            <p:ph type="ftr" sz="quarter" idx="11"/>
          </p:nvPr>
        </p:nvSpPr>
        <p:spPr/>
        <p:txBody>
          <a:bodyPr/>
          <a:lstStyle/>
          <a:p>
            <a:r>
              <a:rPr lang="en-US"/>
              <a:t>EECS 489 – Lecture 3</a:t>
            </a:r>
          </a:p>
        </p:txBody>
      </p:sp>
      <p:sp>
        <p:nvSpPr>
          <p:cNvPr id="8" name="Rounded Rectangle 7"/>
          <p:cNvSpPr/>
          <p:nvPr/>
        </p:nvSpPr>
        <p:spPr bwMode="auto">
          <a:xfrm>
            <a:off x="4191000" y="1066800"/>
            <a:ext cx="2895600" cy="990600"/>
          </a:xfrm>
          <a:prstGeom prst="roundRect">
            <a:avLst/>
          </a:prstGeom>
          <a:solidFill>
            <a:schemeClr val="accent2">
              <a:lumMod val="10000"/>
              <a:lumOff val="90000"/>
            </a:schemeClr>
          </a:solidFill>
          <a:ln w="1905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defTabSz="913836"/>
            <a:r>
              <a:rPr lang="en-US" dirty="0"/>
              <a:t>Improve networking protocols including HTTP, TCP, etc.</a:t>
            </a:r>
          </a:p>
        </p:txBody>
      </p:sp>
      <p:sp>
        <p:nvSpPr>
          <p:cNvPr id="9" name="Rounded Rectangle 8"/>
          <p:cNvSpPr/>
          <p:nvPr/>
        </p:nvSpPr>
        <p:spPr bwMode="auto">
          <a:xfrm>
            <a:off x="5791200" y="3124200"/>
            <a:ext cx="2895600" cy="990600"/>
          </a:xfrm>
          <a:prstGeom prst="roundRect">
            <a:avLst/>
          </a:prstGeom>
          <a:solidFill>
            <a:schemeClr val="accent2">
              <a:lumMod val="10000"/>
              <a:lumOff val="90000"/>
            </a:schemeClr>
          </a:solidFill>
          <a:ln w="1905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defTabSz="913836"/>
            <a:r>
              <a:rPr lang="en-US" dirty="0"/>
              <a:t>Caching and replication</a:t>
            </a:r>
          </a:p>
        </p:txBody>
      </p:sp>
      <p:cxnSp>
        <p:nvCxnSpPr>
          <p:cNvPr id="11" name="Straight Arrow Connector 10"/>
          <p:cNvCxnSpPr/>
          <p:nvPr/>
        </p:nvCxnSpPr>
        <p:spPr bwMode="auto">
          <a:xfrm flipH="1" flipV="1">
            <a:off x="3581400" y="2514600"/>
            <a:ext cx="1981200" cy="762001"/>
          </a:xfrm>
          <a:prstGeom prst="straightConnector1">
            <a:avLst/>
          </a:prstGeom>
          <a:noFill/>
          <a:ln w="19050" cap="flat" cmpd="sng" algn="ctr">
            <a:solidFill>
              <a:srgbClr val="0000FF"/>
            </a:solidFill>
            <a:prstDash val="solid"/>
            <a:round/>
            <a:headEnd type="none" w="med" len="med"/>
            <a:tailEnd type="arrow"/>
          </a:ln>
          <a:effectLst/>
        </p:spPr>
      </p:cxnSp>
      <p:cxnSp>
        <p:nvCxnSpPr>
          <p:cNvPr id="12" name="Straight Arrow Connector 11"/>
          <p:cNvCxnSpPr/>
          <p:nvPr/>
        </p:nvCxnSpPr>
        <p:spPr bwMode="auto">
          <a:xfrm flipH="1" flipV="1">
            <a:off x="3581400" y="3124200"/>
            <a:ext cx="1981200" cy="533400"/>
          </a:xfrm>
          <a:prstGeom prst="straightConnector1">
            <a:avLst/>
          </a:prstGeom>
          <a:noFill/>
          <a:ln w="19050" cap="flat" cmpd="sng" algn="ctr">
            <a:solidFill>
              <a:srgbClr val="0000FF"/>
            </a:solidFill>
            <a:prstDash val="solid"/>
            <a:round/>
            <a:headEnd type="none" w="med" len="med"/>
            <a:tailEnd type="arrow"/>
          </a:ln>
          <a:effectLst/>
        </p:spPr>
      </p:cxnSp>
      <p:cxnSp>
        <p:nvCxnSpPr>
          <p:cNvPr id="13" name="Straight Arrow Connector 12"/>
          <p:cNvCxnSpPr/>
          <p:nvPr/>
        </p:nvCxnSpPr>
        <p:spPr bwMode="auto">
          <a:xfrm flipH="1">
            <a:off x="3505200" y="3810000"/>
            <a:ext cx="2133601" cy="1600200"/>
          </a:xfrm>
          <a:prstGeom prst="straightConnector1">
            <a:avLst/>
          </a:prstGeom>
          <a:noFill/>
          <a:ln w="19050" cap="flat" cmpd="sng" algn="ctr">
            <a:solidFill>
              <a:srgbClr val="0000FF"/>
            </a:solidFill>
            <a:prstDash val="solid"/>
            <a:round/>
            <a:headEnd type="none" w="med" len="med"/>
            <a:tailEnd type="arrow"/>
          </a:ln>
          <a:effectLst/>
        </p:spPr>
      </p:cxnSp>
      <p:sp>
        <p:nvSpPr>
          <p:cNvPr id="6" name="Slide Number Placeholder 5">
            <a:extLst>
              <a:ext uri="{FF2B5EF4-FFF2-40B4-BE49-F238E27FC236}">
                <a16:creationId xmlns:a16="http://schemas.microsoft.com/office/drawing/2014/main" id="{B4907F86-B427-6F49-9052-95C5D1608E0A}"/>
              </a:ext>
            </a:extLst>
          </p:cNvPr>
          <p:cNvSpPr>
            <a:spLocks noGrp="1"/>
          </p:cNvSpPr>
          <p:nvPr>
            <p:ph type="sldNum" sz="quarter" idx="12"/>
          </p:nvPr>
        </p:nvSpPr>
        <p:spPr/>
        <p:txBody>
          <a:bodyPr/>
          <a:lstStyle/>
          <a:p>
            <a:fld id="{A190D881-957A-7944-A8D0-1584E528B88F}" type="slidenum">
              <a:rPr lang="en-US" smtClean="0"/>
              <a:pPr/>
              <a:t>26</a:t>
            </a:fld>
            <a:endParaRPr lang="en-US"/>
          </a:p>
        </p:txBody>
      </p:sp>
    </p:spTree>
    <p:extLst>
      <p:ext uri="{BB962C8B-B14F-4D97-AF65-F5344CB8AC3E}">
        <p14:creationId xmlns:p14="http://schemas.microsoft.com/office/powerpoint/2010/main" val="8405222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Solutions?</a:t>
            </a:r>
          </a:p>
        </p:txBody>
      </p:sp>
      <p:sp>
        <p:nvSpPr>
          <p:cNvPr id="3" name="Content Placeholder 2"/>
          <p:cNvSpPr>
            <a:spLocks noGrp="1"/>
          </p:cNvSpPr>
          <p:nvPr>
            <p:ph idx="1"/>
          </p:nvPr>
        </p:nvSpPr>
        <p:spPr/>
        <p:txBody>
          <a:bodyPr/>
          <a:lstStyle/>
          <a:p>
            <a:r>
              <a:rPr lang="en-US" dirty="0"/>
              <a:t>User</a:t>
            </a:r>
          </a:p>
          <a:p>
            <a:pPr lvl="1"/>
            <a:r>
              <a:rPr lang="en-US" dirty="0"/>
              <a:t>Fast downloads (not identical to low-latency communication!)</a:t>
            </a:r>
          </a:p>
          <a:p>
            <a:pPr lvl="1"/>
            <a:r>
              <a:rPr lang="en-US" dirty="0"/>
              <a:t>High availability </a:t>
            </a:r>
          </a:p>
          <a:p>
            <a:r>
              <a:rPr lang="en-US" dirty="0"/>
              <a:t>Content provider</a:t>
            </a:r>
          </a:p>
          <a:p>
            <a:pPr lvl="1"/>
            <a:r>
              <a:rPr lang="en-US" dirty="0">
                <a:solidFill>
                  <a:schemeClr val="accent2">
                    <a:lumMod val="50000"/>
                    <a:lumOff val="50000"/>
                  </a:schemeClr>
                </a:solidFill>
              </a:rPr>
              <a:t>Happy users (hence, above)</a:t>
            </a:r>
          </a:p>
          <a:p>
            <a:pPr lvl="1"/>
            <a:r>
              <a:rPr lang="en-US" dirty="0"/>
              <a:t>Cost-effective infrastructure  </a:t>
            </a:r>
          </a:p>
          <a:p>
            <a:r>
              <a:rPr lang="en-US" dirty="0"/>
              <a:t>Network (secondary) </a:t>
            </a:r>
          </a:p>
          <a:p>
            <a:pPr lvl="1"/>
            <a:r>
              <a:rPr lang="en-US" dirty="0"/>
              <a:t>Avoid overload</a:t>
            </a:r>
          </a:p>
          <a:p>
            <a:pPr lvl="1"/>
            <a:endParaRPr lang="en-US" dirty="0"/>
          </a:p>
          <a:p>
            <a:pPr lvl="1"/>
            <a:endParaRPr lang="en-US" dirty="0"/>
          </a:p>
        </p:txBody>
      </p:sp>
      <p:sp>
        <p:nvSpPr>
          <p:cNvPr id="4" name="Date Placeholder 3"/>
          <p:cNvSpPr>
            <a:spLocks noGrp="1"/>
          </p:cNvSpPr>
          <p:nvPr>
            <p:ph type="dt" sz="half" idx="10"/>
          </p:nvPr>
        </p:nvSpPr>
        <p:spPr/>
        <p:txBody>
          <a:bodyPr/>
          <a:lstStyle/>
          <a:p>
            <a:r>
              <a:rPr lang="en-US"/>
              <a:t>September 9, 2019</a:t>
            </a:r>
          </a:p>
        </p:txBody>
      </p:sp>
      <p:sp>
        <p:nvSpPr>
          <p:cNvPr id="5" name="Footer Placeholder 4"/>
          <p:cNvSpPr>
            <a:spLocks noGrp="1"/>
          </p:cNvSpPr>
          <p:nvPr>
            <p:ph type="ftr" sz="quarter" idx="11"/>
          </p:nvPr>
        </p:nvSpPr>
        <p:spPr/>
        <p:txBody>
          <a:bodyPr/>
          <a:lstStyle/>
          <a:p>
            <a:r>
              <a:rPr lang="en-US"/>
              <a:t>EECS 489 – Lecture 3</a:t>
            </a:r>
          </a:p>
        </p:txBody>
      </p:sp>
      <p:sp>
        <p:nvSpPr>
          <p:cNvPr id="8" name="Rounded Rectangle 7"/>
          <p:cNvSpPr/>
          <p:nvPr/>
        </p:nvSpPr>
        <p:spPr bwMode="auto">
          <a:xfrm>
            <a:off x="4191000" y="1066800"/>
            <a:ext cx="2895600" cy="990600"/>
          </a:xfrm>
          <a:prstGeom prst="roundRect">
            <a:avLst/>
          </a:prstGeom>
          <a:solidFill>
            <a:schemeClr val="accent2">
              <a:lumMod val="10000"/>
              <a:lumOff val="90000"/>
            </a:schemeClr>
          </a:solidFill>
          <a:ln w="1905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defTabSz="913836"/>
            <a:r>
              <a:rPr lang="en-US" dirty="0"/>
              <a:t>Improve networking protocols including HTTP, TCP, etc.</a:t>
            </a:r>
          </a:p>
        </p:txBody>
      </p:sp>
      <p:sp>
        <p:nvSpPr>
          <p:cNvPr id="9" name="Rounded Rectangle 8"/>
          <p:cNvSpPr/>
          <p:nvPr/>
        </p:nvSpPr>
        <p:spPr bwMode="auto">
          <a:xfrm>
            <a:off x="5791200" y="3124200"/>
            <a:ext cx="2895600" cy="990600"/>
          </a:xfrm>
          <a:prstGeom prst="roundRect">
            <a:avLst/>
          </a:prstGeom>
          <a:solidFill>
            <a:schemeClr val="accent2">
              <a:lumMod val="10000"/>
              <a:lumOff val="90000"/>
            </a:schemeClr>
          </a:solidFill>
          <a:ln w="1905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defTabSz="913836"/>
            <a:r>
              <a:rPr lang="en-US" dirty="0"/>
              <a:t>Caching and replication</a:t>
            </a:r>
          </a:p>
        </p:txBody>
      </p:sp>
      <p:cxnSp>
        <p:nvCxnSpPr>
          <p:cNvPr id="13" name="Straight Arrow Connector 12"/>
          <p:cNvCxnSpPr/>
          <p:nvPr/>
        </p:nvCxnSpPr>
        <p:spPr bwMode="auto">
          <a:xfrm flipH="1" flipV="1">
            <a:off x="5161156" y="4648200"/>
            <a:ext cx="1724723" cy="533400"/>
          </a:xfrm>
          <a:prstGeom prst="straightConnector1">
            <a:avLst/>
          </a:prstGeom>
          <a:noFill/>
          <a:ln w="19050" cap="flat" cmpd="sng" algn="ctr">
            <a:solidFill>
              <a:srgbClr val="0000FF"/>
            </a:solidFill>
            <a:prstDash val="solid"/>
            <a:round/>
            <a:headEnd type="none" w="med" len="med"/>
            <a:tailEnd type="arrow"/>
          </a:ln>
          <a:effectLst/>
        </p:spPr>
      </p:cxnSp>
      <p:sp>
        <p:nvSpPr>
          <p:cNvPr id="14" name="Rounded Rectangle 13"/>
          <p:cNvSpPr/>
          <p:nvPr/>
        </p:nvSpPr>
        <p:spPr bwMode="auto">
          <a:xfrm>
            <a:off x="5438078" y="5181600"/>
            <a:ext cx="2895600" cy="990600"/>
          </a:xfrm>
          <a:prstGeom prst="roundRect">
            <a:avLst/>
          </a:prstGeom>
          <a:solidFill>
            <a:schemeClr val="accent2">
              <a:lumMod val="10000"/>
              <a:lumOff val="90000"/>
            </a:schemeClr>
          </a:solidFill>
          <a:ln w="1905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defTabSz="913836"/>
            <a:r>
              <a:rPr lang="en-US" dirty="0"/>
              <a:t>Exploit economies of scale; e.g., webhosting, CDNs, datacenters</a:t>
            </a:r>
          </a:p>
        </p:txBody>
      </p:sp>
      <p:sp>
        <p:nvSpPr>
          <p:cNvPr id="6" name="Slide Number Placeholder 5">
            <a:extLst>
              <a:ext uri="{FF2B5EF4-FFF2-40B4-BE49-F238E27FC236}">
                <a16:creationId xmlns:a16="http://schemas.microsoft.com/office/drawing/2014/main" id="{E403E4DE-E088-9D43-AEA1-0803402AD133}"/>
              </a:ext>
            </a:extLst>
          </p:cNvPr>
          <p:cNvSpPr>
            <a:spLocks noGrp="1"/>
          </p:cNvSpPr>
          <p:nvPr>
            <p:ph type="sldNum" sz="quarter" idx="12"/>
          </p:nvPr>
        </p:nvSpPr>
        <p:spPr/>
        <p:txBody>
          <a:bodyPr/>
          <a:lstStyle/>
          <a:p>
            <a:fld id="{A190D881-957A-7944-A8D0-1584E528B88F}" type="slidenum">
              <a:rPr lang="en-US" smtClean="0"/>
              <a:pPr/>
              <a:t>27</a:t>
            </a:fld>
            <a:endParaRPr lang="en-US"/>
          </a:p>
        </p:txBody>
      </p:sp>
    </p:spTree>
    <p:extLst>
      <p:ext uri="{BB962C8B-B14F-4D97-AF65-F5344CB8AC3E}">
        <p14:creationId xmlns:p14="http://schemas.microsoft.com/office/powerpoint/2010/main" val="200942315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7" name="Rectangle 2"/>
          <p:cNvSpPr>
            <a:spLocks noGrp="1" noChangeArrowheads="1"/>
          </p:cNvSpPr>
          <p:nvPr>
            <p:ph type="title"/>
          </p:nvPr>
        </p:nvSpPr>
        <p:spPr/>
        <p:txBody>
          <a:bodyPr/>
          <a:lstStyle/>
          <a:p>
            <a:r>
              <a:rPr lang="en-US" dirty="0"/>
              <a:t>HTTP performance</a:t>
            </a:r>
          </a:p>
        </p:txBody>
      </p:sp>
      <p:sp>
        <p:nvSpPr>
          <p:cNvPr id="1143811" name="Rectangle 3"/>
          <p:cNvSpPr>
            <a:spLocks noGrp="1" noChangeArrowheads="1"/>
          </p:cNvSpPr>
          <p:nvPr>
            <p:ph type="body" idx="1"/>
          </p:nvPr>
        </p:nvSpPr>
        <p:spPr/>
        <p:txBody>
          <a:bodyPr/>
          <a:lstStyle/>
          <a:p>
            <a:r>
              <a:rPr lang="en-US"/>
              <a:t>Most Web pages have multiple objects</a:t>
            </a:r>
          </a:p>
          <a:p>
            <a:pPr lvl="1"/>
            <a:r>
              <a:rPr lang="en-US"/>
              <a:t>e.g., HTML file and a bunch of embedded images</a:t>
            </a:r>
          </a:p>
          <a:p>
            <a:endParaRPr lang="en-US"/>
          </a:p>
          <a:p>
            <a:r>
              <a:rPr lang="en-US"/>
              <a:t>How do you retrieve those objects (naively)?</a:t>
            </a:r>
          </a:p>
          <a:p>
            <a:pPr lvl="1"/>
            <a:r>
              <a:rPr lang="en-US"/>
              <a:t>One item at a time</a:t>
            </a:r>
          </a:p>
          <a:p>
            <a:pPr lvl="1"/>
            <a:endParaRPr lang="en-US"/>
          </a:p>
          <a:p>
            <a:r>
              <a:rPr lang="en-US"/>
              <a:t>New TCP connection per (small) object!</a:t>
            </a:r>
            <a:endParaRPr lang="en-US" dirty="0"/>
          </a:p>
        </p:txBody>
      </p:sp>
      <p:sp>
        <p:nvSpPr>
          <p:cNvPr id="2" name="Date Placeholder 1"/>
          <p:cNvSpPr>
            <a:spLocks noGrp="1"/>
          </p:cNvSpPr>
          <p:nvPr>
            <p:ph type="dt" sz="half" idx="10"/>
          </p:nvPr>
        </p:nvSpPr>
        <p:spPr/>
        <p:txBody>
          <a:bodyPr/>
          <a:lstStyle/>
          <a:p>
            <a:r>
              <a:rPr lang="en-US"/>
              <a:t>September 9, 2019</a:t>
            </a:r>
          </a:p>
        </p:txBody>
      </p:sp>
      <p:sp>
        <p:nvSpPr>
          <p:cNvPr id="3" name="Footer Placeholder 2"/>
          <p:cNvSpPr>
            <a:spLocks noGrp="1"/>
          </p:cNvSpPr>
          <p:nvPr>
            <p:ph type="ftr" sz="quarter" idx="11"/>
          </p:nvPr>
        </p:nvSpPr>
        <p:spPr/>
        <p:txBody>
          <a:bodyPr/>
          <a:lstStyle/>
          <a:p>
            <a:r>
              <a:rPr lang="en-US"/>
              <a:t>EECS 489 – Lecture 3</a:t>
            </a:r>
          </a:p>
        </p:txBody>
      </p:sp>
      <p:sp>
        <p:nvSpPr>
          <p:cNvPr id="4" name="Slide Number Placeholder 3">
            <a:extLst>
              <a:ext uri="{FF2B5EF4-FFF2-40B4-BE49-F238E27FC236}">
                <a16:creationId xmlns:a16="http://schemas.microsoft.com/office/drawing/2014/main" id="{343C5C39-6C5D-714B-811B-35BC98C4CAE1}"/>
              </a:ext>
            </a:extLst>
          </p:cNvPr>
          <p:cNvSpPr>
            <a:spLocks noGrp="1"/>
          </p:cNvSpPr>
          <p:nvPr>
            <p:ph type="sldNum" sz="quarter" idx="12"/>
          </p:nvPr>
        </p:nvSpPr>
        <p:spPr/>
        <p:txBody>
          <a:bodyPr/>
          <a:lstStyle/>
          <a:p>
            <a:fld id="{A190D881-957A-7944-A8D0-1584E528B88F}" type="slidenum">
              <a:rPr lang="en-US" smtClean="0"/>
              <a:pPr/>
              <a:t>28</a:t>
            </a:fld>
            <a:endParaRPr lang="en-US"/>
          </a:p>
        </p:txBody>
      </p:sp>
    </p:spTree>
    <p:extLst>
      <p:ext uri="{BB962C8B-B14F-4D97-AF65-F5344CB8AC3E}">
        <p14:creationId xmlns:p14="http://schemas.microsoft.com/office/powerpoint/2010/main" val="58533927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43811">
                                            <p:txEl>
                                              <p:pRg st="3" end="3"/>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43811">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4381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3811" grpId="0" uiExpand="1"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 request response time</a:t>
            </a:r>
          </a:p>
        </p:txBody>
      </p:sp>
      <p:sp>
        <p:nvSpPr>
          <p:cNvPr id="3" name="Content Placeholder 2"/>
          <p:cNvSpPr>
            <a:spLocks noGrp="1"/>
          </p:cNvSpPr>
          <p:nvPr>
            <p:ph sz="half" idx="1"/>
          </p:nvPr>
        </p:nvSpPr>
        <p:spPr>
          <a:xfrm>
            <a:off x="685800" y="1600200"/>
            <a:ext cx="4338632" cy="4419600"/>
          </a:xfrm>
        </p:spPr>
        <p:txBody>
          <a:bodyPr/>
          <a:lstStyle/>
          <a:p>
            <a:r>
              <a:rPr lang="en-US" dirty="0">
                <a:solidFill>
                  <a:srgbClr val="0000FF"/>
                </a:solidFill>
              </a:rPr>
              <a:t>RTT (round-trip time)</a:t>
            </a:r>
            <a:endParaRPr lang="en-US" dirty="0">
              <a:solidFill>
                <a:srgbClr val="000000"/>
              </a:solidFill>
            </a:endParaRPr>
          </a:p>
          <a:p>
            <a:pPr lvl="1"/>
            <a:r>
              <a:rPr lang="en-US" dirty="0">
                <a:solidFill>
                  <a:srgbClr val="000000"/>
                </a:solidFill>
              </a:rPr>
              <a:t>T</a:t>
            </a:r>
            <a:r>
              <a:rPr lang="en-US" dirty="0"/>
              <a:t>ime for a small packet to travel from client to server and back</a:t>
            </a:r>
          </a:p>
          <a:p>
            <a:endParaRPr lang="en-US" dirty="0"/>
          </a:p>
          <a:p>
            <a:r>
              <a:rPr lang="en-US" dirty="0">
                <a:solidFill>
                  <a:srgbClr val="0000FF"/>
                </a:solidFill>
              </a:rPr>
              <a:t>Response time</a:t>
            </a:r>
            <a:endParaRPr lang="en-US" dirty="0"/>
          </a:p>
          <a:p>
            <a:pPr lvl="1"/>
            <a:r>
              <a:rPr lang="en-US" dirty="0"/>
              <a:t>1 RTT for TCP setup</a:t>
            </a:r>
          </a:p>
          <a:p>
            <a:pPr lvl="1"/>
            <a:r>
              <a:rPr lang="en-US" dirty="0"/>
              <a:t>1 RTT for HTTP request and first few bytes</a:t>
            </a:r>
          </a:p>
          <a:p>
            <a:pPr lvl="1"/>
            <a:r>
              <a:rPr lang="en-US" dirty="0"/>
              <a:t>Transmission time</a:t>
            </a:r>
          </a:p>
          <a:p>
            <a:pPr lvl="1"/>
            <a:r>
              <a:rPr lang="en-US" dirty="0">
                <a:solidFill>
                  <a:srgbClr val="0000FF"/>
                </a:solidFill>
              </a:rPr>
              <a:t>Total</a:t>
            </a:r>
            <a:r>
              <a:rPr lang="en-US" dirty="0"/>
              <a:t> = 2RTT + Transmission Time</a:t>
            </a:r>
          </a:p>
        </p:txBody>
      </p:sp>
      <p:sp>
        <p:nvSpPr>
          <p:cNvPr id="4" name="Date Placeholder 3"/>
          <p:cNvSpPr>
            <a:spLocks noGrp="1"/>
          </p:cNvSpPr>
          <p:nvPr>
            <p:ph type="dt" sz="half" idx="10"/>
          </p:nvPr>
        </p:nvSpPr>
        <p:spPr/>
        <p:txBody>
          <a:bodyPr/>
          <a:lstStyle/>
          <a:p>
            <a:r>
              <a:rPr lang="en-US"/>
              <a:t>September 9, 2019</a:t>
            </a:r>
            <a:endParaRPr lang="en-US" sz="1050" b="0">
              <a:latin typeface="Times New Roman" charset="0"/>
            </a:endParaRPr>
          </a:p>
        </p:txBody>
      </p:sp>
      <p:sp>
        <p:nvSpPr>
          <p:cNvPr id="5" name="Footer Placeholder 4"/>
          <p:cNvSpPr>
            <a:spLocks noGrp="1"/>
          </p:cNvSpPr>
          <p:nvPr>
            <p:ph type="ftr" sz="quarter" idx="11"/>
          </p:nvPr>
        </p:nvSpPr>
        <p:spPr/>
        <p:txBody>
          <a:bodyPr/>
          <a:lstStyle/>
          <a:p>
            <a:r>
              <a:rPr lang="en-US"/>
              <a:t>EECS 489 – Lecture 3</a:t>
            </a:r>
            <a:endParaRPr lang="en-US" sz="1050" b="0">
              <a:latin typeface="Times New Roman" charset="0"/>
            </a:endParaRPr>
          </a:p>
        </p:txBody>
      </p:sp>
      <p:grpSp>
        <p:nvGrpSpPr>
          <p:cNvPr id="42" name="Group 41"/>
          <p:cNvGrpSpPr/>
          <p:nvPr/>
        </p:nvGrpSpPr>
        <p:grpSpPr>
          <a:xfrm>
            <a:off x="5138546" y="1923173"/>
            <a:ext cx="3377002" cy="3560755"/>
            <a:chOff x="5138546" y="1923173"/>
            <a:chExt cx="3377002" cy="3560755"/>
          </a:xfrm>
        </p:grpSpPr>
        <p:sp>
          <p:nvSpPr>
            <p:cNvPr id="41" name="AutoShape 13"/>
            <p:cNvSpPr>
              <a:spLocks noChangeArrowheads="1"/>
            </p:cNvSpPr>
            <p:nvPr/>
          </p:nvSpPr>
          <p:spPr bwMode="auto">
            <a:xfrm rot="16200000" flipH="1">
              <a:off x="6273220" y="3410809"/>
              <a:ext cx="1378340" cy="2243994"/>
            </a:xfrm>
            <a:prstGeom prst="parallelogram">
              <a:avLst>
                <a:gd name="adj" fmla="val 25000"/>
              </a:avLst>
            </a:prstGeom>
            <a:solidFill>
              <a:srgbClr val="D3A600"/>
            </a:solidFill>
            <a:ln w="9525">
              <a:noFill/>
              <a:miter lim="800000"/>
              <a:headEnd/>
              <a:tailEnd/>
            </a:ln>
          </p:spPr>
          <p:txBody>
            <a:bodyPr rot="10800000" vert="eaVert" wrap="none" lIns="91962" tIns="45982" rIns="91962" bIns="45982" anchor="ctr"/>
            <a:lstStyle/>
            <a:p>
              <a:pPr>
                <a:spcBef>
                  <a:spcPts val="1000"/>
                </a:spcBef>
                <a:spcAft>
                  <a:spcPts val="1000"/>
                </a:spcAft>
              </a:pPr>
              <a:endParaRPr lang="en-US" altLang="zh-TW" sz="2391" i="1" dirty="0">
                <a:solidFill>
                  <a:srgbClr val="0000FF"/>
                </a:solidFill>
                <a:ea typeface="PMingLiU" charset="0"/>
                <a:cs typeface="PMingLiU" charset="0"/>
              </a:endParaRPr>
            </a:p>
          </p:txBody>
        </p:sp>
        <p:sp>
          <p:nvSpPr>
            <p:cNvPr id="8" name="Line 3"/>
            <p:cNvSpPr>
              <a:spLocks noChangeShapeType="1"/>
            </p:cNvSpPr>
            <p:nvPr/>
          </p:nvSpPr>
          <p:spPr bwMode="auto">
            <a:xfrm flipH="1">
              <a:off x="5840394" y="2282077"/>
              <a:ext cx="1462" cy="3200400"/>
            </a:xfrm>
            <a:prstGeom prst="line">
              <a:avLst/>
            </a:prstGeom>
            <a:noFill/>
            <a:ln w="254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0431" tIns="44423" rIns="90431" bIns="44423"/>
            <a:lstStyle/>
            <a:p>
              <a:endParaRPr lang="en-US" sz="1400" b="0">
                <a:solidFill>
                  <a:srgbClr val="333399"/>
                </a:solidFill>
                <a:latin typeface="+mn-lt"/>
              </a:endParaRPr>
            </a:p>
          </p:txBody>
        </p:sp>
        <p:sp>
          <p:nvSpPr>
            <p:cNvPr id="9" name="Line 4"/>
            <p:cNvSpPr>
              <a:spLocks noChangeShapeType="1"/>
            </p:cNvSpPr>
            <p:nvPr/>
          </p:nvSpPr>
          <p:spPr bwMode="auto">
            <a:xfrm>
              <a:off x="8085859" y="2283528"/>
              <a:ext cx="0" cy="3200400"/>
            </a:xfrm>
            <a:prstGeom prst="line">
              <a:avLst/>
            </a:prstGeom>
            <a:noFill/>
            <a:ln w="254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0431" tIns="44423" rIns="90431" bIns="44423"/>
            <a:lstStyle/>
            <a:p>
              <a:endParaRPr lang="en-US" sz="1400" b="0">
                <a:solidFill>
                  <a:srgbClr val="333399"/>
                </a:solidFill>
                <a:latin typeface="+mn-lt"/>
              </a:endParaRPr>
            </a:p>
          </p:txBody>
        </p:sp>
        <p:sp>
          <p:nvSpPr>
            <p:cNvPr id="10" name="Text Box 5"/>
            <p:cNvSpPr txBox="1">
              <a:spLocks noChangeArrowheads="1"/>
            </p:cNvSpPr>
            <p:nvPr/>
          </p:nvSpPr>
          <p:spPr bwMode="auto">
            <a:xfrm>
              <a:off x="5481352" y="1923173"/>
              <a:ext cx="772533" cy="366713"/>
            </a:xfrm>
            <a:prstGeom prst="rect">
              <a:avLst/>
            </a:prstGeom>
            <a:noFill/>
            <a:ln>
              <a:noFill/>
            </a:ln>
            <a:effectLst/>
            <a:extLst>
              <a:ext uri="{909E8E84-426E-40dd-AFC4-6F175D3DCCD1}">
                <a14:hiddenFill xmlns="" xmlns:a14="http://schemas.microsoft.com/office/drawing/2010/main">
                  <a:solidFill>
                    <a:schemeClr val="bg2"/>
                  </a:solidFill>
                </a14:hiddenFill>
              </a:ex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pPr algn="ctr"/>
              <a:r>
                <a:rPr lang="en-US" sz="1800" b="0" dirty="0">
                  <a:solidFill>
                    <a:srgbClr val="333399"/>
                  </a:solidFill>
                  <a:latin typeface="+mn-lt"/>
                </a:rPr>
                <a:t>Client</a:t>
              </a:r>
            </a:p>
          </p:txBody>
        </p:sp>
        <p:sp>
          <p:nvSpPr>
            <p:cNvPr id="11" name="Text Box 6"/>
            <p:cNvSpPr txBox="1">
              <a:spLocks noChangeArrowheads="1"/>
            </p:cNvSpPr>
            <p:nvPr/>
          </p:nvSpPr>
          <p:spPr bwMode="auto">
            <a:xfrm>
              <a:off x="7653247" y="1923173"/>
              <a:ext cx="862301" cy="366713"/>
            </a:xfrm>
            <a:prstGeom prst="rect">
              <a:avLst/>
            </a:prstGeom>
            <a:noFill/>
            <a:ln>
              <a:noFill/>
            </a:ln>
            <a:effectLst/>
            <a:extLst>
              <a:ext uri="{909E8E84-426E-40dd-AFC4-6F175D3DCCD1}">
                <a14:hiddenFill xmlns="" xmlns:a14="http://schemas.microsoft.com/office/drawing/2010/main">
                  <a:solidFill>
                    <a:schemeClr val="bg2"/>
                  </a:solidFill>
                </a14:hiddenFill>
              </a:ex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pPr algn="ctr"/>
              <a:r>
                <a:rPr lang="en-US" sz="1800" b="0" dirty="0">
                  <a:solidFill>
                    <a:srgbClr val="333399"/>
                  </a:solidFill>
                  <a:latin typeface="+mn-lt"/>
                </a:rPr>
                <a:t>Server</a:t>
              </a:r>
            </a:p>
          </p:txBody>
        </p:sp>
        <p:sp>
          <p:nvSpPr>
            <p:cNvPr id="12" name="Line 7"/>
            <p:cNvSpPr>
              <a:spLocks noChangeShapeType="1"/>
            </p:cNvSpPr>
            <p:nvPr/>
          </p:nvSpPr>
          <p:spPr bwMode="auto">
            <a:xfrm>
              <a:off x="5840394" y="2423870"/>
              <a:ext cx="2245465" cy="210512"/>
            </a:xfrm>
            <a:prstGeom prst="line">
              <a:avLst/>
            </a:prstGeom>
            <a:noFill/>
            <a:ln w="25400">
              <a:solidFill>
                <a:schemeClr val="accent2"/>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0431" tIns="44423" rIns="90431" bIns="44423"/>
            <a:lstStyle/>
            <a:p>
              <a:endParaRPr lang="en-US" sz="1400" b="0">
                <a:solidFill>
                  <a:srgbClr val="333399"/>
                </a:solidFill>
                <a:latin typeface="+mn-lt"/>
              </a:endParaRPr>
            </a:p>
          </p:txBody>
        </p:sp>
        <p:sp>
          <p:nvSpPr>
            <p:cNvPr id="13" name="Text Box 8"/>
            <p:cNvSpPr txBox="1">
              <a:spLocks noChangeArrowheads="1"/>
            </p:cNvSpPr>
            <p:nvPr/>
          </p:nvSpPr>
          <p:spPr bwMode="auto">
            <a:xfrm rot="305992">
              <a:off x="6530548" y="2211896"/>
              <a:ext cx="979185" cy="337697"/>
            </a:xfrm>
            <a:prstGeom prst="rect">
              <a:avLst/>
            </a:prstGeom>
            <a:noFill/>
            <a:ln>
              <a:noFill/>
            </a:ln>
            <a:effectLst/>
            <a:extLst>
              <a:ext uri="{909E8E84-426E-40dd-AFC4-6F175D3DCCD1}">
                <a14:hiddenFill xmlns="" xmlns:a14="http://schemas.microsoft.com/office/drawing/2010/main">
                  <a:solidFill>
                    <a:schemeClr val="bg2"/>
                  </a:solidFill>
                </a14:hiddenFill>
              </a:ex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pPr algn="ctr"/>
              <a:r>
                <a:rPr lang="en-US" b="0" dirty="0">
                  <a:solidFill>
                    <a:srgbClr val="333399"/>
                  </a:solidFill>
                  <a:latin typeface="+mn-lt"/>
                </a:rPr>
                <a:t>TCP syn</a:t>
              </a:r>
            </a:p>
          </p:txBody>
        </p:sp>
        <p:sp>
          <p:nvSpPr>
            <p:cNvPr id="14" name="Line 9"/>
            <p:cNvSpPr>
              <a:spLocks noChangeShapeType="1"/>
            </p:cNvSpPr>
            <p:nvPr/>
          </p:nvSpPr>
          <p:spPr bwMode="auto">
            <a:xfrm flipH="1">
              <a:off x="5840394" y="2774724"/>
              <a:ext cx="2245465" cy="210512"/>
            </a:xfrm>
            <a:prstGeom prst="line">
              <a:avLst/>
            </a:prstGeom>
            <a:noFill/>
            <a:ln w="25400">
              <a:solidFill>
                <a:schemeClr val="accent2"/>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0431" tIns="44423" rIns="90431" bIns="44423"/>
            <a:lstStyle/>
            <a:p>
              <a:endParaRPr lang="en-US" sz="1400" b="0">
                <a:solidFill>
                  <a:srgbClr val="333399"/>
                </a:solidFill>
                <a:latin typeface="+mn-lt"/>
              </a:endParaRPr>
            </a:p>
          </p:txBody>
        </p:sp>
        <p:sp>
          <p:nvSpPr>
            <p:cNvPr id="15" name="Text Box 10"/>
            <p:cNvSpPr txBox="1">
              <a:spLocks noChangeArrowheads="1"/>
            </p:cNvSpPr>
            <p:nvPr/>
          </p:nvSpPr>
          <p:spPr bwMode="auto">
            <a:xfrm rot="21314389">
              <a:off x="5989520" y="2578831"/>
              <a:ext cx="1610985" cy="337697"/>
            </a:xfrm>
            <a:prstGeom prst="rect">
              <a:avLst/>
            </a:prstGeom>
            <a:noFill/>
            <a:ln>
              <a:noFill/>
            </a:ln>
            <a:effectLst/>
            <a:extLst>
              <a:ext uri="{909E8E84-426E-40dd-AFC4-6F175D3DCCD1}">
                <a14:hiddenFill xmlns="" xmlns:a14="http://schemas.microsoft.com/office/drawing/2010/main">
                  <a:solidFill>
                    <a:schemeClr val="bg2"/>
                  </a:solidFill>
                </a14:hiddenFill>
              </a:ex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pPr algn="ctr"/>
              <a:r>
                <a:rPr lang="en-US" b="0" dirty="0">
                  <a:solidFill>
                    <a:srgbClr val="333399"/>
                  </a:solidFill>
                  <a:latin typeface="+mn-lt"/>
                </a:rPr>
                <a:t>TCP syn + ack </a:t>
              </a:r>
            </a:p>
          </p:txBody>
        </p:sp>
        <p:sp>
          <p:nvSpPr>
            <p:cNvPr id="16" name="Line 11"/>
            <p:cNvSpPr>
              <a:spLocks noChangeShapeType="1"/>
            </p:cNvSpPr>
            <p:nvPr/>
          </p:nvSpPr>
          <p:spPr bwMode="auto">
            <a:xfrm>
              <a:off x="5840394" y="3406261"/>
              <a:ext cx="2245465" cy="421025"/>
            </a:xfrm>
            <a:prstGeom prst="line">
              <a:avLst/>
            </a:prstGeom>
            <a:noFill/>
            <a:ln w="25400">
              <a:solidFill>
                <a:srgbClr val="D3A6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0431" tIns="44423" rIns="90431" bIns="44423"/>
            <a:lstStyle/>
            <a:p>
              <a:endParaRPr lang="en-US" sz="1400" b="0">
                <a:solidFill>
                  <a:srgbClr val="333399"/>
                </a:solidFill>
                <a:latin typeface="+mn-lt"/>
              </a:endParaRPr>
            </a:p>
          </p:txBody>
        </p:sp>
        <p:sp>
          <p:nvSpPr>
            <p:cNvPr id="17" name="Text Box 12"/>
            <p:cNvSpPr txBox="1">
              <a:spLocks noChangeArrowheads="1"/>
            </p:cNvSpPr>
            <p:nvPr/>
          </p:nvSpPr>
          <p:spPr bwMode="auto">
            <a:xfrm rot="623789">
              <a:off x="5862812" y="3281420"/>
              <a:ext cx="2209402" cy="335935"/>
            </a:xfrm>
            <a:prstGeom prst="rect">
              <a:avLst/>
            </a:prstGeom>
            <a:noFill/>
            <a:ln>
              <a:noFill/>
            </a:ln>
            <a:effectLst/>
            <a:extLst>
              <a:ext uri="{909E8E84-426E-40dd-AFC4-6F175D3DCCD1}">
                <a14:hiddenFill xmlns="" xmlns:a14="http://schemas.microsoft.com/office/drawing/2010/main">
                  <a:solidFill>
                    <a:schemeClr val="bg2"/>
                  </a:solidFill>
                </a14:hiddenFill>
              </a:ex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pPr algn="ctr"/>
              <a:r>
                <a:rPr lang="en-US" b="0" dirty="0">
                  <a:solidFill>
                    <a:srgbClr val="333399"/>
                  </a:solidFill>
                  <a:latin typeface="+mn-lt"/>
                </a:rPr>
                <a:t>TCP ack + HTTP GET</a:t>
              </a:r>
            </a:p>
          </p:txBody>
        </p:sp>
        <p:sp>
          <p:nvSpPr>
            <p:cNvPr id="25" name="AutoShape 20"/>
            <p:cNvSpPr>
              <a:spLocks/>
            </p:cNvSpPr>
            <p:nvPr/>
          </p:nvSpPr>
          <p:spPr bwMode="auto">
            <a:xfrm>
              <a:off x="5700052" y="2353699"/>
              <a:ext cx="70171" cy="631537"/>
            </a:xfrm>
            <a:prstGeom prst="leftBrace">
              <a:avLst>
                <a:gd name="adj1" fmla="val 75000"/>
                <a:gd name="adj2" fmla="val 50000"/>
              </a:avLst>
            </a:prstGeom>
            <a:noFill/>
            <a:ln w="25400">
              <a:solidFill>
                <a:schemeClr val="tx1"/>
              </a:solidFill>
              <a:round/>
              <a:headEnd/>
              <a:tailEnd/>
            </a:ln>
            <a:effectLst/>
            <a:extLst>
              <a:ext uri="{909E8E84-426E-40dd-AFC4-6F175D3DCCD1}">
                <a14:hiddenFill xmlns="" xmlns:a14="http://schemas.microsoft.com/office/drawing/2010/main">
                  <a:solidFill>
                    <a:schemeClr val="bg2"/>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nchor="ctr"/>
            <a:lstStyle/>
            <a:p>
              <a:endParaRPr lang="en-US" sz="1400" b="0">
                <a:solidFill>
                  <a:srgbClr val="333399"/>
                </a:solidFill>
                <a:latin typeface="+mn-lt"/>
              </a:endParaRPr>
            </a:p>
          </p:txBody>
        </p:sp>
        <p:sp>
          <p:nvSpPr>
            <p:cNvPr id="27" name="Text Box 22"/>
            <p:cNvSpPr txBox="1">
              <a:spLocks noChangeArrowheads="1"/>
            </p:cNvSpPr>
            <p:nvPr/>
          </p:nvSpPr>
          <p:spPr bwMode="auto">
            <a:xfrm>
              <a:off x="5138546" y="2452687"/>
              <a:ext cx="576454" cy="335935"/>
            </a:xfrm>
            <a:prstGeom prst="rect">
              <a:avLst/>
            </a:prstGeom>
            <a:noFill/>
            <a:ln>
              <a:noFill/>
            </a:ln>
            <a:effectLst/>
            <a:extLst>
              <a:ext uri="{909E8E84-426E-40dd-AFC4-6F175D3DCCD1}">
                <a14:hiddenFill xmlns="" xmlns:a14="http://schemas.microsoft.com/office/drawing/2010/main">
                  <a:solidFill>
                    <a:schemeClr val="bg2"/>
                  </a:solidFill>
                </a14:hiddenFill>
              </a:ex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r>
                <a:rPr lang="en-US" dirty="0">
                  <a:solidFill>
                    <a:srgbClr val="333399"/>
                  </a:solidFill>
                  <a:latin typeface="+mn-lt"/>
                </a:rPr>
                <a:t>RTT</a:t>
              </a:r>
            </a:p>
          </p:txBody>
        </p:sp>
        <p:sp>
          <p:nvSpPr>
            <p:cNvPr id="34" name="AutoShape 20"/>
            <p:cNvSpPr>
              <a:spLocks/>
            </p:cNvSpPr>
            <p:nvPr/>
          </p:nvSpPr>
          <p:spPr bwMode="auto">
            <a:xfrm>
              <a:off x="5700052" y="3483263"/>
              <a:ext cx="70171" cy="631537"/>
            </a:xfrm>
            <a:prstGeom prst="leftBrace">
              <a:avLst>
                <a:gd name="adj1" fmla="val 75000"/>
                <a:gd name="adj2" fmla="val 50000"/>
              </a:avLst>
            </a:prstGeom>
            <a:noFill/>
            <a:ln w="25400">
              <a:solidFill>
                <a:schemeClr val="tx1"/>
              </a:solidFill>
              <a:round/>
              <a:headEnd/>
              <a:tailEnd/>
            </a:ln>
            <a:effectLst/>
            <a:extLst>
              <a:ext uri="{909E8E84-426E-40dd-AFC4-6F175D3DCCD1}">
                <a14:hiddenFill xmlns="" xmlns:a14="http://schemas.microsoft.com/office/drawing/2010/main">
                  <a:solidFill>
                    <a:schemeClr val="bg2"/>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nchor="ctr"/>
            <a:lstStyle/>
            <a:p>
              <a:endParaRPr lang="en-US" sz="1400" b="0">
                <a:solidFill>
                  <a:srgbClr val="333399"/>
                </a:solidFill>
                <a:latin typeface="+mn-lt"/>
              </a:endParaRPr>
            </a:p>
          </p:txBody>
        </p:sp>
        <p:sp>
          <p:nvSpPr>
            <p:cNvPr id="35" name="Text Box 22"/>
            <p:cNvSpPr txBox="1">
              <a:spLocks noChangeArrowheads="1"/>
            </p:cNvSpPr>
            <p:nvPr/>
          </p:nvSpPr>
          <p:spPr bwMode="auto">
            <a:xfrm>
              <a:off x="5138546" y="3582251"/>
              <a:ext cx="576454" cy="335935"/>
            </a:xfrm>
            <a:prstGeom prst="rect">
              <a:avLst/>
            </a:prstGeom>
            <a:noFill/>
            <a:ln>
              <a:noFill/>
            </a:ln>
            <a:effectLst/>
            <a:extLst>
              <a:ext uri="{909E8E84-426E-40dd-AFC4-6F175D3DCCD1}">
                <a14:hiddenFill xmlns="" xmlns:a14="http://schemas.microsoft.com/office/drawing/2010/main">
                  <a:solidFill>
                    <a:schemeClr val="bg2"/>
                  </a:solidFill>
                </a14:hiddenFill>
              </a:ex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r>
                <a:rPr lang="en-US" dirty="0">
                  <a:solidFill>
                    <a:srgbClr val="333399"/>
                  </a:solidFill>
                  <a:latin typeface="+mn-lt"/>
                </a:rPr>
                <a:t>RTT</a:t>
              </a:r>
            </a:p>
          </p:txBody>
        </p:sp>
        <p:sp>
          <p:nvSpPr>
            <p:cNvPr id="37" name="AutoShape 20"/>
            <p:cNvSpPr>
              <a:spLocks/>
            </p:cNvSpPr>
            <p:nvPr/>
          </p:nvSpPr>
          <p:spPr bwMode="auto">
            <a:xfrm>
              <a:off x="5722481" y="4244411"/>
              <a:ext cx="70171" cy="1005840"/>
            </a:xfrm>
            <a:prstGeom prst="leftBrace">
              <a:avLst>
                <a:gd name="adj1" fmla="val 75000"/>
                <a:gd name="adj2" fmla="val 50000"/>
              </a:avLst>
            </a:prstGeom>
            <a:noFill/>
            <a:ln w="25400">
              <a:solidFill>
                <a:schemeClr val="tx1"/>
              </a:solidFill>
              <a:round/>
              <a:headEnd/>
              <a:tailEnd/>
            </a:ln>
            <a:effectLst/>
            <a:extLst>
              <a:ext uri="{909E8E84-426E-40dd-AFC4-6F175D3DCCD1}">
                <a14:hiddenFill xmlns="" xmlns:a14="http://schemas.microsoft.com/office/drawing/2010/main">
                  <a:solidFill>
                    <a:schemeClr val="bg2"/>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nchor="ctr"/>
            <a:lstStyle/>
            <a:p>
              <a:endParaRPr lang="en-US" sz="1400" b="0">
                <a:solidFill>
                  <a:srgbClr val="333399"/>
                </a:solidFill>
                <a:latin typeface="+mn-lt"/>
              </a:endParaRPr>
            </a:p>
          </p:txBody>
        </p:sp>
        <p:sp>
          <p:nvSpPr>
            <p:cNvPr id="38" name="Text Box 22"/>
            <p:cNvSpPr txBox="1">
              <a:spLocks noChangeArrowheads="1"/>
            </p:cNvSpPr>
            <p:nvPr/>
          </p:nvSpPr>
          <p:spPr bwMode="auto">
            <a:xfrm>
              <a:off x="5160975" y="4580400"/>
              <a:ext cx="421476" cy="335935"/>
            </a:xfrm>
            <a:prstGeom prst="rect">
              <a:avLst/>
            </a:prstGeom>
            <a:noFill/>
            <a:ln>
              <a:noFill/>
            </a:ln>
            <a:effectLst/>
            <a:extLst>
              <a:ext uri="{909E8E84-426E-40dd-AFC4-6F175D3DCCD1}">
                <a14:hiddenFill xmlns="" xmlns:a14="http://schemas.microsoft.com/office/drawing/2010/main">
                  <a:solidFill>
                    <a:schemeClr val="bg2"/>
                  </a:solidFill>
                </a14:hiddenFill>
              </a:ex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r>
                <a:rPr lang="en-US" dirty="0" err="1">
                  <a:solidFill>
                    <a:srgbClr val="333399"/>
                  </a:solidFill>
                  <a:latin typeface="+mn-lt"/>
                </a:rPr>
                <a:t>Tx</a:t>
              </a:r>
              <a:endParaRPr lang="en-US" dirty="0">
                <a:solidFill>
                  <a:srgbClr val="333399"/>
                </a:solidFill>
                <a:latin typeface="+mn-lt"/>
              </a:endParaRPr>
            </a:p>
          </p:txBody>
        </p:sp>
      </p:grpSp>
      <p:sp>
        <p:nvSpPr>
          <p:cNvPr id="6" name="Slide Number Placeholder 5">
            <a:extLst>
              <a:ext uri="{FF2B5EF4-FFF2-40B4-BE49-F238E27FC236}">
                <a16:creationId xmlns:a16="http://schemas.microsoft.com/office/drawing/2014/main" id="{73F7BAEA-6772-594B-A24F-4AD6BA38AE77}"/>
              </a:ext>
            </a:extLst>
          </p:cNvPr>
          <p:cNvSpPr>
            <a:spLocks noGrp="1"/>
          </p:cNvSpPr>
          <p:nvPr>
            <p:ph type="sldNum" sz="quarter" idx="12"/>
          </p:nvPr>
        </p:nvSpPr>
        <p:spPr/>
        <p:txBody>
          <a:bodyPr/>
          <a:lstStyle/>
          <a:p>
            <a:fld id="{F36FED86-94EF-254D-90EE-B810FE8299EE}" type="slidenum">
              <a:rPr lang="en-US" smtClean="0"/>
              <a:pPr/>
              <a:t>29</a:t>
            </a:fld>
            <a:endParaRPr lang="en-US"/>
          </a:p>
        </p:txBody>
      </p:sp>
    </p:spTree>
    <p:extLst>
      <p:ext uri="{BB962C8B-B14F-4D97-AF65-F5344CB8AC3E}">
        <p14:creationId xmlns:p14="http://schemas.microsoft.com/office/powerpoint/2010/main" val="6827332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Grp="1" noChangeArrowheads="1"/>
          </p:cNvSpPr>
          <p:nvPr>
            <p:ph type="title"/>
          </p:nvPr>
        </p:nvSpPr>
        <p:spPr/>
        <p:txBody>
          <a:bodyPr/>
          <a:lstStyle/>
          <a:p>
            <a:r>
              <a:rPr lang="en-US" dirty="0"/>
              <a:t>The Web: Precursor</a:t>
            </a:r>
          </a:p>
        </p:txBody>
      </p:sp>
      <p:sp>
        <p:nvSpPr>
          <p:cNvPr id="26628" name="Rectangle 3"/>
          <p:cNvSpPr>
            <a:spLocks noGrp="1" noChangeArrowheads="1"/>
          </p:cNvSpPr>
          <p:nvPr>
            <p:ph idx="1"/>
          </p:nvPr>
        </p:nvSpPr>
        <p:spPr/>
        <p:txBody>
          <a:bodyPr/>
          <a:lstStyle/>
          <a:p>
            <a:r>
              <a:rPr lang="en-US" dirty="0"/>
              <a:t>1945, </a:t>
            </a:r>
            <a:r>
              <a:rPr lang="en-US" dirty="0" err="1">
                <a:solidFill>
                  <a:srgbClr val="0000FF"/>
                </a:solidFill>
              </a:rPr>
              <a:t>Vannevar</a:t>
            </a:r>
            <a:r>
              <a:rPr lang="en-US" dirty="0">
                <a:solidFill>
                  <a:srgbClr val="0000FF"/>
                </a:solidFill>
              </a:rPr>
              <a:t> Bush</a:t>
            </a:r>
            <a:r>
              <a:rPr lang="en-US" dirty="0"/>
              <a:t>, </a:t>
            </a:r>
            <a:r>
              <a:rPr lang="en-US" dirty="0" err="1"/>
              <a:t>Memex</a:t>
            </a:r>
            <a:endParaRPr lang="en-US" dirty="0"/>
          </a:p>
          <a:p>
            <a:pPr lvl="1"/>
            <a:r>
              <a:rPr lang="en-US" dirty="0"/>
              <a:t>Concept of the web based on microfilms</a:t>
            </a:r>
          </a:p>
          <a:p>
            <a:r>
              <a:rPr lang="en-US" dirty="0"/>
              <a:t>1967, </a:t>
            </a:r>
            <a:r>
              <a:rPr lang="en-US" dirty="0">
                <a:solidFill>
                  <a:srgbClr val="0000FF"/>
                </a:solidFill>
              </a:rPr>
              <a:t>Ted Nelson</a:t>
            </a:r>
            <a:r>
              <a:rPr lang="en-US" dirty="0"/>
              <a:t>, Project Xanadu</a:t>
            </a:r>
          </a:p>
          <a:p>
            <a:pPr lvl="1"/>
            <a:r>
              <a:rPr lang="en-US" dirty="0"/>
              <a:t>A world-wide publishing network to store information as connected literature</a:t>
            </a:r>
          </a:p>
          <a:p>
            <a:pPr lvl="1"/>
            <a:r>
              <a:rPr lang="en-US" dirty="0"/>
              <a:t>Coined the term </a:t>
            </a:r>
            <a:r>
              <a:rPr lang="ja-JP" altLang="en-US" dirty="0"/>
              <a:t>“</a:t>
            </a:r>
            <a:r>
              <a:rPr lang="en-US" dirty="0"/>
              <a:t>Hypertext</a:t>
            </a:r>
            <a:r>
              <a:rPr lang="ja-JP" altLang="en-US" dirty="0"/>
              <a:t>”</a:t>
            </a:r>
            <a:endParaRPr lang="en-US" altLang="ja-JP" dirty="0"/>
          </a:p>
          <a:p>
            <a:r>
              <a:rPr lang="en-US" dirty="0"/>
              <a:t>1968, </a:t>
            </a:r>
            <a:r>
              <a:rPr lang="en-US" dirty="0">
                <a:solidFill>
                  <a:srgbClr val="0000FF"/>
                </a:solidFill>
              </a:rPr>
              <a:t>Douglas </a:t>
            </a:r>
            <a:r>
              <a:rPr lang="en-US" dirty="0" err="1">
                <a:solidFill>
                  <a:srgbClr val="0000FF"/>
                </a:solidFill>
              </a:rPr>
              <a:t>Engelbart</a:t>
            </a:r>
            <a:r>
              <a:rPr lang="en-US" dirty="0"/>
              <a:t>, NLS (</a:t>
            </a:r>
            <a:r>
              <a:rPr lang="en-US" dirty="0" err="1"/>
              <a:t>oN-Line</a:t>
            </a:r>
            <a:r>
              <a:rPr lang="en-US" dirty="0"/>
              <a:t> System)</a:t>
            </a:r>
          </a:p>
          <a:p>
            <a:pPr lvl="1"/>
            <a:r>
              <a:rPr lang="en-US" dirty="0">
                <a:hlinkClick r:id="rId3"/>
              </a:rPr>
              <a:t>The mother of all demos</a:t>
            </a:r>
            <a:endParaRPr lang="en-US" dirty="0"/>
          </a:p>
          <a:p>
            <a:pPr lvl="1"/>
            <a:endParaRPr lang="en-US" dirty="0"/>
          </a:p>
        </p:txBody>
      </p:sp>
      <p:sp>
        <p:nvSpPr>
          <p:cNvPr id="11" name="Date Placeholder 10"/>
          <p:cNvSpPr>
            <a:spLocks noGrp="1"/>
          </p:cNvSpPr>
          <p:nvPr>
            <p:ph type="dt" sz="half" idx="10"/>
          </p:nvPr>
        </p:nvSpPr>
        <p:spPr/>
        <p:txBody>
          <a:bodyPr/>
          <a:lstStyle/>
          <a:p>
            <a:r>
              <a:rPr lang="en-US"/>
              <a:t>September 9, 2019</a:t>
            </a:r>
            <a:endParaRPr lang="en-US" sz="1050" b="0">
              <a:latin typeface="Times New Roman" charset="0"/>
            </a:endParaRPr>
          </a:p>
        </p:txBody>
      </p:sp>
      <p:sp>
        <p:nvSpPr>
          <p:cNvPr id="12" name="Footer Placeholder 11"/>
          <p:cNvSpPr>
            <a:spLocks noGrp="1"/>
          </p:cNvSpPr>
          <p:nvPr>
            <p:ph type="ftr" sz="quarter" idx="11"/>
          </p:nvPr>
        </p:nvSpPr>
        <p:spPr/>
        <p:txBody>
          <a:bodyPr/>
          <a:lstStyle/>
          <a:p>
            <a:r>
              <a:rPr lang="en-US"/>
              <a:t>EECS 489 – Lecture 3</a:t>
            </a:r>
            <a:endParaRPr lang="en-US" sz="1050" b="0">
              <a:latin typeface="Times New Roman" charset="0"/>
            </a:endParaRPr>
          </a:p>
        </p:txBody>
      </p:sp>
      <p:sp>
        <p:nvSpPr>
          <p:cNvPr id="2" name="Slide Number Placeholder 1">
            <a:extLst>
              <a:ext uri="{FF2B5EF4-FFF2-40B4-BE49-F238E27FC236}">
                <a16:creationId xmlns:a16="http://schemas.microsoft.com/office/drawing/2014/main" id="{B23C4FF6-ED48-2648-8CA4-262B10A94511}"/>
              </a:ext>
            </a:extLst>
          </p:cNvPr>
          <p:cNvSpPr>
            <a:spLocks noGrp="1"/>
          </p:cNvSpPr>
          <p:nvPr>
            <p:ph type="sldNum" sz="quarter" idx="12"/>
          </p:nvPr>
        </p:nvSpPr>
        <p:spPr/>
        <p:txBody>
          <a:bodyPr/>
          <a:lstStyle/>
          <a:p>
            <a:fld id="{A190D881-957A-7944-A8D0-1584E528B88F}" type="slidenum">
              <a:rPr lang="en-US" smtClean="0"/>
              <a:pPr/>
              <a:t>3</a:t>
            </a:fld>
            <a:endParaRPr lang="en-US"/>
          </a:p>
        </p:txBody>
      </p:sp>
    </p:spTree>
    <p:extLst>
      <p:ext uri="{BB962C8B-B14F-4D97-AF65-F5344CB8AC3E}">
        <p14:creationId xmlns:p14="http://schemas.microsoft.com/office/powerpoint/2010/main" val="985318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628">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6628">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6628">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6628">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6628">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6628">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6628">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Non-persistent connections</a:t>
            </a:r>
          </a:p>
        </p:txBody>
      </p:sp>
      <p:sp>
        <p:nvSpPr>
          <p:cNvPr id="9" name="Content Placeholder 8"/>
          <p:cNvSpPr>
            <a:spLocks noGrp="1"/>
          </p:cNvSpPr>
          <p:nvPr>
            <p:ph idx="1"/>
          </p:nvPr>
        </p:nvSpPr>
        <p:spPr/>
        <p:txBody>
          <a:bodyPr/>
          <a:lstStyle/>
          <a:p>
            <a:r>
              <a:rPr lang="en-US" dirty="0"/>
              <a:t>Default in HTTP/1.0</a:t>
            </a:r>
          </a:p>
          <a:p>
            <a:r>
              <a:rPr lang="en-US" dirty="0">
                <a:solidFill>
                  <a:srgbClr val="0000FF"/>
                </a:solidFill>
              </a:rPr>
              <a:t>2RTT+△ for each object</a:t>
            </a:r>
            <a:r>
              <a:rPr lang="en-US" dirty="0"/>
              <a:t> in the HTML file!</a:t>
            </a:r>
          </a:p>
          <a:p>
            <a:pPr lvl="1"/>
            <a:r>
              <a:rPr lang="en-US" dirty="0"/>
              <a:t>One more 2RTT+△ for the HTML file itself</a:t>
            </a:r>
          </a:p>
          <a:p>
            <a:r>
              <a:rPr lang="en-US" dirty="0"/>
              <a:t>Doing the same thing over and over again</a:t>
            </a:r>
          </a:p>
          <a:p>
            <a:pPr lvl="1"/>
            <a:r>
              <a:rPr lang="en-US" dirty="0"/>
              <a:t>Inefficient</a:t>
            </a:r>
          </a:p>
        </p:txBody>
      </p:sp>
      <p:sp>
        <p:nvSpPr>
          <p:cNvPr id="5" name="Date Placeholder 4"/>
          <p:cNvSpPr>
            <a:spLocks noGrp="1"/>
          </p:cNvSpPr>
          <p:nvPr>
            <p:ph type="dt" sz="half" idx="10"/>
          </p:nvPr>
        </p:nvSpPr>
        <p:spPr/>
        <p:txBody>
          <a:bodyPr/>
          <a:lstStyle/>
          <a:p>
            <a:r>
              <a:rPr lang="en-US"/>
              <a:t>September 9, 2019</a:t>
            </a:r>
            <a:endParaRPr lang="en-US" sz="1050" b="0">
              <a:latin typeface="Times New Roman" charset="0"/>
            </a:endParaRPr>
          </a:p>
        </p:txBody>
      </p:sp>
      <p:sp>
        <p:nvSpPr>
          <p:cNvPr id="6" name="Footer Placeholder 5"/>
          <p:cNvSpPr>
            <a:spLocks noGrp="1"/>
          </p:cNvSpPr>
          <p:nvPr>
            <p:ph type="ftr" sz="quarter" idx="11"/>
          </p:nvPr>
        </p:nvSpPr>
        <p:spPr/>
        <p:txBody>
          <a:bodyPr/>
          <a:lstStyle/>
          <a:p>
            <a:r>
              <a:rPr lang="en-US"/>
              <a:t>EECS 489 – Lecture 3</a:t>
            </a:r>
            <a:endParaRPr lang="en-US" sz="1050" b="0">
              <a:latin typeface="Times New Roman" charset="0"/>
            </a:endParaRPr>
          </a:p>
        </p:txBody>
      </p:sp>
      <p:sp>
        <p:nvSpPr>
          <p:cNvPr id="2" name="Slide Number Placeholder 1">
            <a:extLst>
              <a:ext uri="{FF2B5EF4-FFF2-40B4-BE49-F238E27FC236}">
                <a16:creationId xmlns:a16="http://schemas.microsoft.com/office/drawing/2014/main" id="{5E17C689-C21B-FD45-A378-22575AE65890}"/>
              </a:ext>
            </a:extLst>
          </p:cNvPr>
          <p:cNvSpPr>
            <a:spLocks noGrp="1"/>
          </p:cNvSpPr>
          <p:nvPr>
            <p:ph type="sldNum" sz="quarter" idx="12"/>
          </p:nvPr>
        </p:nvSpPr>
        <p:spPr/>
        <p:txBody>
          <a:bodyPr/>
          <a:lstStyle/>
          <a:p>
            <a:fld id="{A190D881-957A-7944-A8D0-1584E528B88F}" type="slidenum">
              <a:rPr lang="en-US" smtClean="0"/>
              <a:pPr/>
              <a:t>30</a:t>
            </a:fld>
            <a:endParaRPr lang="en-US"/>
          </a:p>
        </p:txBody>
      </p:sp>
    </p:spTree>
    <p:extLst>
      <p:ext uri="{BB962C8B-B14F-4D97-AF65-F5344CB8AC3E}">
        <p14:creationId xmlns:p14="http://schemas.microsoft.com/office/powerpoint/2010/main" val="124014944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3" name="Rectangle 2"/>
          <p:cNvSpPr>
            <a:spLocks noGrp="1" noChangeArrowheads="1"/>
          </p:cNvSpPr>
          <p:nvPr>
            <p:ph type="title"/>
          </p:nvPr>
        </p:nvSpPr>
        <p:spPr/>
        <p:txBody>
          <a:bodyPr/>
          <a:lstStyle/>
          <a:p>
            <a:r>
              <a:rPr lang="en-US" dirty="0"/>
              <a:t>Concurrent requests and responses</a:t>
            </a:r>
          </a:p>
        </p:txBody>
      </p:sp>
      <p:sp>
        <p:nvSpPr>
          <p:cNvPr id="1149955" name="Rectangle 3"/>
          <p:cNvSpPr>
            <a:spLocks noGrp="1" noChangeArrowheads="1"/>
          </p:cNvSpPr>
          <p:nvPr>
            <p:ph sz="half" idx="1"/>
          </p:nvPr>
        </p:nvSpPr>
        <p:spPr/>
        <p:txBody>
          <a:bodyPr/>
          <a:lstStyle/>
          <a:p>
            <a:r>
              <a:rPr lang="en-US"/>
              <a:t>Use multiple connections in parallel</a:t>
            </a:r>
          </a:p>
          <a:p>
            <a:r>
              <a:rPr lang="en-US"/>
              <a:t>Does not necessarily maintain order of responses</a:t>
            </a:r>
            <a:endParaRPr lang="en-US">
              <a:sym typeface="Wingdings" charset="0"/>
            </a:endParaRPr>
          </a:p>
          <a:p>
            <a:endParaRPr lang="en-US" dirty="0"/>
          </a:p>
        </p:txBody>
      </p:sp>
      <p:sp>
        <p:nvSpPr>
          <p:cNvPr id="10" name="Date Placeholder 9"/>
          <p:cNvSpPr>
            <a:spLocks noGrp="1"/>
          </p:cNvSpPr>
          <p:nvPr>
            <p:ph type="dt" sz="half" idx="10"/>
          </p:nvPr>
        </p:nvSpPr>
        <p:spPr/>
        <p:txBody>
          <a:bodyPr/>
          <a:lstStyle/>
          <a:p>
            <a:r>
              <a:rPr lang="en-US"/>
              <a:t>September 9, 2019</a:t>
            </a:r>
          </a:p>
        </p:txBody>
      </p:sp>
      <p:sp>
        <p:nvSpPr>
          <p:cNvPr id="11" name="Footer Placeholder 10"/>
          <p:cNvSpPr>
            <a:spLocks noGrp="1"/>
          </p:cNvSpPr>
          <p:nvPr>
            <p:ph type="ftr" sz="quarter" idx="11"/>
          </p:nvPr>
        </p:nvSpPr>
        <p:spPr/>
        <p:txBody>
          <a:bodyPr/>
          <a:lstStyle/>
          <a:p>
            <a:r>
              <a:rPr lang="en-US"/>
              <a:t>EECS 489 – Lecture 3</a:t>
            </a:r>
          </a:p>
        </p:txBody>
      </p:sp>
      <p:sp>
        <p:nvSpPr>
          <p:cNvPr id="1149982" name="Rectangle 30"/>
          <p:cNvSpPr>
            <a:spLocks noChangeArrowheads="1"/>
          </p:cNvSpPr>
          <p:nvPr/>
        </p:nvSpPr>
        <p:spPr bwMode="auto">
          <a:xfrm>
            <a:off x="499249" y="4249984"/>
            <a:ext cx="3275256" cy="146501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1383" tIns="45692" rIns="91383" bIns="45692" anchor="ctr">
            <a:spAutoFit/>
          </a:bodyPr>
          <a:lstStyle/>
          <a:p>
            <a:pPr marL="223695" indent="-223695" algn="l" eaLnBrk="0" hangingPunct="0">
              <a:lnSpc>
                <a:spcPct val="90000"/>
              </a:lnSpc>
              <a:spcBef>
                <a:spcPct val="50000"/>
              </a:spcBef>
              <a:buFontTx/>
              <a:buChar char="•"/>
            </a:pPr>
            <a:r>
              <a:rPr lang="en-US" sz="2400" b="0" dirty="0">
                <a:latin typeface="Arial" charset="0"/>
                <a:sym typeface="Wingdings" charset="0"/>
              </a:rPr>
              <a:t>Client = </a:t>
            </a:r>
            <a:r>
              <a:rPr lang="en-US" sz="2400" b="0" dirty="0">
                <a:solidFill>
                  <a:srgbClr val="009900"/>
                </a:solidFill>
                <a:latin typeface="Arial" charset="0"/>
                <a:sym typeface="Wingdings" charset="0"/>
              </a:rPr>
              <a:t></a:t>
            </a:r>
          </a:p>
          <a:p>
            <a:pPr marL="223695" indent="-223695" algn="l" eaLnBrk="0" hangingPunct="0">
              <a:lnSpc>
                <a:spcPct val="90000"/>
              </a:lnSpc>
              <a:spcBef>
                <a:spcPct val="50000"/>
              </a:spcBef>
              <a:buFontTx/>
              <a:buChar char="•"/>
            </a:pPr>
            <a:r>
              <a:rPr lang="en-US" sz="2400" b="0" dirty="0">
                <a:latin typeface="Arial" charset="0"/>
                <a:sym typeface="Wingdings" charset="0"/>
              </a:rPr>
              <a:t>Content provider = </a:t>
            </a:r>
            <a:r>
              <a:rPr lang="en-US" sz="2400" b="0" dirty="0">
                <a:solidFill>
                  <a:srgbClr val="009900"/>
                </a:solidFill>
                <a:latin typeface="Arial" charset="0"/>
                <a:sym typeface="Wingdings" charset="0"/>
              </a:rPr>
              <a:t></a:t>
            </a:r>
          </a:p>
          <a:p>
            <a:pPr marL="223695" indent="-223695" algn="l" eaLnBrk="0" hangingPunct="0">
              <a:lnSpc>
                <a:spcPct val="90000"/>
              </a:lnSpc>
              <a:spcBef>
                <a:spcPct val="50000"/>
              </a:spcBef>
              <a:buFontTx/>
              <a:buChar char="•"/>
            </a:pPr>
            <a:r>
              <a:rPr lang="en-US" sz="2400" b="0" dirty="0">
                <a:latin typeface="Arial" charset="0"/>
                <a:sym typeface="Wingdings" charset="0"/>
              </a:rPr>
              <a:t>Network = </a:t>
            </a:r>
            <a:r>
              <a:rPr lang="en-US" sz="2400" b="0" dirty="0">
                <a:solidFill>
                  <a:srgbClr val="FF0000"/>
                </a:solidFill>
                <a:latin typeface="Arial" charset="0"/>
                <a:sym typeface="Wingdings" charset="0"/>
              </a:rPr>
              <a:t></a:t>
            </a:r>
            <a:r>
              <a:rPr lang="en-US" sz="2400" b="0" dirty="0">
                <a:latin typeface="Arial" charset="0"/>
                <a:sym typeface="Wingdings" charset="0"/>
              </a:rPr>
              <a:t> Why?</a:t>
            </a:r>
          </a:p>
        </p:txBody>
      </p:sp>
      <p:grpSp>
        <p:nvGrpSpPr>
          <p:cNvPr id="2" name="Group 117"/>
          <p:cNvGrpSpPr>
            <a:grpSpLocks/>
          </p:cNvGrpSpPr>
          <p:nvPr/>
        </p:nvGrpSpPr>
        <p:grpSpPr bwMode="auto">
          <a:xfrm>
            <a:off x="5562601" y="2514600"/>
            <a:ext cx="990600" cy="990600"/>
            <a:chOff x="1584" y="1536"/>
            <a:chExt cx="624" cy="624"/>
          </a:xfrm>
        </p:grpSpPr>
        <p:sp>
          <p:nvSpPr>
            <p:cNvPr id="87088" name="Line 118"/>
            <p:cNvSpPr>
              <a:spLocks noChangeShapeType="1"/>
            </p:cNvSpPr>
            <p:nvPr/>
          </p:nvSpPr>
          <p:spPr bwMode="auto">
            <a:xfrm>
              <a:off x="1584" y="1536"/>
              <a:ext cx="624" cy="624"/>
            </a:xfrm>
            <a:prstGeom prst="line">
              <a:avLst/>
            </a:prstGeom>
            <a:noFill/>
            <a:ln w="38100">
              <a:solidFill>
                <a:srgbClr val="D3A600"/>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87089" name="Text Box 119"/>
            <p:cNvSpPr txBox="1">
              <a:spLocks noChangeArrowheads="1"/>
            </p:cNvSpPr>
            <p:nvPr/>
          </p:nvSpPr>
          <p:spPr bwMode="auto">
            <a:xfrm>
              <a:off x="1680" y="1632"/>
              <a:ext cx="364" cy="29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sz="2400" b="0">
                  <a:latin typeface="Arial" charset="0"/>
                  <a:cs typeface="ＭＳ Ｐゴシック" charset="0"/>
                </a:rPr>
                <a:t>R1</a:t>
              </a:r>
            </a:p>
          </p:txBody>
        </p:sp>
      </p:grpSp>
      <p:grpSp>
        <p:nvGrpSpPr>
          <p:cNvPr id="3" name="Group 120"/>
          <p:cNvGrpSpPr>
            <a:grpSpLocks/>
          </p:cNvGrpSpPr>
          <p:nvPr/>
        </p:nvGrpSpPr>
        <p:grpSpPr bwMode="auto">
          <a:xfrm>
            <a:off x="6705601" y="2438435"/>
            <a:ext cx="990600" cy="461964"/>
            <a:chOff x="2304" y="1200"/>
            <a:chExt cx="624" cy="291"/>
          </a:xfrm>
        </p:grpSpPr>
        <p:sp>
          <p:nvSpPr>
            <p:cNvPr id="87086" name="Line 121"/>
            <p:cNvSpPr>
              <a:spLocks noChangeShapeType="1"/>
            </p:cNvSpPr>
            <p:nvPr/>
          </p:nvSpPr>
          <p:spPr bwMode="auto">
            <a:xfrm>
              <a:off x="2304" y="1248"/>
              <a:ext cx="624" cy="240"/>
            </a:xfrm>
            <a:prstGeom prst="line">
              <a:avLst/>
            </a:prstGeom>
            <a:noFill/>
            <a:ln w="38100">
              <a:solidFill>
                <a:srgbClr val="D3A600"/>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87087" name="Rectangle 122"/>
            <p:cNvSpPr>
              <a:spLocks noChangeArrowheads="1"/>
            </p:cNvSpPr>
            <p:nvPr/>
          </p:nvSpPr>
          <p:spPr bwMode="auto">
            <a:xfrm>
              <a:off x="2400" y="1200"/>
              <a:ext cx="364" cy="29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algn="l" eaLnBrk="0" hangingPunct="0"/>
              <a:r>
                <a:rPr lang="en-US" sz="2400" b="0" dirty="0">
                  <a:latin typeface="Arial" charset="0"/>
                </a:rPr>
                <a:t>R2</a:t>
              </a:r>
            </a:p>
          </p:txBody>
        </p:sp>
      </p:grpSp>
      <p:grpSp>
        <p:nvGrpSpPr>
          <p:cNvPr id="4" name="Group 123"/>
          <p:cNvGrpSpPr>
            <a:grpSpLocks/>
          </p:cNvGrpSpPr>
          <p:nvPr/>
        </p:nvGrpSpPr>
        <p:grpSpPr bwMode="auto">
          <a:xfrm>
            <a:off x="7848601" y="2514600"/>
            <a:ext cx="990600" cy="533400"/>
            <a:chOff x="3024" y="1536"/>
            <a:chExt cx="624" cy="336"/>
          </a:xfrm>
        </p:grpSpPr>
        <p:sp>
          <p:nvSpPr>
            <p:cNvPr id="87084" name="Line 124"/>
            <p:cNvSpPr>
              <a:spLocks noChangeShapeType="1"/>
            </p:cNvSpPr>
            <p:nvPr/>
          </p:nvSpPr>
          <p:spPr bwMode="auto">
            <a:xfrm>
              <a:off x="3024" y="1536"/>
              <a:ext cx="624" cy="336"/>
            </a:xfrm>
            <a:prstGeom prst="line">
              <a:avLst/>
            </a:prstGeom>
            <a:noFill/>
            <a:ln w="38100">
              <a:solidFill>
                <a:srgbClr val="D3A600"/>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87085" name="Rectangle 125"/>
            <p:cNvSpPr>
              <a:spLocks noChangeArrowheads="1"/>
            </p:cNvSpPr>
            <p:nvPr/>
          </p:nvSpPr>
          <p:spPr bwMode="auto">
            <a:xfrm>
              <a:off x="3120" y="1536"/>
              <a:ext cx="364" cy="29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algn="l" eaLnBrk="0" hangingPunct="0"/>
              <a:r>
                <a:rPr lang="en-US" sz="2400" b="0" dirty="0">
                  <a:latin typeface="Arial" charset="0"/>
                </a:rPr>
                <a:t>R3</a:t>
              </a:r>
            </a:p>
          </p:txBody>
        </p:sp>
      </p:grpSp>
      <p:grpSp>
        <p:nvGrpSpPr>
          <p:cNvPr id="5" name="Group 130"/>
          <p:cNvGrpSpPr>
            <a:grpSpLocks/>
          </p:cNvGrpSpPr>
          <p:nvPr/>
        </p:nvGrpSpPr>
        <p:grpSpPr bwMode="auto">
          <a:xfrm>
            <a:off x="5562601" y="3581400"/>
            <a:ext cx="990600" cy="1143000"/>
            <a:chOff x="1584" y="2208"/>
            <a:chExt cx="624" cy="720"/>
          </a:xfrm>
        </p:grpSpPr>
        <p:sp>
          <p:nvSpPr>
            <p:cNvPr id="87082" name="Line 131"/>
            <p:cNvSpPr>
              <a:spLocks noChangeShapeType="1"/>
            </p:cNvSpPr>
            <p:nvPr/>
          </p:nvSpPr>
          <p:spPr bwMode="auto">
            <a:xfrm flipH="1">
              <a:off x="1584" y="2208"/>
              <a:ext cx="624" cy="720"/>
            </a:xfrm>
            <a:prstGeom prst="line">
              <a:avLst/>
            </a:prstGeom>
            <a:noFill/>
            <a:ln w="127000">
              <a:solidFill>
                <a:srgbClr val="D3A600"/>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87083" name="Rectangle 132"/>
            <p:cNvSpPr>
              <a:spLocks noChangeArrowheads="1"/>
            </p:cNvSpPr>
            <p:nvPr/>
          </p:nvSpPr>
          <p:spPr bwMode="auto">
            <a:xfrm>
              <a:off x="1776" y="2304"/>
              <a:ext cx="343" cy="29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algn="l" eaLnBrk="0" hangingPunct="0"/>
              <a:r>
                <a:rPr lang="en-US" sz="2400" b="0">
                  <a:latin typeface="Arial" charset="0"/>
                </a:rPr>
                <a:t>T1</a:t>
              </a:r>
            </a:p>
          </p:txBody>
        </p:sp>
      </p:grpSp>
      <p:grpSp>
        <p:nvGrpSpPr>
          <p:cNvPr id="6" name="Group 133"/>
          <p:cNvGrpSpPr>
            <a:grpSpLocks/>
          </p:cNvGrpSpPr>
          <p:nvPr/>
        </p:nvGrpSpPr>
        <p:grpSpPr bwMode="auto">
          <a:xfrm>
            <a:off x="6705601" y="2971800"/>
            <a:ext cx="987425" cy="533400"/>
            <a:chOff x="2304" y="1824"/>
            <a:chExt cx="622" cy="336"/>
          </a:xfrm>
        </p:grpSpPr>
        <p:sp>
          <p:nvSpPr>
            <p:cNvPr id="87080" name="Line 134"/>
            <p:cNvSpPr>
              <a:spLocks noChangeShapeType="1"/>
            </p:cNvSpPr>
            <p:nvPr/>
          </p:nvSpPr>
          <p:spPr bwMode="auto">
            <a:xfrm flipH="1">
              <a:off x="2304" y="1824"/>
              <a:ext cx="622" cy="336"/>
            </a:xfrm>
            <a:prstGeom prst="line">
              <a:avLst/>
            </a:prstGeom>
            <a:noFill/>
            <a:ln w="127000">
              <a:solidFill>
                <a:srgbClr val="D3A600"/>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87081" name="Rectangle 135"/>
            <p:cNvSpPr>
              <a:spLocks noChangeArrowheads="1"/>
            </p:cNvSpPr>
            <p:nvPr/>
          </p:nvSpPr>
          <p:spPr bwMode="auto">
            <a:xfrm>
              <a:off x="2496" y="1824"/>
              <a:ext cx="343" cy="29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algn="l" eaLnBrk="0" hangingPunct="0"/>
              <a:r>
                <a:rPr lang="en-US" sz="2400" b="0">
                  <a:latin typeface="Arial" charset="0"/>
                </a:rPr>
                <a:t>T2</a:t>
              </a:r>
            </a:p>
          </p:txBody>
        </p:sp>
      </p:grpSp>
      <p:grpSp>
        <p:nvGrpSpPr>
          <p:cNvPr id="7" name="Group 136"/>
          <p:cNvGrpSpPr>
            <a:grpSpLocks/>
          </p:cNvGrpSpPr>
          <p:nvPr/>
        </p:nvGrpSpPr>
        <p:grpSpPr bwMode="auto">
          <a:xfrm>
            <a:off x="7848601" y="3048000"/>
            <a:ext cx="990600" cy="609600"/>
            <a:chOff x="3024" y="1872"/>
            <a:chExt cx="624" cy="384"/>
          </a:xfrm>
        </p:grpSpPr>
        <p:sp>
          <p:nvSpPr>
            <p:cNvPr id="87078" name="Line 137"/>
            <p:cNvSpPr>
              <a:spLocks noChangeShapeType="1"/>
            </p:cNvSpPr>
            <p:nvPr/>
          </p:nvSpPr>
          <p:spPr bwMode="auto">
            <a:xfrm flipH="1">
              <a:off x="3024" y="1872"/>
              <a:ext cx="624" cy="384"/>
            </a:xfrm>
            <a:prstGeom prst="line">
              <a:avLst/>
            </a:prstGeom>
            <a:noFill/>
            <a:ln w="127000">
              <a:solidFill>
                <a:srgbClr val="D3A600"/>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87079" name="Rectangle 138"/>
            <p:cNvSpPr>
              <a:spLocks noChangeArrowheads="1"/>
            </p:cNvSpPr>
            <p:nvPr/>
          </p:nvSpPr>
          <p:spPr bwMode="auto">
            <a:xfrm>
              <a:off x="3216" y="1872"/>
              <a:ext cx="343" cy="29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algn="l" eaLnBrk="0" hangingPunct="0"/>
              <a:r>
                <a:rPr lang="en-US" sz="2400" b="0">
                  <a:latin typeface="Arial" charset="0"/>
                </a:rPr>
                <a:t>T3</a:t>
              </a:r>
            </a:p>
          </p:txBody>
        </p:sp>
      </p:grpSp>
      <p:grpSp>
        <p:nvGrpSpPr>
          <p:cNvPr id="8" name="Group 148"/>
          <p:cNvGrpSpPr>
            <a:grpSpLocks/>
          </p:cNvGrpSpPr>
          <p:nvPr/>
        </p:nvGrpSpPr>
        <p:grpSpPr bwMode="auto">
          <a:xfrm>
            <a:off x="5562600" y="1905000"/>
            <a:ext cx="2286000" cy="457200"/>
            <a:chOff x="3504" y="1200"/>
            <a:chExt cx="1440" cy="288"/>
          </a:xfrm>
        </p:grpSpPr>
        <p:sp>
          <p:nvSpPr>
            <p:cNvPr id="87075" name="Line 139"/>
            <p:cNvSpPr>
              <a:spLocks noChangeShapeType="1"/>
            </p:cNvSpPr>
            <p:nvPr/>
          </p:nvSpPr>
          <p:spPr bwMode="auto">
            <a:xfrm flipV="1">
              <a:off x="3504" y="1200"/>
              <a:ext cx="768" cy="288"/>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87076" name="Line 142"/>
            <p:cNvSpPr>
              <a:spLocks noChangeShapeType="1"/>
            </p:cNvSpPr>
            <p:nvPr/>
          </p:nvSpPr>
          <p:spPr bwMode="auto">
            <a:xfrm flipV="1">
              <a:off x="4224" y="1296"/>
              <a:ext cx="96" cy="192"/>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87077" name="Line 144"/>
            <p:cNvSpPr>
              <a:spLocks noChangeShapeType="1"/>
            </p:cNvSpPr>
            <p:nvPr/>
          </p:nvSpPr>
          <p:spPr bwMode="auto">
            <a:xfrm flipH="1" flipV="1">
              <a:off x="4800" y="1296"/>
              <a:ext cx="144" cy="192"/>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grpSp>
      <p:grpSp>
        <p:nvGrpSpPr>
          <p:cNvPr id="9" name="Group 152"/>
          <p:cNvGrpSpPr>
            <a:grpSpLocks/>
          </p:cNvGrpSpPr>
          <p:nvPr/>
        </p:nvGrpSpPr>
        <p:grpSpPr bwMode="auto">
          <a:xfrm>
            <a:off x="5562601" y="2362200"/>
            <a:ext cx="3276600" cy="3429000"/>
            <a:chOff x="3504" y="1488"/>
            <a:chExt cx="2064" cy="2160"/>
          </a:xfrm>
        </p:grpSpPr>
        <p:sp>
          <p:nvSpPr>
            <p:cNvPr id="87057" name="Line 110"/>
            <p:cNvSpPr>
              <a:spLocks noChangeShapeType="1"/>
            </p:cNvSpPr>
            <p:nvPr/>
          </p:nvSpPr>
          <p:spPr bwMode="auto">
            <a:xfrm>
              <a:off x="3504" y="1584"/>
              <a:ext cx="2064" cy="0"/>
            </a:xfrm>
            <a:prstGeom prst="line">
              <a:avLst/>
            </a:prstGeom>
            <a:noFill/>
            <a:ln w="3175" cap="rnd">
              <a:solidFill>
                <a:schemeClr val="tx1"/>
              </a:solidFill>
              <a:prstDash val="sysDot"/>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87058" name="Line 126"/>
            <p:cNvSpPr>
              <a:spLocks noChangeShapeType="1"/>
            </p:cNvSpPr>
            <p:nvPr/>
          </p:nvSpPr>
          <p:spPr bwMode="auto">
            <a:xfrm>
              <a:off x="3504" y="1920"/>
              <a:ext cx="2064" cy="0"/>
            </a:xfrm>
            <a:prstGeom prst="line">
              <a:avLst/>
            </a:prstGeom>
            <a:noFill/>
            <a:ln w="3175" cap="rnd">
              <a:solidFill>
                <a:schemeClr val="tx1"/>
              </a:solidFill>
              <a:prstDash val="sysDot"/>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87059" name="Line 127"/>
            <p:cNvSpPr>
              <a:spLocks noChangeShapeType="1"/>
            </p:cNvSpPr>
            <p:nvPr/>
          </p:nvSpPr>
          <p:spPr bwMode="auto">
            <a:xfrm>
              <a:off x="3504" y="2256"/>
              <a:ext cx="2064" cy="0"/>
            </a:xfrm>
            <a:prstGeom prst="line">
              <a:avLst/>
            </a:prstGeom>
            <a:noFill/>
            <a:ln w="3175" cap="rnd">
              <a:solidFill>
                <a:schemeClr val="tx1"/>
              </a:solidFill>
              <a:prstDash val="sysDot"/>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87060" name="Line 128"/>
            <p:cNvSpPr>
              <a:spLocks noChangeShapeType="1"/>
            </p:cNvSpPr>
            <p:nvPr/>
          </p:nvSpPr>
          <p:spPr bwMode="auto">
            <a:xfrm>
              <a:off x="3504" y="2592"/>
              <a:ext cx="2064" cy="0"/>
            </a:xfrm>
            <a:prstGeom prst="line">
              <a:avLst/>
            </a:prstGeom>
            <a:noFill/>
            <a:ln w="3175" cap="rnd">
              <a:solidFill>
                <a:schemeClr val="tx1"/>
              </a:solidFill>
              <a:prstDash val="sysDot"/>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87061" name="Line 129"/>
            <p:cNvSpPr>
              <a:spLocks noChangeShapeType="1"/>
            </p:cNvSpPr>
            <p:nvPr/>
          </p:nvSpPr>
          <p:spPr bwMode="auto">
            <a:xfrm>
              <a:off x="3504" y="2928"/>
              <a:ext cx="2064" cy="0"/>
            </a:xfrm>
            <a:prstGeom prst="line">
              <a:avLst/>
            </a:prstGeom>
            <a:noFill/>
            <a:ln w="3175" cap="rnd">
              <a:solidFill>
                <a:schemeClr val="tx1"/>
              </a:solidFill>
              <a:prstDash val="sysDot"/>
              <a:round/>
              <a:headEnd/>
              <a:tailEnd/>
            </a:ln>
            <a:extLst>
              <a:ext uri="{909E8E84-426E-40dd-AFC4-6F175D3DCCD1}">
                <a14:hiddenFill xmlns="" xmlns:a14="http://schemas.microsoft.com/office/drawing/2010/main">
                  <a:noFill/>
                </a14:hiddenFill>
              </a:ext>
            </a:extLst>
          </p:spPr>
          <p:txBody>
            <a:bodyPr wrap="none" anchor="ctr"/>
            <a:lstStyle/>
            <a:p>
              <a:endParaRPr lang="en-US"/>
            </a:p>
          </p:txBody>
        </p:sp>
        <p:grpSp>
          <p:nvGrpSpPr>
            <p:cNvPr id="87062" name="Group 150"/>
            <p:cNvGrpSpPr>
              <a:grpSpLocks/>
            </p:cNvGrpSpPr>
            <p:nvPr/>
          </p:nvGrpSpPr>
          <p:grpSpPr bwMode="auto">
            <a:xfrm>
              <a:off x="3504" y="1488"/>
              <a:ext cx="2064" cy="2160"/>
              <a:chOff x="3504" y="1488"/>
              <a:chExt cx="2064" cy="2160"/>
            </a:xfrm>
          </p:grpSpPr>
          <p:sp>
            <p:nvSpPr>
              <p:cNvPr id="87065" name="Line 111"/>
              <p:cNvSpPr>
                <a:spLocks noChangeShapeType="1"/>
              </p:cNvSpPr>
              <p:nvPr/>
            </p:nvSpPr>
            <p:spPr bwMode="auto">
              <a:xfrm>
                <a:off x="3504" y="1490"/>
                <a:ext cx="0" cy="1630"/>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87066" name="Line 112"/>
              <p:cNvSpPr>
                <a:spLocks noChangeShapeType="1"/>
              </p:cNvSpPr>
              <p:nvPr/>
            </p:nvSpPr>
            <p:spPr bwMode="auto">
              <a:xfrm>
                <a:off x="4848" y="1490"/>
                <a:ext cx="0" cy="1630"/>
              </a:xfrm>
              <a:prstGeom prst="line">
                <a:avLst/>
              </a:prstGeom>
              <a:noFill/>
              <a:ln w="28575">
                <a:solidFill>
                  <a:srgbClr val="333399"/>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87067" name="Line 113"/>
              <p:cNvSpPr>
                <a:spLocks noChangeShapeType="1"/>
              </p:cNvSpPr>
              <p:nvPr/>
            </p:nvSpPr>
            <p:spPr bwMode="auto">
              <a:xfrm>
                <a:off x="4947" y="1490"/>
                <a:ext cx="0" cy="1630"/>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87068" name="Line 114"/>
              <p:cNvSpPr>
                <a:spLocks noChangeShapeType="1"/>
              </p:cNvSpPr>
              <p:nvPr/>
            </p:nvSpPr>
            <p:spPr bwMode="auto">
              <a:xfrm>
                <a:off x="4125" y="1490"/>
                <a:ext cx="0" cy="1630"/>
              </a:xfrm>
              <a:prstGeom prst="line">
                <a:avLst/>
              </a:prstGeom>
              <a:noFill/>
              <a:ln w="28575">
                <a:solidFill>
                  <a:srgbClr val="333399"/>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87069" name="Line 115"/>
              <p:cNvSpPr>
                <a:spLocks noChangeShapeType="1"/>
              </p:cNvSpPr>
              <p:nvPr/>
            </p:nvSpPr>
            <p:spPr bwMode="auto">
              <a:xfrm>
                <a:off x="4224" y="1490"/>
                <a:ext cx="0" cy="1630"/>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87070" name="Line 116"/>
              <p:cNvSpPr>
                <a:spLocks noChangeShapeType="1"/>
              </p:cNvSpPr>
              <p:nvPr/>
            </p:nvSpPr>
            <p:spPr bwMode="auto">
              <a:xfrm>
                <a:off x="5568" y="1488"/>
                <a:ext cx="0" cy="1630"/>
              </a:xfrm>
              <a:prstGeom prst="line">
                <a:avLst/>
              </a:prstGeom>
              <a:noFill/>
              <a:ln w="28575">
                <a:solidFill>
                  <a:srgbClr val="333399"/>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grpSp>
            <p:nvGrpSpPr>
              <p:cNvPr id="87071" name="Group 149"/>
              <p:cNvGrpSpPr>
                <a:grpSpLocks/>
              </p:cNvGrpSpPr>
              <p:nvPr/>
            </p:nvGrpSpPr>
            <p:grpSpPr bwMode="auto">
              <a:xfrm>
                <a:off x="4128" y="3120"/>
                <a:ext cx="1440" cy="528"/>
                <a:chOff x="4128" y="3120"/>
                <a:chExt cx="1440" cy="528"/>
              </a:xfrm>
            </p:grpSpPr>
            <p:sp>
              <p:nvSpPr>
                <p:cNvPr id="87072" name="Line 140"/>
                <p:cNvSpPr>
                  <a:spLocks noChangeShapeType="1"/>
                </p:cNvSpPr>
                <p:nvPr/>
              </p:nvSpPr>
              <p:spPr bwMode="auto">
                <a:xfrm flipH="1">
                  <a:off x="4704" y="3120"/>
                  <a:ext cx="864" cy="528"/>
                </a:xfrm>
                <a:prstGeom prst="line">
                  <a:avLst/>
                </a:prstGeom>
                <a:noFill/>
                <a:ln w="28575">
                  <a:solidFill>
                    <a:schemeClr val="accent2"/>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87073" name="Line 141"/>
                <p:cNvSpPr>
                  <a:spLocks noChangeShapeType="1"/>
                </p:cNvSpPr>
                <p:nvPr/>
              </p:nvSpPr>
              <p:spPr bwMode="auto">
                <a:xfrm>
                  <a:off x="4128" y="3120"/>
                  <a:ext cx="240" cy="528"/>
                </a:xfrm>
                <a:prstGeom prst="line">
                  <a:avLst/>
                </a:prstGeom>
                <a:noFill/>
                <a:ln w="28575">
                  <a:solidFill>
                    <a:schemeClr val="accent2"/>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87074" name="Line 143"/>
                <p:cNvSpPr>
                  <a:spLocks noChangeShapeType="1"/>
                </p:cNvSpPr>
                <p:nvPr/>
              </p:nvSpPr>
              <p:spPr bwMode="auto">
                <a:xfrm flipH="1">
                  <a:off x="4608" y="3120"/>
                  <a:ext cx="240" cy="528"/>
                </a:xfrm>
                <a:prstGeom prst="line">
                  <a:avLst/>
                </a:prstGeom>
                <a:noFill/>
                <a:ln w="28575">
                  <a:solidFill>
                    <a:schemeClr val="accent2"/>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grpSp>
        </p:grpSp>
        <p:sp>
          <p:nvSpPr>
            <p:cNvPr id="87063" name="Rectangle 145"/>
            <p:cNvSpPr>
              <a:spLocks noChangeArrowheads="1"/>
            </p:cNvSpPr>
            <p:nvPr/>
          </p:nvSpPr>
          <p:spPr bwMode="auto">
            <a:xfrm>
              <a:off x="4859" y="1536"/>
              <a:ext cx="79" cy="1776"/>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en-US"/>
            </a:p>
          </p:txBody>
        </p:sp>
        <p:sp>
          <p:nvSpPr>
            <p:cNvPr id="87064" name="Rectangle 146"/>
            <p:cNvSpPr>
              <a:spLocks noChangeArrowheads="1"/>
            </p:cNvSpPr>
            <p:nvPr/>
          </p:nvSpPr>
          <p:spPr bwMode="auto">
            <a:xfrm>
              <a:off x="4136" y="1536"/>
              <a:ext cx="75" cy="1584"/>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en-US"/>
            </a:p>
          </p:txBody>
        </p:sp>
      </p:grpSp>
      <p:sp>
        <p:nvSpPr>
          <p:cNvPr id="57" name="Text Box 5"/>
          <p:cNvSpPr txBox="1">
            <a:spLocks noChangeArrowheads="1"/>
          </p:cNvSpPr>
          <p:nvPr/>
        </p:nvSpPr>
        <p:spPr bwMode="auto">
          <a:xfrm>
            <a:off x="6596621" y="1676400"/>
            <a:ext cx="1181300" cy="520601"/>
          </a:xfrm>
          <a:prstGeom prst="rect">
            <a:avLst/>
          </a:prstGeom>
          <a:solidFill>
            <a:schemeClr val="bg1"/>
          </a:solidFill>
          <a:ln>
            <a:solidFill>
              <a:srgbClr val="0000FF"/>
            </a:solidFill>
          </a:ln>
          <a:effectLst/>
          <a:extLst>
            <a:ext uri="{909E8E84-426E-40dd-AFC4-6F175D3DCCD1}">
              <a14:hiddenFill xmlns="" xmlns:a14="http://schemas.microsoft.com/office/drawing/2010/main">
                <a:solidFill>
                  <a:schemeClr val="bg2"/>
                </a:solidFill>
              </a14:hiddenFill>
            </a:ex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pPr algn="ctr"/>
            <a:r>
              <a:rPr lang="en-US" sz="2800" dirty="0">
                <a:solidFill>
                  <a:srgbClr val="333399"/>
                </a:solidFill>
                <a:latin typeface="+mn-lt"/>
              </a:rPr>
              <a:t>Client</a:t>
            </a:r>
          </a:p>
        </p:txBody>
      </p:sp>
      <p:sp>
        <p:nvSpPr>
          <p:cNvPr id="58" name="Text Box 5"/>
          <p:cNvSpPr txBox="1">
            <a:spLocks noChangeArrowheads="1"/>
          </p:cNvSpPr>
          <p:nvPr/>
        </p:nvSpPr>
        <p:spPr bwMode="auto">
          <a:xfrm>
            <a:off x="6496164" y="5727799"/>
            <a:ext cx="1301524" cy="520601"/>
          </a:xfrm>
          <a:prstGeom prst="rect">
            <a:avLst/>
          </a:prstGeom>
          <a:solidFill>
            <a:schemeClr val="bg1"/>
          </a:solidFill>
          <a:ln>
            <a:solidFill>
              <a:srgbClr val="0000FF"/>
            </a:solidFill>
          </a:ln>
          <a:effectLst/>
          <a:extLst>
            <a:ext uri="{909E8E84-426E-40dd-AFC4-6F175D3DCCD1}">
              <a14:hiddenFill xmlns="" xmlns:a14="http://schemas.microsoft.com/office/drawing/2010/main">
                <a:solidFill>
                  <a:schemeClr val="bg2"/>
                </a:solidFill>
              </a14:hiddenFill>
            </a:ex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pPr algn="ctr"/>
            <a:r>
              <a:rPr lang="en-US" sz="2800" dirty="0">
                <a:solidFill>
                  <a:srgbClr val="333399"/>
                </a:solidFill>
                <a:latin typeface="+mn-lt"/>
              </a:rPr>
              <a:t>Server</a:t>
            </a:r>
          </a:p>
        </p:txBody>
      </p:sp>
      <p:sp>
        <p:nvSpPr>
          <p:cNvPr id="12" name="Slide Number Placeholder 11">
            <a:extLst>
              <a:ext uri="{FF2B5EF4-FFF2-40B4-BE49-F238E27FC236}">
                <a16:creationId xmlns:a16="http://schemas.microsoft.com/office/drawing/2014/main" id="{1D807E95-DB5A-7449-A896-A083D3F2E41A}"/>
              </a:ext>
            </a:extLst>
          </p:cNvPr>
          <p:cNvSpPr>
            <a:spLocks noGrp="1"/>
          </p:cNvSpPr>
          <p:nvPr>
            <p:ph type="sldNum" sz="quarter" idx="12"/>
          </p:nvPr>
        </p:nvSpPr>
        <p:spPr/>
        <p:txBody>
          <a:bodyPr/>
          <a:lstStyle/>
          <a:p>
            <a:fld id="{F36FED86-94EF-254D-90EE-B810FE8299EE}" type="slidenum">
              <a:rPr lang="en-US" smtClean="0"/>
              <a:pPr/>
              <a:t>31</a:t>
            </a:fld>
            <a:endParaRPr lang="en-US"/>
          </a:p>
        </p:txBody>
      </p:sp>
    </p:spTree>
    <p:extLst>
      <p:ext uri="{BB962C8B-B14F-4D97-AF65-F5344CB8AC3E}">
        <p14:creationId xmlns:p14="http://schemas.microsoft.com/office/powerpoint/2010/main" val="15671407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4995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up)">
                                      <p:cBhvr>
                                        <p:cTn id="17" dur="500"/>
                                        <p:tgtEl>
                                          <p:spTgt spid="8"/>
                                        </p:tgtEl>
                                      </p:cBhvr>
                                    </p:animEffect>
                                  </p:childTnLst>
                                </p:cTn>
                              </p:par>
                            </p:childTnLst>
                          </p:cTn>
                        </p:par>
                        <p:par>
                          <p:cTn id="18" fill="hold">
                            <p:stCondLst>
                              <p:cond delay="500"/>
                            </p:stCondLst>
                            <p:childTnLst>
                              <p:par>
                                <p:cTn id="19" presetID="22" presetClass="entr" presetSubtype="1" fill="hold" nodeType="after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wipe(up)">
                                      <p:cBhvr>
                                        <p:cTn id="21" dur="2000"/>
                                        <p:tgtEl>
                                          <p:spTgt spid="9"/>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1149955">
                                            <p:txEl>
                                              <p:pRg st="1" end="1"/>
                                            </p:txEl>
                                          </p:spTgt>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22" presetClass="entr" presetSubtype="1" fill="hold" nodeType="clickEffect">
                                  <p:stCondLst>
                                    <p:cond delay="0"/>
                                  </p:stCondLst>
                                  <p:childTnLst>
                                    <p:set>
                                      <p:cBhvr>
                                        <p:cTn id="29" dur="1" fill="hold">
                                          <p:stCondLst>
                                            <p:cond delay="0"/>
                                          </p:stCondLst>
                                        </p:cTn>
                                        <p:tgtEl>
                                          <p:spTgt spid="2"/>
                                        </p:tgtEl>
                                        <p:attrNameLst>
                                          <p:attrName>style.visibility</p:attrName>
                                        </p:attrNameLst>
                                      </p:cBhvr>
                                      <p:to>
                                        <p:strVal val="visible"/>
                                      </p:to>
                                    </p:set>
                                    <p:animEffect transition="in" filter="wipe(up)">
                                      <p:cBhvr>
                                        <p:cTn id="30" dur="1000"/>
                                        <p:tgtEl>
                                          <p:spTgt spid="2"/>
                                        </p:tgtEl>
                                      </p:cBhvr>
                                    </p:animEffect>
                                  </p:childTnLst>
                                </p:cTn>
                              </p:par>
                              <p:par>
                                <p:cTn id="31" presetID="22" presetClass="entr" presetSubtype="1" fill="hold" nodeType="withEffect">
                                  <p:stCondLst>
                                    <p:cond delay="0"/>
                                  </p:stCondLst>
                                  <p:childTnLst>
                                    <p:set>
                                      <p:cBhvr>
                                        <p:cTn id="32" dur="1" fill="hold">
                                          <p:stCondLst>
                                            <p:cond delay="0"/>
                                          </p:stCondLst>
                                        </p:cTn>
                                        <p:tgtEl>
                                          <p:spTgt spid="3"/>
                                        </p:tgtEl>
                                        <p:attrNameLst>
                                          <p:attrName>style.visibility</p:attrName>
                                        </p:attrNameLst>
                                      </p:cBhvr>
                                      <p:to>
                                        <p:strVal val="visible"/>
                                      </p:to>
                                    </p:set>
                                    <p:animEffect transition="in" filter="wipe(up)">
                                      <p:cBhvr>
                                        <p:cTn id="33" dur="1000"/>
                                        <p:tgtEl>
                                          <p:spTgt spid="3"/>
                                        </p:tgtEl>
                                      </p:cBhvr>
                                    </p:animEffect>
                                  </p:childTnLst>
                                </p:cTn>
                              </p:par>
                              <p:par>
                                <p:cTn id="34" presetID="22" presetClass="entr" presetSubtype="1" fill="hold" nodeType="withEffect">
                                  <p:stCondLst>
                                    <p:cond delay="0"/>
                                  </p:stCondLst>
                                  <p:childTnLst>
                                    <p:set>
                                      <p:cBhvr>
                                        <p:cTn id="35" dur="1" fill="hold">
                                          <p:stCondLst>
                                            <p:cond delay="0"/>
                                          </p:stCondLst>
                                        </p:cTn>
                                        <p:tgtEl>
                                          <p:spTgt spid="4"/>
                                        </p:tgtEl>
                                        <p:attrNameLst>
                                          <p:attrName>style.visibility</p:attrName>
                                        </p:attrNameLst>
                                      </p:cBhvr>
                                      <p:to>
                                        <p:strVal val="visible"/>
                                      </p:to>
                                    </p:set>
                                    <p:animEffect transition="in" filter="wipe(up)">
                                      <p:cBhvr>
                                        <p:cTn id="36" dur="1000"/>
                                        <p:tgtEl>
                                          <p:spTgt spid="4"/>
                                        </p:tgtEl>
                                      </p:cBhvr>
                                    </p:animEffect>
                                  </p:childTnLst>
                                </p:cTn>
                              </p:par>
                            </p:childTnLst>
                          </p:cTn>
                        </p:par>
                        <p:par>
                          <p:cTn id="37" fill="hold">
                            <p:stCondLst>
                              <p:cond delay="1000"/>
                            </p:stCondLst>
                            <p:childTnLst>
                              <p:par>
                                <p:cTn id="38" presetID="22" presetClass="entr" presetSubtype="1" fill="hold" nodeType="afterEffect">
                                  <p:stCondLst>
                                    <p:cond delay="0"/>
                                  </p:stCondLst>
                                  <p:childTnLst>
                                    <p:set>
                                      <p:cBhvr>
                                        <p:cTn id="39" dur="1" fill="hold">
                                          <p:stCondLst>
                                            <p:cond delay="0"/>
                                          </p:stCondLst>
                                        </p:cTn>
                                        <p:tgtEl>
                                          <p:spTgt spid="6"/>
                                        </p:tgtEl>
                                        <p:attrNameLst>
                                          <p:attrName>style.visibility</p:attrName>
                                        </p:attrNameLst>
                                      </p:cBhvr>
                                      <p:to>
                                        <p:strVal val="visible"/>
                                      </p:to>
                                    </p:set>
                                    <p:animEffect transition="in" filter="wipe(up)">
                                      <p:cBhvr>
                                        <p:cTn id="40" dur="1000"/>
                                        <p:tgtEl>
                                          <p:spTgt spid="6"/>
                                        </p:tgtEl>
                                      </p:cBhvr>
                                    </p:animEffect>
                                  </p:childTnLst>
                                </p:cTn>
                              </p:par>
                            </p:childTnLst>
                          </p:cTn>
                        </p:par>
                        <p:par>
                          <p:cTn id="41" fill="hold">
                            <p:stCondLst>
                              <p:cond delay="2000"/>
                            </p:stCondLst>
                            <p:childTnLst>
                              <p:par>
                                <p:cTn id="42" presetID="22" presetClass="entr" presetSubtype="1" fill="hold" nodeType="afterEffect">
                                  <p:stCondLst>
                                    <p:cond delay="0"/>
                                  </p:stCondLst>
                                  <p:childTnLst>
                                    <p:set>
                                      <p:cBhvr>
                                        <p:cTn id="43" dur="1" fill="hold">
                                          <p:stCondLst>
                                            <p:cond delay="0"/>
                                          </p:stCondLst>
                                        </p:cTn>
                                        <p:tgtEl>
                                          <p:spTgt spid="7"/>
                                        </p:tgtEl>
                                        <p:attrNameLst>
                                          <p:attrName>style.visibility</p:attrName>
                                        </p:attrNameLst>
                                      </p:cBhvr>
                                      <p:to>
                                        <p:strVal val="visible"/>
                                      </p:to>
                                    </p:set>
                                    <p:animEffect transition="in" filter="wipe(up)">
                                      <p:cBhvr>
                                        <p:cTn id="44" dur="1000"/>
                                        <p:tgtEl>
                                          <p:spTgt spid="7"/>
                                        </p:tgtEl>
                                      </p:cBhvr>
                                    </p:animEffect>
                                  </p:childTnLst>
                                </p:cTn>
                              </p:par>
                            </p:childTnLst>
                          </p:cTn>
                        </p:par>
                        <p:par>
                          <p:cTn id="45" fill="hold">
                            <p:stCondLst>
                              <p:cond delay="3000"/>
                            </p:stCondLst>
                            <p:childTnLst>
                              <p:par>
                                <p:cTn id="46" presetID="22" presetClass="entr" presetSubtype="1" fill="hold" nodeType="afterEffect">
                                  <p:stCondLst>
                                    <p:cond delay="0"/>
                                  </p:stCondLst>
                                  <p:childTnLst>
                                    <p:set>
                                      <p:cBhvr>
                                        <p:cTn id="47" dur="1" fill="hold">
                                          <p:stCondLst>
                                            <p:cond delay="0"/>
                                          </p:stCondLst>
                                        </p:cTn>
                                        <p:tgtEl>
                                          <p:spTgt spid="5"/>
                                        </p:tgtEl>
                                        <p:attrNameLst>
                                          <p:attrName>style.visibility</p:attrName>
                                        </p:attrNameLst>
                                      </p:cBhvr>
                                      <p:to>
                                        <p:strVal val="visible"/>
                                      </p:to>
                                    </p:set>
                                    <p:animEffect transition="in" filter="wipe(up)">
                                      <p:cBhvr>
                                        <p:cTn id="48" dur="2000"/>
                                        <p:tgtEl>
                                          <p:spTgt spid="5"/>
                                        </p:tgtEl>
                                      </p:cBhvr>
                                    </p:animEffec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149982">
                                            <p:txEl>
                                              <p:pRg st="0" end="0"/>
                                            </p:txEl>
                                          </p:spTgt>
                                        </p:tgtEl>
                                        <p:attrNameLst>
                                          <p:attrName>style.visibility</p:attrName>
                                        </p:attrNameLst>
                                      </p:cBhvr>
                                      <p:to>
                                        <p:strVal val="visible"/>
                                      </p:to>
                                    </p:set>
                                  </p:childTnLst>
                                </p:cTn>
                              </p:par>
                            </p:childTnLst>
                          </p:cTn>
                        </p:par>
                      </p:childTnLst>
                    </p:cTn>
                  </p:par>
                  <p:par>
                    <p:cTn id="53" fill="hold" nodeType="clickPar">
                      <p:stCondLst>
                        <p:cond delay="indefinite"/>
                      </p:stCondLst>
                      <p:childTnLst>
                        <p:par>
                          <p:cTn id="54" fill="hold" nodeType="withGroup">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1149982">
                                            <p:txEl>
                                              <p:pRg st="1" end="1"/>
                                            </p:txEl>
                                          </p:spTgt>
                                        </p:tgtEl>
                                        <p:attrNameLst>
                                          <p:attrName>style.visibility</p:attrName>
                                        </p:attrNameLst>
                                      </p:cBhvr>
                                      <p:to>
                                        <p:strVal val="visible"/>
                                      </p:to>
                                    </p:set>
                                  </p:childTnLst>
                                </p:cTn>
                              </p:par>
                            </p:childTnLst>
                          </p:cTn>
                        </p:par>
                      </p:childTnLst>
                    </p:cTn>
                  </p:par>
                  <p:par>
                    <p:cTn id="57" fill="hold" nodeType="clickPar">
                      <p:stCondLst>
                        <p:cond delay="indefinite"/>
                      </p:stCondLst>
                      <p:childTnLst>
                        <p:par>
                          <p:cTn id="58" fill="hold" nodeType="withGroup">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114998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9955" grpId="0" uiExpand="1" build="p"/>
      <p:bldP spid="1149982" grpId="0" build="p"/>
      <p:bldP spid="57" grpId="0" animBg="1"/>
      <p:bldP spid="58"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Title 1"/>
          <p:cNvSpPr>
            <a:spLocks noGrp="1"/>
          </p:cNvSpPr>
          <p:nvPr>
            <p:ph type="title"/>
          </p:nvPr>
        </p:nvSpPr>
        <p:spPr/>
        <p:txBody>
          <a:bodyPr/>
          <a:lstStyle/>
          <a:p>
            <a:r>
              <a:rPr lang="en-US" dirty="0"/>
              <a:t>Persistent connections</a:t>
            </a:r>
          </a:p>
        </p:txBody>
      </p:sp>
      <p:sp>
        <p:nvSpPr>
          <p:cNvPr id="3" name="Content Placeholder 2"/>
          <p:cNvSpPr>
            <a:spLocks noGrp="1"/>
          </p:cNvSpPr>
          <p:nvPr>
            <p:ph idx="1"/>
          </p:nvPr>
        </p:nvSpPr>
        <p:spPr/>
        <p:txBody>
          <a:bodyPr/>
          <a:lstStyle/>
          <a:p>
            <a:r>
              <a:rPr lang="en-US" dirty="0"/>
              <a:t>Maintain TCP connection across multiple requests</a:t>
            </a:r>
          </a:p>
          <a:p>
            <a:pPr lvl="1"/>
            <a:r>
              <a:rPr lang="en-US" dirty="0"/>
              <a:t>Including transfers subsequent to current page</a:t>
            </a:r>
          </a:p>
          <a:p>
            <a:pPr lvl="1"/>
            <a:r>
              <a:rPr lang="en-US" dirty="0"/>
              <a:t>Client or server can tear down connection</a:t>
            </a:r>
          </a:p>
          <a:p>
            <a:r>
              <a:rPr lang="en-US" dirty="0">
                <a:solidFill>
                  <a:srgbClr val="0000FF"/>
                </a:solidFill>
              </a:rPr>
              <a:t>Advantages</a:t>
            </a:r>
          </a:p>
          <a:p>
            <a:pPr lvl="1"/>
            <a:r>
              <a:rPr lang="en-US" dirty="0"/>
              <a:t>Avoid overhead of connection set-up and tear-down</a:t>
            </a:r>
          </a:p>
          <a:p>
            <a:pPr lvl="1"/>
            <a:r>
              <a:rPr lang="en-US" dirty="0"/>
              <a:t>Allow underlying layers (e.g., TCP) to learn about RTT and bandwidth characteristics</a:t>
            </a:r>
          </a:p>
          <a:p>
            <a:r>
              <a:rPr lang="en-US" dirty="0"/>
              <a:t>Default in HTTP/1.1</a:t>
            </a:r>
          </a:p>
        </p:txBody>
      </p:sp>
      <p:sp>
        <p:nvSpPr>
          <p:cNvPr id="2" name="Date Placeholder 1"/>
          <p:cNvSpPr>
            <a:spLocks noGrp="1"/>
          </p:cNvSpPr>
          <p:nvPr>
            <p:ph type="dt" sz="half" idx="10"/>
          </p:nvPr>
        </p:nvSpPr>
        <p:spPr/>
        <p:txBody>
          <a:bodyPr/>
          <a:lstStyle/>
          <a:p>
            <a:r>
              <a:rPr lang="en-US"/>
              <a:t>September 9, 2019</a:t>
            </a:r>
          </a:p>
        </p:txBody>
      </p:sp>
      <p:sp>
        <p:nvSpPr>
          <p:cNvPr id="4" name="Footer Placeholder 3"/>
          <p:cNvSpPr>
            <a:spLocks noGrp="1"/>
          </p:cNvSpPr>
          <p:nvPr>
            <p:ph type="ftr" sz="quarter" idx="11"/>
          </p:nvPr>
        </p:nvSpPr>
        <p:spPr/>
        <p:txBody>
          <a:bodyPr/>
          <a:lstStyle/>
          <a:p>
            <a:r>
              <a:rPr lang="en-US"/>
              <a:t>EECS 489 – Lecture 3</a:t>
            </a:r>
          </a:p>
        </p:txBody>
      </p:sp>
      <p:sp>
        <p:nvSpPr>
          <p:cNvPr id="5" name="Slide Number Placeholder 4">
            <a:extLst>
              <a:ext uri="{FF2B5EF4-FFF2-40B4-BE49-F238E27FC236}">
                <a16:creationId xmlns:a16="http://schemas.microsoft.com/office/drawing/2014/main" id="{B324E6E8-0DC2-324A-84FC-17009F82C186}"/>
              </a:ext>
            </a:extLst>
          </p:cNvPr>
          <p:cNvSpPr>
            <a:spLocks noGrp="1"/>
          </p:cNvSpPr>
          <p:nvPr>
            <p:ph type="sldNum" sz="quarter" idx="12"/>
          </p:nvPr>
        </p:nvSpPr>
        <p:spPr/>
        <p:txBody>
          <a:bodyPr/>
          <a:lstStyle/>
          <a:p>
            <a:fld id="{A190D881-957A-7944-A8D0-1584E528B88F}" type="slidenum">
              <a:rPr lang="en-US" smtClean="0"/>
              <a:pPr/>
              <a:t>32</a:t>
            </a:fld>
            <a:endParaRPr lang="en-US"/>
          </a:p>
        </p:txBody>
      </p:sp>
    </p:spTree>
    <p:extLst>
      <p:ext uri="{BB962C8B-B14F-4D97-AF65-F5344CB8AC3E}">
        <p14:creationId xmlns:p14="http://schemas.microsoft.com/office/powerpoint/2010/main" val="11453103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1" name="Rectangle 2"/>
          <p:cNvSpPr>
            <a:spLocks noGrp="1" noChangeArrowheads="1"/>
          </p:cNvSpPr>
          <p:nvPr>
            <p:ph type="title"/>
          </p:nvPr>
        </p:nvSpPr>
        <p:spPr/>
        <p:txBody>
          <a:bodyPr/>
          <a:lstStyle/>
          <a:p>
            <a:r>
              <a:rPr lang="en-US" dirty="0"/>
              <a:t>Pipelined requests &amp; responses</a:t>
            </a:r>
          </a:p>
        </p:txBody>
      </p:sp>
      <p:sp>
        <p:nvSpPr>
          <p:cNvPr id="13" name="Content Placeholder 12"/>
          <p:cNvSpPr>
            <a:spLocks noGrp="1"/>
          </p:cNvSpPr>
          <p:nvPr>
            <p:ph sz="half" idx="1"/>
          </p:nvPr>
        </p:nvSpPr>
        <p:spPr/>
        <p:txBody>
          <a:bodyPr/>
          <a:lstStyle/>
          <a:p>
            <a:r>
              <a:rPr lang="en-US" dirty="0"/>
              <a:t>Batch requests and responses to reduce the number of packets</a:t>
            </a:r>
          </a:p>
          <a:p>
            <a:endParaRPr lang="en-US" dirty="0"/>
          </a:p>
          <a:p>
            <a:r>
              <a:rPr lang="en-US" dirty="0"/>
              <a:t>Multiple requests can be contained in one TCP segment</a:t>
            </a:r>
          </a:p>
          <a:p>
            <a:endParaRPr lang="en-US" dirty="0"/>
          </a:p>
          <a:p>
            <a:endParaRPr lang="en-US" dirty="0"/>
          </a:p>
        </p:txBody>
      </p:sp>
      <p:sp>
        <p:nvSpPr>
          <p:cNvPr id="2" name="Date Placeholder 1"/>
          <p:cNvSpPr>
            <a:spLocks noGrp="1"/>
          </p:cNvSpPr>
          <p:nvPr>
            <p:ph type="dt" sz="half" idx="10"/>
          </p:nvPr>
        </p:nvSpPr>
        <p:spPr/>
        <p:txBody>
          <a:bodyPr/>
          <a:lstStyle/>
          <a:p>
            <a:r>
              <a:rPr lang="en-US"/>
              <a:t>September 9, 2019</a:t>
            </a:r>
          </a:p>
        </p:txBody>
      </p:sp>
      <p:sp>
        <p:nvSpPr>
          <p:cNvPr id="3" name="Footer Placeholder 2"/>
          <p:cNvSpPr>
            <a:spLocks noGrp="1"/>
          </p:cNvSpPr>
          <p:nvPr>
            <p:ph type="ftr" sz="quarter" idx="11"/>
          </p:nvPr>
        </p:nvSpPr>
        <p:spPr/>
        <p:txBody>
          <a:bodyPr/>
          <a:lstStyle/>
          <a:p>
            <a:r>
              <a:rPr lang="en-US"/>
              <a:t>EECS 489 – Lecture 3</a:t>
            </a:r>
          </a:p>
        </p:txBody>
      </p:sp>
      <p:sp>
        <p:nvSpPr>
          <p:cNvPr id="89093" name="Line 4"/>
          <p:cNvSpPr>
            <a:spLocks noChangeShapeType="1"/>
          </p:cNvSpPr>
          <p:nvPr/>
        </p:nvSpPr>
        <p:spPr bwMode="auto">
          <a:xfrm>
            <a:off x="5729285" y="2133600"/>
            <a:ext cx="0" cy="3200400"/>
          </a:xfrm>
          <a:prstGeom prst="line">
            <a:avLst/>
          </a:prstGeom>
          <a:noFill/>
          <a:ln w="25400">
            <a:solidFill>
              <a:schemeClr val="tx1"/>
            </a:solidFill>
            <a:round/>
            <a:headEnd/>
            <a:tailEnd/>
          </a:ln>
          <a:extLst>
            <a:ext uri="{909E8E84-426E-40dd-AFC4-6F175D3DCCD1}">
              <a14:hiddenFill xmlns="" xmlns:a14="http://schemas.microsoft.com/office/drawing/2010/main">
                <a:noFill/>
              </a14:hiddenFill>
            </a:ext>
          </a:extLst>
        </p:spPr>
        <p:txBody>
          <a:bodyPr lIns="90431" tIns="44423" rIns="90431" bIns="44423"/>
          <a:lstStyle/>
          <a:p>
            <a:endParaRPr lang="en-US"/>
          </a:p>
        </p:txBody>
      </p:sp>
      <p:sp>
        <p:nvSpPr>
          <p:cNvPr id="89094" name="Line 5"/>
          <p:cNvSpPr>
            <a:spLocks noChangeShapeType="1"/>
          </p:cNvSpPr>
          <p:nvPr/>
        </p:nvSpPr>
        <p:spPr bwMode="auto">
          <a:xfrm>
            <a:off x="8015285" y="2057400"/>
            <a:ext cx="0" cy="3200400"/>
          </a:xfrm>
          <a:prstGeom prst="line">
            <a:avLst/>
          </a:prstGeom>
          <a:noFill/>
          <a:ln w="25400">
            <a:solidFill>
              <a:schemeClr val="tx1"/>
            </a:solidFill>
            <a:round/>
            <a:headEnd/>
            <a:tailEnd/>
          </a:ln>
          <a:extLst>
            <a:ext uri="{909E8E84-426E-40dd-AFC4-6F175D3DCCD1}">
              <a14:hiddenFill xmlns="" xmlns:a14="http://schemas.microsoft.com/office/drawing/2010/main">
                <a:noFill/>
              </a14:hiddenFill>
            </a:ext>
          </a:extLst>
        </p:spPr>
        <p:txBody>
          <a:bodyPr lIns="90431" tIns="44423" rIns="90431" bIns="44423"/>
          <a:lstStyle/>
          <a:p>
            <a:endParaRPr lang="en-US"/>
          </a:p>
        </p:txBody>
      </p:sp>
      <p:sp>
        <p:nvSpPr>
          <p:cNvPr id="89095" name="Text Box 6"/>
          <p:cNvSpPr txBox="1">
            <a:spLocks noChangeArrowheads="1"/>
          </p:cNvSpPr>
          <p:nvPr/>
        </p:nvSpPr>
        <p:spPr bwMode="auto">
          <a:xfrm>
            <a:off x="5334000" y="1790701"/>
            <a:ext cx="840973" cy="37109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wrap="none" lIns="90431" tIns="44423" rIns="90431" bIns="44423">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sz="1800">
                <a:latin typeface="Arial" charset="0"/>
              </a:rPr>
              <a:t>Client</a:t>
            </a:r>
            <a:endParaRPr lang="en-US" sz="1800" b="0">
              <a:latin typeface="Arial" charset="0"/>
            </a:endParaRPr>
          </a:p>
        </p:txBody>
      </p:sp>
      <p:sp>
        <p:nvSpPr>
          <p:cNvPr id="89096" name="Text Box 7"/>
          <p:cNvSpPr txBox="1">
            <a:spLocks noChangeArrowheads="1"/>
          </p:cNvSpPr>
          <p:nvPr/>
        </p:nvSpPr>
        <p:spPr bwMode="auto">
          <a:xfrm>
            <a:off x="7558086" y="1770062"/>
            <a:ext cx="913108" cy="37109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wrap="none" lIns="90431" tIns="44423" rIns="90431" bIns="44423">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sz="1800">
                <a:latin typeface="Arial" charset="0"/>
              </a:rPr>
              <a:t>Server</a:t>
            </a:r>
            <a:endParaRPr lang="en-US" sz="1800" b="0">
              <a:latin typeface="Arial" charset="0"/>
            </a:endParaRPr>
          </a:p>
        </p:txBody>
      </p:sp>
      <p:sp>
        <p:nvSpPr>
          <p:cNvPr id="89097" name="Line 8"/>
          <p:cNvSpPr>
            <a:spLocks noChangeShapeType="1"/>
          </p:cNvSpPr>
          <p:nvPr/>
        </p:nvSpPr>
        <p:spPr bwMode="auto">
          <a:xfrm>
            <a:off x="5729285" y="2438400"/>
            <a:ext cx="2286000" cy="381000"/>
          </a:xfrm>
          <a:prstGeom prst="line">
            <a:avLst/>
          </a:prstGeom>
          <a:noFill/>
          <a:ln w="25400">
            <a:solidFill>
              <a:srgbClr val="D3A600"/>
            </a:solidFill>
            <a:round/>
            <a:headEnd/>
            <a:tailEnd type="triangle" w="med" len="med"/>
          </a:ln>
          <a:extLst>
            <a:ext uri="{909E8E84-426E-40dd-AFC4-6F175D3DCCD1}">
              <a14:hiddenFill xmlns="" xmlns:a14="http://schemas.microsoft.com/office/drawing/2010/main">
                <a:noFill/>
              </a14:hiddenFill>
            </a:ext>
          </a:extLst>
        </p:spPr>
        <p:txBody>
          <a:bodyPr lIns="90431" tIns="44423" rIns="90431" bIns="44423"/>
          <a:lstStyle/>
          <a:p>
            <a:endParaRPr lang="en-US"/>
          </a:p>
        </p:txBody>
      </p:sp>
      <p:sp>
        <p:nvSpPr>
          <p:cNvPr id="89098" name="Text Box 9"/>
          <p:cNvSpPr txBox="1">
            <a:spLocks noChangeArrowheads="1"/>
          </p:cNvSpPr>
          <p:nvPr/>
        </p:nvSpPr>
        <p:spPr bwMode="auto">
          <a:xfrm rot="523781">
            <a:off x="6171946" y="2282222"/>
            <a:ext cx="1251454" cy="37109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wrap="none" lIns="90431" tIns="44423" rIns="90431" bIns="44423">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sz="1800" b="0">
                <a:latin typeface="Arial" charset="0"/>
              </a:rPr>
              <a:t>Request 1</a:t>
            </a:r>
          </a:p>
        </p:txBody>
      </p:sp>
      <p:sp>
        <p:nvSpPr>
          <p:cNvPr id="89099" name="Line 10"/>
          <p:cNvSpPr>
            <a:spLocks noChangeShapeType="1"/>
          </p:cNvSpPr>
          <p:nvPr/>
        </p:nvSpPr>
        <p:spPr bwMode="auto">
          <a:xfrm>
            <a:off x="5729285" y="2743201"/>
            <a:ext cx="2286000" cy="381000"/>
          </a:xfrm>
          <a:prstGeom prst="line">
            <a:avLst/>
          </a:prstGeom>
          <a:noFill/>
          <a:ln w="25400">
            <a:solidFill>
              <a:srgbClr val="D3A600"/>
            </a:solidFill>
            <a:round/>
            <a:headEnd/>
            <a:tailEnd type="triangle" w="med" len="med"/>
          </a:ln>
          <a:extLst>
            <a:ext uri="{909E8E84-426E-40dd-AFC4-6F175D3DCCD1}">
              <a14:hiddenFill xmlns="" xmlns:a14="http://schemas.microsoft.com/office/drawing/2010/main">
                <a:noFill/>
              </a14:hiddenFill>
            </a:ext>
          </a:extLst>
        </p:spPr>
        <p:txBody>
          <a:bodyPr lIns="90431" tIns="44423" rIns="90431" bIns="44423"/>
          <a:lstStyle/>
          <a:p>
            <a:endParaRPr lang="en-US"/>
          </a:p>
        </p:txBody>
      </p:sp>
      <p:sp>
        <p:nvSpPr>
          <p:cNvPr id="89100" name="Text Box 11"/>
          <p:cNvSpPr txBox="1">
            <a:spLocks noChangeArrowheads="1"/>
          </p:cNvSpPr>
          <p:nvPr/>
        </p:nvSpPr>
        <p:spPr bwMode="auto">
          <a:xfrm rot="523781">
            <a:off x="6171946" y="2587022"/>
            <a:ext cx="1251454" cy="37109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wrap="none" lIns="90431" tIns="44423" rIns="90431" bIns="44423">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sz="1800" b="0">
                <a:latin typeface="Arial" charset="0"/>
              </a:rPr>
              <a:t>Request 2</a:t>
            </a:r>
          </a:p>
        </p:txBody>
      </p:sp>
      <p:sp>
        <p:nvSpPr>
          <p:cNvPr id="89101" name="Line 12"/>
          <p:cNvSpPr>
            <a:spLocks noChangeShapeType="1"/>
          </p:cNvSpPr>
          <p:nvPr/>
        </p:nvSpPr>
        <p:spPr bwMode="auto">
          <a:xfrm>
            <a:off x="5729285" y="3048000"/>
            <a:ext cx="2286000" cy="381000"/>
          </a:xfrm>
          <a:prstGeom prst="line">
            <a:avLst/>
          </a:prstGeom>
          <a:noFill/>
          <a:ln w="25400">
            <a:solidFill>
              <a:srgbClr val="D3A600"/>
            </a:solidFill>
            <a:round/>
            <a:headEnd/>
            <a:tailEnd type="triangle" w="med" len="med"/>
          </a:ln>
          <a:extLst>
            <a:ext uri="{909E8E84-426E-40dd-AFC4-6F175D3DCCD1}">
              <a14:hiddenFill xmlns="" xmlns:a14="http://schemas.microsoft.com/office/drawing/2010/main">
                <a:noFill/>
              </a14:hiddenFill>
            </a:ext>
          </a:extLst>
        </p:spPr>
        <p:txBody>
          <a:bodyPr lIns="90431" tIns="44423" rIns="90431" bIns="44423"/>
          <a:lstStyle/>
          <a:p>
            <a:endParaRPr lang="en-US"/>
          </a:p>
        </p:txBody>
      </p:sp>
      <p:sp>
        <p:nvSpPr>
          <p:cNvPr id="89102" name="Text Box 13"/>
          <p:cNvSpPr txBox="1">
            <a:spLocks noChangeArrowheads="1"/>
          </p:cNvSpPr>
          <p:nvPr/>
        </p:nvSpPr>
        <p:spPr bwMode="auto">
          <a:xfrm rot="523781">
            <a:off x="6171946" y="2909284"/>
            <a:ext cx="1251454" cy="37109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wrap="none" lIns="90431" tIns="44423" rIns="90431" bIns="44423">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sz="1800" b="0">
                <a:latin typeface="Arial" charset="0"/>
              </a:rPr>
              <a:t>Request 3</a:t>
            </a:r>
          </a:p>
        </p:txBody>
      </p:sp>
      <p:sp>
        <p:nvSpPr>
          <p:cNvPr id="89103" name="Line 14"/>
          <p:cNvSpPr>
            <a:spLocks noChangeShapeType="1"/>
          </p:cNvSpPr>
          <p:nvPr/>
        </p:nvSpPr>
        <p:spPr bwMode="auto">
          <a:xfrm flipH="1">
            <a:off x="5729285" y="3962400"/>
            <a:ext cx="2286000" cy="381000"/>
          </a:xfrm>
          <a:prstGeom prst="line">
            <a:avLst/>
          </a:prstGeom>
          <a:noFill/>
          <a:ln w="25400">
            <a:solidFill>
              <a:srgbClr val="D3A600"/>
            </a:solidFill>
            <a:round/>
            <a:headEnd/>
            <a:tailEnd type="triangle" w="med" len="med"/>
          </a:ln>
          <a:extLst>
            <a:ext uri="{909E8E84-426E-40dd-AFC4-6F175D3DCCD1}">
              <a14:hiddenFill xmlns="" xmlns:a14="http://schemas.microsoft.com/office/drawing/2010/main">
                <a:noFill/>
              </a14:hiddenFill>
            </a:ext>
          </a:extLst>
        </p:spPr>
        <p:txBody>
          <a:bodyPr lIns="90431" tIns="44423" rIns="90431" bIns="44423"/>
          <a:lstStyle/>
          <a:p>
            <a:endParaRPr lang="en-US"/>
          </a:p>
        </p:txBody>
      </p:sp>
      <p:sp>
        <p:nvSpPr>
          <p:cNvPr id="89104" name="Text Box 15"/>
          <p:cNvSpPr txBox="1">
            <a:spLocks noChangeArrowheads="1"/>
          </p:cNvSpPr>
          <p:nvPr/>
        </p:nvSpPr>
        <p:spPr bwMode="auto">
          <a:xfrm rot="-543031">
            <a:off x="6085981" y="3844322"/>
            <a:ext cx="1242410" cy="37109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wrap="none" lIns="90431" tIns="44423" rIns="90431" bIns="44423">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sz="1800" b="0">
                <a:latin typeface="Arial" charset="0"/>
              </a:rPr>
              <a:t>Transfer 1</a:t>
            </a:r>
          </a:p>
        </p:txBody>
      </p:sp>
      <p:sp>
        <p:nvSpPr>
          <p:cNvPr id="89105" name="Line 16"/>
          <p:cNvSpPr>
            <a:spLocks noChangeShapeType="1"/>
          </p:cNvSpPr>
          <p:nvPr/>
        </p:nvSpPr>
        <p:spPr bwMode="auto">
          <a:xfrm flipH="1">
            <a:off x="5729285" y="4267200"/>
            <a:ext cx="2286000" cy="381000"/>
          </a:xfrm>
          <a:prstGeom prst="line">
            <a:avLst/>
          </a:prstGeom>
          <a:noFill/>
          <a:ln w="25400">
            <a:solidFill>
              <a:srgbClr val="D3A600"/>
            </a:solidFill>
            <a:round/>
            <a:headEnd/>
            <a:tailEnd type="triangle" w="med" len="med"/>
          </a:ln>
          <a:extLst>
            <a:ext uri="{909E8E84-426E-40dd-AFC4-6F175D3DCCD1}">
              <a14:hiddenFill xmlns="" xmlns:a14="http://schemas.microsoft.com/office/drawing/2010/main">
                <a:noFill/>
              </a14:hiddenFill>
            </a:ext>
          </a:extLst>
        </p:spPr>
        <p:txBody>
          <a:bodyPr lIns="90431" tIns="44423" rIns="90431" bIns="44423"/>
          <a:lstStyle/>
          <a:p>
            <a:endParaRPr lang="en-US"/>
          </a:p>
        </p:txBody>
      </p:sp>
      <p:sp>
        <p:nvSpPr>
          <p:cNvPr id="89106" name="Text Box 17"/>
          <p:cNvSpPr txBox="1">
            <a:spLocks noChangeArrowheads="1"/>
          </p:cNvSpPr>
          <p:nvPr/>
        </p:nvSpPr>
        <p:spPr bwMode="auto">
          <a:xfrm rot="-543031">
            <a:off x="6085981" y="4149122"/>
            <a:ext cx="1242410" cy="37109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wrap="none" lIns="90431" tIns="44423" rIns="90431" bIns="44423">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sz="1800" b="0">
                <a:latin typeface="Arial" charset="0"/>
              </a:rPr>
              <a:t>Transfer 2</a:t>
            </a:r>
          </a:p>
        </p:txBody>
      </p:sp>
      <p:sp>
        <p:nvSpPr>
          <p:cNvPr id="89107" name="Line 18"/>
          <p:cNvSpPr>
            <a:spLocks noChangeShapeType="1"/>
          </p:cNvSpPr>
          <p:nvPr/>
        </p:nvSpPr>
        <p:spPr bwMode="auto">
          <a:xfrm flipH="1">
            <a:off x="5729285" y="4610100"/>
            <a:ext cx="2286000" cy="381000"/>
          </a:xfrm>
          <a:prstGeom prst="line">
            <a:avLst/>
          </a:prstGeom>
          <a:noFill/>
          <a:ln w="25400">
            <a:solidFill>
              <a:srgbClr val="D3A600"/>
            </a:solidFill>
            <a:round/>
            <a:headEnd/>
            <a:tailEnd type="triangle" w="med" len="med"/>
          </a:ln>
          <a:extLst>
            <a:ext uri="{909E8E84-426E-40dd-AFC4-6F175D3DCCD1}">
              <a14:hiddenFill xmlns="" xmlns:a14="http://schemas.microsoft.com/office/drawing/2010/main">
                <a:noFill/>
              </a14:hiddenFill>
            </a:ext>
          </a:extLst>
        </p:spPr>
        <p:txBody>
          <a:bodyPr lIns="90431" tIns="44423" rIns="90431" bIns="44423"/>
          <a:lstStyle/>
          <a:p>
            <a:endParaRPr lang="en-US"/>
          </a:p>
        </p:txBody>
      </p:sp>
      <p:sp>
        <p:nvSpPr>
          <p:cNvPr id="89108" name="Text Box 19"/>
          <p:cNvSpPr txBox="1">
            <a:spLocks noChangeArrowheads="1"/>
          </p:cNvSpPr>
          <p:nvPr/>
        </p:nvSpPr>
        <p:spPr bwMode="auto">
          <a:xfrm rot="-543031">
            <a:off x="6085981" y="4492022"/>
            <a:ext cx="1242410" cy="37109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wrap="none" lIns="90431" tIns="44423" rIns="90431" bIns="44423">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sz="1800" b="0">
                <a:latin typeface="Arial" charset="0"/>
              </a:rPr>
              <a:t>Transfer 3</a:t>
            </a:r>
          </a:p>
        </p:txBody>
      </p:sp>
      <p:sp>
        <p:nvSpPr>
          <p:cNvPr id="4" name="Slide Number Placeholder 3">
            <a:extLst>
              <a:ext uri="{FF2B5EF4-FFF2-40B4-BE49-F238E27FC236}">
                <a16:creationId xmlns:a16="http://schemas.microsoft.com/office/drawing/2014/main" id="{D455FBA9-3DF4-FB43-A29D-F2E65398B110}"/>
              </a:ext>
            </a:extLst>
          </p:cNvPr>
          <p:cNvSpPr>
            <a:spLocks noGrp="1"/>
          </p:cNvSpPr>
          <p:nvPr>
            <p:ph type="sldNum" sz="quarter" idx="12"/>
          </p:nvPr>
        </p:nvSpPr>
        <p:spPr/>
        <p:txBody>
          <a:bodyPr/>
          <a:lstStyle/>
          <a:p>
            <a:fld id="{F36FED86-94EF-254D-90EE-B810FE8299EE}" type="slidenum">
              <a:rPr lang="en-US" smtClean="0"/>
              <a:pPr/>
              <a:t>33</a:t>
            </a:fld>
            <a:endParaRPr lang="en-US"/>
          </a:p>
        </p:txBody>
      </p:sp>
    </p:spTree>
    <p:extLst>
      <p:ext uri="{BB962C8B-B14F-4D97-AF65-F5344CB8AC3E}">
        <p14:creationId xmlns:p14="http://schemas.microsoft.com/office/powerpoint/2010/main" val="133500674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Scorecard: Getting n small objects</a:t>
            </a:r>
          </a:p>
        </p:txBody>
      </p:sp>
      <p:sp>
        <p:nvSpPr>
          <p:cNvPr id="3" name="Content Placeholder 2"/>
          <p:cNvSpPr>
            <a:spLocks noGrp="1"/>
          </p:cNvSpPr>
          <p:nvPr>
            <p:ph idx="1"/>
          </p:nvPr>
        </p:nvSpPr>
        <p:spPr/>
        <p:txBody>
          <a:bodyPr/>
          <a:lstStyle/>
          <a:p>
            <a:r>
              <a:rPr lang="en-US" dirty="0">
                <a:solidFill>
                  <a:srgbClr val="0000FF"/>
                </a:solidFill>
              </a:rPr>
              <a:t>Time dominated by latency</a:t>
            </a:r>
          </a:p>
          <a:p>
            <a:endParaRPr lang="en-US" dirty="0"/>
          </a:p>
          <a:p>
            <a:r>
              <a:rPr lang="en-US" dirty="0"/>
              <a:t>One-at-a-time:  ~2n RTT</a:t>
            </a:r>
          </a:p>
          <a:p>
            <a:r>
              <a:rPr lang="en-US" dirty="0"/>
              <a:t>m concurrent: ~2[n/m] RTT</a:t>
            </a:r>
          </a:p>
          <a:p>
            <a:r>
              <a:rPr lang="en-US" dirty="0"/>
              <a:t>Persistent: ~ (n+1) RTT</a:t>
            </a:r>
          </a:p>
          <a:p>
            <a:r>
              <a:rPr lang="en-US" dirty="0"/>
              <a:t>Pipelined: ~2 RTT</a:t>
            </a:r>
          </a:p>
          <a:p>
            <a:r>
              <a:rPr lang="en-US" dirty="0"/>
              <a:t>Pipelined and Persistent: ~2 RTT first time; RTT later for another n from the same site</a:t>
            </a:r>
          </a:p>
          <a:p>
            <a:endParaRPr lang="en-US" dirty="0"/>
          </a:p>
        </p:txBody>
      </p:sp>
      <p:sp>
        <p:nvSpPr>
          <p:cNvPr id="4" name="Date Placeholder 3"/>
          <p:cNvSpPr>
            <a:spLocks noGrp="1"/>
          </p:cNvSpPr>
          <p:nvPr>
            <p:ph type="dt" sz="half" idx="10"/>
          </p:nvPr>
        </p:nvSpPr>
        <p:spPr/>
        <p:txBody>
          <a:bodyPr/>
          <a:lstStyle/>
          <a:p>
            <a:r>
              <a:rPr lang="en-US"/>
              <a:t>September 9, 2019</a:t>
            </a:r>
          </a:p>
        </p:txBody>
      </p:sp>
      <p:sp>
        <p:nvSpPr>
          <p:cNvPr id="5" name="Footer Placeholder 4"/>
          <p:cNvSpPr>
            <a:spLocks noGrp="1"/>
          </p:cNvSpPr>
          <p:nvPr>
            <p:ph type="ftr" sz="quarter" idx="11"/>
          </p:nvPr>
        </p:nvSpPr>
        <p:spPr/>
        <p:txBody>
          <a:bodyPr/>
          <a:lstStyle/>
          <a:p>
            <a:r>
              <a:rPr lang="en-US"/>
              <a:t>EECS 489 – Lecture 3</a:t>
            </a:r>
          </a:p>
        </p:txBody>
      </p:sp>
      <p:sp>
        <p:nvSpPr>
          <p:cNvPr id="6" name="Slide Number Placeholder 5">
            <a:extLst>
              <a:ext uri="{FF2B5EF4-FFF2-40B4-BE49-F238E27FC236}">
                <a16:creationId xmlns:a16="http://schemas.microsoft.com/office/drawing/2014/main" id="{1B940828-CFE2-FE41-8CC1-C71D8AFBCBE7}"/>
              </a:ext>
            </a:extLst>
          </p:cNvPr>
          <p:cNvSpPr>
            <a:spLocks noGrp="1"/>
          </p:cNvSpPr>
          <p:nvPr>
            <p:ph type="sldNum" sz="quarter" idx="12"/>
          </p:nvPr>
        </p:nvSpPr>
        <p:spPr/>
        <p:txBody>
          <a:bodyPr/>
          <a:lstStyle/>
          <a:p>
            <a:fld id="{A190D881-957A-7944-A8D0-1584E528B88F}" type="slidenum">
              <a:rPr lang="en-US" smtClean="0"/>
              <a:pPr/>
              <a:t>34</a:t>
            </a:fld>
            <a:endParaRPr lang="en-US"/>
          </a:p>
        </p:txBody>
      </p:sp>
    </p:spTree>
    <p:extLst>
      <p:ext uri="{BB962C8B-B14F-4D97-AF65-F5344CB8AC3E}">
        <p14:creationId xmlns:p14="http://schemas.microsoft.com/office/powerpoint/2010/main" val="15801593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Scorecard: Getting n large objects each of size F</a:t>
            </a:r>
          </a:p>
        </p:txBody>
      </p:sp>
      <p:sp>
        <p:nvSpPr>
          <p:cNvPr id="3" name="Content Placeholder 2"/>
          <p:cNvSpPr>
            <a:spLocks noGrp="1"/>
          </p:cNvSpPr>
          <p:nvPr>
            <p:ph idx="1"/>
          </p:nvPr>
        </p:nvSpPr>
        <p:spPr/>
        <p:txBody>
          <a:bodyPr/>
          <a:lstStyle/>
          <a:p>
            <a:r>
              <a:rPr lang="en-US" dirty="0">
                <a:solidFill>
                  <a:srgbClr val="0000FF"/>
                </a:solidFill>
              </a:rPr>
              <a:t>Time dominated by TCP throughput B</a:t>
            </a:r>
            <a:r>
              <a:rPr lang="en-US" baseline="-25000" dirty="0">
                <a:solidFill>
                  <a:srgbClr val="0000FF"/>
                </a:solidFill>
              </a:rPr>
              <a:t>C</a:t>
            </a:r>
            <a:r>
              <a:rPr lang="en-US" dirty="0">
                <a:solidFill>
                  <a:srgbClr val="0000FF"/>
                </a:solidFill>
              </a:rPr>
              <a:t> (&lt;= B</a:t>
            </a:r>
            <a:r>
              <a:rPr lang="en-US" baseline="-25000" dirty="0">
                <a:solidFill>
                  <a:srgbClr val="0000FF"/>
                </a:solidFill>
              </a:rPr>
              <a:t>L</a:t>
            </a:r>
            <a:r>
              <a:rPr lang="en-US" dirty="0">
                <a:solidFill>
                  <a:srgbClr val="0000FF"/>
                </a:solidFill>
              </a:rPr>
              <a:t>)</a:t>
            </a:r>
            <a:r>
              <a:rPr lang="en-US" dirty="0"/>
              <a:t>, where link bandwidth is referred by B</a:t>
            </a:r>
            <a:r>
              <a:rPr lang="en-US" baseline="-25000" dirty="0"/>
              <a:t>L</a:t>
            </a:r>
          </a:p>
          <a:p>
            <a:endParaRPr lang="en-US" dirty="0"/>
          </a:p>
          <a:p>
            <a:r>
              <a:rPr lang="en-US" dirty="0"/>
              <a:t>One-at-a-time:  ~ </a:t>
            </a:r>
            <a:r>
              <a:rPr lang="en-US" dirty="0" err="1"/>
              <a:t>nF</a:t>
            </a:r>
            <a:r>
              <a:rPr lang="en-US" dirty="0"/>
              <a:t>/B</a:t>
            </a:r>
            <a:r>
              <a:rPr lang="en-US" baseline="-25000" dirty="0"/>
              <a:t>C</a:t>
            </a:r>
          </a:p>
          <a:p>
            <a:r>
              <a:rPr lang="en-US" dirty="0"/>
              <a:t>m concurrent: ~ </a:t>
            </a:r>
            <a:r>
              <a:rPr lang="en-US" dirty="0" err="1"/>
              <a:t>nF</a:t>
            </a:r>
            <a:r>
              <a:rPr lang="en-US" dirty="0"/>
              <a:t>/(</a:t>
            </a:r>
            <a:r>
              <a:rPr lang="en-US" dirty="0" err="1"/>
              <a:t>mB</a:t>
            </a:r>
            <a:r>
              <a:rPr lang="en-US" baseline="-25000" dirty="0" err="1"/>
              <a:t>C</a:t>
            </a:r>
            <a:r>
              <a:rPr lang="en-US" dirty="0"/>
              <a:t>)</a:t>
            </a:r>
          </a:p>
          <a:p>
            <a:pPr lvl="1"/>
            <a:r>
              <a:rPr lang="en-US" dirty="0"/>
              <a:t>Assuming each TCP connection gets the same throughput and </a:t>
            </a:r>
            <a:r>
              <a:rPr lang="en-US" dirty="0" err="1"/>
              <a:t>mB</a:t>
            </a:r>
            <a:r>
              <a:rPr lang="en-US" baseline="-25000" dirty="0" err="1"/>
              <a:t>C</a:t>
            </a:r>
            <a:r>
              <a:rPr lang="en-US" dirty="0"/>
              <a:t> &lt;= B</a:t>
            </a:r>
            <a:r>
              <a:rPr lang="en-US" baseline="-25000" dirty="0"/>
              <a:t>L</a:t>
            </a:r>
          </a:p>
          <a:p>
            <a:r>
              <a:rPr lang="en-US" dirty="0"/>
              <a:t>Pipelined and/or persistent: ~ </a:t>
            </a:r>
            <a:r>
              <a:rPr lang="en-US" dirty="0" err="1"/>
              <a:t>nF</a:t>
            </a:r>
            <a:r>
              <a:rPr lang="en-US" dirty="0"/>
              <a:t>/B</a:t>
            </a:r>
            <a:r>
              <a:rPr lang="en-US" baseline="-25000" dirty="0"/>
              <a:t>C</a:t>
            </a:r>
          </a:p>
          <a:p>
            <a:pPr lvl="1"/>
            <a:r>
              <a:rPr lang="en-US" dirty="0"/>
              <a:t>The only thing that helps is higher throughput</a:t>
            </a:r>
          </a:p>
          <a:p>
            <a:endParaRPr lang="en-US" dirty="0"/>
          </a:p>
        </p:txBody>
      </p:sp>
      <p:sp>
        <p:nvSpPr>
          <p:cNvPr id="4" name="Date Placeholder 3"/>
          <p:cNvSpPr>
            <a:spLocks noGrp="1"/>
          </p:cNvSpPr>
          <p:nvPr>
            <p:ph type="dt" sz="half" idx="10"/>
          </p:nvPr>
        </p:nvSpPr>
        <p:spPr/>
        <p:txBody>
          <a:bodyPr/>
          <a:lstStyle/>
          <a:p>
            <a:r>
              <a:rPr lang="en-US"/>
              <a:t>September 9, 2019</a:t>
            </a:r>
          </a:p>
        </p:txBody>
      </p:sp>
      <p:sp>
        <p:nvSpPr>
          <p:cNvPr id="5" name="Footer Placeholder 4"/>
          <p:cNvSpPr>
            <a:spLocks noGrp="1"/>
          </p:cNvSpPr>
          <p:nvPr>
            <p:ph type="ftr" sz="quarter" idx="11"/>
          </p:nvPr>
        </p:nvSpPr>
        <p:spPr/>
        <p:txBody>
          <a:bodyPr/>
          <a:lstStyle/>
          <a:p>
            <a:r>
              <a:rPr lang="en-US"/>
              <a:t>EECS 489 – Lecture 3</a:t>
            </a:r>
          </a:p>
        </p:txBody>
      </p:sp>
      <p:sp>
        <p:nvSpPr>
          <p:cNvPr id="6" name="Slide Number Placeholder 5">
            <a:extLst>
              <a:ext uri="{FF2B5EF4-FFF2-40B4-BE49-F238E27FC236}">
                <a16:creationId xmlns:a16="http://schemas.microsoft.com/office/drawing/2014/main" id="{954752E1-9A2F-EA45-A5F8-B704C092629A}"/>
              </a:ext>
            </a:extLst>
          </p:cNvPr>
          <p:cNvSpPr>
            <a:spLocks noGrp="1"/>
          </p:cNvSpPr>
          <p:nvPr>
            <p:ph type="sldNum" sz="quarter" idx="12"/>
          </p:nvPr>
        </p:nvSpPr>
        <p:spPr/>
        <p:txBody>
          <a:bodyPr/>
          <a:lstStyle/>
          <a:p>
            <a:fld id="{A190D881-957A-7944-A8D0-1584E528B88F}" type="slidenum">
              <a:rPr lang="en-US" smtClean="0"/>
              <a:pPr/>
              <a:t>35</a:t>
            </a:fld>
            <a:endParaRPr lang="en-US"/>
          </a:p>
        </p:txBody>
      </p:sp>
    </p:spTree>
    <p:extLst>
      <p:ext uri="{BB962C8B-B14F-4D97-AF65-F5344CB8AC3E}">
        <p14:creationId xmlns:p14="http://schemas.microsoft.com/office/powerpoint/2010/main" val="19547275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4" name="Rectangle 2"/>
          <p:cNvSpPr>
            <a:spLocks noGrp="1" noChangeArrowheads="1"/>
          </p:cNvSpPr>
          <p:nvPr>
            <p:ph type="title"/>
          </p:nvPr>
        </p:nvSpPr>
        <p:spPr/>
        <p:txBody>
          <a:bodyPr/>
          <a:lstStyle/>
          <a:p>
            <a:r>
              <a:rPr lang="en-US" dirty="0"/>
              <a:t>Caching</a:t>
            </a:r>
          </a:p>
        </p:txBody>
      </p:sp>
      <p:sp>
        <p:nvSpPr>
          <p:cNvPr id="92165" name="Rectangle 3"/>
          <p:cNvSpPr>
            <a:spLocks noGrp="1" noChangeArrowheads="1"/>
          </p:cNvSpPr>
          <p:nvPr>
            <p:ph idx="1"/>
          </p:nvPr>
        </p:nvSpPr>
        <p:spPr/>
        <p:txBody>
          <a:bodyPr/>
          <a:lstStyle/>
          <a:p>
            <a:r>
              <a:rPr lang="en-US" dirty="0"/>
              <a:t>Why does caching work?</a:t>
            </a:r>
          </a:p>
          <a:p>
            <a:pPr lvl="1"/>
            <a:r>
              <a:rPr lang="en-US" dirty="0"/>
              <a:t>Exploits locality of reference</a:t>
            </a:r>
          </a:p>
          <a:p>
            <a:pPr lvl="1"/>
            <a:endParaRPr lang="en-US" dirty="0"/>
          </a:p>
          <a:p>
            <a:r>
              <a:rPr lang="en-US" dirty="0"/>
              <a:t>How well does caching work?</a:t>
            </a:r>
          </a:p>
          <a:p>
            <a:pPr lvl="1"/>
            <a:r>
              <a:rPr lang="en-US" dirty="0"/>
              <a:t>Very well, up to a limit</a:t>
            </a:r>
          </a:p>
          <a:p>
            <a:pPr lvl="1"/>
            <a:r>
              <a:rPr lang="en-US" dirty="0"/>
              <a:t>Large overlap in content</a:t>
            </a:r>
          </a:p>
          <a:p>
            <a:pPr lvl="1"/>
            <a:r>
              <a:rPr lang="en-US" dirty="0"/>
              <a:t>But many unique requests</a:t>
            </a:r>
          </a:p>
          <a:p>
            <a:pPr lvl="2"/>
            <a:r>
              <a:rPr lang="en-US" dirty="0"/>
              <a:t>A universal story!</a:t>
            </a:r>
          </a:p>
          <a:p>
            <a:pPr lvl="2"/>
            <a:r>
              <a:rPr lang="en-US" dirty="0"/>
              <a:t>Effectiveness of caching grows logarithmically with size</a:t>
            </a:r>
          </a:p>
          <a:p>
            <a:endParaRPr lang="en-US" dirty="0"/>
          </a:p>
        </p:txBody>
      </p:sp>
      <p:sp>
        <p:nvSpPr>
          <p:cNvPr id="2" name="Date Placeholder 1"/>
          <p:cNvSpPr>
            <a:spLocks noGrp="1"/>
          </p:cNvSpPr>
          <p:nvPr>
            <p:ph type="dt" sz="half" idx="10"/>
          </p:nvPr>
        </p:nvSpPr>
        <p:spPr/>
        <p:txBody>
          <a:bodyPr/>
          <a:lstStyle/>
          <a:p>
            <a:r>
              <a:rPr lang="en-US"/>
              <a:t>September 9, 2019</a:t>
            </a:r>
          </a:p>
        </p:txBody>
      </p:sp>
      <p:sp>
        <p:nvSpPr>
          <p:cNvPr id="3" name="Footer Placeholder 2"/>
          <p:cNvSpPr>
            <a:spLocks noGrp="1"/>
          </p:cNvSpPr>
          <p:nvPr>
            <p:ph type="ftr" sz="quarter" idx="11"/>
          </p:nvPr>
        </p:nvSpPr>
        <p:spPr/>
        <p:txBody>
          <a:bodyPr/>
          <a:lstStyle/>
          <a:p>
            <a:r>
              <a:rPr lang="en-US"/>
              <a:t>EECS 489 – Lecture 3</a:t>
            </a:r>
          </a:p>
        </p:txBody>
      </p:sp>
      <p:sp>
        <p:nvSpPr>
          <p:cNvPr id="4" name="Slide Number Placeholder 3">
            <a:extLst>
              <a:ext uri="{FF2B5EF4-FFF2-40B4-BE49-F238E27FC236}">
                <a16:creationId xmlns:a16="http://schemas.microsoft.com/office/drawing/2014/main" id="{C882C973-FEB5-A445-A32B-D7E9DFD1C805}"/>
              </a:ext>
            </a:extLst>
          </p:cNvPr>
          <p:cNvSpPr>
            <a:spLocks noGrp="1"/>
          </p:cNvSpPr>
          <p:nvPr>
            <p:ph type="sldNum" sz="quarter" idx="12"/>
          </p:nvPr>
        </p:nvSpPr>
        <p:spPr/>
        <p:txBody>
          <a:bodyPr/>
          <a:lstStyle/>
          <a:p>
            <a:fld id="{A190D881-957A-7944-A8D0-1584E528B88F}" type="slidenum">
              <a:rPr lang="en-US" smtClean="0"/>
              <a:pPr/>
              <a:t>36</a:t>
            </a:fld>
            <a:endParaRPr lang="en-US"/>
          </a:p>
        </p:txBody>
      </p:sp>
    </p:spTree>
    <p:extLst>
      <p:ext uri="{BB962C8B-B14F-4D97-AF65-F5344CB8AC3E}">
        <p14:creationId xmlns:p14="http://schemas.microsoft.com/office/powerpoint/2010/main" val="9012859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216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216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2165">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2165">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2165">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2165">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2165">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216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65"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1" name="Rectangle 2"/>
          <p:cNvSpPr>
            <a:spLocks noGrp="1" noChangeArrowheads="1"/>
          </p:cNvSpPr>
          <p:nvPr>
            <p:ph type="title"/>
          </p:nvPr>
        </p:nvSpPr>
        <p:spPr/>
        <p:txBody>
          <a:bodyPr/>
          <a:lstStyle/>
          <a:p>
            <a:r>
              <a:rPr lang="en-US" dirty="0"/>
              <a:t>Caching: How</a:t>
            </a:r>
          </a:p>
        </p:txBody>
      </p:sp>
      <p:sp>
        <p:nvSpPr>
          <p:cNvPr id="1085443" name="Rectangle 3"/>
          <p:cNvSpPr>
            <a:spLocks noGrp="1" noChangeArrowheads="1"/>
          </p:cNvSpPr>
          <p:nvPr>
            <p:ph idx="1"/>
          </p:nvPr>
        </p:nvSpPr>
        <p:spPr/>
        <p:txBody>
          <a:bodyPr/>
          <a:lstStyle/>
          <a:p>
            <a:r>
              <a:rPr lang="en-US" dirty="0"/>
              <a:t>Modifier to GET requests:</a:t>
            </a:r>
          </a:p>
          <a:p>
            <a:pPr lvl="1"/>
            <a:r>
              <a:rPr lang="en-US" dirty="0">
                <a:solidFill>
                  <a:srgbClr val="0000FF"/>
                </a:solidFill>
                <a:latin typeface="Lucida Console" charset="0"/>
                <a:ea typeface="Lucida Console" charset="0"/>
                <a:cs typeface="Lucida Console" charset="0"/>
              </a:rPr>
              <a:t>If-modified-since</a:t>
            </a:r>
            <a:r>
              <a:rPr lang="en-US" dirty="0"/>
              <a:t> – returns </a:t>
            </a:r>
            <a:r>
              <a:rPr lang="ja-JP" altLang="en-US" dirty="0"/>
              <a:t>“</a:t>
            </a:r>
            <a:r>
              <a:rPr lang="en-US" dirty="0"/>
              <a:t>not modified</a:t>
            </a:r>
            <a:r>
              <a:rPr lang="ja-JP" altLang="en-US" dirty="0"/>
              <a:t>”</a:t>
            </a:r>
            <a:r>
              <a:rPr lang="en-US" dirty="0"/>
              <a:t> if resource not modified since specified time </a:t>
            </a:r>
          </a:p>
        </p:txBody>
      </p:sp>
      <p:sp>
        <p:nvSpPr>
          <p:cNvPr id="2" name="Date Placeholder 1"/>
          <p:cNvSpPr>
            <a:spLocks noGrp="1"/>
          </p:cNvSpPr>
          <p:nvPr>
            <p:ph type="dt" sz="half" idx="10"/>
          </p:nvPr>
        </p:nvSpPr>
        <p:spPr/>
        <p:txBody>
          <a:bodyPr/>
          <a:lstStyle/>
          <a:p>
            <a:r>
              <a:rPr lang="en-US"/>
              <a:t>September 9, 2019</a:t>
            </a:r>
          </a:p>
        </p:txBody>
      </p:sp>
      <p:sp>
        <p:nvSpPr>
          <p:cNvPr id="3" name="Footer Placeholder 2"/>
          <p:cNvSpPr>
            <a:spLocks noGrp="1"/>
          </p:cNvSpPr>
          <p:nvPr>
            <p:ph type="ftr" sz="quarter" idx="11"/>
          </p:nvPr>
        </p:nvSpPr>
        <p:spPr/>
        <p:txBody>
          <a:bodyPr/>
          <a:lstStyle/>
          <a:p>
            <a:r>
              <a:rPr lang="en-US"/>
              <a:t>EECS 489 – Lecture 3</a:t>
            </a:r>
          </a:p>
        </p:txBody>
      </p:sp>
      <p:sp>
        <p:nvSpPr>
          <p:cNvPr id="14" name="Text Box 4"/>
          <p:cNvSpPr txBox="1">
            <a:spLocks noChangeArrowheads="1"/>
          </p:cNvSpPr>
          <p:nvPr/>
        </p:nvSpPr>
        <p:spPr bwMode="auto">
          <a:xfrm>
            <a:off x="786406" y="3474241"/>
            <a:ext cx="7571188" cy="163115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1383" tIns="45692" rIns="91383" bIns="45692">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dirty="0">
                <a:solidFill>
                  <a:srgbClr val="D3A600"/>
                </a:solidFill>
                <a:latin typeface="Lucida Console" charset="0"/>
                <a:ea typeface="Lucida Console" charset="0"/>
                <a:cs typeface="Lucida Console" charset="0"/>
              </a:rPr>
              <a:t>GET /</a:t>
            </a:r>
            <a:r>
              <a:rPr lang="en-US" dirty="0" err="1">
                <a:solidFill>
                  <a:srgbClr val="D3A600"/>
                </a:solidFill>
                <a:latin typeface="Lucida Console" charset="0"/>
                <a:ea typeface="Lucida Console" charset="0"/>
                <a:cs typeface="Lucida Console" charset="0"/>
              </a:rPr>
              <a:t>somedir</a:t>
            </a:r>
            <a:r>
              <a:rPr lang="en-US" dirty="0">
                <a:solidFill>
                  <a:srgbClr val="D3A600"/>
                </a:solidFill>
                <a:latin typeface="Lucida Console" charset="0"/>
                <a:ea typeface="Lucida Console" charset="0"/>
                <a:cs typeface="Lucida Console" charset="0"/>
              </a:rPr>
              <a:t>/</a:t>
            </a:r>
            <a:r>
              <a:rPr lang="en-US" dirty="0" err="1">
                <a:solidFill>
                  <a:srgbClr val="D3A600"/>
                </a:solidFill>
                <a:latin typeface="Lucida Console" charset="0"/>
                <a:ea typeface="Lucida Console" charset="0"/>
                <a:cs typeface="Lucida Console" charset="0"/>
              </a:rPr>
              <a:t>page.html</a:t>
            </a:r>
            <a:r>
              <a:rPr lang="en-US" dirty="0">
                <a:solidFill>
                  <a:srgbClr val="D3A600"/>
                </a:solidFill>
                <a:latin typeface="Lucida Console" charset="0"/>
                <a:ea typeface="Lucida Console" charset="0"/>
                <a:cs typeface="Lucida Console" charset="0"/>
              </a:rPr>
              <a:t> HTTP/1.1</a:t>
            </a:r>
          </a:p>
          <a:p>
            <a:pPr algn="l"/>
            <a:r>
              <a:rPr lang="en-US" dirty="0">
                <a:solidFill>
                  <a:srgbClr val="D3A600"/>
                </a:solidFill>
                <a:latin typeface="Lucida Console" charset="0"/>
                <a:ea typeface="Lucida Console" charset="0"/>
                <a:cs typeface="Lucida Console" charset="0"/>
              </a:rPr>
              <a:t>Host: </a:t>
            </a:r>
            <a:r>
              <a:rPr lang="en-US" dirty="0" err="1">
                <a:solidFill>
                  <a:srgbClr val="D3A600"/>
                </a:solidFill>
                <a:latin typeface="Lucida Console" charset="0"/>
                <a:ea typeface="Lucida Console" charset="0"/>
                <a:cs typeface="Lucida Console" charset="0"/>
              </a:rPr>
              <a:t>www.someschool.edu</a:t>
            </a:r>
            <a:r>
              <a:rPr lang="en-US" dirty="0">
                <a:solidFill>
                  <a:srgbClr val="D3A600"/>
                </a:solidFill>
                <a:latin typeface="Lucida Console" charset="0"/>
                <a:ea typeface="Lucida Console" charset="0"/>
                <a:cs typeface="Lucida Console" charset="0"/>
              </a:rPr>
              <a:t> </a:t>
            </a:r>
          </a:p>
          <a:p>
            <a:pPr algn="l"/>
            <a:r>
              <a:rPr lang="en-US" dirty="0">
                <a:solidFill>
                  <a:srgbClr val="D3A600"/>
                </a:solidFill>
                <a:latin typeface="Lucida Console" charset="0"/>
                <a:ea typeface="Lucida Console" charset="0"/>
                <a:cs typeface="Lucida Console" charset="0"/>
              </a:rPr>
              <a:t>User-agent: Mozilla/4.0</a:t>
            </a:r>
          </a:p>
          <a:p>
            <a:r>
              <a:rPr lang="en-US" dirty="0">
                <a:solidFill>
                  <a:srgbClr val="D3A600"/>
                </a:solidFill>
                <a:latin typeface="Lucida Console" charset="0"/>
                <a:ea typeface="Lucida Console" charset="0"/>
                <a:cs typeface="Lucida Console" charset="0"/>
              </a:rPr>
              <a:t>If-modified-since: Wed, 18 Jan 2017 10:25:50 GMT</a:t>
            </a:r>
          </a:p>
          <a:p>
            <a:pPr algn="l"/>
            <a:r>
              <a:rPr lang="en-US" b="0" dirty="0">
                <a:solidFill>
                  <a:srgbClr val="D3A600"/>
                </a:solidFill>
                <a:latin typeface="Lucida Console" charset="0"/>
                <a:ea typeface="Lucida Console" charset="0"/>
                <a:cs typeface="Lucida Console" charset="0"/>
              </a:rPr>
              <a:t>(blank line)</a:t>
            </a:r>
            <a:r>
              <a:rPr lang="en-US" dirty="0">
                <a:solidFill>
                  <a:srgbClr val="D3A600"/>
                </a:solidFill>
                <a:latin typeface="Lucida Console" charset="0"/>
                <a:ea typeface="Lucida Console" charset="0"/>
                <a:cs typeface="Lucida Console" charset="0"/>
              </a:rPr>
              <a:t> </a:t>
            </a:r>
            <a:endParaRPr lang="en-US" sz="2400" b="0" dirty="0">
              <a:solidFill>
                <a:srgbClr val="D3A600"/>
              </a:solidFill>
              <a:latin typeface="Lucida Console" charset="0"/>
              <a:ea typeface="Lucida Console" charset="0"/>
              <a:cs typeface="Lucida Console" charset="0"/>
            </a:endParaRPr>
          </a:p>
        </p:txBody>
      </p:sp>
      <p:sp>
        <p:nvSpPr>
          <p:cNvPr id="4" name="Slide Number Placeholder 3">
            <a:extLst>
              <a:ext uri="{FF2B5EF4-FFF2-40B4-BE49-F238E27FC236}">
                <a16:creationId xmlns:a16="http://schemas.microsoft.com/office/drawing/2014/main" id="{8E17A9FD-1EF5-F646-BFFE-E7D0B7019401}"/>
              </a:ext>
            </a:extLst>
          </p:cNvPr>
          <p:cNvSpPr>
            <a:spLocks noGrp="1"/>
          </p:cNvSpPr>
          <p:nvPr>
            <p:ph type="sldNum" sz="quarter" idx="12"/>
          </p:nvPr>
        </p:nvSpPr>
        <p:spPr/>
        <p:txBody>
          <a:bodyPr/>
          <a:lstStyle/>
          <a:p>
            <a:fld id="{A190D881-957A-7944-A8D0-1584E528B88F}" type="slidenum">
              <a:rPr lang="en-US" smtClean="0"/>
              <a:pPr/>
              <a:t>37</a:t>
            </a:fld>
            <a:endParaRPr lang="en-US"/>
          </a:p>
        </p:txBody>
      </p:sp>
    </p:spTree>
    <p:extLst>
      <p:ext uri="{BB962C8B-B14F-4D97-AF65-F5344CB8AC3E}">
        <p14:creationId xmlns:p14="http://schemas.microsoft.com/office/powerpoint/2010/main" val="11444293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1" name="Rectangle 2"/>
          <p:cNvSpPr>
            <a:spLocks noGrp="1" noChangeArrowheads="1"/>
          </p:cNvSpPr>
          <p:nvPr>
            <p:ph type="title"/>
          </p:nvPr>
        </p:nvSpPr>
        <p:spPr/>
        <p:txBody>
          <a:bodyPr/>
          <a:lstStyle/>
          <a:p>
            <a:r>
              <a:rPr lang="en-US" dirty="0"/>
              <a:t>Caching: How</a:t>
            </a:r>
          </a:p>
        </p:txBody>
      </p:sp>
      <p:sp>
        <p:nvSpPr>
          <p:cNvPr id="1085443" name="Rectangle 3"/>
          <p:cNvSpPr>
            <a:spLocks noGrp="1" noChangeArrowheads="1"/>
          </p:cNvSpPr>
          <p:nvPr>
            <p:ph idx="1"/>
          </p:nvPr>
        </p:nvSpPr>
        <p:spPr/>
        <p:txBody>
          <a:bodyPr/>
          <a:lstStyle/>
          <a:p>
            <a:r>
              <a:rPr lang="en-US" dirty="0"/>
              <a:t>Modifier to GET requests:</a:t>
            </a:r>
          </a:p>
          <a:p>
            <a:pPr lvl="1"/>
            <a:r>
              <a:rPr lang="en-US" dirty="0">
                <a:solidFill>
                  <a:srgbClr val="0000FF"/>
                </a:solidFill>
                <a:latin typeface="Lucida Console" charset="0"/>
                <a:ea typeface="Lucida Console" charset="0"/>
                <a:cs typeface="Lucida Console" charset="0"/>
              </a:rPr>
              <a:t>If-modified-since</a:t>
            </a:r>
            <a:r>
              <a:rPr lang="en-US" dirty="0"/>
              <a:t> – returns </a:t>
            </a:r>
            <a:r>
              <a:rPr lang="ja-JP" altLang="en-US" dirty="0"/>
              <a:t>“</a:t>
            </a:r>
            <a:r>
              <a:rPr lang="en-US" dirty="0"/>
              <a:t>not modified</a:t>
            </a:r>
            <a:r>
              <a:rPr lang="ja-JP" altLang="en-US" dirty="0"/>
              <a:t>”</a:t>
            </a:r>
            <a:r>
              <a:rPr lang="en-US" dirty="0"/>
              <a:t> if resource not modified since specified time </a:t>
            </a:r>
          </a:p>
          <a:p>
            <a:r>
              <a:rPr lang="en-US" dirty="0">
                <a:latin typeface="Arial" charset="0"/>
                <a:ea typeface="Arial" charset="0"/>
                <a:cs typeface="Arial" charset="0"/>
              </a:rPr>
              <a:t>Client specifies </a:t>
            </a:r>
            <a:r>
              <a:rPr lang="ja-JP" altLang="en-US" dirty="0">
                <a:latin typeface="Arial" charset="0"/>
                <a:ea typeface="Arial" charset="0"/>
                <a:cs typeface="Arial" charset="0"/>
              </a:rPr>
              <a:t>“</a:t>
            </a:r>
            <a:r>
              <a:rPr lang="en-US" sz="2400" dirty="0">
                <a:solidFill>
                  <a:srgbClr val="0000FF"/>
                </a:solidFill>
                <a:latin typeface="Lucida Console" charset="0"/>
                <a:ea typeface="Lucida Console" charset="0"/>
                <a:cs typeface="Lucida Console" charset="0"/>
              </a:rPr>
              <a:t>if-modified-since</a:t>
            </a:r>
            <a:r>
              <a:rPr lang="ja-JP" altLang="en-US" dirty="0">
                <a:latin typeface="Arial" charset="0"/>
                <a:ea typeface="Arial" charset="0"/>
                <a:cs typeface="Arial" charset="0"/>
              </a:rPr>
              <a:t>”</a:t>
            </a:r>
            <a:r>
              <a:rPr lang="en-US" dirty="0">
                <a:latin typeface="Arial" charset="0"/>
                <a:ea typeface="Arial" charset="0"/>
                <a:cs typeface="Arial" charset="0"/>
              </a:rPr>
              <a:t> time in request</a:t>
            </a:r>
          </a:p>
          <a:p>
            <a:pPr>
              <a:lnSpc>
                <a:spcPct val="80000"/>
              </a:lnSpc>
            </a:pPr>
            <a:r>
              <a:rPr lang="en-US" dirty="0">
                <a:latin typeface="Arial" charset="0"/>
                <a:ea typeface="Arial" charset="0"/>
                <a:cs typeface="Arial" charset="0"/>
              </a:rPr>
              <a:t>Server compares this against </a:t>
            </a:r>
            <a:r>
              <a:rPr lang="ja-JP" altLang="en-US" dirty="0">
                <a:latin typeface="Arial" charset="0"/>
                <a:ea typeface="Arial" charset="0"/>
                <a:cs typeface="Arial" charset="0"/>
              </a:rPr>
              <a:t>“</a:t>
            </a:r>
            <a:r>
              <a:rPr lang="en-US" dirty="0">
                <a:latin typeface="Arial" charset="0"/>
                <a:ea typeface="Arial" charset="0"/>
                <a:cs typeface="Arial" charset="0"/>
              </a:rPr>
              <a:t>last modified</a:t>
            </a:r>
            <a:r>
              <a:rPr lang="ja-JP" altLang="en-US" dirty="0">
                <a:latin typeface="Arial" charset="0"/>
                <a:ea typeface="Arial" charset="0"/>
                <a:cs typeface="Arial" charset="0"/>
              </a:rPr>
              <a:t>”</a:t>
            </a:r>
            <a:r>
              <a:rPr lang="en-US" dirty="0">
                <a:latin typeface="Arial" charset="0"/>
                <a:ea typeface="Arial" charset="0"/>
                <a:cs typeface="Arial" charset="0"/>
              </a:rPr>
              <a:t> time of resource</a:t>
            </a:r>
          </a:p>
          <a:p>
            <a:pPr>
              <a:lnSpc>
                <a:spcPct val="80000"/>
              </a:lnSpc>
            </a:pPr>
            <a:r>
              <a:rPr lang="en-US" dirty="0">
                <a:latin typeface="Arial" charset="0"/>
                <a:ea typeface="Arial" charset="0"/>
                <a:cs typeface="Arial" charset="0"/>
              </a:rPr>
              <a:t>Server returns </a:t>
            </a:r>
            <a:r>
              <a:rPr lang="ja-JP" altLang="en-US" dirty="0">
                <a:latin typeface="Arial" charset="0"/>
                <a:ea typeface="Arial" charset="0"/>
                <a:cs typeface="Arial" charset="0"/>
              </a:rPr>
              <a:t>“</a:t>
            </a:r>
            <a:r>
              <a:rPr lang="en-US" dirty="0">
                <a:latin typeface="Arial" charset="0"/>
                <a:ea typeface="Arial" charset="0"/>
                <a:cs typeface="Arial" charset="0"/>
              </a:rPr>
              <a:t>Not Modified</a:t>
            </a:r>
            <a:r>
              <a:rPr lang="ja-JP" altLang="en-US" dirty="0">
                <a:latin typeface="Arial" charset="0"/>
                <a:ea typeface="Arial" charset="0"/>
                <a:cs typeface="Arial" charset="0"/>
              </a:rPr>
              <a:t>”</a:t>
            </a:r>
            <a:r>
              <a:rPr lang="en-US" dirty="0">
                <a:latin typeface="Arial" charset="0"/>
                <a:ea typeface="Arial" charset="0"/>
                <a:cs typeface="Arial" charset="0"/>
              </a:rPr>
              <a:t> if resource has not changed</a:t>
            </a:r>
          </a:p>
          <a:p>
            <a:pPr>
              <a:lnSpc>
                <a:spcPct val="80000"/>
              </a:lnSpc>
            </a:pPr>
            <a:r>
              <a:rPr lang="en-US" dirty="0">
                <a:latin typeface="Arial" charset="0"/>
                <a:ea typeface="Arial" charset="0"/>
                <a:cs typeface="Arial" charset="0"/>
              </a:rPr>
              <a:t>…. or a </a:t>
            </a:r>
            <a:r>
              <a:rPr lang="ja-JP" altLang="en-US" dirty="0">
                <a:latin typeface="Arial" charset="0"/>
                <a:ea typeface="Arial" charset="0"/>
                <a:cs typeface="Arial" charset="0"/>
              </a:rPr>
              <a:t>“</a:t>
            </a:r>
            <a:r>
              <a:rPr lang="en-US" dirty="0">
                <a:latin typeface="Arial" charset="0"/>
                <a:ea typeface="Arial" charset="0"/>
                <a:cs typeface="Arial" charset="0"/>
              </a:rPr>
              <a:t>OK</a:t>
            </a:r>
            <a:r>
              <a:rPr lang="ja-JP" altLang="en-US" dirty="0">
                <a:latin typeface="Arial" charset="0"/>
                <a:ea typeface="Arial" charset="0"/>
                <a:cs typeface="Arial" charset="0"/>
              </a:rPr>
              <a:t>”</a:t>
            </a:r>
            <a:r>
              <a:rPr lang="en-US" dirty="0">
                <a:latin typeface="Arial" charset="0"/>
                <a:ea typeface="Arial" charset="0"/>
                <a:cs typeface="Arial" charset="0"/>
              </a:rPr>
              <a:t> with the latest version otherwise</a:t>
            </a:r>
          </a:p>
        </p:txBody>
      </p:sp>
      <p:sp>
        <p:nvSpPr>
          <p:cNvPr id="2" name="Date Placeholder 1"/>
          <p:cNvSpPr>
            <a:spLocks noGrp="1"/>
          </p:cNvSpPr>
          <p:nvPr>
            <p:ph type="dt" sz="half" idx="10"/>
          </p:nvPr>
        </p:nvSpPr>
        <p:spPr/>
        <p:txBody>
          <a:bodyPr/>
          <a:lstStyle/>
          <a:p>
            <a:r>
              <a:rPr lang="en-US"/>
              <a:t>September 9, 2019</a:t>
            </a:r>
          </a:p>
        </p:txBody>
      </p:sp>
      <p:sp>
        <p:nvSpPr>
          <p:cNvPr id="3" name="Footer Placeholder 2"/>
          <p:cNvSpPr>
            <a:spLocks noGrp="1"/>
          </p:cNvSpPr>
          <p:nvPr>
            <p:ph type="ftr" sz="quarter" idx="11"/>
          </p:nvPr>
        </p:nvSpPr>
        <p:spPr/>
        <p:txBody>
          <a:bodyPr/>
          <a:lstStyle/>
          <a:p>
            <a:r>
              <a:rPr lang="en-US"/>
              <a:t>EECS 489 – Lecture 3</a:t>
            </a:r>
          </a:p>
        </p:txBody>
      </p:sp>
      <p:sp>
        <p:nvSpPr>
          <p:cNvPr id="4" name="Slide Number Placeholder 3">
            <a:extLst>
              <a:ext uri="{FF2B5EF4-FFF2-40B4-BE49-F238E27FC236}">
                <a16:creationId xmlns:a16="http://schemas.microsoft.com/office/drawing/2014/main" id="{8ACA3661-C0B2-8448-9B52-687E9C6D3EBB}"/>
              </a:ext>
            </a:extLst>
          </p:cNvPr>
          <p:cNvSpPr>
            <a:spLocks noGrp="1"/>
          </p:cNvSpPr>
          <p:nvPr>
            <p:ph type="sldNum" sz="quarter" idx="12"/>
          </p:nvPr>
        </p:nvSpPr>
        <p:spPr/>
        <p:txBody>
          <a:bodyPr/>
          <a:lstStyle/>
          <a:p>
            <a:fld id="{A190D881-957A-7944-A8D0-1584E528B88F}" type="slidenum">
              <a:rPr lang="en-US" smtClean="0"/>
              <a:pPr/>
              <a:t>38</a:t>
            </a:fld>
            <a:endParaRPr lang="en-US"/>
          </a:p>
        </p:txBody>
      </p:sp>
    </p:spTree>
    <p:extLst>
      <p:ext uri="{BB962C8B-B14F-4D97-AF65-F5344CB8AC3E}">
        <p14:creationId xmlns:p14="http://schemas.microsoft.com/office/powerpoint/2010/main" val="17493596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8544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8544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8544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8544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5443" grpId="0" uiExpand="1"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1" name="Rectangle 2"/>
          <p:cNvSpPr>
            <a:spLocks noGrp="1" noChangeArrowheads="1"/>
          </p:cNvSpPr>
          <p:nvPr>
            <p:ph type="title"/>
          </p:nvPr>
        </p:nvSpPr>
        <p:spPr/>
        <p:txBody>
          <a:bodyPr/>
          <a:lstStyle/>
          <a:p>
            <a:r>
              <a:rPr lang="en-US" dirty="0"/>
              <a:t>Caching: How</a:t>
            </a:r>
          </a:p>
        </p:txBody>
      </p:sp>
      <p:sp>
        <p:nvSpPr>
          <p:cNvPr id="1085443" name="Rectangle 3"/>
          <p:cNvSpPr>
            <a:spLocks noGrp="1" noChangeArrowheads="1"/>
          </p:cNvSpPr>
          <p:nvPr>
            <p:ph idx="1"/>
          </p:nvPr>
        </p:nvSpPr>
        <p:spPr/>
        <p:txBody>
          <a:bodyPr/>
          <a:lstStyle/>
          <a:p>
            <a:r>
              <a:rPr lang="en-US" dirty="0"/>
              <a:t>Modifier to GET requests:</a:t>
            </a:r>
          </a:p>
          <a:p>
            <a:pPr lvl="1"/>
            <a:r>
              <a:rPr lang="en-US" dirty="0">
                <a:solidFill>
                  <a:srgbClr val="0000FF"/>
                </a:solidFill>
                <a:latin typeface="Lucida Console" charset="0"/>
                <a:ea typeface="Lucida Console" charset="0"/>
                <a:cs typeface="Lucida Console" charset="0"/>
              </a:rPr>
              <a:t>If-modified-since</a:t>
            </a:r>
            <a:r>
              <a:rPr lang="en-US" dirty="0"/>
              <a:t> – returns </a:t>
            </a:r>
            <a:r>
              <a:rPr lang="ja-JP" altLang="en-US" dirty="0"/>
              <a:t>“</a:t>
            </a:r>
            <a:r>
              <a:rPr lang="en-US" dirty="0"/>
              <a:t>not modified</a:t>
            </a:r>
            <a:r>
              <a:rPr lang="ja-JP" altLang="en-US" dirty="0"/>
              <a:t>”</a:t>
            </a:r>
            <a:r>
              <a:rPr lang="en-US" dirty="0"/>
              <a:t> if resource not modified since specified time </a:t>
            </a:r>
          </a:p>
          <a:p>
            <a:r>
              <a:rPr lang="en-US" dirty="0"/>
              <a:t>Response header:</a:t>
            </a:r>
          </a:p>
          <a:p>
            <a:pPr lvl="1"/>
            <a:r>
              <a:rPr lang="en-US" dirty="0">
                <a:solidFill>
                  <a:srgbClr val="0000FF"/>
                </a:solidFill>
                <a:latin typeface="Lucida Console" charset="0"/>
                <a:ea typeface="Lucida Console" charset="0"/>
                <a:cs typeface="Lucida Console" charset="0"/>
              </a:rPr>
              <a:t>Expires</a:t>
            </a:r>
            <a:r>
              <a:rPr lang="en-US" dirty="0">
                <a:solidFill>
                  <a:srgbClr val="0000FF"/>
                </a:solidFill>
              </a:rPr>
              <a:t> </a:t>
            </a:r>
            <a:r>
              <a:rPr lang="en-US" dirty="0"/>
              <a:t>– how long it</a:t>
            </a:r>
            <a:r>
              <a:rPr lang="ja-JP" altLang="en-US" dirty="0"/>
              <a:t>’</a:t>
            </a:r>
            <a:r>
              <a:rPr lang="en-US" dirty="0"/>
              <a:t>s safe to cache the resource</a:t>
            </a:r>
          </a:p>
          <a:p>
            <a:pPr lvl="1"/>
            <a:r>
              <a:rPr lang="en-US" dirty="0">
                <a:solidFill>
                  <a:srgbClr val="0000FF"/>
                </a:solidFill>
                <a:latin typeface="Lucida Console" charset="0"/>
                <a:ea typeface="Lucida Console" charset="0"/>
                <a:cs typeface="Lucida Console" charset="0"/>
              </a:rPr>
              <a:t>No-cache</a:t>
            </a:r>
            <a:r>
              <a:rPr lang="en-US" dirty="0"/>
              <a:t> – ignore all caches; always get resource directly from server</a:t>
            </a:r>
          </a:p>
          <a:p>
            <a:pPr lvl="1"/>
            <a:endParaRPr lang="en-US" dirty="0"/>
          </a:p>
          <a:p>
            <a:pPr lvl="1"/>
            <a:endParaRPr lang="en-US" dirty="0"/>
          </a:p>
        </p:txBody>
      </p:sp>
      <p:sp>
        <p:nvSpPr>
          <p:cNvPr id="2" name="Date Placeholder 1"/>
          <p:cNvSpPr>
            <a:spLocks noGrp="1"/>
          </p:cNvSpPr>
          <p:nvPr>
            <p:ph type="dt" sz="half" idx="10"/>
          </p:nvPr>
        </p:nvSpPr>
        <p:spPr/>
        <p:txBody>
          <a:bodyPr/>
          <a:lstStyle/>
          <a:p>
            <a:r>
              <a:rPr lang="en-US"/>
              <a:t>September 9, 2019</a:t>
            </a:r>
          </a:p>
        </p:txBody>
      </p:sp>
      <p:sp>
        <p:nvSpPr>
          <p:cNvPr id="3" name="Footer Placeholder 2"/>
          <p:cNvSpPr>
            <a:spLocks noGrp="1"/>
          </p:cNvSpPr>
          <p:nvPr>
            <p:ph type="ftr" sz="quarter" idx="11"/>
          </p:nvPr>
        </p:nvSpPr>
        <p:spPr/>
        <p:txBody>
          <a:bodyPr/>
          <a:lstStyle/>
          <a:p>
            <a:r>
              <a:rPr lang="en-US"/>
              <a:t>EECS 489 – Lecture 3</a:t>
            </a:r>
          </a:p>
        </p:txBody>
      </p:sp>
      <p:sp>
        <p:nvSpPr>
          <p:cNvPr id="4" name="Slide Number Placeholder 3">
            <a:extLst>
              <a:ext uri="{FF2B5EF4-FFF2-40B4-BE49-F238E27FC236}">
                <a16:creationId xmlns:a16="http://schemas.microsoft.com/office/drawing/2014/main" id="{C92E5E7C-0144-EF4F-8E94-ED1B9343A0B9}"/>
              </a:ext>
            </a:extLst>
          </p:cNvPr>
          <p:cNvSpPr>
            <a:spLocks noGrp="1"/>
          </p:cNvSpPr>
          <p:nvPr>
            <p:ph type="sldNum" sz="quarter" idx="12"/>
          </p:nvPr>
        </p:nvSpPr>
        <p:spPr/>
        <p:txBody>
          <a:bodyPr/>
          <a:lstStyle/>
          <a:p>
            <a:fld id="{A190D881-957A-7944-A8D0-1584E528B88F}" type="slidenum">
              <a:rPr lang="en-US" smtClean="0"/>
              <a:pPr/>
              <a:t>39</a:t>
            </a:fld>
            <a:endParaRPr lang="en-US"/>
          </a:p>
        </p:txBody>
      </p:sp>
    </p:spTree>
    <p:extLst>
      <p:ext uri="{BB962C8B-B14F-4D97-AF65-F5344CB8AC3E}">
        <p14:creationId xmlns:p14="http://schemas.microsoft.com/office/powerpoint/2010/main" val="12184768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p:cNvSpPr>
            <a:spLocks noGrp="1" noChangeArrowheads="1"/>
          </p:cNvSpPr>
          <p:nvPr>
            <p:ph type="title"/>
          </p:nvPr>
        </p:nvSpPr>
        <p:spPr/>
        <p:txBody>
          <a:bodyPr/>
          <a:lstStyle/>
          <a:p>
            <a:r>
              <a:rPr lang="en-US" dirty="0"/>
              <a:t>The Web: History</a:t>
            </a:r>
          </a:p>
        </p:txBody>
      </p:sp>
      <p:sp>
        <p:nvSpPr>
          <p:cNvPr id="28676" name="Rectangle 3"/>
          <p:cNvSpPr>
            <a:spLocks noGrp="1" noChangeArrowheads="1"/>
          </p:cNvSpPr>
          <p:nvPr>
            <p:ph idx="1"/>
          </p:nvPr>
        </p:nvSpPr>
        <p:spPr/>
        <p:txBody>
          <a:bodyPr/>
          <a:lstStyle/>
          <a:p>
            <a:r>
              <a:rPr lang="en-US" dirty="0"/>
              <a:t>World Wide Web (WWW): a distributed database of </a:t>
            </a:r>
            <a:r>
              <a:rPr lang="ja-JP" altLang="en-US" dirty="0"/>
              <a:t>“</a:t>
            </a:r>
            <a:r>
              <a:rPr lang="en-US" dirty="0"/>
              <a:t>pages</a:t>
            </a:r>
            <a:r>
              <a:rPr lang="ja-JP" altLang="en-US" dirty="0"/>
              <a:t>”</a:t>
            </a:r>
            <a:r>
              <a:rPr lang="en-US" dirty="0"/>
              <a:t> linked through Hypertext Transport Protocol (HTTP)</a:t>
            </a:r>
          </a:p>
          <a:p>
            <a:pPr lvl="1"/>
            <a:r>
              <a:rPr lang="en-US" dirty="0"/>
              <a:t>First HTTP implementation – 1990 </a:t>
            </a:r>
          </a:p>
          <a:p>
            <a:pPr lvl="2"/>
            <a:r>
              <a:rPr lang="en-US" dirty="0">
                <a:solidFill>
                  <a:srgbClr val="0000FF"/>
                </a:solidFill>
              </a:rPr>
              <a:t>Tim Berners-Lee</a:t>
            </a:r>
            <a:r>
              <a:rPr lang="en-US" dirty="0"/>
              <a:t> at CERN</a:t>
            </a:r>
          </a:p>
          <a:p>
            <a:pPr lvl="1"/>
            <a:r>
              <a:rPr lang="en-US" dirty="0"/>
              <a:t>HTTP/0.9 – 1991</a:t>
            </a:r>
          </a:p>
          <a:p>
            <a:pPr lvl="2"/>
            <a:r>
              <a:rPr lang="en-US" dirty="0"/>
              <a:t>Simple GET command for the Web</a:t>
            </a:r>
          </a:p>
          <a:p>
            <a:pPr lvl="1"/>
            <a:r>
              <a:rPr lang="en-US" dirty="0"/>
              <a:t>HTTP/1.0 – 1992</a:t>
            </a:r>
          </a:p>
          <a:p>
            <a:pPr lvl="2"/>
            <a:r>
              <a:rPr lang="en-US" dirty="0"/>
              <a:t>Client/server information, simple caching</a:t>
            </a:r>
          </a:p>
        </p:txBody>
      </p:sp>
      <p:sp>
        <p:nvSpPr>
          <p:cNvPr id="9" name="Date Placeholder 8"/>
          <p:cNvSpPr>
            <a:spLocks noGrp="1"/>
          </p:cNvSpPr>
          <p:nvPr>
            <p:ph type="dt" sz="half" idx="10"/>
          </p:nvPr>
        </p:nvSpPr>
        <p:spPr/>
        <p:txBody>
          <a:bodyPr/>
          <a:lstStyle/>
          <a:p>
            <a:r>
              <a:rPr lang="en-US"/>
              <a:t>September 9, 2019</a:t>
            </a:r>
            <a:endParaRPr lang="en-US" sz="1050" b="0">
              <a:latin typeface="Times New Roman" charset="0"/>
            </a:endParaRPr>
          </a:p>
        </p:txBody>
      </p:sp>
      <p:sp>
        <p:nvSpPr>
          <p:cNvPr id="10" name="Footer Placeholder 9"/>
          <p:cNvSpPr>
            <a:spLocks noGrp="1"/>
          </p:cNvSpPr>
          <p:nvPr>
            <p:ph type="ftr" sz="quarter" idx="11"/>
          </p:nvPr>
        </p:nvSpPr>
        <p:spPr/>
        <p:txBody>
          <a:bodyPr/>
          <a:lstStyle/>
          <a:p>
            <a:r>
              <a:rPr lang="en-US"/>
              <a:t>EECS 489 – Lecture 3</a:t>
            </a:r>
            <a:endParaRPr lang="en-US" sz="1050" b="0">
              <a:latin typeface="Times New Roman" charset="0"/>
            </a:endParaRPr>
          </a:p>
        </p:txBody>
      </p:sp>
      <p:sp>
        <p:nvSpPr>
          <p:cNvPr id="2" name="Slide Number Placeholder 1">
            <a:extLst>
              <a:ext uri="{FF2B5EF4-FFF2-40B4-BE49-F238E27FC236}">
                <a16:creationId xmlns:a16="http://schemas.microsoft.com/office/drawing/2014/main" id="{4D8D539B-7A9A-F041-8859-9444F289B408}"/>
              </a:ext>
            </a:extLst>
          </p:cNvPr>
          <p:cNvSpPr>
            <a:spLocks noGrp="1"/>
          </p:cNvSpPr>
          <p:nvPr>
            <p:ph type="sldNum" sz="quarter" idx="12"/>
          </p:nvPr>
        </p:nvSpPr>
        <p:spPr/>
        <p:txBody>
          <a:bodyPr/>
          <a:lstStyle/>
          <a:p>
            <a:fld id="{A190D881-957A-7944-A8D0-1584E528B88F}" type="slidenum">
              <a:rPr lang="en-US" smtClean="0"/>
              <a:pPr/>
              <a:t>4</a:t>
            </a:fld>
            <a:endParaRPr lang="en-US"/>
          </a:p>
        </p:txBody>
      </p:sp>
    </p:spTree>
    <p:extLst>
      <p:ext uri="{BB962C8B-B14F-4D97-AF65-F5344CB8AC3E}">
        <p14:creationId xmlns:p14="http://schemas.microsoft.com/office/powerpoint/2010/main" val="40946445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1" name="Rectangle 2"/>
          <p:cNvSpPr>
            <a:spLocks noGrp="1" noChangeArrowheads="1"/>
          </p:cNvSpPr>
          <p:nvPr>
            <p:ph type="title"/>
          </p:nvPr>
        </p:nvSpPr>
        <p:spPr/>
        <p:txBody>
          <a:bodyPr/>
          <a:lstStyle/>
          <a:p>
            <a:r>
              <a:rPr lang="en-US"/>
              <a:t>Caching: Where?</a:t>
            </a:r>
            <a:endParaRPr lang="en-US" dirty="0"/>
          </a:p>
        </p:txBody>
      </p:sp>
      <p:sp>
        <p:nvSpPr>
          <p:cNvPr id="1085443" name="Rectangle 3"/>
          <p:cNvSpPr>
            <a:spLocks noGrp="1" noChangeArrowheads="1"/>
          </p:cNvSpPr>
          <p:nvPr>
            <p:ph idx="1"/>
          </p:nvPr>
        </p:nvSpPr>
        <p:spPr/>
        <p:txBody>
          <a:bodyPr/>
          <a:lstStyle/>
          <a:p>
            <a:r>
              <a:rPr lang="en-US" dirty="0"/>
              <a:t>Options</a:t>
            </a:r>
          </a:p>
          <a:p>
            <a:pPr lvl="1"/>
            <a:r>
              <a:rPr lang="en-US" dirty="0"/>
              <a:t>Client (browser)</a:t>
            </a:r>
          </a:p>
          <a:p>
            <a:pPr lvl="1"/>
            <a:r>
              <a:rPr lang="en-US" dirty="0"/>
              <a:t>Forward proxies </a:t>
            </a:r>
          </a:p>
          <a:p>
            <a:pPr lvl="1"/>
            <a:r>
              <a:rPr lang="en-US" dirty="0"/>
              <a:t>Reverse proxies</a:t>
            </a:r>
          </a:p>
          <a:p>
            <a:pPr lvl="1"/>
            <a:r>
              <a:rPr lang="en-US" dirty="0">
                <a:solidFill>
                  <a:schemeClr val="accent2">
                    <a:lumMod val="50000"/>
                    <a:lumOff val="50000"/>
                  </a:schemeClr>
                </a:solidFill>
              </a:rPr>
              <a:t>Content Distribution Network </a:t>
            </a:r>
          </a:p>
          <a:p>
            <a:pPr lvl="1"/>
            <a:endParaRPr lang="en-US" dirty="0"/>
          </a:p>
          <a:p>
            <a:pPr lvl="1"/>
            <a:endParaRPr lang="en-US" dirty="0"/>
          </a:p>
        </p:txBody>
      </p:sp>
      <p:sp>
        <p:nvSpPr>
          <p:cNvPr id="2" name="Date Placeholder 1"/>
          <p:cNvSpPr>
            <a:spLocks noGrp="1"/>
          </p:cNvSpPr>
          <p:nvPr>
            <p:ph type="dt" sz="half" idx="10"/>
          </p:nvPr>
        </p:nvSpPr>
        <p:spPr/>
        <p:txBody>
          <a:bodyPr/>
          <a:lstStyle/>
          <a:p>
            <a:r>
              <a:rPr lang="en-US"/>
              <a:t>September 9, 2019</a:t>
            </a:r>
          </a:p>
        </p:txBody>
      </p:sp>
      <p:sp>
        <p:nvSpPr>
          <p:cNvPr id="3" name="Footer Placeholder 2"/>
          <p:cNvSpPr>
            <a:spLocks noGrp="1"/>
          </p:cNvSpPr>
          <p:nvPr>
            <p:ph type="ftr" sz="quarter" idx="11"/>
          </p:nvPr>
        </p:nvSpPr>
        <p:spPr/>
        <p:txBody>
          <a:bodyPr/>
          <a:lstStyle/>
          <a:p>
            <a:r>
              <a:rPr lang="en-US"/>
              <a:t>EECS 489 – Lecture 3</a:t>
            </a:r>
          </a:p>
        </p:txBody>
      </p:sp>
      <p:sp>
        <p:nvSpPr>
          <p:cNvPr id="4" name="Slide Number Placeholder 3">
            <a:extLst>
              <a:ext uri="{FF2B5EF4-FFF2-40B4-BE49-F238E27FC236}">
                <a16:creationId xmlns:a16="http://schemas.microsoft.com/office/drawing/2014/main" id="{2783A661-F0AB-C548-84D7-80FBBC2A5AC6}"/>
              </a:ext>
            </a:extLst>
          </p:cNvPr>
          <p:cNvSpPr>
            <a:spLocks noGrp="1"/>
          </p:cNvSpPr>
          <p:nvPr>
            <p:ph type="sldNum" sz="quarter" idx="12"/>
          </p:nvPr>
        </p:nvSpPr>
        <p:spPr/>
        <p:txBody>
          <a:bodyPr/>
          <a:lstStyle/>
          <a:p>
            <a:fld id="{A190D881-957A-7944-A8D0-1584E528B88F}" type="slidenum">
              <a:rPr lang="en-US" smtClean="0"/>
              <a:pPr/>
              <a:t>40</a:t>
            </a:fld>
            <a:endParaRPr lang="en-US"/>
          </a:p>
        </p:txBody>
      </p:sp>
    </p:spTree>
    <p:extLst>
      <p:ext uri="{BB962C8B-B14F-4D97-AF65-F5344CB8AC3E}">
        <p14:creationId xmlns:p14="http://schemas.microsoft.com/office/powerpoint/2010/main" val="195662285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Rectangle 2"/>
          <p:cNvSpPr>
            <a:spLocks noGrp="1" noChangeArrowheads="1"/>
          </p:cNvSpPr>
          <p:nvPr>
            <p:ph type="title"/>
          </p:nvPr>
        </p:nvSpPr>
        <p:spPr/>
        <p:txBody>
          <a:bodyPr/>
          <a:lstStyle/>
          <a:p>
            <a:r>
              <a:rPr lang="en-US" dirty="0"/>
              <a:t>Caching: Where?</a:t>
            </a:r>
          </a:p>
        </p:txBody>
      </p:sp>
      <p:sp>
        <p:nvSpPr>
          <p:cNvPr id="1669123" name="Rectangle 3"/>
          <p:cNvSpPr>
            <a:spLocks noGrp="1" noChangeArrowheads="1"/>
          </p:cNvSpPr>
          <p:nvPr>
            <p:ph type="body" idx="1"/>
          </p:nvPr>
        </p:nvSpPr>
        <p:spPr/>
        <p:txBody>
          <a:bodyPr/>
          <a:lstStyle/>
          <a:p>
            <a:r>
              <a:rPr lang="en-US" dirty="0"/>
              <a:t>Many clients transfer same information</a:t>
            </a:r>
            <a:r>
              <a:rPr lang="en-US" dirty="0">
                <a:sym typeface="Wingdings" charset="0"/>
              </a:rPr>
              <a:t> </a:t>
            </a:r>
          </a:p>
          <a:p>
            <a:pPr lvl="1"/>
            <a:r>
              <a:rPr lang="en-US" dirty="0">
                <a:sym typeface="Wingdings" charset="0"/>
              </a:rPr>
              <a:t>Generate unnecessary server and network load</a:t>
            </a:r>
          </a:p>
          <a:p>
            <a:pPr lvl="1"/>
            <a:r>
              <a:rPr lang="en-US" dirty="0">
                <a:sym typeface="Wingdings" charset="0"/>
              </a:rPr>
              <a:t>Clients experience unnecessary latency</a:t>
            </a:r>
            <a:endParaRPr lang="en-US" dirty="0"/>
          </a:p>
        </p:txBody>
      </p:sp>
      <p:sp>
        <p:nvSpPr>
          <p:cNvPr id="3" name="Footer Placeholder 2"/>
          <p:cNvSpPr>
            <a:spLocks noGrp="1"/>
          </p:cNvSpPr>
          <p:nvPr>
            <p:ph type="ftr" sz="quarter" idx="11"/>
          </p:nvPr>
        </p:nvSpPr>
        <p:spPr/>
        <p:txBody>
          <a:bodyPr/>
          <a:lstStyle/>
          <a:p>
            <a:r>
              <a:rPr lang="en-US"/>
              <a:t>EECS 489 – Lecture 3</a:t>
            </a:r>
          </a:p>
        </p:txBody>
      </p:sp>
      <p:grpSp>
        <p:nvGrpSpPr>
          <p:cNvPr id="1669124" name="Group 4"/>
          <p:cNvGrpSpPr>
            <a:grpSpLocks/>
          </p:cNvGrpSpPr>
          <p:nvPr/>
        </p:nvGrpSpPr>
        <p:grpSpPr bwMode="auto">
          <a:xfrm>
            <a:off x="6019800" y="6096001"/>
            <a:ext cx="371475" cy="381000"/>
            <a:chOff x="1014" y="912"/>
            <a:chExt cx="574" cy="596"/>
          </a:xfrm>
        </p:grpSpPr>
        <p:sp>
          <p:nvSpPr>
            <p:cNvPr id="1669125" name="Freeform 5"/>
            <p:cNvSpPr>
              <a:spLocks/>
            </p:cNvSpPr>
            <p:nvPr/>
          </p:nvSpPr>
          <p:spPr bwMode="auto">
            <a:xfrm>
              <a:off x="1014" y="912"/>
              <a:ext cx="574" cy="596"/>
            </a:xfrm>
            <a:custGeom>
              <a:avLst/>
              <a:gdLst>
                <a:gd name="T0" fmla="*/ 124 w 574"/>
                <a:gd name="T1" fmla="*/ 391 h 596"/>
                <a:gd name="T2" fmla="*/ 0 w 574"/>
                <a:gd name="T3" fmla="*/ 391 h 596"/>
                <a:gd name="T4" fmla="*/ 0 w 574"/>
                <a:gd name="T5" fmla="*/ 596 h 596"/>
                <a:gd name="T6" fmla="*/ 574 w 574"/>
                <a:gd name="T7" fmla="*/ 596 h 596"/>
                <a:gd name="T8" fmla="*/ 574 w 574"/>
                <a:gd name="T9" fmla="*/ 391 h 596"/>
                <a:gd name="T10" fmla="*/ 446 w 574"/>
                <a:gd name="T11" fmla="*/ 391 h 596"/>
                <a:gd name="T12" fmla="*/ 446 w 574"/>
                <a:gd name="T13" fmla="*/ 364 h 596"/>
                <a:gd name="T14" fmla="*/ 500 w 574"/>
                <a:gd name="T15" fmla="*/ 364 h 596"/>
                <a:gd name="T16" fmla="*/ 500 w 574"/>
                <a:gd name="T17" fmla="*/ 0 h 596"/>
                <a:gd name="T18" fmla="*/ 70 w 574"/>
                <a:gd name="T19" fmla="*/ 0 h 596"/>
                <a:gd name="T20" fmla="*/ 70 w 574"/>
                <a:gd name="T21" fmla="*/ 364 h 596"/>
                <a:gd name="T22" fmla="*/ 124 w 574"/>
                <a:gd name="T23" fmla="*/ 364 h 596"/>
                <a:gd name="T24" fmla="*/ 124 w 574"/>
                <a:gd name="T25" fmla="*/ 391 h 5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4" h="596">
                  <a:moveTo>
                    <a:pt x="124" y="391"/>
                  </a:moveTo>
                  <a:lnTo>
                    <a:pt x="0" y="391"/>
                  </a:lnTo>
                  <a:lnTo>
                    <a:pt x="0" y="596"/>
                  </a:lnTo>
                  <a:lnTo>
                    <a:pt x="574" y="596"/>
                  </a:lnTo>
                  <a:lnTo>
                    <a:pt x="574" y="391"/>
                  </a:lnTo>
                  <a:lnTo>
                    <a:pt x="446" y="391"/>
                  </a:lnTo>
                  <a:lnTo>
                    <a:pt x="446" y="364"/>
                  </a:lnTo>
                  <a:lnTo>
                    <a:pt x="500" y="364"/>
                  </a:lnTo>
                  <a:lnTo>
                    <a:pt x="500" y="0"/>
                  </a:lnTo>
                  <a:lnTo>
                    <a:pt x="70" y="0"/>
                  </a:lnTo>
                  <a:lnTo>
                    <a:pt x="70" y="364"/>
                  </a:lnTo>
                  <a:lnTo>
                    <a:pt x="124" y="364"/>
                  </a:lnTo>
                  <a:lnTo>
                    <a:pt x="124" y="391"/>
                  </a:lnTo>
                  <a:close/>
                </a:path>
              </a:pathLst>
            </a:custGeom>
            <a:solidFill>
              <a:srgbClr val="FFFFFF"/>
            </a:solidFill>
            <a:ln w="15875">
              <a:solidFill>
                <a:srgbClr val="000000"/>
              </a:solidFill>
              <a:prstDash val="solid"/>
              <a:round/>
              <a:headEnd/>
              <a:tailEnd/>
            </a:ln>
          </p:spPr>
          <p:txBody>
            <a:bodyPr/>
            <a:lstStyle/>
            <a:p>
              <a:endParaRPr lang="en-US" b="0">
                <a:latin typeface="+mn-lt"/>
              </a:endParaRPr>
            </a:p>
          </p:txBody>
        </p:sp>
        <p:sp>
          <p:nvSpPr>
            <p:cNvPr id="1669126" name="Line 6"/>
            <p:cNvSpPr>
              <a:spLocks noChangeShapeType="1"/>
            </p:cNvSpPr>
            <p:nvPr/>
          </p:nvSpPr>
          <p:spPr bwMode="auto">
            <a:xfrm>
              <a:off x="1138" y="1303"/>
              <a:ext cx="322" cy="1"/>
            </a:xfrm>
            <a:prstGeom prst="line">
              <a:avLst/>
            </a:prstGeom>
            <a:noFill/>
            <a:ln w="1587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1669127" name="Line 7"/>
            <p:cNvSpPr>
              <a:spLocks noChangeShapeType="1"/>
            </p:cNvSpPr>
            <p:nvPr/>
          </p:nvSpPr>
          <p:spPr bwMode="auto">
            <a:xfrm>
              <a:off x="1138" y="1276"/>
              <a:ext cx="322" cy="1"/>
            </a:xfrm>
            <a:prstGeom prst="line">
              <a:avLst/>
            </a:prstGeom>
            <a:noFill/>
            <a:ln w="1587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1669128" name="Freeform 8"/>
            <p:cNvSpPr>
              <a:spLocks noEditPoints="1"/>
            </p:cNvSpPr>
            <p:nvPr/>
          </p:nvSpPr>
          <p:spPr bwMode="auto">
            <a:xfrm>
              <a:off x="1310" y="1323"/>
              <a:ext cx="233" cy="168"/>
            </a:xfrm>
            <a:custGeom>
              <a:avLst/>
              <a:gdLst>
                <a:gd name="T0" fmla="*/ 0 w 233"/>
                <a:gd name="T1" fmla="*/ 168 h 168"/>
                <a:gd name="T2" fmla="*/ 188 w 233"/>
                <a:gd name="T3" fmla="*/ 168 h 168"/>
                <a:gd name="T4" fmla="*/ 188 w 233"/>
                <a:gd name="T5" fmla="*/ 0 h 168"/>
                <a:gd name="T6" fmla="*/ 0 w 233"/>
                <a:gd name="T7" fmla="*/ 0 h 168"/>
                <a:gd name="T8" fmla="*/ 0 w 233"/>
                <a:gd name="T9" fmla="*/ 168 h 168"/>
                <a:gd name="T10" fmla="*/ 204 w 233"/>
                <a:gd name="T11" fmla="*/ 26 h 168"/>
                <a:gd name="T12" fmla="*/ 233 w 233"/>
                <a:gd name="T13" fmla="*/ 26 h 168"/>
                <a:gd name="T14" fmla="*/ 233 w 233"/>
                <a:gd name="T15" fmla="*/ 0 h 168"/>
                <a:gd name="T16" fmla="*/ 204 w 233"/>
                <a:gd name="T17" fmla="*/ 0 h 168"/>
                <a:gd name="T18" fmla="*/ 204 w 233"/>
                <a:gd name="T19" fmla="*/ 2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3" h="168">
                  <a:moveTo>
                    <a:pt x="0" y="168"/>
                  </a:moveTo>
                  <a:lnTo>
                    <a:pt x="188" y="168"/>
                  </a:lnTo>
                  <a:lnTo>
                    <a:pt x="188" y="0"/>
                  </a:lnTo>
                  <a:lnTo>
                    <a:pt x="0" y="0"/>
                  </a:lnTo>
                  <a:lnTo>
                    <a:pt x="0" y="168"/>
                  </a:lnTo>
                  <a:close/>
                  <a:moveTo>
                    <a:pt x="204" y="26"/>
                  </a:moveTo>
                  <a:lnTo>
                    <a:pt x="233" y="26"/>
                  </a:lnTo>
                  <a:lnTo>
                    <a:pt x="233" y="0"/>
                  </a:lnTo>
                  <a:lnTo>
                    <a:pt x="204" y="0"/>
                  </a:lnTo>
                  <a:lnTo>
                    <a:pt x="204" y="26"/>
                  </a:lnTo>
                  <a:close/>
                </a:path>
              </a:pathLst>
            </a:custGeom>
            <a:solidFill>
              <a:srgbClr val="FFFFFF"/>
            </a:solidFill>
            <a:ln w="4763">
              <a:solidFill>
                <a:srgbClr val="000000"/>
              </a:solidFill>
              <a:prstDash val="solid"/>
              <a:round/>
              <a:headEnd/>
              <a:tailEnd/>
            </a:ln>
          </p:spPr>
          <p:txBody>
            <a:bodyPr/>
            <a:lstStyle/>
            <a:p>
              <a:endParaRPr lang="en-US" b="0">
                <a:latin typeface="+mn-lt"/>
              </a:endParaRPr>
            </a:p>
          </p:txBody>
        </p:sp>
        <p:sp>
          <p:nvSpPr>
            <p:cNvPr id="1669129" name="Line 9"/>
            <p:cNvSpPr>
              <a:spLocks noChangeShapeType="1"/>
            </p:cNvSpPr>
            <p:nvPr/>
          </p:nvSpPr>
          <p:spPr bwMode="auto">
            <a:xfrm>
              <a:off x="1310" y="1379"/>
              <a:ext cx="188"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1669130" name="Line 10"/>
            <p:cNvSpPr>
              <a:spLocks noChangeShapeType="1"/>
            </p:cNvSpPr>
            <p:nvPr/>
          </p:nvSpPr>
          <p:spPr bwMode="auto">
            <a:xfrm>
              <a:off x="1310" y="1435"/>
              <a:ext cx="188"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1669131" name="Line 11"/>
            <p:cNvSpPr>
              <a:spLocks noChangeShapeType="1"/>
            </p:cNvSpPr>
            <p:nvPr/>
          </p:nvSpPr>
          <p:spPr bwMode="auto">
            <a:xfrm>
              <a:off x="1317" y="1405"/>
              <a:ext cx="172"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1669132" name="Rectangle 12"/>
            <p:cNvSpPr>
              <a:spLocks noChangeArrowheads="1"/>
            </p:cNvSpPr>
            <p:nvPr/>
          </p:nvSpPr>
          <p:spPr bwMode="auto">
            <a:xfrm>
              <a:off x="1416" y="1389"/>
              <a:ext cx="54" cy="36"/>
            </a:xfrm>
            <a:prstGeom prst="rect">
              <a:avLst/>
            </a:prstGeom>
            <a:noFill/>
            <a:ln w="4763">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US" b="0">
                <a:latin typeface="+mn-lt"/>
              </a:endParaRPr>
            </a:p>
          </p:txBody>
        </p:sp>
        <p:sp>
          <p:nvSpPr>
            <p:cNvPr id="1669133" name="Freeform 13"/>
            <p:cNvSpPr>
              <a:spLocks noEditPoints="1"/>
            </p:cNvSpPr>
            <p:nvPr/>
          </p:nvSpPr>
          <p:spPr bwMode="auto">
            <a:xfrm>
              <a:off x="1030" y="955"/>
              <a:ext cx="538" cy="401"/>
            </a:xfrm>
            <a:custGeom>
              <a:avLst/>
              <a:gdLst>
                <a:gd name="T0" fmla="*/ 452 w 538"/>
                <a:gd name="T1" fmla="*/ 285 h 401"/>
                <a:gd name="T2" fmla="*/ 472 w 538"/>
                <a:gd name="T3" fmla="*/ 285 h 401"/>
                <a:gd name="T4" fmla="*/ 472 w 538"/>
                <a:gd name="T5" fmla="*/ 278 h 401"/>
                <a:gd name="T6" fmla="*/ 452 w 538"/>
                <a:gd name="T7" fmla="*/ 278 h 401"/>
                <a:gd name="T8" fmla="*/ 452 w 538"/>
                <a:gd name="T9" fmla="*/ 285 h 401"/>
                <a:gd name="T10" fmla="*/ 121 w 538"/>
                <a:gd name="T11" fmla="*/ 239 h 401"/>
                <a:gd name="T12" fmla="*/ 121 w 538"/>
                <a:gd name="T13" fmla="*/ 27 h 401"/>
                <a:gd name="T14" fmla="*/ 417 w 538"/>
                <a:gd name="T15" fmla="*/ 27 h 401"/>
                <a:gd name="T16" fmla="*/ 417 w 538"/>
                <a:gd name="T17" fmla="*/ 239 h 401"/>
                <a:gd name="T18" fmla="*/ 121 w 538"/>
                <a:gd name="T19" fmla="*/ 239 h 401"/>
                <a:gd name="T20" fmla="*/ 108 w 538"/>
                <a:gd name="T21" fmla="*/ 252 h 401"/>
                <a:gd name="T22" fmla="*/ 430 w 538"/>
                <a:gd name="T23" fmla="*/ 252 h 401"/>
                <a:gd name="T24" fmla="*/ 430 w 538"/>
                <a:gd name="T25" fmla="*/ 14 h 401"/>
                <a:gd name="T26" fmla="*/ 446 w 538"/>
                <a:gd name="T27" fmla="*/ 14 h 401"/>
                <a:gd name="T28" fmla="*/ 446 w 538"/>
                <a:gd name="T29" fmla="*/ 0 h 401"/>
                <a:gd name="T30" fmla="*/ 96 w 538"/>
                <a:gd name="T31" fmla="*/ 0 h 401"/>
                <a:gd name="T32" fmla="*/ 96 w 538"/>
                <a:gd name="T33" fmla="*/ 265 h 401"/>
                <a:gd name="T34" fmla="*/ 108 w 538"/>
                <a:gd name="T35" fmla="*/ 265 h 401"/>
                <a:gd name="T36" fmla="*/ 108 w 538"/>
                <a:gd name="T37" fmla="*/ 252 h 401"/>
                <a:gd name="T38" fmla="*/ 0 w 538"/>
                <a:gd name="T39" fmla="*/ 388 h 401"/>
                <a:gd name="T40" fmla="*/ 54 w 538"/>
                <a:gd name="T41" fmla="*/ 388 h 401"/>
                <a:gd name="T42" fmla="*/ 54 w 538"/>
                <a:gd name="T43" fmla="*/ 368 h 401"/>
                <a:gd name="T44" fmla="*/ 0 w 538"/>
                <a:gd name="T45" fmla="*/ 368 h 401"/>
                <a:gd name="T46" fmla="*/ 0 w 538"/>
                <a:gd name="T47" fmla="*/ 388 h 401"/>
                <a:gd name="T48" fmla="*/ 316 w 538"/>
                <a:gd name="T49" fmla="*/ 401 h 401"/>
                <a:gd name="T50" fmla="*/ 430 w 538"/>
                <a:gd name="T51" fmla="*/ 401 h 401"/>
                <a:gd name="T52" fmla="*/ 430 w 538"/>
                <a:gd name="T53" fmla="*/ 391 h 401"/>
                <a:gd name="T54" fmla="*/ 316 w 538"/>
                <a:gd name="T55" fmla="*/ 391 h 401"/>
                <a:gd name="T56" fmla="*/ 316 w 538"/>
                <a:gd name="T57" fmla="*/ 401 h 401"/>
                <a:gd name="T58" fmla="*/ 523 w 538"/>
                <a:gd name="T59" fmla="*/ 378 h 401"/>
                <a:gd name="T60" fmla="*/ 538 w 538"/>
                <a:gd name="T61" fmla="*/ 378 h 401"/>
                <a:gd name="T62" fmla="*/ 538 w 538"/>
                <a:gd name="T63" fmla="*/ 368 h 401"/>
                <a:gd name="T64" fmla="*/ 523 w 538"/>
                <a:gd name="T65" fmla="*/ 368 h 401"/>
                <a:gd name="T66" fmla="*/ 523 w 538"/>
                <a:gd name="T67" fmla="*/ 378 h 401"/>
                <a:gd name="T68" fmla="*/ 523 w 538"/>
                <a:gd name="T69" fmla="*/ 394 h 401"/>
                <a:gd name="T70" fmla="*/ 538 w 538"/>
                <a:gd name="T71" fmla="*/ 394 h 401"/>
                <a:gd name="T72" fmla="*/ 538 w 538"/>
                <a:gd name="T73" fmla="*/ 388 h 401"/>
                <a:gd name="T74" fmla="*/ 523 w 538"/>
                <a:gd name="T75" fmla="*/ 388 h 401"/>
                <a:gd name="T76" fmla="*/ 523 w 538"/>
                <a:gd name="T77" fmla="*/ 394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38" h="401">
                  <a:moveTo>
                    <a:pt x="452" y="285"/>
                  </a:moveTo>
                  <a:lnTo>
                    <a:pt x="472" y="285"/>
                  </a:lnTo>
                  <a:lnTo>
                    <a:pt x="472" y="278"/>
                  </a:lnTo>
                  <a:lnTo>
                    <a:pt x="452" y="278"/>
                  </a:lnTo>
                  <a:lnTo>
                    <a:pt x="452" y="285"/>
                  </a:lnTo>
                  <a:close/>
                  <a:moveTo>
                    <a:pt x="121" y="239"/>
                  </a:moveTo>
                  <a:lnTo>
                    <a:pt x="121" y="27"/>
                  </a:lnTo>
                  <a:lnTo>
                    <a:pt x="417" y="27"/>
                  </a:lnTo>
                  <a:lnTo>
                    <a:pt x="417" y="239"/>
                  </a:lnTo>
                  <a:lnTo>
                    <a:pt x="121" y="239"/>
                  </a:lnTo>
                  <a:close/>
                  <a:moveTo>
                    <a:pt x="108" y="252"/>
                  </a:moveTo>
                  <a:lnTo>
                    <a:pt x="430" y="252"/>
                  </a:lnTo>
                  <a:lnTo>
                    <a:pt x="430" y="14"/>
                  </a:lnTo>
                  <a:lnTo>
                    <a:pt x="446" y="14"/>
                  </a:lnTo>
                  <a:lnTo>
                    <a:pt x="446" y="0"/>
                  </a:lnTo>
                  <a:lnTo>
                    <a:pt x="96" y="0"/>
                  </a:lnTo>
                  <a:lnTo>
                    <a:pt x="96" y="265"/>
                  </a:lnTo>
                  <a:lnTo>
                    <a:pt x="108" y="265"/>
                  </a:lnTo>
                  <a:lnTo>
                    <a:pt x="108" y="252"/>
                  </a:lnTo>
                  <a:close/>
                  <a:moveTo>
                    <a:pt x="0" y="388"/>
                  </a:moveTo>
                  <a:lnTo>
                    <a:pt x="54" y="388"/>
                  </a:lnTo>
                  <a:lnTo>
                    <a:pt x="54" y="368"/>
                  </a:lnTo>
                  <a:lnTo>
                    <a:pt x="0" y="368"/>
                  </a:lnTo>
                  <a:lnTo>
                    <a:pt x="0" y="388"/>
                  </a:lnTo>
                  <a:close/>
                  <a:moveTo>
                    <a:pt x="316" y="401"/>
                  </a:moveTo>
                  <a:lnTo>
                    <a:pt x="430" y="401"/>
                  </a:lnTo>
                  <a:lnTo>
                    <a:pt x="430" y="391"/>
                  </a:lnTo>
                  <a:lnTo>
                    <a:pt x="316" y="391"/>
                  </a:lnTo>
                  <a:lnTo>
                    <a:pt x="316" y="401"/>
                  </a:lnTo>
                  <a:close/>
                  <a:moveTo>
                    <a:pt x="523" y="378"/>
                  </a:moveTo>
                  <a:lnTo>
                    <a:pt x="538" y="378"/>
                  </a:lnTo>
                  <a:lnTo>
                    <a:pt x="538" y="368"/>
                  </a:lnTo>
                  <a:lnTo>
                    <a:pt x="523" y="368"/>
                  </a:lnTo>
                  <a:lnTo>
                    <a:pt x="523" y="378"/>
                  </a:lnTo>
                  <a:close/>
                  <a:moveTo>
                    <a:pt x="523" y="394"/>
                  </a:moveTo>
                  <a:lnTo>
                    <a:pt x="538" y="394"/>
                  </a:lnTo>
                  <a:lnTo>
                    <a:pt x="538" y="388"/>
                  </a:lnTo>
                  <a:lnTo>
                    <a:pt x="523" y="388"/>
                  </a:lnTo>
                  <a:lnTo>
                    <a:pt x="523" y="394"/>
                  </a:lnTo>
                  <a:close/>
                </a:path>
              </a:pathLst>
            </a:custGeom>
            <a:solidFill>
              <a:srgbClr val="000000"/>
            </a:solidFill>
            <a:ln w="4763">
              <a:solidFill>
                <a:srgbClr val="000000"/>
              </a:solidFill>
              <a:prstDash val="solid"/>
              <a:round/>
              <a:headEnd/>
              <a:tailEnd/>
            </a:ln>
          </p:spPr>
          <p:txBody>
            <a:bodyPr/>
            <a:lstStyle/>
            <a:p>
              <a:endParaRPr lang="en-US" b="0">
                <a:latin typeface="+mn-lt"/>
              </a:endParaRPr>
            </a:p>
          </p:txBody>
        </p:sp>
        <p:sp>
          <p:nvSpPr>
            <p:cNvPr id="1669134" name="Line 14"/>
            <p:cNvSpPr>
              <a:spLocks noChangeShapeType="1"/>
            </p:cNvSpPr>
            <p:nvPr/>
          </p:nvSpPr>
          <p:spPr bwMode="auto">
            <a:xfrm>
              <a:off x="1084" y="1257"/>
              <a:ext cx="430"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1669135" name="Line 15"/>
            <p:cNvSpPr>
              <a:spLocks noChangeShapeType="1"/>
            </p:cNvSpPr>
            <p:nvPr/>
          </p:nvSpPr>
          <p:spPr bwMode="auto">
            <a:xfrm flipV="1">
              <a:off x="1193" y="1257"/>
              <a:ext cx="1" cy="19"/>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1669136" name="Line 16"/>
            <p:cNvSpPr>
              <a:spLocks noChangeShapeType="1"/>
            </p:cNvSpPr>
            <p:nvPr/>
          </p:nvSpPr>
          <p:spPr bwMode="auto">
            <a:xfrm flipV="1">
              <a:off x="1301" y="1257"/>
              <a:ext cx="1" cy="19"/>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grpSp>
      <p:grpSp>
        <p:nvGrpSpPr>
          <p:cNvPr id="1669137" name="Group 17"/>
          <p:cNvGrpSpPr>
            <a:grpSpLocks/>
          </p:cNvGrpSpPr>
          <p:nvPr/>
        </p:nvGrpSpPr>
        <p:grpSpPr bwMode="auto">
          <a:xfrm>
            <a:off x="7477125" y="6096001"/>
            <a:ext cx="371475" cy="381000"/>
            <a:chOff x="1014" y="912"/>
            <a:chExt cx="574" cy="596"/>
          </a:xfrm>
        </p:grpSpPr>
        <p:sp>
          <p:nvSpPr>
            <p:cNvPr id="1669138" name="Freeform 18"/>
            <p:cNvSpPr>
              <a:spLocks/>
            </p:cNvSpPr>
            <p:nvPr/>
          </p:nvSpPr>
          <p:spPr bwMode="auto">
            <a:xfrm>
              <a:off x="1014" y="912"/>
              <a:ext cx="574" cy="596"/>
            </a:xfrm>
            <a:custGeom>
              <a:avLst/>
              <a:gdLst>
                <a:gd name="T0" fmla="*/ 124 w 574"/>
                <a:gd name="T1" fmla="*/ 391 h 596"/>
                <a:gd name="T2" fmla="*/ 0 w 574"/>
                <a:gd name="T3" fmla="*/ 391 h 596"/>
                <a:gd name="T4" fmla="*/ 0 w 574"/>
                <a:gd name="T5" fmla="*/ 596 h 596"/>
                <a:gd name="T6" fmla="*/ 574 w 574"/>
                <a:gd name="T7" fmla="*/ 596 h 596"/>
                <a:gd name="T8" fmla="*/ 574 w 574"/>
                <a:gd name="T9" fmla="*/ 391 h 596"/>
                <a:gd name="T10" fmla="*/ 446 w 574"/>
                <a:gd name="T11" fmla="*/ 391 h 596"/>
                <a:gd name="T12" fmla="*/ 446 w 574"/>
                <a:gd name="T13" fmla="*/ 364 h 596"/>
                <a:gd name="T14" fmla="*/ 500 w 574"/>
                <a:gd name="T15" fmla="*/ 364 h 596"/>
                <a:gd name="T16" fmla="*/ 500 w 574"/>
                <a:gd name="T17" fmla="*/ 0 h 596"/>
                <a:gd name="T18" fmla="*/ 70 w 574"/>
                <a:gd name="T19" fmla="*/ 0 h 596"/>
                <a:gd name="T20" fmla="*/ 70 w 574"/>
                <a:gd name="T21" fmla="*/ 364 h 596"/>
                <a:gd name="T22" fmla="*/ 124 w 574"/>
                <a:gd name="T23" fmla="*/ 364 h 596"/>
                <a:gd name="T24" fmla="*/ 124 w 574"/>
                <a:gd name="T25" fmla="*/ 391 h 5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4" h="596">
                  <a:moveTo>
                    <a:pt x="124" y="391"/>
                  </a:moveTo>
                  <a:lnTo>
                    <a:pt x="0" y="391"/>
                  </a:lnTo>
                  <a:lnTo>
                    <a:pt x="0" y="596"/>
                  </a:lnTo>
                  <a:lnTo>
                    <a:pt x="574" y="596"/>
                  </a:lnTo>
                  <a:lnTo>
                    <a:pt x="574" y="391"/>
                  </a:lnTo>
                  <a:lnTo>
                    <a:pt x="446" y="391"/>
                  </a:lnTo>
                  <a:lnTo>
                    <a:pt x="446" y="364"/>
                  </a:lnTo>
                  <a:lnTo>
                    <a:pt x="500" y="364"/>
                  </a:lnTo>
                  <a:lnTo>
                    <a:pt x="500" y="0"/>
                  </a:lnTo>
                  <a:lnTo>
                    <a:pt x="70" y="0"/>
                  </a:lnTo>
                  <a:lnTo>
                    <a:pt x="70" y="364"/>
                  </a:lnTo>
                  <a:lnTo>
                    <a:pt x="124" y="364"/>
                  </a:lnTo>
                  <a:lnTo>
                    <a:pt x="124" y="391"/>
                  </a:lnTo>
                  <a:close/>
                </a:path>
              </a:pathLst>
            </a:custGeom>
            <a:solidFill>
              <a:srgbClr val="FFFFFF"/>
            </a:solidFill>
            <a:ln w="15875">
              <a:solidFill>
                <a:srgbClr val="000000"/>
              </a:solidFill>
              <a:prstDash val="solid"/>
              <a:round/>
              <a:headEnd/>
              <a:tailEnd/>
            </a:ln>
          </p:spPr>
          <p:txBody>
            <a:bodyPr/>
            <a:lstStyle/>
            <a:p>
              <a:endParaRPr lang="en-US" b="0">
                <a:latin typeface="+mn-lt"/>
              </a:endParaRPr>
            </a:p>
          </p:txBody>
        </p:sp>
        <p:sp>
          <p:nvSpPr>
            <p:cNvPr id="1669139" name="Line 19"/>
            <p:cNvSpPr>
              <a:spLocks noChangeShapeType="1"/>
            </p:cNvSpPr>
            <p:nvPr/>
          </p:nvSpPr>
          <p:spPr bwMode="auto">
            <a:xfrm>
              <a:off x="1138" y="1303"/>
              <a:ext cx="322" cy="1"/>
            </a:xfrm>
            <a:prstGeom prst="line">
              <a:avLst/>
            </a:prstGeom>
            <a:noFill/>
            <a:ln w="1587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1669140" name="Line 20"/>
            <p:cNvSpPr>
              <a:spLocks noChangeShapeType="1"/>
            </p:cNvSpPr>
            <p:nvPr/>
          </p:nvSpPr>
          <p:spPr bwMode="auto">
            <a:xfrm>
              <a:off x="1138" y="1276"/>
              <a:ext cx="322" cy="1"/>
            </a:xfrm>
            <a:prstGeom prst="line">
              <a:avLst/>
            </a:prstGeom>
            <a:noFill/>
            <a:ln w="1587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1669141" name="Freeform 21"/>
            <p:cNvSpPr>
              <a:spLocks noEditPoints="1"/>
            </p:cNvSpPr>
            <p:nvPr/>
          </p:nvSpPr>
          <p:spPr bwMode="auto">
            <a:xfrm>
              <a:off x="1310" y="1323"/>
              <a:ext cx="233" cy="168"/>
            </a:xfrm>
            <a:custGeom>
              <a:avLst/>
              <a:gdLst>
                <a:gd name="T0" fmla="*/ 0 w 233"/>
                <a:gd name="T1" fmla="*/ 168 h 168"/>
                <a:gd name="T2" fmla="*/ 188 w 233"/>
                <a:gd name="T3" fmla="*/ 168 h 168"/>
                <a:gd name="T4" fmla="*/ 188 w 233"/>
                <a:gd name="T5" fmla="*/ 0 h 168"/>
                <a:gd name="T6" fmla="*/ 0 w 233"/>
                <a:gd name="T7" fmla="*/ 0 h 168"/>
                <a:gd name="T8" fmla="*/ 0 w 233"/>
                <a:gd name="T9" fmla="*/ 168 h 168"/>
                <a:gd name="T10" fmla="*/ 204 w 233"/>
                <a:gd name="T11" fmla="*/ 26 h 168"/>
                <a:gd name="T12" fmla="*/ 233 w 233"/>
                <a:gd name="T13" fmla="*/ 26 h 168"/>
                <a:gd name="T14" fmla="*/ 233 w 233"/>
                <a:gd name="T15" fmla="*/ 0 h 168"/>
                <a:gd name="T16" fmla="*/ 204 w 233"/>
                <a:gd name="T17" fmla="*/ 0 h 168"/>
                <a:gd name="T18" fmla="*/ 204 w 233"/>
                <a:gd name="T19" fmla="*/ 2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3" h="168">
                  <a:moveTo>
                    <a:pt x="0" y="168"/>
                  </a:moveTo>
                  <a:lnTo>
                    <a:pt x="188" y="168"/>
                  </a:lnTo>
                  <a:lnTo>
                    <a:pt x="188" y="0"/>
                  </a:lnTo>
                  <a:lnTo>
                    <a:pt x="0" y="0"/>
                  </a:lnTo>
                  <a:lnTo>
                    <a:pt x="0" y="168"/>
                  </a:lnTo>
                  <a:close/>
                  <a:moveTo>
                    <a:pt x="204" y="26"/>
                  </a:moveTo>
                  <a:lnTo>
                    <a:pt x="233" y="26"/>
                  </a:lnTo>
                  <a:lnTo>
                    <a:pt x="233" y="0"/>
                  </a:lnTo>
                  <a:lnTo>
                    <a:pt x="204" y="0"/>
                  </a:lnTo>
                  <a:lnTo>
                    <a:pt x="204" y="26"/>
                  </a:lnTo>
                  <a:close/>
                </a:path>
              </a:pathLst>
            </a:custGeom>
            <a:solidFill>
              <a:srgbClr val="FFFFFF"/>
            </a:solidFill>
            <a:ln w="4763">
              <a:solidFill>
                <a:srgbClr val="000000"/>
              </a:solidFill>
              <a:prstDash val="solid"/>
              <a:round/>
              <a:headEnd/>
              <a:tailEnd/>
            </a:ln>
          </p:spPr>
          <p:txBody>
            <a:bodyPr/>
            <a:lstStyle/>
            <a:p>
              <a:endParaRPr lang="en-US" b="0">
                <a:latin typeface="+mn-lt"/>
              </a:endParaRPr>
            </a:p>
          </p:txBody>
        </p:sp>
        <p:sp>
          <p:nvSpPr>
            <p:cNvPr id="1669142" name="Line 22"/>
            <p:cNvSpPr>
              <a:spLocks noChangeShapeType="1"/>
            </p:cNvSpPr>
            <p:nvPr/>
          </p:nvSpPr>
          <p:spPr bwMode="auto">
            <a:xfrm>
              <a:off x="1310" y="1379"/>
              <a:ext cx="188"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1669143" name="Line 23"/>
            <p:cNvSpPr>
              <a:spLocks noChangeShapeType="1"/>
            </p:cNvSpPr>
            <p:nvPr/>
          </p:nvSpPr>
          <p:spPr bwMode="auto">
            <a:xfrm>
              <a:off x="1310" y="1435"/>
              <a:ext cx="188"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1669144" name="Line 24"/>
            <p:cNvSpPr>
              <a:spLocks noChangeShapeType="1"/>
            </p:cNvSpPr>
            <p:nvPr/>
          </p:nvSpPr>
          <p:spPr bwMode="auto">
            <a:xfrm>
              <a:off x="1317" y="1405"/>
              <a:ext cx="172"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1669145" name="Rectangle 25"/>
            <p:cNvSpPr>
              <a:spLocks noChangeArrowheads="1"/>
            </p:cNvSpPr>
            <p:nvPr/>
          </p:nvSpPr>
          <p:spPr bwMode="auto">
            <a:xfrm>
              <a:off x="1416" y="1389"/>
              <a:ext cx="54" cy="36"/>
            </a:xfrm>
            <a:prstGeom prst="rect">
              <a:avLst/>
            </a:prstGeom>
            <a:noFill/>
            <a:ln w="4763">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US" b="0">
                <a:latin typeface="+mn-lt"/>
              </a:endParaRPr>
            </a:p>
          </p:txBody>
        </p:sp>
        <p:sp>
          <p:nvSpPr>
            <p:cNvPr id="1669146" name="Freeform 26"/>
            <p:cNvSpPr>
              <a:spLocks noEditPoints="1"/>
            </p:cNvSpPr>
            <p:nvPr/>
          </p:nvSpPr>
          <p:spPr bwMode="auto">
            <a:xfrm>
              <a:off x="1030" y="955"/>
              <a:ext cx="538" cy="401"/>
            </a:xfrm>
            <a:custGeom>
              <a:avLst/>
              <a:gdLst>
                <a:gd name="T0" fmla="*/ 452 w 538"/>
                <a:gd name="T1" fmla="*/ 285 h 401"/>
                <a:gd name="T2" fmla="*/ 472 w 538"/>
                <a:gd name="T3" fmla="*/ 285 h 401"/>
                <a:gd name="T4" fmla="*/ 472 w 538"/>
                <a:gd name="T5" fmla="*/ 278 h 401"/>
                <a:gd name="T6" fmla="*/ 452 w 538"/>
                <a:gd name="T7" fmla="*/ 278 h 401"/>
                <a:gd name="T8" fmla="*/ 452 w 538"/>
                <a:gd name="T9" fmla="*/ 285 h 401"/>
                <a:gd name="T10" fmla="*/ 121 w 538"/>
                <a:gd name="T11" fmla="*/ 239 h 401"/>
                <a:gd name="T12" fmla="*/ 121 w 538"/>
                <a:gd name="T13" fmla="*/ 27 h 401"/>
                <a:gd name="T14" fmla="*/ 417 w 538"/>
                <a:gd name="T15" fmla="*/ 27 h 401"/>
                <a:gd name="T16" fmla="*/ 417 w 538"/>
                <a:gd name="T17" fmla="*/ 239 h 401"/>
                <a:gd name="T18" fmla="*/ 121 w 538"/>
                <a:gd name="T19" fmla="*/ 239 h 401"/>
                <a:gd name="T20" fmla="*/ 108 w 538"/>
                <a:gd name="T21" fmla="*/ 252 h 401"/>
                <a:gd name="T22" fmla="*/ 430 w 538"/>
                <a:gd name="T23" fmla="*/ 252 h 401"/>
                <a:gd name="T24" fmla="*/ 430 w 538"/>
                <a:gd name="T25" fmla="*/ 14 h 401"/>
                <a:gd name="T26" fmla="*/ 446 w 538"/>
                <a:gd name="T27" fmla="*/ 14 h 401"/>
                <a:gd name="T28" fmla="*/ 446 w 538"/>
                <a:gd name="T29" fmla="*/ 0 h 401"/>
                <a:gd name="T30" fmla="*/ 96 w 538"/>
                <a:gd name="T31" fmla="*/ 0 h 401"/>
                <a:gd name="T32" fmla="*/ 96 w 538"/>
                <a:gd name="T33" fmla="*/ 265 h 401"/>
                <a:gd name="T34" fmla="*/ 108 w 538"/>
                <a:gd name="T35" fmla="*/ 265 h 401"/>
                <a:gd name="T36" fmla="*/ 108 w 538"/>
                <a:gd name="T37" fmla="*/ 252 h 401"/>
                <a:gd name="T38" fmla="*/ 0 w 538"/>
                <a:gd name="T39" fmla="*/ 388 h 401"/>
                <a:gd name="T40" fmla="*/ 54 w 538"/>
                <a:gd name="T41" fmla="*/ 388 h 401"/>
                <a:gd name="T42" fmla="*/ 54 w 538"/>
                <a:gd name="T43" fmla="*/ 368 h 401"/>
                <a:gd name="T44" fmla="*/ 0 w 538"/>
                <a:gd name="T45" fmla="*/ 368 h 401"/>
                <a:gd name="T46" fmla="*/ 0 w 538"/>
                <a:gd name="T47" fmla="*/ 388 h 401"/>
                <a:gd name="T48" fmla="*/ 316 w 538"/>
                <a:gd name="T49" fmla="*/ 401 h 401"/>
                <a:gd name="T50" fmla="*/ 430 w 538"/>
                <a:gd name="T51" fmla="*/ 401 h 401"/>
                <a:gd name="T52" fmla="*/ 430 w 538"/>
                <a:gd name="T53" fmla="*/ 391 h 401"/>
                <a:gd name="T54" fmla="*/ 316 w 538"/>
                <a:gd name="T55" fmla="*/ 391 h 401"/>
                <a:gd name="T56" fmla="*/ 316 w 538"/>
                <a:gd name="T57" fmla="*/ 401 h 401"/>
                <a:gd name="T58" fmla="*/ 523 w 538"/>
                <a:gd name="T59" fmla="*/ 378 h 401"/>
                <a:gd name="T60" fmla="*/ 538 w 538"/>
                <a:gd name="T61" fmla="*/ 378 h 401"/>
                <a:gd name="T62" fmla="*/ 538 w 538"/>
                <a:gd name="T63" fmla="*/ 368 h 401"/>
                <a:gd name="T64" fmla="*/ 523 w 538"/>
                <a:gd name="T65" fmla="*/ 368 h 401"/>
                <a:gd name="T66" fmla="*/ 523 w 538"/>
                <a:gd name="T67" fmla="*/ 378 h 401"/>
                <a:gd name="T68" fmla="*/ 523 w 538"/>
                <a:gd name="T69" fmla="*/ 394 h 401"/>
                <a:gd name="T70" fmla="*/ 538 w 538"/>
                <a:gd name="T71" fmla="*/ 394 h 401"/>
                <a:gd name="T72" fmla="*/ 538 w 538"/>
                <a:gd name="T73" fmla="*/ 388 h 401"/>
                <a:gd name="T74" fmla="*/ 523 w 538"/>
                <a:gd name="T75" fmla="*/ 388 h 401"/>
                <a:gd name="T76" fmla="*/ 523 w 538"/>
                <a:gd name="T77" fmla="*/ 394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38" h="401">
                  <a:moveTo>
                    <a:pt x="452" y="285"/>
                  </a:moveTo>
                  <a:lnTo>
                    <a:pt x="472" y="285"/>
                  </a:lnTo>
                  <a:lnTo>
                    <a:pt x="472" y="278"/>
                  </a:lnTo>
                  <a:lnTo>
                    <a:pt x="452" y="278"/>
                  </a:lnTo>
                  <a:lnTo>
                    <a:pt x="452" y="285"/>
                  </a:lnTo>
                  <a:close/>
                  <a:moveTo>
                    <a:pt x="121" y="239"/>
                  </a:moveTo>
                  <a:lnTo>
                    <a:pt x="121" y="27"/>
                  </a:lnTo>
                  <a:lnTo>
                    <a:pt x="417" y="27"/>
                  </a:lnTo>
                  <a:lnTo>
                    <a:pt x="417" y="239"/>
                  </a:lnTo>
                  <a:lnTo>
                    <a:pt x="121" y="239"/>
                  </a:lnTo>
                  <a:close/>
                  <a:moveTo>
                    <a:pt x="108" y="252"/>
                  </a:moveTo>
                  <a:lnTo>
                    <a:pt x="430" y="252"/>
                  </a:lnTo>
                  <a:lnTo>
                    <a:pt x="430" y="14"/>
                  </a:lnTo>
                  <a:lnTo>
                    <a:pt x="446" y="14"/>
                  </a:lnTo>
                  <a:lnTo>
                    <a:pt x="446" y="0"/>
                  </a:lnTo>
                  <a:lnTo>
                    <a:pt x="96" y="0"/>
                  </a:lnTo>
                  <a:lnTo>
                    <a:pt x="96" y="265"/>
                  </a:lnTo>
                  <a:lnTo>
                    <a:pt x="108" y="265"/>
                  </a:lnTo>
                  <a:lnTo>
                    <a:pt x="108" y="252"/>
                  </a:lnTo>
                  <a:close/>
                  <a:moveTo>
                    <a:pt x="0" y="388"/>
                  </a:moveTo>
                  <a:lnTo>
                    <a:pt x="54" y="388"/>
                  </a:lnTo>
                  <a:lnTo>
                    <a:pt x="54" y="368"/>
                  </a:lnTo>
                  <a:lnTo>
                    <a:pt x="0" y="368"/>
                  </a:lnTo>
                  <a:lnTo>
                    <a:pt x="0" y="388"/>
                  </a:lnTo>
                  <a:close/>
                  <a:moveTo>
                    <a:pt x="316" y="401"/>
                  </a:moveTo>
                  <a:lnTo>
                    <a:pt x="430" y="401"/>
                  </a:lnTo>
                  <a:lnTo>
                    <a:pt x="430" y="391"/>
                  </a:lnTo>
                  <a:lnTo>
                    <a:pt x="316" y="391"/>
                  </a:lnTo>
                  <a:lnTo>
                    <a:pt x="316" y="401"/>
                  </a:lnTo>
                  <a:close/>
                  <a:moveTo>
                    <a:pt x="523" y="378"/>
                  </a:moveTo>
                  <a:lnTo>
                    <a:pt x="538" y="378"/>
                  </a:lnTo>
                  <a:lnTo>
                    <a:pt x="538" y="368"/>
                  </a:lnTo>
                  <a:lnTo>
                    <a:pt x="523" y="368"/>
                  </a:lnTo>
                  <a:lnTo>
                    <a:pt x="523" y="378"/>
                  </a:lnTo>
                  <a:close/>
                  <a:moveTo>
                    <a:pt x="523" y="394"/>
                  </a:moveTo>
                  <a:lnTo>
                    <a:pt x="538" y="394"/>
                  </a:lnTo>
                  <a:lnTo>
                    <a:pt x="538" y="388"/>
                  </a:lnTo>
                  <a:lnTo>
                    <a:pt x="523" y="388"/>
                  </a:lnTo>
                  <a:lnTo>
                    <a:pt x="523" y="394"/>
                  </a:lnTo>
                  <a:close/>
                </a:path>
              </a:pathLst>
            </a:custGeom>
            <a:solidFill>
              <a:srgbClr val="000000"/>
            </a:solidFill>
            <a:ln w="4763">
              <a:solidFill>
                <a:srgbClr val="000000"/>
              </a:solidFill>
              <a:prstDash val="solid"/>
              <a:round/>
              <a:headEnd/>
              <a:tailEnd/>
            </a:ln>
          </p:spPr>
          <p:txBody>
            <a:bodyPr/>
            <a:lstStyle/>
            <a:p>
              <a:endParaRPr lang="en-US" b="0">
                <a:latin typeface="+mn-lt"/>
              </a:endParaRPr>
            </a:p>
          </p:txBody>
        </p:sp>
        <p:sp>
          <p:nvSpPr>
            <p:cNvPr id="1669147" name="Line 27"/>
            <p:cNvSpPr>
              <a:spLocks noChangeShapeType="1"/>
            </p:cNvSpPr>
            <p:nvPr/>
          </p:nvSpPr>
          <p:spPr bwMode="auto">
            <a:xfrm>
              <a:off x="1084" y="1257"/>
              <a:ext cx="430"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1669148" name="Line 28"/>
            <p:cNvSpPr>
              <a:spLocks noChangeShapeType="1"/>
            </p:cNvSpPr>
            <p:nvPr/>
          </p:nvSpPr>
          <p:spPr bwMode="auto">
            <a:xfrm flipV="1">
              <a:off x="1193" y="1257"/>
              <a:ext cx="1" cy="19"/>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1669149" name="Line 29"/>
            <p:cNvSpPr>
              <a:spLocks noChangeShapeType="1"/>
            </p:cNvSpPr>
            <p:nvPr/>
          </p:nvSpPr>
          <p:spPr bwMode="auto">
            <a:xfrm flipV="1">
              <a:off x="1301" y="1257"/>
              <a:ext cx="1" cy="19"/>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grpSp>
      <p:grpSp>
        <p:nvGrpSpPr>
          <p:cNvPr id="1669150" name="Group 30"/>
          <p:cNvGrpSpPr>
            <a:grpSpLocks/>
          </p:cNvGrpSpPr>
          <p:nvPr/>
        </p:nvGrpSpPr>
        <p:grpSpPr bwMode="auto">
          <a:xfrm>
            <a:off x="1219200" y="6096001"/>
            <a:ext cx="371475" cy="381000"/>
            <a:chOff x="1014" y="912"/>
            <a:chExt cx="574" cy="596"/>
          </a:xfrm>
        </p:grpSpPr>
        <p:sp>
          <p:nvSpPr>
            <p:cNvPr id="1669151" name="Freeform 31"/>
            <p:cNvSpPr>
              <a:spLocks/>
            </p:cNvSpPr>
            <p:nvPr/>
          </p:nvSpPr>
          <p:spPr bwMode="auto">
            <a:xfrm>
              <a:off x="1014" y="912"/>
              <a:ext cx="574" cy="596"/>
            </a:xfrm>
            <a:custGeom>
              <a:avLst/>
              <a:gdLst>
                <a:gd name="T0" fmla="*/ 124 w 574"/>
                <a:gd name="T1" fmla="*/ 391 h 596"/>
                <a:gd name="T2" fmla="*/ 0 w 574"/>
                <a:gd name="T3" fmla="*/ 391 h 596"/>
                <a:gd name="T4" fmla="*/ 0 w 574"/>
                <a:gd name="T5" fmla="*/ 596 h 596"/>
                <a:gd name="T6" fmla="*/ 574 w 574"/>
                <a:gd name="T7" fmla="*/ 596 h 596"/>
                <a:gd name="T8" fmla="*/ 574 w 574"/>
                <a:gd name="T9" fmla="*/ 391 h 596"/>
                <a:gd name="T10" fmla="*/ 446 w 574"/>
                <a:gd name="T11" fmla="*/ 391 h 596"/>
                <a:gd name="T12" fmla="*/ 446 w 574"/>
                <a:gd name="T13" fmla="*/ 364 h 596"/>
                <a:gd name="T14" fmla="*/ 500 w 574"/>
                <a:gd name="T15" fmla="*/ 364 h 596"/>
                <a:gd name="T16" fmla="*/ 500 w 574"/>
                <a:gd name="T17" fmla="*/ 0 h 596"/>
                <a:gd name="T18" fmla="*/ 70 w 574"/>
                <a:gd name="T19" fmla="*/ 0 h 596"/>
                <a:gd name="T20" fmla="*/ 70 w 574"/>
                <a:gd name="T21" fmla="*/ 364 h 596"/>
                <a:gd name="T22" fmla="*/ 124 w 574"/>
                <a:gd name="T23" fmla="*/ 364 h 596"/>
                <a:gd name="T24" fmla="*/ 124 w 574"/>
                <a:gd name="T25" fmla="*/ 391 h 5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4" h="596">
                  <a:moveTo>
                    <a:pt x="124" y="391"/>
                  </a:moveTo>
                  <a:lnTo>
                    <a:pt x="0" y="391"/>
                  </a:lnTo>
                  <a:lnTo>
                    <a:pt x="0" y="596"/>
                  </a:lnTo>
                  <a:lnTo>
                    <a:pt x="574" y="596"/>
                  </a:lnTo>
                  <a:lnTo>
                    <a:pt x="574" y="391"/>
                  </a:lnTo>
                  <a:lnTo>
                    <a:pt x="446" y="391"/>
                  </a:lnTo>
                  <a:lnTo>
                    <a:pt x="446" y="364"/>
                  </a:lnTo>
                  <a:lnTo>
                    <a:pt x="500" y="364"/>
                  </a:lnTo>
                  <a:lnTo>
                    <a:pt x="500" y="0"/>
                  </a:lnTo>
                  <a:lnTo>
                    <a:pt x="70" y="0"/>
                  </a:lnTo>
                  <a:lnTo>
                    <a:pt x="70" y="364"/>
                  </a:lnTo>
                  <a:lnTo>
                    <a:pt x="124" y="364"/>
                  </a:lnTo>
                  <a:lnTo>
                    <a:pt x="124" y="391"/>
                  </a:lnTo>
                  <a:close/>
                </a:path>
              </a:pathLst>
            </a:custGeom>
            <a:solidFill>
              <a:srgbClr val="FFFFFF"/>
            </a:solidFill>
            <a:ln w="15875">
              <a:solidFill>
                <a:srgbClr val="000000"/>
              </a:solidFill>
              <a:prstDash val="solid"/>
              <a:round/>
              <a:headEnd/>
              <a:tailEnd/>
            </a:ln>
          </p:spPr>
          <p:txBody>
            <a:bodyPr/>
            <a:lstStyle/>
            <a:p>
              <a:endParaRPr lang="en-US" b="0">
                <a:latin typeface="+mn-lt"/>
              </a:endParaRPr>
            </a:p>
          </p:txBody>
        </p:sp>
        <p:sp>
          <p:nvSpPr>
            <p:cNvPr id="1669152" name="Line 32"/>
            <p:cNvSpPr>
              <a:spLocks noChangeShapeType="1"/>
            </p:cNvSpPr>
            <p:nvPr/>
          </p:nvSpPr>
          <p:spPr bwMode="auto">
            <a:xfrm>
              <a:off x="1138" y="1303"/>
              <a:ext cx="322" cy="1"/>
            </a:xfrm>
            <a:prstGeom prst="line">
              <a:avLst/>
            </a:prstGeom>
            <a:noFill/>
            <a:ln w="1587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1669153" name="Line 33"/>
            <p:cNvSpPr>
              <a:spLocks noChangeShapeType="1"/>
            </p:cNvSpPr>
            <p:nvPr/>
          </p:nvSpPr>
          <p:spPr bwMode="auto">
            <a:xfrm>
              <a:off x="1138" y="1276"/>
              <a:ext cx="322" cy="1"/>
            </a:xfrm>
            <a:prstGeom prst="line">
              <a:avLst/>
            </a:prstGeom>
            <a:noFill/>
            <a:ln w="1587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1669154" name="Freeform 34"/>
            <p:cNvSpPr>
              <a:spLocks noEditPoints="1"/>
            </p:cNvSpPr>
            <p:nvPr/>
          </p:nvSpPr>
          <p:spPr bwMode="auto">
            <a:xfrm>
              <a:off x="1310" y="1323"/>
              <a:ext cx="233" cy="168"/>
            </a:xfrm>
            <a:custGeom>
              <a:avLst/>
              <a:gdLst>
                <a:gd name="T0" fmla="*/ 0 w 233"/>
                <a:gd name="T1" fmla="*/ 168 h 168"/>
                <a:gd name="T2" fmla="*/ 188 w 233"/>
                <a:gd name="T3" fmla="*/ 168 h 168"/>
                <a:gd name="T4" fmla="*/ 188 w 233"/>
                <a:gd name="T5" fmla="*/ 0 h 168"/>
                <a:gd name="T6" fmla="*/ 0 w 233"/>
                <a:gd name="T7" fmla="*/ 0 h 168"/>
                <a:gd name="T8" fmla="*/ 0 w 233"/>
                <a:gd name="T9" fmla="*/ 168 h 168"/>
                <a:gd name="T10" fmla="*/ 204 w 233"/>
                <a:gd name="T11" fmla="*/ 26 h 168"/>
                <a:gd name="T12" fmla="*/ 233 w 233"/>
                <a:gd name="T13" fmla="*/ 26 h 168"/>
                <a:gd name="T14" fmla="*/ 233 w 233"/>
                <a:gd name="T15" fmla="*/ 0 h 168"/>
                <a:gd name="T16" fmla="*/ 204 w 233"/>
                <a:gd name="T17" fmla="*/ 0 h 168"/>
                <a:gd name="T18" fmla="*/ 204 w 233"/>
                <a:gd name="T19" fmla="*/ 2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3" h="168">
                  <a:moveTo>
                    <a:pt x="0" y="168"/>
                  </a:moveTo>
                  <a:lnTo>
                    <a:pt x="188" y="168"/>
                  </a:lnTo>
                  <a:lnTo>
                    <a:pt x="188" y="0"/>
                  </a:lnTo>
                  <a:lnTo>
                    <a:pt x="0" y="0"/>
                  </a:lnTo>
                  <a:lnTo>
                    <a:pt x="0" y="168"/>
                  </a:lnTo>
                  <a:close/>
                  <a:moveTo>
                    <a:pt x="204" y="26"/>
                  </a:moveTo>
                  <a:lnTo>
                    <a:pt x="233" y="26"/>
                  </a:lnTo>
                  <a:lnTo>
                    <a:pt x="233" y="0"/>
                  </a:lnTo>
                  <a:lnTo>
                    <a:pt x="204" y="0"/>
                  </a:lnTo>
                  <a:lnTo>
                    <a:pt x="204" y="26"/>
                  </a:lnTo>
                  <a:close/>
                </a:path>
              </a:pathLst>
            </a:custGeom>
            <a:solidFill>
              <a:srgbClr val="FFFFFF"/>
            </a:solidFill>
            <a:ln w="4763">
              <a:solidFill>
                <a:srgbClr val="000000"/>
              </a:solidFill>
              <a:prstDash val="solid"/>
              <a:round/>
              <a:headEnd/>
              <a:tailEnd/>
            </a:ln>
          </p:spPr>
          <p:txBody>
            <a:bodyPr/>
            <a:lstStyle/>
            <a:p>
              <a:endParaRPr lang="en-US" b="0">
                <a:latin typeface="+mn-lt"/>
              </a:endParaRPr>
            </a:p>
          </p:txBody>
        </p:sp>
        <p:sp>
          <p:nvSpPr>
            <p:cNvPr id="1669155" name="Line 35"/>
            <p:cNvSpPr>
              <a:spLocks noChangeShapeType="1"/>
            </p:cNvSpPr>
            <p:nvPr/>
          </p:nvSpPr>
          <p:spPr bwMode="auto">
            <a:xfrm>
              <a:off x="1310" y="1379"/>
              <a:ext cx="188"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1669156" name="Line 36"/>
            <p:cNvSpPr>
              <a:spLocks noChangeShapeType="1"/>
            </p:cNvSpPr>
            <p:nvPr/>
          </p:nvSpPr>
          <p:spPr bwMode="auto">
            <a:xfrm>
              <a:off x="1310" y="1435"/>
              <a:ext cx="188"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1669157" name="Line 37"/>
            <p:cNvSpPr>
              <a:spLocks noChangeShapeType="1"/>
            </p:cNvSpPr>
            <p:nvPr/>
          </p:nvSpPr>
          <p:spPr bwMode="auto">
            <a:xfrm>
              <a:off x="1317" y="1405"/>
              <a:ext cx="172"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1669158" name="Rectangle 38"/>
            <p:cNvSpPr>
              <a:spLocks noChangeArrowheads="1"/>
            </p:cNvSpPr>
            <p:nvPr/>
          </p:nvSpPr>
          <p:spPr bwMode="auto">
            <a:xfrm>
              <a:off x="1416" y="1389"/>
              <a:ext cx="54" cy="36"/>
            </a:xfrm>
            <a:prstGeom prst="rect">
              <a:avLst/>
            </a:prstGeom>
            <a:noFill/>
            <a:ln w="4763">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US" b="0">
                <a:latin typeface="+mn-lt"/>
              </a:endParaRPr>
            </a:p>
          </p:txBody>
        </p:sp>
        <p:sp>
          <p:nvSpPr>
            <p:cNvPr id="1669159" name="Freeform 39"/>
            <p:cNvSpPr>
              <a:spLocks noEditPoints="1"/>
            </p:cNvSpPr>
            <p:nvPr/>
          </p:nvSpPr>
          <p:spPr bwMode="auto">
            <a:xfrm>
              <a:off x="1030" y="955"/>
              <a:ext cx="538" cy="401"/>
            </a:xfrm>
            <a:custGeom>
              <a:avLst/>
              <a:gdLst>
                <a:gd name="T0" fmla="*/ 452 w 538"/>
                <a:gd name="T1" fmla="*/ 285 h 401"/>
                <a:gd name="T2" fmla="*/ 472 w 538"/>
                <a:gd name="T3" fmla="*/ 285 h 401"/>
                <a:gd name="T4" fmla="*/ 472 w 538"/>
                <a:gd name="T5" fmla="*/ 278 h 401"/>
                <a:gd name="T6" fmla="*/ 452 w 538"/>
                <a:gd name="T7" fmla="*/ 278 h 401"/>
                <a:gd name="T8" fmla="*/ 452 w 538"/>
                <a:gd name="T9" fmla="*/ 285 h 401"/>
                <a:gd name="T10" fmla="*/ 121 w 538"/>
                <a:gd name="T11" fmla="*/ 239 h 401"/>
                <a:gd name="T12" fmla="*/ 121 w 538"/>
                <a:gd name="T13" fmla="*/ 27 h 401"/>
                <a:gd name="T14" fmla="*/ 417 w 538"/>
                <a:gd name="T15" fmla="*/ 27 h 401"/>
                <a:gd name="T16" fmla="*/ 417 w 538"/>
                <a:gd name="T17" fmla="*/ 239 h 401"/>
                <a:gd name="T18" fmla="*/ 121 w 538"/>
                <a:gd name="T19" fmla="*/ 239 h 401"/>
                <a:gd name="T20" fmla="*/ 108 w 538"/>
                <a:gd name="T21" fmla="*/ 252 h 401"/>
                <a:gd name="T22" fmla="*/ 430 w 538"/>
                <a:gd name="T23" fmla="*/ 252 h 401"/>
                <a:gd name="T24" fmla="*/ 430 w 538"/>
                <a:gd name="T25" fmla="*/ 14 h 401"/>
                <a:gd name="T26" fmla="*/ 446 w 538"/>
                <a:gd name="T27" fmla="*/ 14 h 401"/>
                <a:gd name="T28" fmla="*/ 446 w 538"/>
                <a:gd name="T29" fmla="*/ 0 h 401"/>
                <a:gd name="T30" fmla="*/ 96 w 538"/>
                <a:gd name="T31" fmla="*/ 0 h 401"/>
                <a:gd name="T32" fmla="*/ 96 w 538"/>
                <a:gd name="T33" fmla="*/ 265 h 401"/>
                <a:gd name="T34" fmla="*/ 108 w 538"/>
                <a:gd name="T35" fmla="*/ 265 h 401"/>
                <a:gd name="T36" fmla="*/ 108 w 538"/>
                <a:gd name="T37" fmla="*/ 252 h 401"/>
                <a:gd name="T38" fmla="*/ 0 w 538"/>
                <a:gd name="T39" fmla="*/ 388 h 401"/>
                <a:gd name="T40" fmla="*/ 54 w 538"/>
                <a:gd name="T41" fmla="*/ 388 h 401"/>
                <a:gd name="T42" fmla="*/ 54 w 538"/>
                <a:gd name="T43" fmla="*/ 368 h 401"/>
                <a:gd name="T44" fmla="*/ 0 w 538"/>
                <a:gd name="T45" fmla="*/ 368 h 401"/>
                <a:gd name="T46" fmla="*/ 0 w 538"/>
                <a:gd name="T47" fmla="*/ 388 h 401"/>
                <a:gd name="T48" fmla="*/ 316 w 538"/>
                <a:gd name="T49" fmla="*/ 401 h 401"/>
                <a:gd name="T50" fmla="*/ 430 w 538"/>
                <a:gd name="T51" fmla="*/ 401 h 401"/>
                <a:gd name="T52" fmla="*/ 430 w 538"/>
                <a:gd name="T53" fmla="*/ 391 h 401"/>
                <a:gd name="T54" fmla="*/ 316 w 538"/>
                <a:gd name="T55" fmla="*/ 391 h 401"/>
                <a:gd name="T56" fmla="*/ 316 w 538"/>
                <a:gd name="T57" fmla="*/ 401 h 401"/>
                <a:gd name="T58" fmla="*/ 523 w 538"/>
                <a:gd name="T59" fmla="*/ 378 h 401"/>
                <a:gd name="T60" fmla="*/ 538 w 538"/>
                <a:gd name="T61" fmla="*/ 378 h 401"/>
                <a:gd name="T62" fmla="*/ 538 w 538"/>
                <a:gd name="T63" fmla="*/ 368 h 401"/>
                <a:gd name="T64" fmla="*/ 523 w 538"/>
                <a:gd name="T65" fmla="*/ 368 h 401"/>
                <a:gd name="T66" fmla="*/ 523 w 538"/>
                <a:gd name="T67" fmla="*/ 378 h 401"/>
                <a:gd name="T68" fmla="*/ 523 w 538"/>
                <a:gd name="T69" fmla="*/ 394 h 401"/>
                <a:gd name="T70" fmla="*/ 538 w 538"/>
                <a:gd name="T71" fmla="*/ 394 h 401"/>
                <a:gd name="T72" fmla="*/ 538 w 538"/>
                <a:gd name="T73" fmla="*/ 388 h 401"/>
                <a:gd name="T74" fmla="*/ 523 w 538"/>
                <a:gd name="T75" fmla="*/ 388 h 401"/>
                <a:gd name="T76" fmla="*/ 523 w 538"/>
                <a:gd name="T77" fmla="*/ 394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38" h="401">
                  <a:moveTo>
                    <a:pt x="452" y="285"/>
                  </a:moveTo>
                  <a:lnTo>
                    <a:pt x="472" y="285"/>
                  </a:lnTo>
                  <a:lnTo>
                    <a:pt x="472" y="278"/>
                  </a:lnTo>
                  <a:lnTo>
                    <a:pt x="452" y="278"/>
                  </a:lnTo>
                  <a:lnTo>
                    <a:pt x="452" y="285"/>
                  </a:lnTo>
                  <a:close/>
                  <a:moveTo>
                    <a:pt x="121" y="239"/>
                  </a:moveTo>
                  <a:lnTo>
                    <a:pt x="121" y="27"/>
                  </a:lnTo>
                  <a:lnTo>
                    <a:pt x="417" y="27"/>
                  </a:lnTo>
                  <a:lnTo>
                    <a:pt x="417" y="239"/>
                  </a:lnTo>
                  <a:lnTo>
                    <a:pt x="121" y="239"/>
                  </a:lnTo>
                  <a:close/>
                  <a:moveTo>
                    <a:pt x="108" y="252"/>
                  </a:moveTo>
                  <a:lnTo>
                    <a:pt x="430" y="252"/>
                  </a:lnTo>
                  <a:lnTo>
                    <a:pt x="430" y="14"/>
                  </a:lnTo>
                  <a:lnTo>
                    <a:pt x="446" y="14"/>
                  </a:lnTo>
                  <a:lnTo>
                    <a:pt x="446" y="0"/>
                  </a:lnTo>
                  <a:lnTo>
                    <a:pt x="96" y="0"/>
                  </a:lnTo>
                  <a:lnTo>
                    <a:pt x="96" y="265"/>
                  </a:lnTo>
                  <a:lnTo>
                    <a:pt x="108" y="265"/>
                  </a:lnTo>
                  <a:lnTo>
                    <a:pt x="108" y="252"/>
                  </a:lnTo>
                  <a:close/>
                  <a:moveTo>
                    <a:pt x="0" y="388"/>
                  </a:moveTo>
                  <a:lnTo>
                    <a:pt x="54" y="388"/>
                  </a:lnTo>
                  <a:lnTo>
                    <a:pt x="54" y="368"/>
                  </a:lnTo>
                  <a:lnTo>
                    <a:pt x="0" y="368"/>
                  </a:lnTo>
                  <a:lnTo>
                    <a:pt x="0" y="388"/>
                  </a:lnTo>
                  <a:close/>
                  <a:moveTo>
                    <a:pt x="316" y="401"/>
                  </a:moveTo>
                  <a:lnTo>
                    <a:pt x="430" y="401"/>
                  </a:lnTo>
                  <a:lnTo>
                    <a:pt x="430" y="391"/>
                  </a:lnTo>
                  <a:lnTo>
                    <a:pt x="316" y="391"/>
                  </a:lnTo>
                  <a:lnTo>
                    <a:pt x="316" y="401"/>
                  </a:lnTo>
                  <a:close/>
                  <a:moveTo>
                    <a:pt x="523" y="378"/>
                  </a:moveTo>
                  <a:lnTo>
                    <a:pt x="538" y="378"/>
                  </a:lnTo>
                  <a:lnTo>
                    <a:pt x="538" y="368"/>
                  </a:lnTo>
                  <a:lnTo>
                    <a:pt x="523" y="368"/>
                  </a:lnTo>
                  <a:lnTo>
                    <a:pt x="523" y="378"/>
                  </a:lnTo>
                  <a:close/>
                  <a:moveTo>
                    <a:pt x="523" y="394"/>
                  </a:moveTo>
                  <a:lnTo>
                    <a:pt x="538" y="394"/>
                  </a:lnTo>
                  <a:lnTo>
                    <a:pt x="538" y="388"/>
                  </a:lnTo>
                  <a:lnTo>
                    <a:pt x="523" y="388"/>
                  </a:lnTo>
                  <a:lnTo>
                    <a:pt x="523" y="394"/>
                  </a:lnTo>
                  <a:close/>
                </a:path>
              </a:pathLst>
            </a:custGeom>
            <a:solidFill>
              <a:srgbClr val="000000"/>
            </a:solidFill>
            <a:ln w="4763">
              <a:solidFill>
                <a:srgbClr val="000000"/>
              </a:solidFill>
              <a:prstDash val="solid"/>
              <a:round/>
              <a:headEnd/>
              <a:tailEnd/>
            </a:ln>
          </p:spPr>
          <p:txBody>
            <a:bodyPr/>
            <a:lstStyle/>
            <a:p>
              <a:endParaRPr lang="en-US" b="0">
                <a:latin typeface="+mn-lt"/>
              </a:endParaRPr>
            </a:p>
          </p:txBody>
        </p:sp>
        <p:sp>
          <p:nvSpPr>
            <p:cNvPr id="1669160" name="Line 40"/>
            <p:cNvSpPr>
              <a:spLocks noChangeShapeType="1"/>
            </p:cNvSpPr>
            <p:nvPr/>
          </p:nvSpPr>
          <p:spPr bwMode="auto">
            <a:xfrm>
              <a:off x="1084" y="1257"/>
              <a:ext cx="430"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1669161" name="Line 41"/>
            <p:cNvSpPr>
              <a:spLocks noChangeShapeType="1"/>
            </p:cNvSpPr>
            <p:nvPr/>
          </p:nvSpPr>
          <p:spPr bwMode="auto">
            <a:xfrm flipV="1">
              <a:off x="1193" y="1257"/>
              <a:ext cx="1" cy="19"/>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1669162" name="Line 42"/>
            <p:cNvSpPr>
              <a:spLocks noChangeShapeType="1"/>
            </p:cNvSpPr>
            <p:nvPr/>
          </p:nvSpPr>
          <p:spPr bwMode="auto">
            <a:xfrm flipV="1">
              <a:off x="1301" y="1257"/>
              <a:ext cx="1" cy="19"/>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grpSp>
      <p:grpSp>
        <p:nvGrpSpPr>
          <p:cNvPr id="1669163" name="Group 43"/>
          <p:cNvGrpSpPr>
            <a:grpSpLocks/>
          </p:cNvGrpSpPr>
          <p:nvPr/>
        </p:nvGrpSpPr>
        <p:grpSpPr bwMode="auto">
          <a:xfrm>
            <a:off x="2895600" y="6096001"/>
            <a:ext cx="371475" cy="381000"/>
            <a:chOff x="1014" y="912"/>
            <a:chExt cx="574" cy="596"/>
          </a:xfrm>
        </p:grpSpPr>
        <p:sp>
          <p:nvSpPr>
            <p:cNvPr id="1669164" name="Freeform 44"/>
            <p:cNvSpPr>
              <a:spLocks/>
            </p:cNvSpPr>
            <p:nvPr/>
          </p:nvSpPr>
          <p:spPr bwMode="auto">
            <a:xfrm>
              <a:off x="1014" y="912"/>
              <a:ext cx="574" cy="596"/>
            </a:xfrm>
            <a:custGeom>
              <a:avLst/>
              <a:gdLst>
                <a:gd name="T0" fmla="*/ 124 w 574"/>
                <a:gd name="T1" fmla="*/ 391 h 596"/>
                <a:gd name="T2" fmla="*/ 0 w 574"/>
                <a:gd name="T3" fmla="*/ 391 h 596"/>
                <a:gd name="T4" fmla="*/ 0 w 574"/>
                <a:gd name="T5" fmla="*/ 596 h 596"/>
                <a:gd name="T6" fmla="*/ 574 w 574"/>
                <a:gd name="T7" fmla="*/ 596 h 596"/>
                <a:gd name="T8" fmla="*/ 574 w 574"/>
                <a:gd name="T9" fmla="*/ 391 h 596"/>
                <a:gd name="T10" fmla="*/ 446 w 574"/>
                <a:gd name="T11" fmla="*/ 391 h 596"/>
                <a:gd name="T12" fmla="*/ 446 w 574"/>
                <a:gd name="T13" fmla="*/ 364 h 596"/>
                <a:gd name="T14" fmla="*/ 500 w 574"/>
                <a:gd name="T15" fmla="*/ 364 h 596"/>
                <a:gd name="T16" fmla="*/ 500 w 574"/>
                <a:gd name="T17" fmla="*/ 0 h 596"/>
                <a:gd name="T18" fmla="*/ 70 w 574"/>
                <a:gd name="T19" fmla="*/ 0 h 596"/>
                <a:gd name="T20" fmla="*/ 70 w 574"/>
                <a:gd name="T21" fmla="*/ 364 h 596"/>
                <a:gd name="T22" fmla="*/ 124 w 574"/>
                <a:gd name="T23" fmla="*/ 364 h 596"/>
                <a:gd name="T24" fmla="*/ 124 w 574"/>
                <a:gd name="T25" fmla="*/ 391 h 5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4" h="596">
                  <a:moveTo>
                    <a:pt x="124" y="391"/>
                  </a:moveTo>
                  <a:lnTo>
                    <a:pt x="0" y="391"/>
                  </a:lnTo>
                  <a:lnTo>
                    <a:pt x="0" y="596"/>
                  </a:lnTo>
                  <a:lnTo>
                    <a:pt x="574" y="596"/>
                  </a:lnTo>
                  <a:lnTo>
                    <a:pt x="574" y="391"/>
                  </a:lnTo>
                  <a:lnTo>
                    <a:pt x="446" y="391"/>
                  </a:lnTo>
                  <a:lnTo>
                    <a:pt x="446" y="364"/>
                  </a:lnTo>
                  <a:lnTo>
                    <a:pt x="500" y="364"/>
                  </a:lnTo>
                  <a:lnTo>
                    <a:pt x="500" y="0"/>
                  </a:lnTo>
                  <a:lnTo>
                    <a:pt x="70" y="0"/>
                  </a:lnTo>
                  <a:lnTo>
                    <a:pt x="70" y="364"/>
                  </a:lnTo>
                  <a:lnTo>
                    <a:pt x="124" y="364"/>
                  </a:lnTo>
                  <a:lnTo>
                    <a:pt x="124" y="391"/>
                  </a:lnTo>
                  <a:close/>
                </a:path>
              </a:pathLst>
            </a:custGeom>
            <a:solidFill>
              <a:srgbClr val="FFFFFF"/>
            </a:solidFill>
            <a:ln w="15875">
              <a:solidFill>
                <a:srgbClr val="000000"/>
              </a:solidFill>
              <a:prstDash val="solid"/>
              <a:round/>
              <a:headEnd/>
              <a:tailEnd/>
            </a:ln>
          </p:spPr>
          <p:txBody>
            <a:bodyPr/>
            <a:lstStyle/>
            <a:p>
              <a:endParaRPr lang="en-US" b="0">
                <a:latin typeface="+mn-lt"/>
              </a:endParaRPr>
            </a:p>
          </p:txBody>
        </p:sp>
        <p:sp>
          <p:nvSpPr>
            <p:cNvPr id="1669165" name="Line 45"/>
            <p:cNvSpPr>
              <a:spLocks noChangeShapeType="1"/>
            </p:cNvSpPr>
            <p:nvPr/>
          </p:nvSpPr>
          <p:spPr bwMode="auto">
            <a:xfrm>
              <a:off x="1138" y="1303"/>
              <a:ext cx="322" cy="1"/>
            </a:xfrm>
            <a:prstGeom prst="line">
              <a:avLst/>
            </a:prstGeom>
            <a:noFill/>
            <a:ln w="1587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1669166" name="Line 46"/>
            <p:cNvSpPr>
              <a:spLocks noChangeShapeType="1"/>
            </p:cNvSpPr>
            <p:nvPr/>
          </p:nvSpPr>
          <p:spPr bwMode="auto">
            <a:xfrm>
              <a:off x="1138" y="1276"/>
              <a:ext cx="322" cy="1"/>
            </a:xfrm>
            <a:prstGeom prst="line">
              <a:avLst/>
            </a:prstGeom>
            <a:noFill/>
            <a:ln w="1587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1669167" name="Freeform 47"/>
            <p:cNvSpPr>
              <a:spLocks noEditPoints="1"/>
            </p:cNvSpPr>
            <p:nvPr/>
          </p:nvSpPr>
          <p:spPr bwMode="auto">
            <a:xfrm>
              <a:off x="1310" y="1323"/>
              <a:ext cx="233" cy="168"/>
            </a:xfrm>
            <a:custGeom>
              <a:avLst/>
              <a:gdLst>
                <a:gd name="T0" fmla="*/ 0 w 233"/>
                <a:gd name="T1" fmla="*/ 168 h 168"/>
                <a:gd name="T2" fmla="*/ 188 w 233"/>
                <a:gd name="T3" fmla="*/ 168 h 168"/>
                <a:gd name="T4" fmla="*/ 188 w 233"/>
                <a:gd name="T5" fmla="*/ 0 h 168"/>
                <a:gd name="T6" fmla="*/ 0 w 233"/>
                <a:gd name="T7" fmla="*/ 0 h 168"/>
                <a:gd name="T8" fmla="*/ 0 w 233"/>
                <a:gd name="T9" fmla="*/ 168 h 168"/>
                <a:gd name="T10" fmla="*/ 204 w 233"/>
                <a:gd name="T11" fmla="*/ 26 h 168"/>
                <a:gd name="T12" fmla="*/ 233 w 233"/>
                <a:gd name="T13" fmla="*/ 26 h 168"/>
                <a:gd name="T14" fmla="*/ 233 w 233"/>
                <a:gd name="T15" fmla="*/ 0 h 168"/>
                <a:gd name="T16" fmla="*/ 204 w 233"/>
                <a:gd name="T17" fmla="*/ 0 h 168"/>
                <a:gd name="T18" fmla="*/ 204 w 233"/>
                <a:gd name="T19" fmla="*/ 2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3" h="168">
                  <a:moveTo>
                    <a:pt x="0" y="168"/>
                  </a:moveTo>
                  <a:lnTo>
                    <a:pt x="188" y="168"/>
                  </a:lnTo>
                  <a:lnTo>
                    <a:pt x="188" y="0"/>
                  </a:lnTo>
                  <a:lnTo>
                    <a:pt x="0" y="0"/>
                  </a:lnTo>
                  <a:lnTo>
                    <a:pt x="0" y="168"/>
                  </a:lnTo>
                  <a:close/>
                  <a:moveTo>
                    <a:pt x="204" y="26"/>
                  </a:moveTo>
                  <a:lnTo>
                    <a:pt x="233" y="26"/>
                  </a:lnTo>
                  <a:lnTo>
                    <a:pt x="233" y="0"/>
                  </a:lnTo>
                  <a:lnTo>
                    <a:pt x="204" y="0"/>
                  </a:lnTo>
                  <a:lnTo>
                    <a:pt x="204" y="26"/>
                  </a:lnTo>
                  <a:close/>
                </a:path>
              </a:pathLst>
            </a:custGeom>
            <a:solidFill>
              <a:srgbClr val="FFFFFF"/>
            </a:solidFill>
            <a:ln w="4763">
              <a:solidFill>
                <a:srgbClr val="000000"/>
              </a:solidFill>
              <a:prstDash val="solid"/>
              <a:round/>
              <a:headEnd/>
              <a:tailEnd/>
            </a:ln>
          </p:spPr>
          <p:txBody>
            <a:bodyPr/>
            <a:lstStyle/>
            <a:p>
              <a:endParaRPr lang="en-US" b="0">
                <a:latin typeface="+mn-lt"/>
              </a:endParaRPr>
            </a:p>
          </p:txBody>
        </p:sp>
        <p:sp>
          <p:nvSpPr>
            <p:cNvPr id="1669168" name="Line 48"/>
            <p:cNvSpPr>
              <a:spLocks noChangeShapeType="1"/>
            </p:cNvSpPr>
            <p:nvPr/>
          </p:nvSpPr>
          <p:spPr bwMode="auto">
            <a:xfrm>
              <a:off x="1310" y="1379"/>
              <a:ext cx="188"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1669169" name="Line 49"/>
            <p:cNvSpPr>
              <a:spLocks noChangeShapeType="1"/>
            </p:cNvSpPr>
            <p:nvPr/>
          </p:nvSpPr>
          <p:spPr bwMode="auto">
            <a:xfrm>
              <a:off x="1310" y="1435"/>
              <a:ext cx="188"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1669170" name="Line 50"/>
            <p:cNvSpPr>
              <a:spLocks noChangeShapeType="1"/>
            </p:cNvSpPr>
            <p:nvPr/>
          </p:nvSpPr>
          <p:spPr bwMode="auto">
            <a:xfrm>
              <a:off x="1317" y="1405"/>
              <a:ext cx="172"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1669171" name="Rectangle 51"/>
            <p:cNvSpPr>
              <a:spLocks noChangeArrowheads="1"/>
            </p:cNvSpPr>
            <p:nvPr/>
          </p:nvSpPr>
          <p:spPr bwMode="auto">
            <a:xfrm>
              <a:off x="1416" y="1389"/>
              <a:ext cx="54" cy="36"/>
            </a:xfrm>
            <a:prstGeom prst="rect">
              <a:avLst/>
            </a:prstGeom>
            <a:noFill/>
            <a:ln w="4763">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US" b="0">
                <a:latin typeface="+mn-lt"/>
              </a:endParaRPr>
            </a:p>
          </p:txBody>
        </p:sp>
        <p:sp>
          <p:nvSpPr>
            <p:cNvPr id="1669172" name="Freeform 52"/>
            <p:cNvSpPr>
              <a:spLocks noEditPoints="1"/>
            </p:cNvSpPr>
            <p:nvPr/>
          </p:nvSpPr>
          <p:spPr bwMode="auto">
            <a:xfrm>
              <a:off x="1030" y="955"/>
              <a:ext cx="538" cy="401"/>
            </a:xfrm>
            <a:custGeom>
              <a:avLst/>
              <a:gdLst>
                <a:gd name="T0" fmla="*/ 452 w 538"/>
                <a:gd name="T1" fmla="*/ 285 h 401"/>
                <a:gd name="T2" fmla="*/ 472 w 538"/>
                <a:gd name="T3" fmla="*/ 285 h 401"/>
                <a:gd name="T4" fmla="*/ 472 w 538"/>
                <a:gd name="T5" fmla="*/ 278 h 401"/>
                <a:gd name="T6" fmla="*/ 452 w 538"/>
                <a:gd name="T7" fmla="*/ 278 h 401"/>
                <a:gd name="T8" fmla="*/ 452 w 538"/>
                <a:gd name="T9" fmla="*/ 285 h 401"/>
                <a:gd name="T10" fmla="*/ 121 w 538"/>
                <a:gd name="T11" fmla="*/ 239 h 401"/>
                <a:gd name="T12" fmla="*/ 121 w 538"/>
                <a:gd name="T13" fmla="*/ 27 h 401"/>
                <a:gd name="T14" fmla="*/ 417 w 538"/>
                <a:gd name="T15" fmla="*/ 27 h 401"/>
                <a:gd name="T16" fmla="*/ 417 w 538"/>
                <a:gd name="T17" fmla="*/ 239 h 401"/>
                <a:gd name="T18" fmla="*/ 121 w 538"/>
                <a:gd name="T19" fmla="*/ 239 h 401"/>
                <a:gd name="T20" fmla="*/ 108 w 538"/>
                <a:gd name="T21" fmla="*/ 252 h 401"/>
                <a:gd name="T22" fmla="*/ 430 w 538"/>
                <a:gd name="T23" fmla="*/ 252 h 401"/>
                <a:gd name="T24" fmla="*/ 430 w 538"/>
                <a:gd name="T25" fmla="*/ 14 h 401"/>
                <a:gd name="T26" fmla="*/ 446 w 538"/>
                <a:gd name="T27" fmla="*/ 14 h 401"/>
                <a:gd name="T28" fmla="*/ 446 w 538"/>
                <a:gd name="T29" fmla="*/ 0 h 401"/>
                <a:gd name="T30" fmla="*/ 96 w 538"/>
                <a:gd name="T31" fmla="*/ 0 h 401"/>
                <a:gd name="T32" fmla="*/ 96 w 538"/>
                <a:gd name="T33" fmla="*/ 265 h 401"/>
                <a:gd name="T34" fmla="*/ 108 w 538"/>
                <a:gd name="T35" fmla="*/ 265 h 401"/>
                <a:gd name="T36" fmla="*/ 108 w 538"/>
                <a:gd name="T37" fmla="*/ 252 h 401"/>
                <a:gd name="T38" fmla="*/ 0 w 538"/>
                <a:gd name="T39" fmla="*/ 388 h 401"/>
                <a:gd name="T40" fmla="*/ 54 w 538"/>
                <a:gd name="T41" fmla="*/ 388 h 401"/>
                <a:gd name="T42" fmla="*/ 54 w 538"/>
                <a:gd name="T43" fmla="*/ 368 h 401"/>
                <a:gd name="T44" fmla="*/ 0 w 538"/>
                <a:gd name="T45" fmla="*/ 368 h 401"/>
                <a:gd name="T46" fmla="*/ 0 w 538"/>
                <a:gd name="T47" fmla="*/ 388 h 401"/>
                <a:gd name="T48" fmla="*/ 316 w 538"/>
                <a:gd name="T49" fmla="*/ 401 h 401"/>
                <a:gd name="T50" fmla="*/ 430 w 538"/>
                <a:gd name="T51" fmla="*/ 401 h 401"/>
                <a:gd name="T52" fmla="*/ 430 w 538"/>
                <a:gd name="T53" fmla="*/ 391 h 401"/>
                <a:gd name="T54" fmla="*/ 316 w 538"/>
                <a:gd name="T55" fmla="*/ 391 h 401"/>
                <a:gd name="T56" fmla="*/ 316 w 538"/>
                <a:gd name="T57" fmla="*/ 401 h 401"/>
                <a:gd name="T58" fmla="*/ 523 w 538"/>
                <a:gd name="T59" fmla="*/ 378 h 401"/>
                <a:gd name="T60" fmla="*/ 538 w 538"/>
                <a:gd name="T61" fmla="*/ 378 h 401"/>
                <a:gd name="T62" fmla="*/ 538 w 538"/>
                <a:gd name="T63" fmla="*/ 368 h 401"/>
                <a:gd name="T64" fmla="*/ 523 w 538"/>
                <a:gd name="T65" fmla="*/ 368 h 401"/>
                <a:gd name="T66" fmla="*/ 523 w 538"/>
                <a:gd name="T67" fmla="*/ 378 h 401"/>
                <a:gd name="T68" fmla="*/ 523 w 538"/>
                <a:gd name="T69" fmla="*/ 394 h 401"/>
                <a:gd name="T70" fmla="*/ 538 w 538"/>
                <a:gd name="T71" fmla="*/ 394 h 401"/>
                <a:gd name="T72" fmla="*/ 538 w 538"/>
                <a:gd name="T73" fmla="*/ 388 h 401"/>
                <a:gd name="T74" fmla="*/ 523 w 538"/>
                <a:gd name="T75" fmla="*/ 388 h 401"/>
                <a:gd name="T76" fmla="*/ 523 w 538"/>
                <a:gd name="T77" fmla="*/ 394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38" h="401">
                  <a:moveTo>
                    <a:pt x="452" y="285"/>
                  </a:moveTo>
                  <a:lnTo>
                    <a:pt x="472" y="285"/>
                  </a:lnTo>
                  <a:lnTo>
                    <a:pt x="472" y="278"/>
                  </a:lnTo>
                  <a:lnTo>
                    <a:pt x="452" y="278"/>
                  </a:lnTo>
                  <a:lnTo>
                    <a:pt x="452" y="285"/>
                  </a:lnTo>
                  <a:close/>
                  <a:moveTo>
                    <a:pt x="121" y="239"/>
                  </a:moveTo>
                  <a:lnTo>
                    <a:pt x="121" y="27"/>
                  </a:lnTo>
                  <a:lnTo>
                    <a:pt x="417" y="27"/>
                  </a:lnTo>
                  <a:lnTo>
                    <a:pt x="417" y="239"/>
                  </a:lnTo>
                  <a:lnTo>
                    <a:pt x="121" y="239"/>
                  </a:lnTo>
                  <a:close/>
                  <a:moveTo>
                    <a:pt x="108" y="252"/>
                  </a:moveTo>
                  <a:lnTo>
                    <a:pt x="430" y="252"/>
                  </a:lnTo>
                  <a:lnTo>
                    <a:pt x="430" y="14"/>
                  </a:lnTo>
                  <a:lnTo>
                    <a:pt x="446" y="14"/>
                  </a:lnTo>
                  <a:lnTo>
                    <a:pt x="446" y="0"/>
                  </a:lnTo>
                  <a:lnTo>
                    <a:pt x="96" y="0"/>
                  </a:lnTo>
                  <a:lnTo>
                    <a:pt x="96" y="265"/>
                  </a:lnTo>
                  <a:lnTo>
                    <a:pt x="108" y="265"/>
                  </a:lnTo>
                  <a:lnTo>
                    <a:pt x="108" y="252"/>
                  </a:lnTo>
                  <a:close/>
                  <a:moveTo>
                    <a:pt x="0" y="388"/>
                  </a:moveTo>
                  <a:lnTo>
                    <a:pt x="54" y="388"/>
                  </a:lnTo>
                  <a:lnTo>
                    <a:pt x="54" y="368"/>
                  </a:lnTo>
                  <a:lnTo>
                    <a:pt x="0" y="368"/>
                  </a:lnTo>
                  <a:lnTo>
                    <a:pt x="0" y="388"/>
                  </a:lnTo>
                  <a:close/>
                  <a:moveTo>
                    <a:pt x="316" y="401"/>
                  </a:moveTo>
                  <a:lnTo>
                    <a:pt x="430" y="401"/>
                  </a:lnTo>
                  <a:lnTo>
                    <a:pt x="430" y="391"/>
                  </a:lnTo>
                  <a:lnTo>
                    <a:pt x="316" y="391"/>
                  </a:lnTo>
                  <a:lnTo>
                    <a:pt x="316" y="401"/>
                  </a:lnTo>
                  <a:close/>
                  <a:moveTo>
                    <a:pt x="523" y="378"/>
                  </a:moveTo>
                  <a:lnTo>
                    <a:pt x="538" y="378"/>
                  </a:lnTo>
                  <a:lnTo>
                    <a:pt x="538" y="368"/>
                  </a:lnTo>
                  <a:lnTo>
                    <a:pt x="523" y="368"/>
                  </a:lnTo>
                  <a:lnTo>
                    <a:pt x="523" y="378"/>
                  </a:lnTo>
                  <a:close/>
                  <a:moveTo>
                    <a:pt x="523" y="394"/>
                  </a:moveTo>
                  <a:lnTo>
                    <a:pt x="538" y="394"/>
                  </a:lnTo>
                  <a:lnTo>
                    <a:pt x="538" y="388"/>
                  </a:lnTo>
                  <a:lnTo>
                    <a:pt x="523" y="388"/>
                  </a:lnTo>
                  <a:lnTo>
                    <a:pt x="523" y="394"/>
                  </a:lnTo>
                  <a:close/>
                </a:path>
              </a:pathLst>
            </a:custGeom>
            <a:solidFill>
              <a:srgbClr val="000000"/>
            </a:solidFill>
            <a:ln w="4763">
              <a:solidFill>
                <a:srgbClr val="000000"/>
              </a:solidFill>
              <a:prstDash val="solid"/>
              <a:round/>
              <a:headEnd/>
              <a:tailEnd/>
            </a:ln>
          </p:spPr>
          <p:txBody>
            <a:bodyPr/>
            <a:lstStyle/>
            <a:p>
              <a:endParaRPr lang="en-US" b="0">
                <a:latin typeface="+mn-lt"/>
              </a:endParaRPr>
            </a:p>
          </p:txBody>
        </p:sp>
        <p:sp>
          <p:nvSpPr>
            <p:cNvPr id="1669173" name="Line 53"/>
            <p:cNvSpPr>
              <a:spLocks noChangeShapeType="1"/>
            </p:cNvSpPr>
            <p:nvPr/>
          </p:nvSpPr>
          <p:spPr bwMode="auto">
            <a:xfrm>
              <a:off x="1084" y="1257"/>
              <a:ext cx="430"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1669174" name="Line 54"/>
            <p:cNvSpPr>
              <a:spLocks noChangeShapeType="1"/>
            </p:cNvSpPr>
            <p:nvPr/>
          </p:nvSpPr>
          <p:spPr bwMode="auto">
            <a:xfrm flipV="1">
              <a:off x="1193" y="1257"/>
              <a:ext cx="1" cy="19"/>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1669175" name="Line 55"/>
            <p:cNvSpPr>
              <a:spLocks noChangeShapeType="1"/>
            </p:cNvSpPr>
            <p:nvPr/>
          </p:nvSpPr>
          <p:spPr bwMode="auto">
            <a:xfrm flipV="1">
              <a:off x="1301" y="1257"/>
              <a:ext cx="1" cy="19"/>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grpSp>
      <p:grpSp>
        <p:nvGrpSpPr>
          <p:cNvPr id="1669176" name="Group 56"/>
          <p:cNvGrpSpPr>
            <a:grpSpLocks/>
          </p:cNvGrpSpPr>
          <p:nvPr/>
        </p:nvGrpSpPr>
        <p:grpSpPr bwMode="auto">
          <a:xfrm>
            <a:off x="1371600" y="4572000"/>
            <a:ext cx="2179638" cy="1447800"/>
            <a:chOff x="832" y="1344"/>
            <a:chExt cx="1136" cy="1024"/>
          </a:xfrm>
        </p:grpSpPr>
        <p:sp>
          <p:nvSpPr>
            <p:cNvPr id="1669177" name="Oval 57"/>
            <p:cNvSpPr>
              <a:spLocks noChangeArrowheads="1"/>
            </p:cNvSpPr>
            <p:nvPr/>
          </p:nvSpPr>
          <p:spPr bwMode="auto">
            <a:xfrm>
              <a:off x="1220" y="1344"/>
              <a:ext cx="495" cy="424"/>
            </a:xfrm>
            <a:prstGeom prst="ellipse">
              <a:avLst/>
            </a:prstGeom>
            <a:solidFill>
              <a:srgbClr val="99CCFF"/>
            </a:solidFill>
            <a:ln w="9525">
              <a:solidFill>
                <a:srgbClr val="99CCFF"/>
              </a:solidFill>
              <a:round/>
              <a:headEnd/>
              <a:tailEnd/>
            </a:ln>
          </p:spPr>
          <p:txBody>
            <a:bodyPr/>
            <a:lstStyle/>
            <a:p>
              <a:endParaRPr lang="en-US" b="0">
                <a:latin typeface="+mn-lt"/>
              </a:endParaRPr>
            </a:p>
          </p:txBody>
        </p:sp>
        <p:sp>
          <p:nvSpPr>
            <p:cNvPr id="1669178" name="Oval 58"/>
            <p:cNvSpPr>
              <a:spLocks noChangeArrowheads="1"/>
            </p:cNvSpPr>
            <p:nvPr/>
          </p:nvSpPr>
          <p:spPr bwMode="auto">
            <a:xfrm>
              <a:off x="948" y="1455"/>
              <a:ext cx="379" cy="424"/>
            </a:xfrm>
            <a:prstGeom prst="ellipse">
              <a:avLst/>
            </a:prstGeom>
            <a:solidFill>
              <a:srgbClr val="99CCFF"/>
            </a:solidFill>
            <a:ln w="9525">
              <a:solidFill>
                <a:srgbClr val="99CCFF"/>
              </a:solidFill>
              <a:round/>
              <a:headEnd/>
              <a:tailEnd/>
            </a:ln>
          </p:spPr>
          <p:txBody>
            <a:bodyPr/>
            <a:lstStyle/>
            <a:p>
              <a:endParaRPr lang="en-US" b="0">
                <a:latin typeface="+mn-lt"/>
              </a:endParaRPr>
            </a:p>
          </p:txBody>
        </p:sp>
        <p:sp>
          <p:nvSpPr>
            <p:cNvPr id="1669179" name="Oval 59"/>
            <p:cNvSpPr>
              <a:spLocks noChangeArrowheads="1"/>
            </p:cNvSpPr>
            <p:nvPr/>
          </p:nvSpPr>
          <p:spPr bwMode="auto">
            <a:xfrm>
              <a:off x="832" y="1710"/>
              <a:ext cx="256" cy="306"/>
            </a:xfrm>
            <a:prstGeom prst="ellipse">
              <a:avLst/>
            </a:prstGeom>
            <a:solidFill>
              <a:srgbClr val="99CCFF"/>
            </a:solidFill>
            <a:ln w="9525">
              <a:solidFill>
                <a:srgbClr val="99CCFF"/>
              </a:solidFill>
              <a:round/>
              <a:headEnd/>
              <a:tailEnd/>
            </a:ln>
          </p:spPr>
          <p:txBody>
            <a:bodyPr/>
            <a:lstStyle/>
            <a:p>
              <a:endParaRPr lang="en-US" b="0">
                <a:latin typeface="+mn-lt"/>
              </a:endParaRPr>
            </a:p>
          </p:txBody>
        </p:sp>
        <p:sp>
          <p:nvSpPr>
            <p:cNvPr id="1669180" name="Oval 60"/>
            <p:cNvSpPr>
              <a:spLocks noChangeArrowheads="1"/>
            </p:cNvSpPr>
            <p:nvPr/>
          </p:nvSpPr>
          <p:spPr bwMode="auto">
            <a:xfrm>
              <a:off x="909" y="1862"/>
              <a:ext cx="435" cy="442"/>
            </a:xfrm>
            <a:prstGeom prst="ellipse">
              <a:avLst/>
            </a:prstGeom>
            <a:solidFill>
              <a:srgbClr val="99CCFF"/>
            </a:solidFill>
            <a:ln w="9525">
              <a:solidFill>
                <a:srgbClr val="99CCFF"/>
              </a:solidFill>
              <a:round/>
              <a:headEnd/>
              <a:tailEnd/>
            </a:ln>
          </p:spPr>
          <p:txBody>
            <a:bodyPr/>
            <a:lstStyle/>
            <a:p>
              <a:endParaRPr lang="en-US" b="0">
                <a:latin typeface="+mn-lt"/>
              </a:endParaRPr>
            </a:p>
          </p:txBody>
        </p:sp>
        <p:sp>
          <p:nvSpPr>
            <p:cNvPr id="1669181" name="Oval 61"/>
            <p:cNvSpPr>
              <a:spLocks noChangeArrowheads="1"/>
            </p:cNvSpPr>
            <p:nvPr/>
          </p:nvSpPr>
          <p:spPr bwMode="auto">
            <a:xfrm>
              <a:off x="1086" y="1924"/>
              <a:ext cx="671" cy="444"/>
            </a:xfrm>
            <a:prstGeom prst="ellipse">
              <a:avLst/>
            </a:prstGeom>
            <a:solidFill>
              <a:srgbClr val="99CCFF"/>
            </a:solidFill>
            <a:ln w="9525">
              <a:solidFill>
                <a:srgbClr val="99CCFF"/>
              </a:solidFill>
              <a:round/>
              <a:headEnd/>
              <a:tailEnd/>
            </a:ln>
          </p:spPr>
          <p:txBody>
            <a:bodyPr/>
            <a:lstStyle/>
            <a:p>
              <a:endParaRPr lang="en-US" b="0">
                <a:latin typeface="+mn-lt"/>
              </a:endParaRPr>
            </a:p>
          </p:txBody>
        </p:sp>
        <p:sp>
          <p:nvSpPr>
            <p:cNvPr id="1669182" name="Oval 62"/>
            <p:cNvSpPr>
              <a:spLocks noChangeArrowheads="1"/>
            </p:cNvSpPr>
            <p:nvPr/>
          </p:nvSpPr>
          <p:spPr bwMode="auto">
            <a:xfrm>
              <a:off x="1605" y="1488"/>
              <a:ext cx="311" cy="312"/>
            </a:xfrm>
            <a:prstGeom prst="ellipse">
              <a:avLst/>
            </a:prstGeom>
            <a:solidFill>
              <a:srgbClr val="99CCFF"/>
            </a:solidFill>
            <a:ln w="9525">
              <a:solidFill>
                <a:srgbClr val="99CCFF"/>
              </a:solidFill>
              <a:round/>
              <a:headEnd/>
              <a:tailEnd/>
            </a:ln>
          </p:spPr>
          <p:txBody>
            <a:bodyPr/>
            <a:lstStyle/>
            <a:p>
              <a:endParaRPr lang="en-US" b="0">
                <a:latin typeface="+mn-lt"/>
              </a:endParaRPr>
            </a:p>
          </p:txBody>
        </p:sp>
        <p:sp>
          <p:nvSpPr>
            <p:cNvPr id="1669183" name="Oval 63"/>
            <p:cNvSpPr>
              <a:spLocks noChangeArrowheads="1"/>
            </p:cNvSpPr>
            <p:nvPr/>
          </p:nvSpPr>
          <p:spPr bwMode="auto">
            <a:xfrm>
              <a:off x="1602" y="1681"/>
              <a:ext cx="366" cy="333"/>
            </a:xfrm>
            <a:prstGeom prst="ellipse">
              <a:avLst/>
            </a:prstGeom>
            <a:solidFill>
              <a:srgbClr val="99CCFF"/>
            </a:solidFill>
            <a:ln w="9525">
              <a:solidFill>
                <a:srgbClr val="99CCFF"/>
              </a:solidFill>
              <a:round/>
              <a:headEnd/>
              <a:tailEnd/>
            </a:ln>
          </p:spPr>
          <p:txBody>
            <a:bodyPr/>
            <a:lstStyle/>
            <a:p>
              <a:endParaRPr lang="en-US" b="0">
                <a:latin typeface="+mn-lt"/>
              </a:endParaRPr>
            </a:p>
          </p:txBody>
        </p:sp>
        <p:sp>
          <p:nvSpPr>
            <p:cNvPr id="1669184" name="Oval 64"/>
            <p:cNvSpPr>
              <a:spLocks noChangeArrowheads="1"/>
            </p:cNvSpPr>
            <p:nvPr/>
          </p:nvSpPr>
          <p:spPr bwMode="auto">
            <a:xfrm>
              <a:off x="1569" y="1751"/>
              <a:ext cx="364" cy="547"/>
            </a:xfrm>
            <a:prstGeom prst="ellipse">
              <a:avLst/>
            </a:prstGeom>
            <a:solidFill>
              <a:srgbClr val="99CCFF"/>
            </a:solidFill>
            <a:ln w="9525">
              <a:solidFill>
                <a:srgbClr val="99CCFF"/>
              </a:solidFill>
              <a:round/>
              <a:headEnd/>
              <a:tailEnd/>
            </a:ln>
          </p:spPr>
          <p:txBody>
            <a:bodyPr/>
            <a:lstStyle/>
            <a:p>
              <a:endParaRPr lang="en-US" b="0">
                <a:latin typeface="+mn-lt"/>
              </a:endParaRPr>
            </a:p>
          </p:txBody>
        </p:sp>
        <p:sp>
          <p:nvSpPr>
            <p:cNvPr id="1669185" name="Oval 65"/>
            <p:cNvSpPr>
              <a:spLocks noChangeArrowheads="1"/>
            </p:cNvSpPr>
            <p:nvPr/>
          </p:nvSpPr>
          <p:spPr bwMode="auto">
            <a:xfrm>
              <a:off x="912" y="1434"/>
              <a:ext cx="1008" cy="918"/>
            </a:xfrm>
            <a:prstGeom prst="ellipse">
              <a:avLst/>
            </a:prstGeom>
            <a:solidFill>
              <a:srgbClr val="99CCFF"/>
            </a:solidFill>
            <a:ln w="9525">
              <a:solidFill>
                <a:srgbClr val="99CCFF"/>
              </a:solidFill>
              <a:round/>
              <a:headEnd/>
              <a:tailEnd/>
            </a:ln>
          </p:spPr>
          <p:txBody>
            <a:bodyPr/>
            <a:lstStyle/>
            <a:p>
              <a:endParaRPr lang="en-US" b="0">
                <a:latin typeface="+mn-lt"/>
              </a:endParaRPr>
            </a:p>
          </p:txBody>
        </p:sp>
      </p:grpSp>
      <p:grpSp>
        <p:nvGrpSpPr>
          <p:cNvPr id="1669186" name="Group 66"/>
          <p:cNvGrpSpPr>
            <a:grpSpLocks/>
          </p:cNvGrpSpPr>
          <p:nvPr/>
        </p:nvGrpSpPr>
        <p:grpSpPr bwMode="auto">
          <a:xfrm>
            <a:off x="5440364" y="4572000"/>
            <a:ext cx="2179637" cy="1447800"/>
            <a:chOff x="832" y="1344"/>
            <a:chExt cx="1136" cy="1024"/>
          </a:xfrm>
        </p:grpSpPr>
        <p:sp>
          <p:nvSpPr>
            <p:cNvPr id="1669187" name="Oval 67"/>
            <p:cNvSpPr>
              <a:spLocks noChangeArrowheads="1"/>
            </p:cNvSpPr>
            <p:nvPr/>
          </p:nvSpPr>
          <p:spPr bwMode="auto">
            <a:xfrm>
              <a:off x="1220" y="1344"/>
              <a:ext cx="495" cy="424"/>
            </a:xfrm>
            <a:prstGeom prst="ellipse">
              <a:avLst/>
            </a:prstGeom>
            <a:solidFill>
              <a:srgbClr val="99FF66"/>
            </a:solidFill>
            <a:ln w="9525">
              <a:solidFill>
                <a:srgbClr val="99FF66"/>
              </a:solidFill>
              <a:round/>
              <a:headEnd/>
              <a:tailEnd/>
            </a:ln>
          </p:spPr>
          <p:txBody>
            <a:bodyPr/>
            <a:lstStyle/>
            <a:p>
              <a:endParaRPr lang="en-US" b="0">
                <a:latin typeface="+mn-lt"/>
              </a:endParaRPr>
            </a:p>
          </p:txBody>
        </p:sp>
        <p:sp>
          <p:nvSpPr>
            <p:cNvPr id="1669188" name="Oval 68"/>
            <p:cNvSpPr>
              <a:spLocks noChangeArrowheads="1"/>
            </p:cNvSpPr>
            <p:nvPr/>
          </p:nvSpPr>
          <p:spPr bwMode="auto">
            <a:xfrm>
              <a:off x="948" y="1455"/>
              <a:ext cx="379" cy="424"/>
            </a:xfrm>
            <a:prstGeom prst="ellipse">
              <a:avLst/>
            </a:prstGeom>
            <a:solidFill>
              <a:srgbClr val="99FF66"/>
            </a:solidFill>
            <a:ln w="9525">
              <a:solidFill>
                <a:srgbClr val="99FF66"/>
              </a:solidFill>
              <a:round/>
              <a:headEnd/>
              <a:tailEnd/>
            </a:ln>
          </p:spPr>
          <p:txBody>
            <a:bodyPr/>
            <a:lstStyle/>
            <a:p>
              <a:endParaRPr lang="en-US" b="0">
                <a:latin typeface="+mn-lt"/>
              </a:endParaRPr>
            </a:p>
          </p:txBody>
        </p:sp>
        <p:sp>
          <p:nvSpPr>
            <p:cNvPr id="1669189" name="Oval 69"/>
            <p:cNvSpPr>
              <a:spLocks noChangeArrowheads="1"/>
            </p:cNvSpPr>
            <p:nvPr/>
          </p:nvSpPr>
          <p:spPr bwMode="auto">
            <a:xfrm>
              <a:off x="832" y="1710"/>
              <a:ext cx="256" cy="306"/>
            </a:xfrm>
            <a:prstGeom prst="ellipse">
              <a:avLst/>
            </a:prstGeom>
            <a:solidFill>
              <a:srgbClr val="99FF66"/>
            </a:solidFill>
            <a:ln w="9525">
              <a:solidFill>
                <a:srgbClr val="99FF66"/>
              </a:solidFill>
              <a:round/>
              <a:headEnd/>
              <a:tailEnd/>
            </a:ln>
          </p:spPr>
          <p:txBody>
            <a:bodyPr/>
            <a:lstStyle/>
            <a:p>
              <a:endParaRPr lang="en-US" b="0">
                <a:latin typeface="+mn-lt"/>
              </a:endParaRPr>
            </a:p>
          </p:txBody>
        </p:sp>
        <p:sp>
          <p:nvSpPr>
            <p:cNvPr id="1669190" name="Oval 70"/>
            <p:cNvSpPr>
              <a:spLocks noChangeArrowheads="1"/>
            </p:cNvSpPr>
            <p:nvPr/>
          </p:nvSpPr>
          <p:spPr bwMode="auto">
            <a:xfrm>
              <a:off x="909" y="1862"/>
              <a:ext cx="435" cy="442"/>
            </a:xfrm>
            <a:prstGeom prst="ellipse">
              <a:avLst/>
            </a:prstGeom>
            <a:solidFill>
              <a:srgbClr val="99FF66"/>
            </a:solidFill>
            <a:ln w="9525">
              <a:solidFill>
                <a:srgbClr val="99FF66"/>
              </a:solidFill>
              <a:round/>
              <a:headEnd/>
              <a:tailEnd/>
            </a:ln>
          </p:spPr>
          <p:txBody>
            <a:bodyPr/>
            <a:lstStyle/>
            <a:p>
              <a:endParaRPr lang="en-US" b="0">
                <a:latin typeface="+mn-lt"/>
              </a:endParaRPr>
            </a:p>
          </p:txBody>
        </p:sp>
        <p:sp>
          <p:nvSpPr>
            <p:cNvPr id="1669191" name="Oval 71"/>
            <p:cNvSpPr>
              <a:spLocks noChangeArrowheads="1"/>
            </p:cNvSpPr>
            <p:nvPr/>
          </p:nvSpPr>
          <p:spPr bwMode="auto">
            <a:xfrm>
              <a:off x="1086" y="1924"/>
              <a:ext cx="671" cy="444"/>
            </a:xfrm>
            <a:prstGeom prst="ellipse">
              <a:avLst/>
            </a:prstGeom>
            <a:solidFill>
              <a:srgbClr val="99FF66"/>
            </a:solidFill>
            <a:ln w="9525">
              <a:solidFill>
                <a:srgbClr val="99FF66"/>
              </a:solidFill>
              <a:round/>
              <a:headEnd/>
              <a:tailEnd/>
            </a:ln>
          </p:spPr>
          <p:txBody>
            <a:bodyPr/>
            <a:lstStyle/>
            <a:p>
              <a:endParaRPr lang="en-US" b="0">
                <a:latin typeface="+mn-lt"/>
              </a:endParaRPr>
            </a:p>
          </p:txBody>
        </p:sp>
        <p:sp>
          <p:nvSpPr>
            <p:cNvPr id="1669192" name="Oval 72"/>
            <p:cNvSpPr>
              <a:spLocks noChangeArrowheads="1"/>
            </p:cNvSpPr>
            <p:nvPr/>
          </p:nvSpPr>
          <p:spPr bwMode="auto">
            <a:xfrm>
              <a:off x="1605" y="1488"/>
              <a:ext cx="311" cy="312"/>
            </a:xfrm>
            <a:prstGeom prst="ellipse">
              <a:avLst/>
            </a:prstGeom>
            <a:solidFill>
              <a:srgbClr val="99FF66"/>
            </a:solidFill>
            <a:ln w="9525">
              <a:solidFill>
                <a:srgbClr val="99FF66"/>
              </a:solidFill>
              <a:round/>
              <a:headEnd/>
              <a:tailEnd/>
            </a:ln>
          </p:spPr>
          <p:txBody>
            <a:bodyPr/>
            <a:lstStyle/>
            <a:p>
              <a:endParaRPr lang="en-US" b="0">
                <a:latin typeface="+mn-lt"/>
              </a:endParaRPr>
            </a:p>
          </p:txBody>
        </p:sp>
        <p:sp>
          <p:nvSpPr>
            <p:cNvPr id="1669193" name="Oval 73"/>
            <p:cNvSpPr>
              <a:spLocks noChangeArrowheads="1"/>
            </p:cNvSpPr>
            <p:nvPr/>
          </p:nvSpPr>
          <p:spPr bwMode="auto">
            <a:xfrm>
              <a:off x="1602" y="1681"/>
              <a:ext cx="366" cy="333"/>
            </a:xfrm>
            <a:prstGeom prst="ellipse">
              <a:avLst/>
            </a:prstGeom>
            <a:solidFill>
              <a:srgbClr val="99FF66"/>
            </a:solidFill>
            <a:ln w="9525">
              <a:solidFill>
                <a:srgbClr val="99FF66"/>
              </a:solidFill>
              <a:round/>
              <a:headEnd/>
              <a:tailEnd/>
            </a:ln>
          </p:spPr>
          <p:txBody>
            <a:bodyPr/>
            <a:lstStyle/>
            <a:p>
              <a:endParaRPr lang="en-US" b="0">
                <a:latin typeface="+mn-lt"/>
              </a:endParaRPr>
            </a:p>
          </p:txBody>
        </p:sp>
        <p:sp>
          <p:nvSpPr>
            <p:cNvPr id="1669194" name="Oval 74"/>
            <p:cNvSpPr>
              <a:spLocks noChangeArrowheads="1"/>
            </p:cNvSpPr>
            <p:nvPr/>
          </p:nvSpPr>
          <p:spPr bwMode="auto">
            <a:xfrm>
              <a:off x="1569" y="1751"/>
              <a:ext cx="364" cy="547"/>
            </a:xfrm>
            <a:prstGeom prst="ellipse">
              <a:avLst/>
            </a:prstGeom>
            <a:solidFill>
              <a:srgbClr val="99FF66"/>
            </a:solidFill>
            <a:ln w="9525">
              <a:solidFill>
                <a:srgbClr val="99FF66"/>
              </a:solidFill>
              <a:round/>
              <a:headEnd/>
              <a:tailEnd/>
            </a:ln>
          </p:spPr>
          <p:txBody>
            <a:bodyPr/>
            <a:lstStyle/>
            <a:p>
              <a:endParaRPr lang="en-US" b="0">
                <a:latin typeface="+mn-lt"/>
              </a:endParaRPr>
            </a:p>
          </p:txBody>
        </p:sp>
        <p:sp>
          <p:nvSpPr>
            <p:cNvPr id="1669195" name="Oval 75"/>
            <p:cNvSpPr>
              <a:spLocks noChangeArrowheads="1"/>
            </p:cNvSpPr>
            <p:nvPr/>
          </p:nvSpPr>
          <p:spPr bwMode="auto">
            <a:xfrm>
              <a:off x="912" y="1434"/>
              <a:ext cx="1008" cy="918"/>
            </a:xfrm>
            <a:prstGeom prst="ellipse">
              <a:avLst/>
            </a:prstGeom>
            <a:solidFill>
              <a:srgbClr val="99FF66"/>
            </a:solidFill>
            <a:ln w="9525">
              <a:solidFill>
                <a:srgbClr val="99FF66"/>
              </a:solidFill>
              <a:round/>
              <a:headEnd/>
              <a:tailEnd/>
            </a:ln>
          </p:spPr>
          <p:txBody>
            <a:bodyPr/>
            <a:lstStyle/>
            <a:p>
              <a:endParaRPr lang="en-US" b="0">
                <a:latin typeface="+mn-lt"/>
              </a:endParaRPr>
            </a:p>
          </p:txBody>
        </p:sp>
      </p:grpSp>
      <p:grpSp>
        <p:nvGrpSpPr>
          <p:cNvPr id="1669196" name="Group 76"/>
          <p:cNvGrpSpPr>
            <a:grpSpLocks/>
          </p:cNvGrpSpPr>
          <p:nvPr/>
        </p:nvGrpSpPr>
        <p:grpSpPr bwMode="auto">
          <a:xfrm>
            <a:off x="3276600" y="3962401"/>
            <a:ext cx="2438400" cy="1447800"/>
            <a:chOff x="832" y="1344"/>
            <a:chExt cx="1136" cy="1024"/>
          </a:xfrm>
        </p:grpSpPr>
        <p:sp>
          <p:nvSpPr>
            <p:cNvPr id="1669197" name="Oval 77"/>
            <p:cNvSpPr>
              <a:spLocks noChangeArrowheads="1"/>
            </p:cNvSpPr>
            <p:nvPr/>
          </p:nvSpPr>
          <p:spPr bwMode="auto">
            <a:xfrm>
              <a:off x="1220" y="1344"/>
              <a:ext cx="495" cy="424"/>
            </a:xfrm>
            <a:prstGeom prst="ellipse">
              <a:avLst/>
            </a:prstGeom>
            <a:solidFill>
              <a:srgbClr val="FFCC00"/>
            </a:solidFill>
            <a:ln w="9525">
              <a:solidFill>
                <a:srgbClr val="FFCC00"/>
              </a:solidFill>
              <a:round/>
              <a:headEnd/>
              <a:tailEnd/>
            </a:ln>
          </p:spPr>
          <p:txBody>
            <a:bodyPr/>
            <a:lstStyle/>
            <a:p>
              <a:endParaRPr lang="en-US" b="0">
                <a:latin typeface="+mn-lt"/>
              </a:endParaRPr>
            </a:p>
          </p:txBody>
        </p:sp>
        <p:sp>
          <p:nvSpPr>
            <p:cNvPr id="1669198" name="Oval 78"/>
            <p:cNvSpPr>
              <a:spLocks noChangeArrowheads="1"/>
            </p:cNvSpPr>
            <p:nvPr/>
          </p:nvSpPr>
          <p:spPr bwMode="auto">
            <a:xfrm>
              <a:off x="948" y="1455"/>
              <a:ext cx="379" cy="424"/>
            </a:xfrm>
            <a:prstGeom prst="ellipse">
              <a:avLst/>
            </a:prstGeom>
            <a:solidFill>
              <a:srgbClr val="FFCC00"/>
            </a:solidFill>
            <a:ln w="9525">
              <a:solidFill>
                <a:srgbClr val="FFCC00"/>
              </a:solidFill>
              <a:round/>
              <a:headEnd/>
              <a:tailEnd/>
            </a:ln>
          </p:spPr>
          <p:txBody>
            <a:bodyPr/>
            <a:lstStyle/>
            <a:p>
              <a:endParaRPr lang="en-US" b="0">
                <a:latin typeface="+mn-lt"/>
              </a:endParaRPr>
            </a:p>
          </p:txBody>
        </p:sp>
        <p:sp>
          <p:nvSpPr>
            <p:cNvPr id="1669199" name="Oval 79"/>
            <p:cNvSpPr>
              <a:spLocks noChangeArrowheads="1"/>
            </p:cNvSpPr>
            <p:nvPr/>
          </p:nvSpPr>
          <p:spPr bwMode="auto">
            <a:xfrm>
              <a:off x="832" y="1710"/>
              <a:ext cx="256" cy="306"/>
            </a:xfrm>
            <a:prstGeom prst="ellipse">
              <a:avLst/>
            </a:prstGeom>
            <a:solidFill>
              <a:srgbClr val="FFCC00"/>
            </a:solidFill>
            <a:ln w="9525">
              <a:solidFill>
                <a:srgbClr val="FFCC00"/>
              </a:solidFill>
              <a:round/>
              <a:headEnd/>
              <a:tailEnd/>
            </a:ln>
          </p:spPr>
          <p:txBody>
            <a:bodyPr/>
            <a:lstStyle/>
            <a:p>
              <a:endParaRPr lang="en-US" b="0">
                <a:latin typeface="+mn-lt"/>
              </a:endParaRPr>
            </a:p>
          </p:txBody>
        </p:sp>
        <p:sp>
          <p:nvSpPr>
            <p:cNvPr id="1669200" name="Oval 80"/>
            <p:cNvSpPr>
              <a:spLocks noChangeArrowheads="1"/>
            </p:cNvSpPr>
            <p:nvPr/>
          </p:nvSpPr>
          <p:spPr bwMode="auto">
            <a:xfrm>
              <a:off x="909" y="1862"/>
              <a:ext cx="435" cy="442"/>
            </a:xfrm>
            <a:prstGeom prst="ellipse">
              <a:avLst/>
            </a:prstGeom>
            <a:solidFill>
              <a:srgbClr val="FFCC00"/>
            </a:solidFill>
            <a:ln w="9525">
              <a:solidFill>
                <a:srgbClr val="FFCC00"/>
              </a:solidFill>
              <a:round/>
              <a:headEnd/>
              <a:tailEnd/>
            </a:ln>
          </p:spPr>
          <p:txBody>
            <a:bodyPr/>
            <a:lstStyle/>
            <a:p>
              <a:endParaRPr lang="en-US" b="0">
                <a:latin typeface="+mn-lt"/>
              </a:endParaRPr>
            </a:p>
          </p:txBody>
        </p:sp>
        <p:sp>
          <p:nvSpPr>
            <p:cNvPr id="1669201" name="Oval 81"/>
            <p:cNvSpPr>
              <a:spLocks noChangeArrowheads="1"/>
            </p:cNvSpPr>
            <p:nvPr/>
          </p:nvSpPr>
          <p:spPr bwMode="auto">
            <a:xfrm>
              <a:off x="1086" y="1924"/>
              <a:ext cx="671" cy="444"/>
            </a:xfrm>
            <a:prstGeom prst="ellipse">
              <a:avLst/>
            </a:prstGeom>
            <a:solidFill>
              <a:srgbClr val="FFCC00"/>
            </a:solidFill>
            <a:ln w="9525">
              <a:solidFill>
                <a:srgbClr val="FFCC00"/>
              </a:solidFill>
              <a:round/>
              <a:headEnd/>
              <a:tailEnd/>
            </a:ln>
          </p:spPr>
          <p:txBody>
            <a:bodyPr/>
            <a:lstStyle/>
            <a:p>
              <a:endParaRPr lang="en-US" b="0">
                <a:latin typeface="+mn-lt"/>
              </a:endParaRPr>
            </a:p>
          </p:txBody>
        </p:sp>
        <p:sp>
          <p:nvSpPr>
            <p:cNvPr id="1669202" name="Oval 82"/>
            <p:cNvSpPr>
              <a:spLocks noChangeArrowheads="1"/>
            </p:cNvSpPr>
            <p:nvPr/>
          </p:nvSpPr>
          <p:spPr bwMode="auto">
            <a:xfrm>
              <a:off x="1605" y="1488"/>
              <a:ext cx="311" cy="312"/>
            </a:xfrm>
            <a:prstGeom prst="ellipse">
              <a:avLst/>
            </a:prstGeom>
            <a:solidFill>
              <a:srgbClr val="FFCC00"/>
            </a:solidFill>
            <a:ln w="9525">
              <a:solidFill>
                <a:srgbClr val="FFCC00"/>
              </a:solidFill>
              <a:round/>
              <a:headEnd/>
              <a:tailEnd/>
            </a:ln>
          </p:spPr>
          <p:txBody>
            <a:bodyPr/>
            <a:lstStyle/>
            <a:p>
              <a:endParaRPr lang="en-US" b="0">
                <a:latin typeface="+mn-lt"/>
              </a:endParaRPr>
            </a:p>
          </p:txBody>
        </p:sp>
        <p:sp>
          <p:nvSpPr>
            <p:cNvPr id="1669203" name="Oval 83"/>
            <p:cNvSpPr>
              <a:spLocks noChangeArrowheads="1"/>
            </p:cNvSpPr>
            <p:nvPr/>
          </p:nvSpPr>
          <p:spPr bwMode="auto">
            <a:xfrm>
              <a:off x="1602" y="1681"/>
              <a:ext cx="366" cy="333"/>
            </a:xfrm>
            <a:prstGeom prst="ellipse">
              <a:avLst/>
            </a:prstGeom>
            <a:solidFill>
              <a:srgbClr val="FFCC00"/>
            </a:solidFill>
            <a:ln w="9525">
              <a:solidFill>
                <a:srgbClr val="FFCC00"/>
              </a:solidFill>
              <a:round/>
              <a:headEnd/>
              <a:tailEnd/>
            </a:ln>
          </p:spPr>
          <p:txBody>
            <a:bodyPr/>
            <a:lstStyle/>
            <a:p>
              <a:endParaRPr lang="en-US" b="0">
                <a:latin typeface="+mn-lt"/>
              </a:endParaRPr>
            </a:p>
          </p:txBody>
        </p:sp>
        <p:sp>
          <p:nvSpPr>
            <p:cNvPr id="1669204" name="Oval 84"/>
            <p:cNvSpPr>
              <a:spLocks noChangeArrowheads="1"/>
            </p:cNvSpPr>
            <p:nvPr/>
          </p:nvSpPr>
          <p:spPr bwMode="auto">
            <a:xfrm>
              <a:off x="1569" y="1751"/>
              <a:ext cx="364" cy="547"/>
            </a:xfrm>
            <a:prstGeom prst="ellipse">
              <a:avLst/>
            </a:prstGeom>
            <a:solidFill>
              <a:srgbClr val="FFCC00"/>
            </a:solidFill>
            <a:ln w="9525">
              <a:solidFill>
                <a:srgbClr val="FFCC00"/>
              </a:solidFill>
              <a:round/>
              <a:headEnd/>
              <a:tailEnd/>
            </a:ln>
          </p:spPr>
          <p:txBody>
            <a:bodyPr/>
            <a:lstStyle/>
            <a:p>
              <a:endParaRPr lang="en-US" b="0">
                <a:latin typeface="+mn-lt"/>
              </a:endParaRPr>
            </a:p>
          </p:txBody>
        </p:sp>
        <p:sp>
          <p:nvSpPr>
            <p:cNvPr id="1669205" name="Oval 85"/>
            <p:cNvSpPr>
              <a:spLocks noChangeArrowheads="1"/>
            </p:cNvSpPr>
            <p:nvPr/>
          </p:nvSpPr>
          <p:spPr bwMode="auto">
            <a:xfrm>
              <a:off x="912" y="1434"/>
              <a:ext cx="1008" cy="918"/>
            </a:xfrm>
            <a:prstGeom prst="ellipse">
              <a:avLst/>
            </a:prstGeom>
            <a:solidFill>
              <a:srgbClr val="FFCC00"/>
            </a:solidFill>
            <a:ln w="9525">
              <a:solidFill>
                <a:srgbClr val="FFCC00"/>
              </a:solidFill>
              <a:round/>
              <a:headEnd/>
              <a:tailEnd/>
            </a:ln>
          </p:spPr>
          <p:txBody>
            <a:bodyPr/>
            <a:lstStyle/>
            <a:p>
              <a:endParaRPr lang="en-US" b="0">
                <a:latin typeface="+mn-lt"/>
              </a:endParaRPr>
            </a:p>
          </p:txBody>
        </p:sp>
      </p:grpSp>
      <p:sp>
        <p:nvSpPr>
          <p:cNvPr id="1669206" name="Text Box 86"/>
          <p:cNvSpPr txBox="1">
            <a:spLocks noChangeArrowheads="1"/>
          </p:cNvSpPr>
          <p:nvPr/>
        </p:nvSpPr>
        <p:spPr bwMode="auto">
          <a:xfrm>
            <a:off x="3556439" y="3476637"/>
            <a:ext cx="939361" cy="397545"/>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r>
              <a:rPr lang="en-US" b="0">
                <a:latin typeface="+mn-lt"/>
              </a:rPr>
              <a:t>Server</a:t>
            </a:r>
          </a:p>
        </p:txBody>
      </p:sp>
      <p:sp>
        <p:nvSpPr>
          <p:cNvPr id="1669207" name="Text Box 87"/>
          <p:cNvSpPr txBox="1">
            <a:spLocks noChangeArrowheads="1"/>
          </p:cNvSpPr>
          <p:nvPr/>
        </p:nvSpPr>
        <p:spPr bwMode="auto">
          <a:xfrm>
            <a:off x="252488" y="6143637"/>
            <a:ext cx="867111" cy="335935"/>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r>
              <a:rPr lang="en-US">
                <a:latin typeface="+mn-lt"/>
              </a:rPr>
              <a:t>Clients</a:t>
            </a:r>
          </a:p>
        </p:txBody>
      </p:sp>
      <p:sp>
        <p:nvSpPr>
          <p:cNvPr id="1669208" name="Freeform 88"/>
          <p:cNvSpPr>
            <a:spLocks/>
          </p:cNvSpPr>
          <p:nvPr/>
        </p:nvSpPr>
        <p:spPr bwMode="auto">
          <a:xfrm>
            <a:off x="1525600" y="3881439"/>
            <a:ext cx="3043237" cy="2211387"/>
          </a:xfrm>
          <a:custGeom>
            <a:avLst/>
            <a:gdLst>
              <a:gd name="T0" fmla="*/ 1920 w 1920"/>
              <a:gd name="T1" fmla="*/ 0 h 1392"/>
              <a:gd name="T2" fmla="*/ 1776 w 1920"/>
              <a:gd name="T3" fmla="*/ 192 h 1392"/>
              <a:gd name="T4" fmla="*/ 1488 w 1920"/>
              <a:gd name="T5" fmla="*/ 288 h 1392"/>
              <a:gd name="T6" fmla="*/ 864 w 1920"/>
              <a:gd name="T7" fmla="*/ 672 h 1392"/>
              <a:gd name="T8" fmla="*/ 288 w 1920"/>
              <a:gd name="T9" fmla="*/ 1056 h 1392"/>
              <a:gd name="T10" fmla="*/ 0 w 1920"/>
              <a:gd name="T11" fmla="*/ 1392 h 1392"/>
            </a:gdLst>
            <a:ahLst/>
            <a:cxnLst>
              <a:cxn ang="0">
                <a:pos x="T0" y="T1"/>
              </a:cxn>
              <a:cxn ang="0">
                <a:pos x="T2" y="T3"/>
              </a:cxn>
              <a:cxn ang="0">
                <a:pos x="T4" y="T5"/>
              </a:cxn>
              <a:cxn ang="0">
                <a:pos x="T6" y="T7"/>
              </a:cxn>
              <a:cxn ang="0">
                <a:pos x="T8" y="T9"/>
              </a:cxn>
              <a:cxn ang="0">
                <a:pos x="T10" y="T11"/>
              </a:cxn>
            </a:cxnLst>
            <a:rect l="0" t="0" r="r" b="b"/>
            <a:pathLst>
              <a:path w="1920" h="1392">
                <a:moveTo>
                  <a:pt x="1920" y="0"/>
                </a:moveTo>
                <a:lnTo>
                  <a:pt x="1776" y="192"/>
                </a:lnTo>
                <a:lnTo>
                  <a:pt x="1488" y="288"/>
                </a:lnTo>
                <a:lnTo>
                  <a:pt x="864" y="672"/>
                </a:lnTo>
                <a:lnTo>
                  <a:pt x="288" y="1056"/>
                </a:lnTo>
                <a:lnTo>
                  <a:pt x="0" y="1392"/>
                </a:lnTo>
              </a:path>
            </a:pathLst>
          </a:custGeom>
          <a:noFill/>
          <a:ln w="25400" cap="flat" cmpd="sng">
            <a:solidFill>
              <a:schemeClr val="tx2"/>
            </a:solidFill>
            <a:prstDash val="solid"/>
            <a:round/>
            <a:headEnd type="none" w="med" len="med"/>
            <a:tailEnd type="triangle" w="med" len="med"/>
          </a:ln>
          <a:effectLst/>
          <a:extLst>
            <a:ext uri="{909E8E84-426E-40dd-AFC4-6F175D3DCCD1}">
              <a14:hiddenFill xmlns="" xmlns:a14="http://schemas.microsoft.com/office/drawing/2010/main">
                <a:solidFill>
                  <a:schemeClr val="bg1"/>
                </a:solidFill>
              </a14:hiddenFill>
            </a:ext>
            <a:ext uri="{AF507438-7753-43e0-B8FC-AC1667EBCBE1}">
              <a14:hiddenEffects xmlns="" xmlns:a14="http://schemas.microsoft.com/office/drawing/2010/main">
                <a:effectLst>
                  <a:outerShdw blurRad="63500" dist="35921" dir="2700000" algn="ctr" rotWithShape="0">
                    <a:schemeClr val="bg2"/>
                  </a:outerShdw>
                </a:effectLst>
              </a14:hiddenEffects>
            </a:ext>
          </a:extLst>
        </p:spPr>
        <p:txBody>
          <a:bodyPr lIns="90431" tIns="44423" rIns="90431" bIns="44423"/>
          <a:lstStyle/>
          <a:p>
            <a:endParaRPr lang="en-US" b="0">
              <a:latin typeface="+mn-lt"/>
            </a:endParaRPr>
          </a:p>
        </p:txBody>
      </p:sp>
      <p:sp>
        <p:nvSpPr>
          <p:cNvPr id="1669209" name="Freeform 89"/>
          <p:cNvSpPr>
            <a:spLocks/>
          </p:cNvSpPr>
          <p:nvPr/>
        </p:nvSpPr>
        <p:spPr bwMode="auto">
          <a:xfrm>
            <a:off x="3048000" y="3886200"/>
            <a:ext cx="1600200" cy="2209800"/>
          </a:xfrm>
          <a:custGeom>
            <a:avLst/>
            <a:gdLst>
              <a:gd name="T0" fmla="*/ 1008 w 1008"/>
              <a:gd name="T1" fmla="*/ 0 h 1296"/>
              <a:gd name="T2" fmla="*/ 864 w 1008"/>
              <a:gd name="T3" fmla="*/ 336 h 1296"/>
              <a:gd name="T4" fmla="*/ 0 w 1008"/>
              <a:gd name="T5" fmla="*/ 864 h 1296"/>
              <a:gd name="T6" fmla="*/ 0 w 1008"/>
              <a:gd name="T7" fmla="*/ 1296 h 1296"/>
            </a:gdLst>
            <a:ahLst/>
            <a:cxnLst>
              <a:cxn ang="0">
                <a:pos x="T0" y="T1"/>
              </a:cxn>
              <a:cxn ang="0">
                <a:pos x="T2" y="T3"/>
              </a:cxn>
              <a:cxn ang="0">
                <a:pos x="T4" y="T5"/>
              </a:cxn>
              <a:cxn ang="0">
                <a:pos x="T6" y="T7"/>
              </a:cxn>
            </a:cxnLst>
            <a:rect l="0" t="0" r="r" b="b"/>
            <a:pathLst>
              <a:path w="1008" h="1296">
                <a:moveTo>
                  <a:pt x="1008" y="0"/>
                </a:moveTo>
                <a:lnTo>
                  <a:pt x="864" y="336"/>
                </a:lnTo>
                <a:lnTo>
                  <a:pt x="0" y="864"/>
                </a:lnTo>
                <a:lnTo>
                  <a:pt x="0" y="1296"/>
                </a:lnTo>
              </a:path>
            </a:pathLst>
          </a:custGeom>
          <a:noFill/>
          <a:ln w="25400" cap="flat" cmpd="sng">
            <a:solidFill>
              <a:schemeClr val="tx2"/>
            </a:solidFill>
            <a:prstDash val="solid"/>
            <a:round/>
            <a:headEnd type="none" w="med" len="med"/>
            <a:tailEnd type="triangle" w="med" len="med"/>
          </a:ln>
          <a:effectLst/>
          <a:extLst>
            <a:ext uri="{909E8E84-426E-40dd-AFC4-6F175D3DCCD1}">
              <a14:hiddenFill xmlns="" xmlns:a14="http://schemas.microsoft.com/office/drawing/2010/main">
                <a:solidFill>
                  <a:schemeClr val="bg1"/>
                </a:solidFill>
              </a14:hiddenFill>
            </a:ext>
            <a:ext uri="{AF507438-7753-43e0-B8FC-AC1667EBCBE1}">
              <a14:hiddenEffects xmlns="" xmlns:a14="http://schemas.microsoft.com/office/drawing/2010/main">
                <a:effectLst>
                  <a:outerShdw blurRad="63500" dist="35921" dir="2700000" algn="ctr" rotWithShape="0">
                    <a:schemeClr val="bg2"/>
                  </a:outerShdw>
                </a:effectLst>
              </a14:hiddenEffects>
            </a:ext>
          </a:extLst>
        </p:spPr>
        <p:txBody>
          <a:bodyPr lIns="90431" tIns="44423" rIns="90431" bIns="44423"/>
          <a:lstStyle/>
          <a:p>
            <a:endParaRPr lang="en-US" b="0">
              <a:latin typeface="+mn-lt"/>
            </a:endParaRPr>
          </a:p>
        </p:txBody>
      </p:sp>
      <p:sp>
        <p:nvSpPr>
          <p:cNvPr id="1669210" name="Freeform 90"/>
          <p:cNvSpPr>
            <a:spLocks/>
          </p:cNvSpPr>
          <p:nvPr/>
        </p:nvSpPr>
        <p:spPr bwMode="auto">
          <a:xfrm>
            <a:off x="4724401" y="3886200"/>
            <a:ext cx="2895600" cy="2209800"/>
          </a:xfrm>
          <a:custGeom>
            <a:avLst/>
            <a:gdLst>
              <a:gd name="T0" fmla="*/ 0 w 1824"/>
              <a:gd name="T1" fmla="*/ 0 h 1392"/>
              <a:gd name="T2" fmla="*/ 384 w 1824"/>
              <a:gd name="T3" fmla="*/ 288 h 1392"/>
              <a:gd name="T4" fmla="*/ 672 w 1824"/>
              <a:gd name="T5" fmla="*/ 624 h 1392"/>
              <a:gd name="T6" fmla="*/ 1248 w 1824"/>
              <a:gd name="T7" fmla="*/ 672 h 1392"/>
              <a:gd name="T8" fmla="*/ 1824 w 1824"/>
              <a:gd name="T9" fmla="*/ 1392 h 1392"/>
            </a:gdLst>
            <a:ahLst/>
            <a:cxnLst>
              <a:cxn ang="0">
                <a:pos x="T0" y="T1"/>
              </a:cxn>
              <a:cxn ang="0">
                <a:pos x="T2" y="T3"/>
              </a:cxn>
              <a:cxn ang="0">
                <a:pos x="T4" y="T5"/>
              </a:cxn>
              <a:cxn ang="0">
                <a:pos x="T6" y="T7"/>
              </a:cxn>
              <a:cxn ang="0">
                <a:pos x="T8" y="T9"/>
              </a:cxn>
            </a:cxnLst>
            <a:rect l="0" t="0" r="r" b="b"/>
            <a:pathLst>
              <a:path w="1824" h="1392">
                <a:moveTo>
                  <a:pt x="0" y="0"/>
                </a:moveTo>
                <a:lnTo>
                  <a:pt x="384" y="288"/>
                </a:lnTo>
                <a:lnTo>
                  <a:pt x="672" y="624"/>
                </a:lnTo>
                <a:lnTo>
                  <a:pt x="1248" y="672"/>
                </a:lnTo>
                <a:lnTo>
                  <a:pt x="1824" y="1392"/>
                </a:lnTo>
              </a:path>
            </a:pathLst>
          </a:custGeom>
          <a:noFill/>
          <a:ln w="25400" cap="flat" cmpd="sng">
            <a:solidFill>
              <a:schemeClr val="tx2"/>
            </a:solidFill>
            <a:prstDash val="solid"/>
            <a:round/>
            <a:headEnd type="none" w="med" len="med"/>
            <a:tailEnd type="triangle" w="med" len="med"/>
          </a:ln>
          <a:effectLst/>
          <a:extLst>
            <a:ext uri="{909E8E84-426E-40dd-AFC4-6F175D3DCCD1}">
              <a14:hiddenFill xmlns="" xmlns:a14="http://schemas.microsoft.com/office/drawing/2010/main">
                <a:solidFill>
                  <a:schemeClr val="bg1"/>
                </a:solidFill>
              </a14:hiddenFill>
            </a:ext>
            <a:ext uri="{AF507438-7753-43e0-B8FC-AC1667EBCBE1}">
              <a14:hiddenEffects xmlns="" xmlns:a14="http://schemas.microsoft.com/office/drawing/2010/main">
                <a:effectLst>
                  <a:outerShdw blurRad="63500" dist="35921" dir="2700000" algn="ctr" rotWithShape="0">
                    <a:schemeClr val="bg2"/>
                  </a:outerShdw>
                </a:effectLst>
              </a14:hiddenEffects>
            </a:ext>
          </a:extLst>
        </p:spPr>
        <p:txBody>
          <a:bodyPr lIns="90431" tIns="44423" rIns="90431" bIns="44423"/>
          <a:lstStyle/>
          <a:p>
            <a:endParaRPr lang="en-US" b="0">
              <a:latin typeface="+mn-lt"/>
            </a:endParaRPr>
          </a:p>
        </p:txBody>
      </p:sp>
      <p:sp>
        <p:nvSpPr>
          <p:cNvPr id="1669211" name="Freeform 91"/>
          <p:cNvSpPr>
            <a:spLocks/>
          </p:cNvSpPr>
          <p:nvPr/>
        </p:nvSpPr>
        <p:spPr bwMode="auto">
          <a:xfrm>
            <a:off x="4648200" y="3886200"/>
            <a:ext cx="1600200" cy="2209800"/>
          </a:xfrm>
          <a:custGeom>
            <a:avLst/>
            <a:gdLst>
              <a:gd name="T0" fmla="*/ 0 w 1008"/>
              <a:gd name="T1" fmla="*/ 0 h 1392"/>
              <a:gd name="T2" fmla="*/ 384 w 1008"/>
              <a:gd name="T3" fmla="*/ 432 h 1392"/>
              <a:gd name="T4" fmla="*/ 672 w 1008"/>
              <a:gd name="T5" fmla="*/ 864 h 1392"/>
              <a:gd name="T6" fmla="*/ 912 w 1008"/>
              <a:gd name="T7" fmla="*/ 1008 h 1392"/>
              <a:gd name="T8" fmla="*/ 1008 w 1008"/>
              <a:gd name="T9" fmla="*/ 1392 h 1392"/>
            </a:gdLst>
            <a:ahLst/>
            <a:cxnLst>
              <a:cxn ang="0">
                <a:pos x="T0" y="T1"/>
              </a:cxn>
              <a:cxn ang="0">
                <a:pos x="T2" y="T3"/>
              </a:cxn>
              <a:cxn ang="0">
                <a:pos x="T4" y="T5"/>
              </a:cxn>
              <a:cxn ang="0">
                <a:pos x="T6" y="T7"/>
              </a:cxn>
              <a:cxn ang="0">
                <a:pos x="T8" y="T9"/>
              </a:cxn>
            </a:cxnLst>
            <a:rect l="0" t="0" r="r" b="b"/>
            <a:pathLst>
              <a:path w="1008" h="1392">
                <a:moveTo>
                  <a:pt x="0" y="0"/>
                </a:moveTo>
                <a:lnTo>
                  <a:pt x="384" y="432"/>
                </a:lnTo>
                <a:lnTo>
                  <a:pt x="672" y="864"/>
                </a:lnTo>
                <a:lnTo>
                  <a:pt x="912" y="1008"/>
                </a:lnTo>
                <a:lnTo>
                  <a:pt x="1008" y="1392"/>
                </a:lnTo>
              </a:path>
            </a:pathLst>
          </a:custGeom>
          <a:noFill/>
          <a:ln w="25400" cap="flat" cmpd="sng">
            <a:solidFill>
              <a:schemeClr val="tx2"/>
            </a:solidFill>
            <a:prstDash val="solid"/>
            <a:round/>
            <a:headEnd type="none" w="med" len="med"/>
            <a:tailEnd type="triangle" w="med" len="med"/>
          </a:ln>
          <a:effectLst/>
          <a:extLst>
            <a:ext uri="{909E8E84-426E-40dd-AFC4-6F175D3DCCD1}">
              <a14:hiddenFill xmlns="" xmlns:a14="http://schemas.microsoft.com/office/drawing/2010/main">
                <a:solidFill>
                  <a:schemeClr val="bg1"/>
                </a:solidFill>
              </a14:hiddenFill>
            </a:ext>
            <a:ext uri="{AF507438-7753-43e0-B8FC-AC1667EBCBE1}">
              <a14:hiddenEffects xmlns="" xmlns:a14="http://schemas.microsoft.com/office/drawing/2010/main">
                <a:effectLst>
                  <a:outerShdw blurRad="63500" dist="35921" dir="2700000" algn="ctr" rotWithShape="0">
                    <a:schemeClr val="bg2"/>
                  </a:outerShdw>
                </a:effectLst>
              </a14:hiddenEffects>
            </a:ext>
          </a:extLst>
        </p:spPr>
        <p:txBody>
          <a:bodyPr lIns="90431" tIns="44423" rIns="90431" bIns="44423"/>
          <a:lstStyle/>
          <a:p>
            <a:endParaRPr lang="en-US" b="0">
              <a:latin typeface="+mn-lt"/>
            </a:endParaRPr>
          </a:p>
        </p:txBody>
      </p:sp>
      <p:sp>
        <p:nvSpPr>
          <p:cNvPr id="1669212" name="Text Box 92"/>
          <p:cNvSpPr txBox="1">
            <a:spLocks noChangeArrowheads="1"/>
          </p:cNvSpPr>
          <p:nvPr/>
        </p:nvSpPr>
        <p:spPr bwMode="auto">
          <a:xfrm>
            <a:off x="4087196" y="4860267"/>
            <a:ext cx="1323004" cy="397545"/>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25400">
                <a:solidFill>
                  <a:schemeClr val="tx2"/>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r>
              <a:rPr lang="en-US" b="0" dirty="0">
                <a:latin typeface="+mn-lt"/>
              </a:rPr>
              <a:t>Tier-1 ISP</a:t>
            </a:r>
          </a:p>
        </p:txBody>
      </p:sp>
      <p:sp>
        <p:nvSpPr>
          <p:cNvPr id="1669213" name="Text Box 93"/>
          <p:cNvSpPr txBox="1">
            <a:spLocks noChangeArrowheads="1"/>
          </p:cNvSpPr>
          <p:nvPr/>
        </p:nvSpPr>
        <p:spPr bwMode="auto">
          <a:xfrm>
            <a:off x="2048383" y="5562600"/>
            <a:ext cx="769068" cy="371094"/>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25400">
                <a:solidFill>
                  <a:schemeClr val="tx2"/>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r>
              <a:rPr lang="en-US" sz="1800" b="0" dirty="0">
                <a:latin typeface="+mn-lt"/>
              </a:rPr>
              <a:t>ISP-1</a:t>
            </a:r>
          </a:p>
        </p:txBody>
      </p:sp>
      <p:sp>
        <p:nvSpPr>
          <p:cNvPr id="1669214" name="Text Box 94"/>
          <p:cNvSpPr txBox="1">
            <a:spLocks noChangeArrowheads="1"/>
          </p:cNvSpPr>
          <p:nvPr/>
        </p:nvSpPr>
        <p:spPr bwMode="auto">
          <a:xfrm>
            <a:off x="6315583" y="5562600"/>
            <a:ext cx="769068" cy="371094"/>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25400">
                <a:solidFill>
                  <a:schemeClr val="tx2"/>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r>
              <a:rPr lang="en-US" sz="1800" b="0" dirty="0">
                <a:latin typeface="+mn-lt"/>
              </a:rPr>
              <a:t>ISP-2</a:t>
            </a:r>
          </a:p>
        </p:txBody>
      </p:sp>
      <p:graphicFrame>
        <p:nvGraphicFramePr>
          <p:cNvPr id="1669215" name="Object 95"/>
          <p:cNvGraphicFramePr>
            <a:graphicFrameLocks noChangeAspect="1"/>
          </p:cNvGraphicFramePr>
          <p:nvPr/>
        </p:nvGraphicFramePr>
        <p:xfrm>
          <a:off x="4486276" y="3429000"/>
          <a:ext cx="314325" cy="515938"/>
        </p:xfrm>
        <a:graphic>
          <a:graphicData uri="http://schemas.openxmlformats.org/presentationml/2006/ole">
            <mc:AlternateContent xmlns:mc="http://schemas.openxmlformats.org/markup-compatibility/2006">
              <mc:Choice xmlns:v="urn:schemas-microsoft-com:vml" Requires="v">
                <p:oleObj spid="_x0000_s4224" name="Clip" r:id="rId3" imgW="2106360" imgH="3468960" progId="MS_ClipArt_Gallery.5">
                  <p:embed/>
                </p:oleObj>
              </mc:Choice>
              <mc:Fallback>
                <p:oleObj name="Clip" r:id="rId3" imgW="2106360" imgH="3468960" progId="MS_ClipArt_Gallery.5">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86276" y="3429000"/>
                        <a:ext cx="314325" cy="515938"/>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
        <p:nvSpPr>
          <p:cNvPr id="4" name="Slide Number Placeholder 3">
            <a:extLst>
              <a:ext uri="{FF2B5EF4-FFF2-40B4-BE49-F238E27FC236}">
                <a16:creationId xmlns:a16="http://schemas.microsoft.com/office/drawing/2014/main" id="{A40D2747-1360-6249-9574-E53672830A2C}"/>
              </a:ext>
            </a:extLst>
          </p:cNvPr>
          <p:cNvSpPr>
            <a:spLocks noGrp="1"/>
          </p:cNvSpPr>
          <p:nvPr>
            <p:ph type="sldNum" sz="quarter" idx="12"/>
          </p:nvPr>
        </p:nvSpPr>
        <p:spPr/>
        <p:txBody>
          <a:bodyPr/>
          <a:lstStyle/>
          <a:p>
            <a:fld id="{A190D881-957A-7944-A8D0-1584E528B88F}" type="slidenum">
              <a:rPr lang="en-US" smtClean="0"/>
              <a:pPr/>
              <a:t>41</a:t>
            </a:fld>
            <a:endParaRPr lang="en-US"/>
          </a:p>
        </p:txBody>
      </p:sp>
    </p:spTree>
    <p:extLst>
      <p:ext uri="{BB962C8B-B14F-4D97-AF65-F5344CB8AC3E}">
        <p14:creationId xmlns:p14="http://schemas.microsoft.com/office/powerpoint/2010/main" val="123924212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Caching with Reverse Proxies</a:t>
            </a:r>
          </a:p>
        </p:txBody>
      </p:sp>
      <p:sp>
        <p:nvSpPr>
          <p:cNvPr id="3" name="Content Placeholder 2"/>
          <p:cNvSpPr>
            <a:spLocks noGrp="1"/>
          </p:cNvSpPr>
          <p:nvPr>
            <p:ph idx="1"/>
          </p:nvPr>
        </p:nvSpPr>
        <p:spPr/>
        <p:txBody>
          <a:bodyPr/>
          <a:lstStyle/>
          <a:p>
            <a:r>
              <a:rPr lang="en-US" dirty="0"/>
              <a:t>Cache documents close to server</a:t>
            </a:r>
          </a:p>
          <a:p>
            <a:pPr lvl="1"/>
            <a:r>
              <a:rPr lang="en-US" dirty="0">
                <a:sym typeface="Wingdings" charset="0"/>
              </a:rPr>
              <a:t>Decrease server load</a:t>
            </a:r>
          </a:p>
          <a:p>
            <a:pPr lvl="1"/>
            <a:r>
              <a:rPr lang="en-US" dirty="0">
                <a:sym typeface="Wingdings" charset="0"/>
              </a:rPr>
              <a:t>By content provider</a:t>
            </a:r>
          </a:p>
        </p:txBody>
      </p:sp>
      <p:sp>
        <p:nvSpPr>
          <p:cNvPr id="5" name="Footer Placeholder 4"/>
          <p:cNvSpPr>
            <a:spLocks noGrp="1"/>
          </p:cNvSpPr>
          <p:nvPr>
            <p:ph type="ftr" sz="quarter" idx="11"/>
          </p:nvPr>
        </p:nvSpPr>
        <p:spPr/>
        <p:txBody>
          <a:bodyPr/>
          <a:lstStyle/>
          <a:p>
            <a:r>
              <a:rPr lang="en-US"/>
              <a:t>EECS 489 – Lecture 3</a:t>
            </a:r>
            <a:endParaRPr lang="en-US" sz="1050" b="0">
              <a:latin typeface="Times New Roman" charset="0"/>
            </a:endParaRPr>
          </a:p>
        </p:txBody>
      </p:sp>
      <p:sp>
        <p:nvSpPr>
          <p:cNvPr id="7" name="Footer Placeholder 2"/>
          <p:cNvSpPr txBox="1">
            <a:spLocks/>
          </p:cNvSpPr>
          <p:nvPr/>
        </p:nvSpPr>
        <p:spPr bwMode="auto">
          <a:xfrm>
            <a:off x="3124200" y="6248400"/>
            <a:ext cx="28956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defPPr>
              <a:defRPr lang="en-US"/>
            </a:defPPr>
            <a:lvl1pPr algn="ctr" rtl="0" eaLnBrk="0" fontAlgn="base" hangingPunct="0">
              <a:spcBef>
                <a:spcPct val="0"/>
              </a:spcBef>
              <a:spcAft>
                <a:spcPct val="0"/>
              </a:spcAft>
              <a:defRPr sz="750" b="1" kern="1200">
                <a:solidFill>
                  <a:schemeClr val="tx1"/>
                </a:solidFill>
                <a:latin typeface="Arial" charset="0"/>
                <a:ea typeface="ＭＳ Ｐゴシック" charset="0"/>
                <a:cs typeface="ＭＳ Ｐゴシック" charset="0"/>
              </a:defRPr>
            </a:lvl1pPr>
            <a:lvl2pPr marL="457200" algn="l" rtl="0" fontAlgn="base">
              <a:spcBef>
                <a:spcPct val="0"/>
              </a:spcBef>
              <a:spcAft>
                <a:spcPct val="0"/>
              </a:spcAft>
              <a:defRPr sz="1600" b="1" kern="1200">
                <a:solidFill>
                  <a:schemeClr val="tx1"/>
                </a:solidFill>
                <a:latin typeface="Arial" charset="0"/>
                <a:ea typeface="ＭＳ Ｐゴシック" charset="0"/>
                <a:cs typeface="ＭＳ Ｐゴシック" charset="0"/>
              </a:defRPr>
            </a:lvl2pPr>
            <a:lvl3pPr marL="914400" algn="l" rtl="0" fontAlgn="base">
              <a:spcBef>
                <a:spcPct val="0"/>
              </a:spcBef>
              <a:spcAft>
                <a:spcPct val="0"/>
              </a:spcAft>
              <a:defRPr sz="1600" b="1" kern="1200">
                <a:solidFill>
                  <a:schemeClr val="tx1"/>
                </a:solidFill>
                <a:latin typeface="Arial" charset="0"/>
                <a:ea typeface="ＭＳ Ｐゴシック" charset="0"/>
                <a:cs typeface="ＭＳ Ｐゴシック" charset="0"/>
              </a:defRPr>
            </a:lvl3pPr>
            <a:lvl4pPr marL="1371600" algn="l" rtl="0" fontAlgn="base">
              <a:spcBef>
                <a:spcPct val="0"/>
              </a:spcBef>
              <a:spcAft>
                <a:spcPct val="0"/>
              </a:spcAft>
              <a:defRPr sz="1600" b="1" kern="1200">
                <a:solidFill>
                  <a:schemeClr val="tx1"/>
                </a:solidFill>
                <a:latin typeface="Arial" charset="0"/>
                <a:ea typeface="ＭＳ Ｐゴシック" charset="0"/>
                <a:cs typeface="ＭＳ Ｐゴシック" charset="0"/>
              </a:defRPr>
            </a:lvl4pPr>
            <a:lvl5pPr marL="1828800" algn="l" rtl="0" fontAlgn="base">
              <a:spcBef>
                <a:spcPct val="0"/>
              </a:spcBef>
              <a:spcAft>
                <a:spcPct val="0"/>
              </a:spcAft>
              <a:defRPr sz="1600" b="1" kern="1200">
                <a:solidFill>
                  <a:schemeClr val="tx1"/>
                </a:solidFill>
                <a:latin typeface="Arial" charset="0"/>
                <a:ea typeface="ＭＳ Ｐゴシック" charset="0"/>
                <a:cs typeface="ＭＳ Ｐゴシック" charset="0"/>
              </a:defRPr>
            </a:lvl5pPr>
            <a:lvl6pPr marL="2286000" algn="l" defTabSz="457200" rtl="0" eaLnBrk="1" latinLnBrk="0" hangingPunct="1">
              <a:defRPr sz="1600" b="1" kern="1200">
                <a:solidFill>
                  <a:schemeClr val="tx1"/>
                </a:solidFill>
                <a:latin typeface="Arial" charset="0"/>
                <a:ea typeface="ＭＳ Ｐゴシック" charset="0"/>
                <a:cs typeface="ＭＳ Ｐゴシック" charset="0"/>
              </a:defRPr>
            </a:lvl6pPr>
            <a:lvl7pPr marL="2743200" algn="l" defTabSz="457200" rtl="0" eaLnBrk="1" latinLnBrk="0" hangingPunct="1">
              <a:defRPr sz="1600" b="1" kern="1200">
                <a:solidFill>
                  <a:schemeClr val="tx1"/>
                </a:solidFill>
                <a:latin typeface="Arial" charset="0"/>
                <a:ea typeface="ＭＳ Ｐゴシック" charset="0"/>
                <a:cs typeface="ＭＳ Ｐゴシック" charset="0"/>
              </a:defRPr>
            </a:lvl7pPr>
            <a:lvl8pPr marL="3200400" algn="l" defTabSz="457200" rtl="0" eaLnBrk="1" latinLnBrk="0" hangingPunct="1">
              <a:defRPr sz="1600" b="1" kern="1200">
                <a:solidFill>
                  <a:schemeClr val="tx1"/>
                </a:solidFill>
                <a:latin typeface="Arial" charset="0"/>
                <a:ea typeface="ＭＳ Ｐゴシック" charset="0"/>
                <a:cs typeface="ＭＳ Ｐゴシック" charset="0"/>
              </a:defRPr>
            </a:lvl8pPr>
            <a:lvl9pPr marL="3657600" algn="l" defTabSz="457200" rtl="0" eaLnBrk="1" latinLnBrk="0" hangingPunct="1">
              <a:defRPr sz="1600" b="1" kern="1200">
                <a:solidFill>
                  <a:schemeClr val="tx1"/>
                </a:solidFill>
                <a:latin typeface="Arial" charset="0"/>
                <a:ea typeface="ＭＳ Ｐゴシック" charset="0"/>
                <a:cs typeface="ＭＳ Ｐゴシック" charset="0"/>
              </a:defRPr>
            </a:lvl9pPr>
          </a:lstStyle>
          <a:p>
            <a:r>
              <a:rPr lang="en-US"/>
              <a:t>EECS 489 – Lecture 4</a:t>
            </a:r>
          </a:p>
        </p:txBody>
      </p:sp>
      <p:sp>
        <p:nvSpPr>
          <p:cNvPr id="8" name="Slide Number Placeholder 3"/>
          <p:cNvSpPr txBox="1">
            <a:spLocks/>
          </p:cNvSpPr>
          <p:nvPr/>
        </p:nvSpPr>
        <p:spPr bwMode="auto">
          <a:xfrm>
            <a:off x="8001000" y="6248400"/>
            <a:ext cx="6096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defPPr>
              <a:defRPr lang="en-US"/>
            </a:defPPr>
            <a:lvl1pPr algn="r" rtl="0" eaLnBrk="0" fontAlgn="base" hangingPunct="0">
              <a:spcBef>
                <a:spcPct val="0"/>
              </a:spcBef>
              <a:spcAft>
                <a:spcPct val="0"/>
              </a:spcAft>
              <a:defRPr sz="750" b="1" kern="1200">
                <a:solidFill>
                  <a:schemeClr val="tx1"/>
                </a:solidFill>
                <a:latin typeface="Arial" charset="0"/>
                <a:ea typeface="ＭＳ Ｐゴシック" charset="0"/>
                <a:cs typeface="ＭＳ Ｐゴシック" charset="0"/>
              </a:defRPr>
            </a:lvl1pPr>
            <a:lvl2pPr marL="457200" algn="l" rtl="0" fontAlgn="base">
              <a:spcBef>
                <a:spcPct val="0"/>
              </a:spcBef>
              <a:spcAft>
                <a:spcPct val="0"/>
              </a:spcAft>
              <a:defRPr sz="1600" b="1" kern="1200">
                <a:solidFill>
                  <a:schemeClr val="tx1"/>
                </a:solidFill>
                <a:latin typeface="Arial" charset="0"/>
                <a:ea typeface="ＭＳ Ｐゴシック" charset="0"/>
                <a:cs typeface="ＭＳ Ｐゴシック" charset="0"/>
              </a:defRPr>
            </a:lvl2pPr>
            <a:lvl3pPr marL="914400" algn="l" rtl="0" fontAlgn="base">
              <a:spcBef>
                <a:spcPct val="0"/>
              </a:spcBef>
              <a:spcAft>
                <a:spcPct val="0"/>
              </a:spcAft>
              <a:defRPr sz="1600" b="1" kern="1200">
                <a:solidFill>
                  <a:schemeClr val="tx1"/>
                </a:solidFill>
                <a:latin typeface="Arial" charset="0"/>
                <a:ea typeface="ＭＳ Ｐゴシック" charset="0"/>
                <a:cs typeface="ＭＳ Ｐゴシック" charset="0"/>
              </a:defRPr>
            </a:lvl3pPr>
            <a:lvl4pPr marL="1371600" algn="l" rtl="0" fontAlgn="base">
              <a:spcBef>
                <a:spcPct val="0"/>
              </a:spcBef>
              <a:spcAft>
                <a:spcPct val="0"/>
              </a:spcAft>
              <a:defRPr sz="1600" b="1" kern="1200">
                <a:solidFill>
                  <a:schemeClr val="tx1"/>
                </a:solidFill>
                <a:latin typeface="Arial" charset="0"/>
                <a:ea typeface="ＭＳ Ｐゴシック" charset="0"/>
                <a:cs typeface="ＭＳ Ｐゴシック" charset="0"/>
              </a:defRPr>
            </a:lvl4pPr>
            <a:lvl5pPr marL="1828800" algn="l" rtl="0" fontAlgn="base">
              <a:spcBef>
                <a:spcPct val="0"/>
              </a:spcBef>
              <a:spcAft>
                <a:spcPct val="0"/>
              </a:spcAft>
              <a:defRPr sz="1600" b="1" kern="1200">
                <a:solidFill>
                  <a:schemeClr val="tx1"/>
                </a:solidFill>
                <a:latin typeface="Arial" charset="0"/>
                <a:ea typeface="ＭＳ Ｐゴシック" charset="0"/>
                <a:cs typeface="ＭＳ Ｐゴシック" charset="0"/>
              </a:defRPr>
            </a:lvl5pPr>
            <a:lvl6pPr marL="2286000" algn="l" defTabSz="457200" rtl="0" eaLnBrk="1" latinLnBrk="0" hangingPunct="1">
              <a:defRPr sz="1600" b="1" kern="1200">
                <a:solidFill>
                  <a:schemeClr val="tx1"/>
                </a:solidFill>
                <a:latin typeface="Arial" charset="0"/>
                <a:ea typeface="ＭＳ Ｐゴシック" charset="0"/>
                <a:cs typeface="ＭＳ Ｐゴシック" charset="0"/>
              </a:defRPr>
            </a:lvl6pPr>
            <a:lvl7pPr marL="2743200" algn="l" defTabSz="457200" rtl="0" eaLnBrk="1" latinLnBrk="0" hangingPunct="1">
              <a:defRPr sz="1600" b="1" kern="1200">
                <a:solidFill>
                  <a:schemeClr val="tx1"/>
                </a:solidFill>
                <a:latin typeface="Arial" charset="0"/>
                <a:ea typeface="ＭＳ Ｐゴシック" charset="0"/>
                <a:cs typeface="ＭＳ Ｐゴシック" charset="0"/>
              </a:defRPr>
            </a:lvl7pPr>
            <a:lvl8pPr marL="3200400" algn="l" defTabSz="457200" rtl="0" eaLnBrk="1" latinLnBrk="0" hangingPunct="1">
              <a:defRPr sz="1600" b="1" kern="1200">
                <a:solidFill>
                  <a:schemeClr val="tx1"/>
                </a:solidFill>
                <a:latin typeface="Arial" charset="0"/>
                <a:ea typeface="ＭＳ Ｐゴシック" charset="0"/>
                <a:cs typeface="ＭＳ Ｐゴシック" charset="0"/>
              </a:defRPr>
            </a:lvl8pPr>
            <a:lvl9pPr marL="3657600" algn="l" defTabSz="457200" rtl="0" eaLnBrk="1" latinLnBrk="0" hangingPunct="1">
              <a:defRPr sz="1600" b="1" kern="1200">
                <a:solidFill>
                  <a:schemeClr val="tx1"/>
                </a:solidFill>
                <a:latin typeface="Arial" charset="0"/>
                <a:ea typeface="ＭＳ Ｐゴシック" charset="0"/>
                <a:cs typeface="ＭＳ Ｐゴシック" charset="0"/>
              </a:defRPr>
            </a:lvl9pPr>
          </a:lstStyle>
          <a:p>
            <a:fld id="{A190D881-957A-7944-A8D0-1584E528B88F}" type="slidenum">
              <a:rPr lang="en-US" smtClean="0"/>
              <a:pPr/>
              <a:t>42</a:t>
            </a:fld>
            <a:endParaRPr lang="en-US"/>
          </a:p>
        </p:txBody>
      </p:sp>
      <p:grpSp>
        <p:nvGrpSpPr>
          <p:cNvPr id="9" name="Group 4"/>
          <p:cNvGrpSpPr>
            <a:grpSpLocks/>
          </p:cNvGrpSpPr>
          <p:nvPr/>
        </p:nvGrpSpPr>
        <p:grpSpPr bwMode="auto">
          <a:xfrm>
            <a:off x="6019800" y="6096001"/>
            <a:ext cx="371475" cy="381000"/>
            <a:chOff x="1014" y="912"/>
            <a:chExt cx="574" cy="596"/>
          </a:xfrm>
        </p:grpSpPr>
        <p:sp>
          <p:nvSpPr>
            <p:cNvPr id="10" name="Freeform 5"/>
            <p:cNvSpPr>
              <a:spLocks/>
            </p:cNvSpPr>
            <p:nvPr/>
          </p:nvSpPr>
          <p:spPr bwMode="auto">
            <a:xfrm>
              <a:off x="1014" y="912"/>
              <a:ext cx="574" cy="596"/>
            </a:xfrm>
            <a:custGeom>
              <a:avLst/>
              <a:gdLst>
                <a:gd name="T0" fmla="*/ 124 w 574"/>
                <a:gd name="T1" fmla="*/ 391 h 596"/>
                <a:gd name="T2" fmla="*/ 0 w 574"/>
                <a:gd name="T3" fmla="*/ 391 h 596"/>
                <a:gd name="T4" fmla="*/ 0 w 574"/>
                <a:gd name="T5" fmla="*/ 596 h 596"/>
                <a:gd name="T6" fmla="*/ 574 w 574"/>
                <a:gd name="T7" fmla="*/ 596 h 596"/>
                <a:gd name="T8" fmla="*/ 574 w 574"/>
                <a:gd name="T9" fmla="*/ 391 h 596"/>
                <a:gd name="T10" fmla="*/ 446 w 574"/>
                <a:gd name="T11" fmla="*/ 391 h 596"/>
                <a:gd name="T12" fmla="*/ 446 w 574"/>
                <a:gd name="T13" fmla="*/ 364 h 596"/>
                <a:gd name="T14" fmla="*/ 500 w 574"/>
                <a:gd name="T15" fmla="*/ 364 h 596"/>
                <a:gd name="T16" fmla="*/ 500 w 574"/>
                <a:gd name="T17" fmla="*/ 0 h 596"/>
                <a:gd name="T18" fmla="*/ 70 w 574"/>
                <a:gd name="T19" fmla="*/ 0 h 596"/>
                <a:gd name="T20" fmla="*/ 70 w 574"/>
                <a:gd name="T21" fmla="*/ 364 h 596"/>
                <a:gd name="T22" fmla="*/ 124 w 574"/>
                <a:gd name="T23" fmla="*/ 364 h 596"/>
                <a:gd name="T24" fmla="*/ 124 w 574"/>
                <a:gd name="T25" fmla="*/ 391 h 5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4" h="596">
                  <a:moveTo>
                    <a:pt x="124" y="391"/>
                  </a:moveTo>
                  <a:lnTo>
                    <a:pt x="0" y="391"/>
                  </a:lnTo>
                  <a:lnTo>
                    <a:pt x="0" y="596"/>
                  </a:lnTo>
                  <a:lnTo>
                    <a:pt x="574" y="596"/>
                  </a:lnTo>
                  <a:lnTo>
                    <a:pt x="574" y="391"/>
                  </a:lnTo>
                  <a:lnTo>
                    <a:pt x="446" y="391"/>
                  </a:lnTo>
                  <a:lnTo>
                    <a:pt x="446" y="364"/>
                  </a:lnTo>
                  <a:lnTo>
                    <a:pt x="500" y="364"/>
                  </a:lnTo>
                  <a:lnTo>
                    <a:pt x="500" y="0"/>
                  </a:lnTo>
                  <a:lnTo>
                    <a:pt x="70" y="0"/>
                  </a:lnTo>
                  <a:lnTo>
                    <a:pt x="70" y="364"/>
                  </a:lnTo>
                  <a:lnTo>
                    <a:pt x="124" y="364"/>
                  </a:lnTo>
                  <a:lnTo>
                    <a:pt x="124" y="391"/>
                  </a:lnTo>
                  <a:close/>
                </a:path>
              </a:pathLst>
            </a:custGeom>
            <a:solidFill>
              <a:srgbClr val="FFFFFF"/>
            </a:solidFill>
            <a:ln w="15875">
              <a:solidFill>
                <a:srgbClr val="000000"/>
              </a:solidFill>
              <a:prstDash val="solid"/>
              <a:round/>
              <a:headEnd/>
              <a:tailEnd/>
            </a:ln>
          </p:spPr>
          <p:txBody>
            <a:bodyPr/>
            <a:lstStyle/>
            <a:p>
              <a:endParaRPr lang="en-US" b="0">
                <a:latin typeface="+mn-lt"/>
              </a:endParaRPr>
            </a:p>
          </p:txBody>
        </p:sp>
        <p:sp>
          <p:nvSpPr>
            <p:cNvPr id="11" name="Line 6"/>
            <p:cNvSpPr>
              <a:spLocks noChangeShapeType="1"/>
            </p:cNvSpPr>
            <p:nvPr/>
          </p:nvSpPr>
          <p:spPr bwMode="auto">
            <a:xfrm>
              <a:off x="1138" y="1303"/>
              <a:ext cx="322" cy="1"/>
            </a:xfrm>
            <a:prstGeom prst="line">
              <a:avLst/>
            </a:prstGeom>
            <a:noFill/>
            <a:ln w="1587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12" name="Line 7"/>
            <p:cNvSpPr>
              <a:spLocks noChangeShapeType="1"/>
            </p:cNvSpPr>
            <p:nvPr/>
          </p:nvSpPr>
          <p:spPr bwMode="auto">
            <a:xfrm>
              <a:off x="1138" y="1276"/>
              <a:ext cx="322" cy="1"/>
            </a:xfrm>
            <a:prstGeom prst="line">
              <a:avLst/>
            </a:prstGeom>
            <a:noFill/>
            <a:ln w="1587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13" name="Freeform 8"/>
            <p:cNvSpPr>
              <a:spLocks noEditPoints="1"/>
            </p:cNvSpPr>
            <p:nvPr/>
          </p:nvSpPr>
          <p:spPr bwMode="auto">
            <a:xfrm>
              <a:off x="1310" y="1323"/>
              <a:ext cx="233" cy="168"/>
            </a:xfrm>
            <a:custGeom>
              <a:avLst/>
              <a:gdLst>
                <a:gd name="T0" fmla="*/ 0 w 233"/>
                <a:gd name="T1" fmla="*/ 168 h 168"/>
                <a:gd name="T2" fmla="*/ 188 w 233"/>
                <a:gd name="T3" fmla="*/ 168 h 168"/>
                <a:gd name="T4" fmla="*/ 188 w 233"/>
                <a:gd name="T5" fmla="*/ 0 h 168"/>
                <a:gd name="T6" fmla="*/ 0 w 233"/>
                <a:gd name="T7" fmla="*/ 0 h 168"/>
                <a:gd name="T8" fmla="*/ 0 w 233"/>
                <a:gd name="T9" fmla="*/ 168 h 168"/>
                <a:gd name="T10" fmla="*/ 204 w 233"/>
                <a:gd name="T11" fmla="*/ 26 h 168"/>
                <a:gd name="T12" fmla="*/ 233 w 233"/>
                <a:gd name="T13" fmla="*/ 26 h 168"/>
                <a:gd name="T14" fmla="*/ 233 w 233"/>
                <a:gd name="T15" fmla="*/ 0 h 168"/>
                <a:gd name="T16" fmla="*/ 204 w 233"/>
                <a:gd name="T17" fmla="*/ 0 h 168"/>
                <a:gd name="T18" fmla="*/ 204 w 233"/>
                <a:gd name="T19" fmla="*/ 2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3" h="168">
                  <a:moveTo>
                    <a:pt x="0" y="168"/>
                  </a:moveTo>
                  <a:lnTo>
                    <a:pt x="188" y="168"/>
                  </a:lnTo>
                  <a:lnTo>
                    <a:pt x="188" y="0"/>
                  </a:lnTo>
                  <a:lnTo>
                    <a:pt x="0" y="0"/>
                  </a:lnTo>
                  <a:lnTo>
                    <a:pt x="0" y="168"/>
                  </a:lnTo>
                  <a:close/>
                  <a:moveTo>
                    <a:pt x="204" y="26"/>
                  </a:moveTo>
                  <a:lnTo>
                    <a:pt x="233" y="26"/>
                  </a:lnTo>
                  <a:lnTo>
                    <a:pt x="233" y="0"/>
                  </a:lnTo>
                  <a:lnTo>
                    <a:pt x="204" y="0"/>
                  </a:lnTo>
                  <a:lnTo>
                    <a:pt x="204" y="26"/>
                  </a:lnTo>
                  <a:close/>
                </a:path>
              </a:pathLst>
            </a:custGeom>
            <a:solidFill>
              <a:srgbClr val="FFFFFF"/>
            </a:solidFill>
            <a:ln w="4763">
              <a:solidFill>
                <a:srgbClr val="000000"/>
              </a:solidFill>
              <a:prstDash val="solid"/>
              <a:round/>
              <a:headEnd/>
              <a:tailEnd/>
            </a:ln>
          </p:spPr>
          <p:txBody>
            <a:bodyPr/>
            <a:lstStyle/>
            <a:p>
              <a:endParaRPr lang="en-US" b="0">
                <a:latin typeface="+mn-lt"/>
              </a:endParaRPr>
            </a:p>
          </p:txBody>
        </p:sp>
        <p:sp>
          <p:nvSpPr>
            <p:cNvPr id="14" name="Line 9"/>
            <p:cNvSpPr>
              <a:spLocks noChangeShapeType="1"/>
            </p:cNvSpPr>
            <p:nvPr/>
          </p:nvSpPr>
          <p:spPr bwMode="auto">
            <a:xfrm>
              <a:off x="1310" y="1379"/>
              <a:ext cx="188"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15" name="Line 10"/>
            <p:cNvSpPr>
              <a:spLocks noChangeShapeType="1"/>
            </p:cNvSpPr>
            <p:nvPr/>
          </p:nvSpPr>
          <p:spPr bwMode="auto">
            <a:xfrm>
              <a:off x="1310" y="1435"/>
              <a:ext cx="188"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16" name="Line 11"/>
            <p:cNvSpPr>
              <a:spLocks noChangeShapeType="1"/>
            </p:cNvSpPr>
            <p:nvPr/>
          </p:nvSpPr>
          <p:spPr bwMode="auto">
            <a:xfrm>
              <a:off x="1317" y="1405"/>
              <a:ext cx="172"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17" name="Rectangle 12"/>
            <p:cNvSpPr>
              <a:spLocks noChangeArrowheads="1"/>
            </p:cNvSpPr>
            <p:nvPr/>
          </p:nvSpPr>
          <p:spPr bwMode="auto">
            <a:xfrm>
              <a:off x="1416" y="1389"/>
              <a:ext cx="54" cy="36"/>
            </a:xfrm>
            <a:prstGeom prst="rect">
              <a:avLst/>
            </a:prstGeom>
            <a:noFill/>
            <a:ln w="4763">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US" b="0">
                <a:latin typeface="+mn-lt"/>
              </a:endParaRPr>
            </a:p>
          </p:txBody>
        </p:sp>
        <p:sp>
          <p:nvSpPr>
            <p:cNvPr id="18" name="Freeform 13"/>
            <p:cNvSpPr>
              <a:spLocks noEditPoints="1"/>
            </p:cNvSpPr>
            <p:nvPr/>
          </p:nvSpPr>
          <p:spPr bwMode="auto">
            <a:xfrm>
              <a:off x="1030" y="955"/>
              <a:ext cx="538" cy="401"/>
            </a:xfrm>
            <a:custGeom>
              <a:avLst/>
              <a:gdLst>
                <a:gd name="T0" fmla="*/ 452 w 538"/>
                <a:gd name="T1" fmla="*/ 285 h 401"/>
                <a:gd name="T2" fmla="*/ 472 w 538"/>
                <a:gd name="T3" fmla="*/ 285 h 401"/>
                <a:gd name="T4" fmla="*/ 472 w 538"/>
                <a:gd name="T5" fmla="*/ 278 h 401"/>
                <a:gd name="T6" fmla="*/ 452 w 538"/>
                <a:gd name="T7" fmla="*/ 278 h 401"/>
                <a:gd name="T8" fmla="*/ 452 w 538"/>
                <a:gd name="T9" fmla="*/ 285 h 401"/>
                <a:gd name="T10" fmla="*/ 121 w 538"/>
                <a:gd name="T11" fmla="*/ 239 h 401"/>
                <a:gd name="T12" fmla="*/ 121 w 538"/>
                <a:gd name="T13" fmla="*/ 27 h 401"/>
                <a:gd name="T14" fmla="*/ 417 w 538"/>
                <a:gd name="T15" fmla="*/ 27 h 401"/>
                <a:gd name="T16" fmla="*/ 417 w 538"/>
                <a:gd name="T17" fmla="*/ 239 h 401"/>
                <a:gd name="T18" fmla="*/ 121 w 538"/>
                <a:gd name="T19" fmla="*/ 239 h 401"/>
                <a:gd name="T20" fmla="*/ 108 w 538"/>
                <a:gd name="T21" fmla="*/ 252 h 401"/>
                <a:gd name="T22" fmla="*/ 430 w 538"/>
                <a:gd name="T23" fmla="*/ 252 h 401"/>
                <a:gd name="T24" fmla="*/ 430 w 538"/>
                <a:gd name="T25" fmla="*/ 14 h 401"/>
                <a:gd name="T26" fmla="*/ 446 w 538"/>
                <a:gd name="T27" fmla="*/ 14 h 401"/>
                <a:gd name="T28" fmla="*/ 446 w 538"/>
                <a:gd name="T29" fmla="*/ 0 h 401"/>
                <a:gd name="T30" fmla="*/ 96 w 538"/>
                <a:gd name="T31" fmla="*/ 0 h 401"/>
                <a:gd name="T32" fmla="*/ 96 w 538"/>
                <a:gd name="T33" fmla="*/ 265 h 401"/>
                <a:gd name="T34" fmla="*/ 108 w 538"/>
                <a:gd name="T35" fmla="*/ 265 h 401"/>
                <a:gd name="T36" fmla="*/ 108 w 538"/>
                <a:gd name="T37" fmla="*/ 252 h 401"/>
                <a:gd name="T38" fmla="*/ 0 w 538"/>
                <a:gd name="T39" fmla="*/ 388 h 401"/>
                <a:gd name="T40" fmla="*/ 54 w 538"/>
                <a:gd name="T41" fmla="*/ 388 h 401"/>
                <a:gd name="T42" fmla="*/ 54 w 538"/>
                <a:gd name="T43" fmla="*/ 368 h 401"/>
                <a:gd name="T44" fmla="*/ 0 w 538"/>
                <a:gd name="T45" fmla="*/ 368 h 401"/>
                <a:gd name="T46" fmla="*/ 0 w 538"/>
                <a:gd name="T47" fmla="*/ 388 h 401"/>
                <a:gd name="T48" fmla="*/ 316 w 538"/>
                <a:gd name="T49" fmla="*/ 401 h 401"/>
                <a:gd name="T50" fmla="*/ 430 w 538"/>
                <a:gd name="T51" fmla="*/ 401 h 401"/>
                <a:gd name="T52" fmla="*/ 430 w 538"/>
                <a:gd name="T53" fmla="*/ 391 h 401"/>
                <a:gd name="T54" fmla="*/ 316 w 538"/>
                <a:gd name="T55" fmla="*/ 391 h 401"/>
                <a:gd name="T56" fmla="*/ 316 w 538"/>
                <a:gd name="T57" fmla="*/ 401 h 401"/>
                <a:gd name="T58" fmla="*/ 523 w 538"/>
                <a:gd name="T59" fmla="*/ 378 h 401"/>
                <a:gd name="T60" fmla="*/ 538 w 538"/>
                <a:gd name="T61" fmla="*/ 378 h 401"/>
                <a:gd name="T62" fmla="*/ 538 w 538"/>
                <a:gd name="T63" fmla="*/ 368 h 401"/>
                <a:gd name="T64" fmla="*/ 523 w 538"/>
                <a:gd name="T65" fmla="*/ 368 h 401"/>
                <a:gd name="T66" fmla="*/ 523 w 538"/>
                <a:gd name="T67" fmla="*/ 378 h 401"/>
                <a:gd name="T68" fmla="*/ 523 w 538"/>
                <a:gd name="T69" fmla="*/ 394 h 401"/>
                <a:gd name="T70" fmla="*/ 538 w 538"/>
                <a:gd name="T71" fmla="*/ 394 h 401"/>
                <a:gd name="T72" fmla="*/ 538 w 538"/>
                <a:gd name="T73" fmla="*/ 388 h 401"/>
                <a:gd name="T74" fmla="*/ 523 w 538"/>
                <a:gd name="T75" fmla="*/ 388 h 401"/>
                <a:gd name="T76" fmla="*/ 523 w 538"/>
                <a:gd name="T77" fmla="*/ 394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38" h="401">
                  <a:moveTo>
                    <a:pt x="452" y="285"/>
                  </a:moveTo>
                  <a:lnTo>
                    <a:pt x="472" y="285"/>
                  </a:lnTo>
                  <a:lnTo>
                    <a:pt x="472" y="278"/>
                  </a:lnTo>
                  <a:lnTo>
                    <a:pt x="452" y="278"/>
                  </a:lnTo>
                  <a:lnTo>
                    <a:pt x="452" y="285"/>
                  </a:lnTo>
                  <a:close/>
                  <a:moveTo>
                    <a:pt x="121" y="239"/>
                  </a:moveTo>
                  <a:lnTo>
                    <a:pt x="121" y="27"/>
                  </a:lnTo>
                  <a:lnTo>
                    <a:pt x="417" y="27"/>
                  </a:lnTo>
                  <a:lnTo>
                    <a:pt x="417" y="239"/>
                  </a:lnTo>
                  <a:lnTo>
                    <a:pt x="121" y="239"/>
                  </a:lnTo>
                  <a:close/>
                  <a:moveTo>
                    <a:pt x="108" y="252"/>
                  </a:moveTo>
                  <a:lnTo>
                    <a:pt x="430" y="252"/>
                  </a:lnTo>
                  <a:lnTo>
                    <a:pt x="430" y="14"/>
                  </a:lnTo>
                  <a:lnTo>
                    <a:pt x="446" y="14"/>
                  </a:lnTo>
                  <a:lnTo>
                    <a:pt x="446" y="0"/>
                  </a:lnTo>
                  <a:lnTo>
                    <a:pt x="96" y="0"/>
                  </a:lnTo>
                  <a:lnTo>
                    <a:pt x="96" y="265"/>
                  </a:lnTo>
                  <a:lnTo>
                    <a:pt x="108" y="265"/>
                  </a:lnTo>
                  <a:lnTo>
                    <a:pt x="108" y="252"/>
                  </a:lnTo>
                  <a:close/>
                  <a:moveTo>
                    <a:pt x="0" y="388"/>
                  </a:moveTo>
                  <a:lnTo>
                    <a:pt x="54" y="388"/>
                  </a:lnTo>
                  <a:lnTo>
                    <a:pt x="54" y="368"/>
                  </a:lnTo>
                  <a:lnTo>
                    <a:pt x="0" y="368"/>
                  </a:lnTo>
                  <a:lnTo>
                    <a:pt x="0" y="388"/>
                  </a:lnTo>
                  <a:close/>
                  <a:moveTo>
                    <a:pt x="316" y="401"/>
                  </a:moveTo>
                  <a:lnTo>
                    <a:pt x="430" y="401"/>
                  </a:lnTo>
                  <a:lnTo>
                    <a:pt x="430" y="391"/>
                  </a:lnTo>
                  <a:lnTo>
                    <a:pt x="316" y="391"/>
                  </a:lnTo>
                  <a:lnTo>
                    <a:pt x="316" y="401"/>
                  </a:lnTo>
                  <a:close/>
                  <a:moveTo>
                    <a:pt x="523" y="378"/>
                  </a:moveTo>
                  <a:lnTo>
                    <a:pt x="538" y="378"/>
                  </a:lnTo>
                  <a:lnTo>
                    <a:pt x="538" y="368"/>
                  </a:lnTo>
                  <a:lnTo>
                    <a:pt x="523" y="368"/>
                  </a:lnTo>
                  <a:lnTo>
                    <a:pt x="523" y="378"/>
                  </a:lnTo>
                  <a:close/>
                  <a:moveTo>
                    <a:pt x="523" y="394"/>
                  </a:moveTo>
                  <a:lnTo>
                    <a:pt x="538" y="394"/>
                  </a:lnTo>
                  <a:lnTo>
                    <a:pt x="538" y="388"/>
                  </a:lnTo>
                  <a:lnTo>
                    <a:pt x="523" y="388"/>
                  </a:lnTo>
                  <a:lnTo>
                    <a:pt x="523" y="394"/>
                  </a:lnTo>
                  <a:close/>
                </a:path>
              </a:pathLst>
            </a:custGeom>
            <a:solidFill>
              <a:srgbClr val="000000"/>
            </a:solidFill>
            <a:ln w="4763">
              <a:solidFill>
                <a:srgbClr val="000000"/>
              </a:solidFill>
              <a:prstDash val="solid"/>
              <a:round/>
              <a:headEnd/>
              <a:tailEnd/>
            </a:ln>
          </p:spPr>
          <p:txBody>
            <a:bodyPr/>
            <a:lstStyle/>
            <a:p>
              <a:endParaRPr lang="en-US" b="0">
                <a:latin typeface="+mn-lt"/>
              </a:endParaRPr>
            </a:p>
          </p:txBody>
        </p:sp>
        <p:sp>
          <p:nvSpPr>
            <p:cNvPr id="19" name="Line 14"/>
            <p:cNvSpPr>
              <a:spLocks noChangeShapeType="1"/>
            </p:cNvSpPr>
            <p:nvPr/>
          </p:nvSpPr>
          <p:spPr bwMode="auto">
            <a:xfrm>
              <a:off x="1084" y="1257"/>
              <a:ext cx="430"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20" name="Line 15"/>
            <p:cNvSpPr>
              <a:spLocks noChangeShapeType="1"/>
            </p:cNvSpPr>
            <p:nvPr/>
          </p:nvSpPr>
          <p:spPr bwMode="auto">
            <a:xfrm flipV="1">
              <a:off x="1193" y="1257"/>
              <a:ext cx="1" cy="19"/>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21" name="Line 16"/>
            <p:cNvSpPr>
              <a:spLocks noChangeShapeType="1"/>
            </p:cNvSpPr>
            <p:nvPr/>
          </p:nvSpPr>
          <p:spPr bwMode="auto">
            <a:xfrm flipV="1">
              <a:off x="1301" y="1257"/>
              <a:ext cx="1" cy="19"/>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grpSp>
      <p:grpSp>
        <p:nvGrpSpPr>
          <p:cNvPr id="22" name="Group 17"/>
          <p:cNvGrpSpPr>
            <a:grpSpLocks/>
          </p:cNvGrpSpPr>
          <p:nvPr/>
        </p:nvGrpSpPr>
        <p:grpSpPr bwMode="auto">
          <a:xfrm>
            <a:off x="7477125" y="6096001"/>
            <a:ext cx="371475" cy="381000"/>
            <a:chOff x="1014" y="912"/>
            <a:chExt cx="574" cy="596"/>
          </a:xfrm>
        </p:grpSpPr>
        <p:sp>
          <p:nvSpPr>
            <p:cNvPr id="23" name="Freeform 18"/>
            <p:cNvSpPr>
              <a:spLocks/>
            </p:cNvSpPr>
            <p:nvPr/>
          </p:nvSpPr>
          <p:spPr bwMode="auto">
            <a:xfrm>
              <a:off x="1014" y="912"/>
              <a:ext cx="574" cy="596"/>
            </a:xfrm>
            <a:custGeom>
              <a:avLst/>
              <a:gdLst>
                <a:gd name="T0" fmla="*/ 124 w 574"/>
                <a:gd name="T1" fmla="*/ 391 h 596"/>
                <a:gd name="T2" fmla="*/ 0 w 574"/>
                <a:gd name="T3" fmla="*/ 391 h 596"/>
                <a:gd name="T4" fmla="*/ 0 w 574"/>
                <a:gd name="T5" fmla="*/ 596 h 596"/>
                <a:gd name="T6" fmla="*/ 574 w 574"/>
                <a:gd name="T7" fmla="*/ 596 h 596"/>
                <a:gd name="T8" fmla="*/ 574 w 574"/>
                <a:gd name="T9" fmla="*/ 391 h 596"/>
                <a:gd name="T10" fmla="*/ 446 w 574"/>
                <a:gd name="T11" fmla="*/ 391 h 596"/>
                <a:gd name="T12" fmla="*/ 446 w 574"/>
                <a:gd name="T13" fmla="*/ 364 h 596"/>
                <a:gd name="T14" fmla="*/ 500 w 574"/>
                <a:gd name="T15" fmla="*/ 364 h 596"/>
                <a:gd name="T16" fmla="*/ 500 w 574"/>
                <a:gd name="T17" fmla="*/ 0 h 596"/>
                <a:gd name="T18" fmla="*/ 70 w 574"/>
                <a:gd name="T19" fmla="*/ 0 h 596"/>
                <a:gd name="T20" fmla="*/ 70 w 574"/>
                <a:gd name="T21" fmla="*/ 364 h 596"/>
                <a:gd name="T22" fmla="*/ 124 w 574"/>
                <a:gd name="T23" fmla="*/ 364 h 596"/>
                <a:gd name="T24" fmla="*/ 124 w 574"/>
                <a:gd name="T25" fmla="*/ 391 h 5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4" h="596">
                  <a:moveTo>
                    <a:pt x="124" y="391"/>
                  </a:moveTo>
                  <a:lnTo>
                    <a:pt x="0" y="391"/>
                  </a:lnTo>
                  <a:lnTo>
                    <a:pt x="0" y="596"/>
                  </a:lnTo>
                  <a:lnTo>
                    <a:pt x="574" y="596"/>
                  </a:lnTo>
                  <a:lnTo>
                    <a:pt x="574" y="391"/>
                  </a:lnTo>
                  <a:lnTo>
                    <a:pt x="446" y="391"/>
                  </a:lnTo>
                  <a:lnTo>
                    <a:pt x="446" y="364"/>
                  </a:lnTo>
                  <a:lnTo>
                    <a:pt x="500" y="364"/>
                  </a:lnTo>
                  <a:lnTo>
                    <a:pt x="500" y="0"/>
                  </a:lnTo>
                  <a:lnTo>
                    <a:pt x="70" y="0"/>
                  </a:lnTo>
                  <a:lnTo>
                    <a:pt x="70" y="364"/>
                  </a:lnTo>
                  <a:lnTo>
                    <a:pt x="124" y="364"/>
                  </a:lnTo>
                  <a:lnTo>
                    <a:pt x="124" y="391"/>
                  </a:lnTo>
                  <a:close/>
                </a:path>
              </a:pathLst>
            </a:custGeom>
            <a:solidFill>
              <a:srgbClr val="FFFFFF"/>
            </a:solidFill>
            <a:ln w="15875">
              <a:solidFill>
                <a:srgbClr val="000000"/>
              </a:solidFill>
              <a:prstDash val="solid"/>
              <a:round/>
              <a:headEnd/>
              <a:tailEnd/>
            </a:ln>
          </p:spPr>
          <p:txBody>
            <a:bodyPr/>
            <a:lstStyle/>
            <a:p>
              <a:endParaRPr lang="en-US" b="0">
                <a:latin typeface="+mn-lt"/>
              </a:endParaRPr>
            </a:p>
          </p:txBody>
        </p:sp>
        <p:sp>
          <p:nvSpPr>
            <p:cNvPr id="24" name="Line 19"/>
            <p:cNvSpPr>
              <a:spLocks noChangeShapeType="1"/>
            </p:cNvSpPr>
            <p:nvPr/>
          </p:nvSpPr>
          <p:spPr bwMode="auto">
            <a:xfrm>
              <a:off x="1138" y="1303"/>
              <a:ext cx="322" cy="1"/>
            </a:xfrm>
            <a:prstGeom prst="line">
              <a:avLst/>
            </a:prstGeom>
            <a:noFill/>
            <a:ln w="1587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25" name="Line 20"/>
            <p:cNvSpPr>
              <a:spLocks noChangeShapeType="1"/>
            </p:cNvSpPr>
            <p:nvPr/>
          </p:nvSpPr>
          <p:spPr bwMode="auto">
            <a:xfrm>
              <a:off x="1138" y="1276"/>
              <a:ext cx="322" cy="1"/>
            </a:xfrm>
            <a:prstGeom prst="line">
              <a:avLst/>
            </a:prstGeom>
            <a:noFill/>
            <a:ln w="1587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26" name="Freeform 21"/>
            <p:cNvSpPr>
              <a:spLocks noEditPoints="1"/>
            </p:cNvSpPr>
            <p:nvPr/>
          </p:nvSpPr>
          <p:spPr bwMode="auto">
            <a:xfrm>
              <a:off x="1310" y="1323"/>
              <a:ext cx="233" cy="168"/>
            </a:xfrm>
            <a:custGeom>
              <a:avLst/>
              <a:gdLst>
                <a:gd name="T0" fmla="*/ 0 w 233"/>
                <a:gd name="T1" fmla="*/ 168 h 168"/>
                <a:gd name="T2" fmla="*/ 188 w 233"/>
                <a:gd name="T3" fmla="*/ 168 h 168"/>
                <a:gd name="T4" fmla="*/ 188 w 233"/>
                <a:gd name="T5" fmla="*/ 0 h 168"/>
                <a:gd name="T6" fmla="*/ 0 w 233"/>
                <a:gd name="T7" fmla="*/ 0 h 168"/>
                <a:gd name="T8" fmla="*/ 0 w 233"/>
                <a:gd name="T9" fmla="*/ 168 h 168"/>
                <a:gd name="T10" fmla="*/ 204 w 233"/>
                <a:gd name="T11" fmla="*/ 26 h 168"/>
                <a:gd name="T12" fmla="*/ 233 w 233"/>
                <a:gd name="T13" fmla="*/ 26 h 168"/>
                <a:gd name="T14" fmla="*/ 233 w 233"/>
                <a:gd name="T15" fmla="*/ 0 h 168"/>
                <a:gd name="T16" fmla="*/ 204 w 233"/>
                <a:gd name="T17" fmla="*/ 0 h 168"/>
                <a:gd name="T18" fmla="*/ 204 w 233"/>
                <a:gd name="T19" fmla="*/ 2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3" h="168">
                  <a:moveTo>
                    <a:pt x="0" y="168"/>
                  </a:moveTo>
                  <a:lnTo>
                    <a:pt x="188" y="168"/>
                  </a:lnTo>
                  <a:lnTo>
                    <a:pt x="188" y="0"/>
                  </a:lnTo>
                  <a:lnTo>
                    <a:pt x="0" y="0"/>
                  </a:lnTo>
                  <a:lnTo>
                    <a:pt x="0" y="168"/>
                  </a:lnTo>
                  <a:close/>
                  <a:moveTo>
                    <a:pt x="204" y="26"/>
                  </a:moveTo>
                  <a:lnTo>
                    <a:pt x="233" y="26"/>
                  </a:lnTo>
                  <a:lnTo>
                    <a:pt x="233" y="0"/>
                  </a:lnTo>
                  <a:lnTo>
                    <a:pt x="204" y="0"/>
                  </a:lnTo>
                  <a:lnTo>
                    <a:pt x="204" y="26"/>
                  </a:lnTo>
                  <a:close/>
                </a:path>
              </a:pathLst>
            </a:custGeom>
            <a:solidFill>
              <a:srgbClr val="FFFFFF"/>
            </a:solidFill>
            <a:ln w="4763">
              <a:solidFill>
                <a:srgbClr val="000000"/>
              </a:solidFill>
              <a:prstDash val="solid"/>
              <a:round/>
              <a:headEnd/>
              <a:tailEnd/>
            </a:ln>
          </p:spPr>
          <p:txBody>
            <a:bodyPr/>
            <a:lstStyle/>
            <a:p>
              <a:endParaRPr lang="en-US" b="0">
                <a:latin typeface="+mn-lt"/>
              </a:endParaRPr>
            </a:p>
          </p:txBody>
        </p:sp>
        <p:sp>
          <p:nvSpPr>
            <p:cNvPr id="27" name="Line 22"/>
            <p:cNvSpPr>
              <a:spLocks noChangeShapeType="1"/>
            </p:cNvSpPr>
            <p:nvPr/>
          </p:nvSpPr>
          <p:spPr bwMode="auto">
            <a:xfrm>
              <a:off x="1310" y="1379"/>
              <a:ext cx="188"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28" name="Line 23"/>
            <p:cNvSpPr>
              <a:spLocks noChangeShapeType="1"/>
            </p:cNvSpPr>
            <p:nvPr/>
          </p:nvSpPr>
          <p:spPr bwMode="auto">
            <a:xfrm>
              <a:off x="1310" y="1435"/>
              <a:ext cx="188"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29" name="Line 24"/>
            <p:cNvSpPr>
              <a:spLocks noChangeShapeType="1"/>
            </p:cNvSpPr>
            <p:nvPr/>
          </p:nvSpPr>
          <p:spPr bwMode="auto">
            <a:xfrm>
              <a:off x="1317" y="1405"/>
              <a:ext cx="172"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30" name="Rectangle 25"/>
            <p:cNvSpPr>
              <a:spLocks noChangeArrowheads="1"/>
            </p:cNvSpPr>
            <p:nvPr/>
          </p:nvSpPr>
          <p:spPr bwMode="auto">
            <a:xfrm>
              <a:off x="1416" y="1389"/>
              <a:ext cx="54" cy="36"/>
            </a:xfrm>
            <a:prstGeom prst="rect">
              <a:avLst/>
            </a:prstGeom>
            <a:noFill/>
            <a:ln w="4763">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US" b="0">
                <a:latin typeface="+mn-lt"/>
              </a:endParaRPr>
            </a:p>
          </p:txBody>
        </p:sp>
        <p:sp>
          <p:nvSpPr>
            <p:cNvPr id="31" name="Freeform 26"/>
            <p:cNvSpPr>
              <a:spLocks noEditPoints="1"/>
            </p:cNvSpPr>
            <p:nvPr/>
          </p:nvSpPr>
          <p:spPr bwMode="auto">
            <a:xfrm>
              <a:off x="1030" y="955"/>
              <a:ext cx="538" cy="401"/>
            </a:xfrm>
            <a:custGeom>
              <a:avLst/>
              <a:gdLst>
                <a:gd name="T0" fmla="*/ 452 w 538"/>
                <a:gd name="T1" fmla="*/ 285 h 401"/>
                <a:gd name="T2" fmla="*/ 472 w 538"/>
                <a:gd name="T3" fmla="*/ 285 h 401"/>
                <a:gd name="T4" fmla="*/ 472 w 538"/>
                <a:gd name="T5" fmla="*/ 278 h 401"/>
                <a:gd name="T6" fmla="*/ 452 w 538"/>
                <a:gd name="T7" fmla="*/ 278 h 401"/>
                <a:gd name="T8" fmla="*/ 452 w 538"/>
                <a:gd name="T9" fmla="*/ 285 h 401"/>
                <a:gd name="T10" fmla="*/ 121 w 538"/>
                <a:gd name="T11" fmla="*/ 239 h 401"/>
                <a:gd name="T12" fmla="*/ 121 w 538"/>
                <a:gd name="T13" fmla="*/ 27 h 401"/>
                <a:gd name="T14" fmla="*/ 417 w 538"/>
                <a:gd name="T15" fmla="*/ 27 h 401"/>
                <a:gd name="T16" fmla="*/ 417 w 538"/>
                <a:gd name="T17" fmla="*/ 239 h 401"/>
                <a:gd name="T18" fmla="*/ 121 w 538"/>
                <a:gd name="T19" fmla="*/ 239 h 401"/>
                <a:gd name="T20" fmla="*/ 108 w 538"/>
                <a:gd name="T21" fmla="*/ 252 h 401"/>
                <a:gd name="T22" fmla="*/ 430 w 538"/>
                <a:gd name="T23" fmla="*/ 252 h 401"/>
                <a:gd name="T24" fmla="*/ 430 w 538"/>
                <a:gd name="T25" fmla="*/ 14 h 401"/>
                <a:gd name="T26" fmla="*/ 446 w 538"/>
                <a:gd name="T27" fmla="*/ 14 h 401"/>
                <a:gd name="T28" fmla="*/ 446 w 538"/>
                <a:gd name="T29" fmla="*/ 0 h 401"/>
                <a:gd name="T30" fmla="*/ 96 w 538"/>
                <a:gd name="T31" fmla="*/ 0 h 401"/>
                <a:gd name="T32" fmla="*/ 96 w 538"/>
                <a:gd name="T33" fmla="*/ 265 h 401"/>
                <a:gd name="T34" fmla="*/ 108 w 538"/>
                <a:gd name="T35" fmla="*/ 265 h 401"/>
                <a:gd name="T36" fmla="*/ 108 w 538"/>
                <a:gd name="T37" fmla="*/ 252 h 401"/>
                <a:gd name="T38" fmla="*/ 0 w 538"/>
                <a:gd name="T39" fmla="*/ 388 h 401"/>
                <a:gd name="T40" fmla="*/ 54 w 538"/>
                <a:gd name="T41" fmla="*/ 388 h 401"/>
                <a:gd name="T42" fmla="*/ 54 w 538"/>
                <a:gd name="T43" fmla="*/ 368 h 401"/>
                <a:gd name="T44" fmla="*/ 0 w 538"/>
                <a:gd name="T45" fmla="*/ 368 h 401"/>
                <a:gd name="T46" fmla="*/ 0 w 538"/>
                <a:gd name="T47" fmla="*/ 388 h 401"/>
                <a:gd name="T48" fmla="*/ 316 w 538"/>
                <a:gd name="T49" fmla="*/ 401 h 401"/>
                <a:gd name="T50" fmla="*/ 430 w 538"/>
                <a:gd name="T51" fmla="*/ 401 h 401"/>
                <a:gd name="T52" fmla="*/ 430 w 538"/>
                <a:gd name="T53" fmla="*/ 391 h 401"/>
                <a:gd name="T54" fmla="*/ 316 w 538"/>
                <a:gd name="T55" fmla="*/ 391 h 401"/>
                <a:gd name="T56" fmla="*/ 316 w 538"/>
                <a:gd name="T57" fmla="*/ 401 h 401"/>
                <a:gd name="T58" fmla="*/ 523 w 538"/>
                <a:gd name="T59" fmla="*/ 378 h 401"/>
                <a:gd name="T60" fmla="*/ 538 w 538"/>
                <a:gd name="T61" fmla="*/ 378 h 401"/>
                <a:gd name="T62" fmla="*/ 538 w 538"/>
                <a:gd name="T63" fmla="*/ 368 h 401"/>
                <a:gd name="T64" fmla="*/ 523 w 538"/>
                <a:gd name="T65" fmla="*/ 368 h 401"/>
                <a:gd name="T66" fmla="*/ 523 w 538"/>
                <a:gd name="T67" fmla="*/ 378 h 401"/>
                <a:gd name="T68" fmla="*/ 523 w 538"/>
                <a:gd name="T69" fmla="*/ 394 h 401"/>
                <a:gd name="T70" fmla="*/ 538 w 538"/>
                <a:gd name="T71" fmla="*/ 394 h 401"/>
                <a:gd name="T72" fmla="*/ 538 w 538"/>
                <a:gd name="T73" fmla="*/ 388 h 401"/>
                <a:gd name="T74" fmla="*/ 523 w 538"/>
                <a:gd name="T75" fmla="*/ 388 h 401"/>
                <a:gd name="T76" fmla="*/ 523 w 538"/>
                <a:gd name="T77" fmla="*/ 394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38" h="401">
                  <a:moveTo>
                    <a:pt x="452" y="285"/>
                  </a:moveTo>
                  <a:lnTo>
                    <a:pt x="472" y="285"/>
                  </a:lnTo>
                  <a:lnTo>
                    <a:pt x="472" y="278"/>
                  </a:lnTo>
                  <a:lnTo>
                    <a:pt x="452" y="278"/>
                  </a:lnTo>
                  <a:lnTo>
                    <a:pt x="452" y="285"/>
                  </a:lnTo>
                  <a:close/>
                  <a:moveTo>
                    <a:pt x="121" y="239"/>
                  </a:moveTo>
                  <a:lnTo>
                    <a:pt x="121" y="27"/>
                  </a:lnTo>
                  <a:lnTo>
                    <a:pt x="417" y="27"/>
                  </a:lnTo>
                  <a:lnTo>
                    <a:pt x="417" y="239"/>
                  </a:lnTo>
                  <a:lnTo>
                    <a:pt x="121" y="239"/>
                  </a:lnTo>
                  <a:close/>
                  <a:moveTo>
                    <a:pt x="108" y="252"/>
                  </a:moveTo>
                  <a:lnTo>
                    <a:pt x="430" y="252"/>
                  </a:lnTo>
                  <a:lnTo>
                    <a:pt x="430" y="14"/>
                  </a:lnTo>
                  <a:lnTo>
                    <a:pt x="446" y="14"/>
                  </a:lnTo>
                  <a:lnTo>
                    <a:pt x="446" y="0"/>
                  </a:lnTo>
                  <a:lnTo>
                    <a:pt x="96" y="0"/>
                  </a:lnTo>
                  <a:lnTo>
                    <a:pt x="96" y="265"/>
                  </a:lnTo>
                  <a:lnTo>
                    <a:pt x="108" y="265"/>
                  </a:lnTo>
                  <a:lnTo>
                    <a:pt x="108" y="252"/>
                  </a:lnTo>
                  <a:close/>
                  <a:moveTo>
                    <a:pt x="0" y="388"/>
                  </a:moveTo>
                  <a:lnTo>
                    <a:pt x="54" y="388"/>
                  </a:lnTo>
                  <a:lnTo>
                    <a:pt x="54" y="368"/>
                  </a:lnTo>
                  <a:lnTo>
                    <a:pt x="0" y="368"/>
                  </a:lnTo>
                  <a:lnTo>
                    <a:pt x="0" y="388"/>
                  </a:lnTo>
                  <a:close/>
                  <a:moveTo>
                    <a:pt x="316" y="401"/>
                  </a:moveTo>
                  <a:lnTo>
                    <a:pt x="430" y="401"/>
                  </a:lnTo>
                  <a:lnTo>
                    <a:pt x="430" y="391"/>
                  </a:lnTo>
                  <a:lnTo>
                    <a:pt x="316" y="391"/>
                  </a:lnTo>
                  <a:lnTo>
                    <a:pt x="316" y="401"/>
                  </a:lnTo>
                  <a:close/>
                  <a:moveTo>
                    <a:pt x="523" y="378"/>
                  </a:moveTo>
                  <a:lnTo>
                    <a:pt x="538" y="378"/>
                  </a:lnTo>
                  <a:lnTo>
                    <a:pt x="538" y="368"/>
                  </a:lnTo>
                  <a:lnTo>
                    <a:pt x="523" y="368"/>
                  </a:lnTo>
                  <a:lnTo>
                    <a:pt x="523" y="378"/>
                  </a:lnTo>
                  <a:close/>
                  <a:moveTo>
                    <a:pt x="523" y="394"/>
                  </a:moveTo>
                  <a:lnTo>
                    <a:pt x="538" y="394"/>
                  </a:lnTo>
                  <a:lnTo>
                    <a:pt x="538" y="388"/>
                  </a:lnTo>
                  <a:lnTo>
                    <a:pt x="523" y="388"/>
                  </a:lnTo>
                  <a:lnTo>
                    <a:pt x="523" y="394"/>
                  </a:lnTo>
                  <a:close/>
                </a:path>
              </a:pathLst>
            </a:custGeom>
            <a:solidFill>
              <a:srgbClr val="000000"/>
            </a:solidFill>
            <a:ln w="4763">
              <a:solidFill>
                <a:srgbClr val="000000"/>
              </a:solidFill>
              <a:prstDash val="solid"/>
              <a:round/>
              <a:headEnd/>
              <a:tailEnd/>
            </a:ln>
          </p:spPr>
          <p:txBody>
            <a:bodyPr/>
            <a:lstStyle/>
            <a:p>
              <a:endParaRPr lang="en-US" b="0">
                <a:latin typeface="+mn-lt"/>
              </a:endParaRPr>
            </a:p>
          </p:txBody>
        </p:sp>
        <p:sp>
          <p:nvSpPr>
            <p:cNvPr id="32" name="Line 27"/>
            <p:cNvSpPr>
              <a:spLocks noChangeShapeType="1"/>
            </p:cNvSpPr>
            <p:nvPr/>
          </p:nvSpPr>
          <p:spPr bwMode="auto">
            <a:xfrm>
              <a:off x="1084" y="1257"/>
              <a:ext cx="430"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33" name="Line 28"/>
            <p:cNvSpPr>
              <a:spLocks noChangeShapeType="1"/>
            </p:cNvSpPr>
            <p:nvPr/>
          </p:nvSpPr>
          <p:spPr bwMode="auto">
            <a:xfrm flipV="1">
              <a:off x="1193" y="1257"/>
              <a:ext cx="1" cy="19"/>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34" name="Line 29"/>
            <p:cNvSpPr>
              <a:spLocks noChangeShapeType="1"/>
            </p:cNvSpPr>
            <p:nvPr/>
          </p:nvSpPr>
          <p:spPr bwMode="auto">
            <a:xfrm flipV="1">
              <a:off x="1301" y="1257"/>
              <a:ext cx="1" cy="19"/>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grpSp>
      <p:grpSp>
        <p:nvGrpSpPr>
          <p:cNvPr id="35" name="Group 30"/>
          <p:cNvGrpSpPr>
            <a:grpSpLocks/>
          </p:cNvGrpSpPr>
          <p:nvPr/>
        </p:nvGrpSpPr>
        <p:grpSpPr bwMode="auto">
          <a:xfrm>
            <a:off x="1219200" y="6096001"/>
            <a:ext cx="371475" cy="381000"/>
            <a:chOff x="1014" y="912"/>
            <a:chExt cx="574" cy="596"/>
          </a:xfrm>
        </p:grpSpPr>
        <p:sp>
          <p:nvSpPr>
            <p:cNvPr id="36" name="Freeform 31"/>
            <p:cNvSpPr>
              <a:spLocks/>
            </p:cNvSpPr>
            <p:nvPr/>
          </p:nvSpPr>
          <p:spPr bwMode="auto">
            <a:xfrm>
              <a:off x="1014" y="912"/>
              <a:ext cx="574" cy="596"/>
            </a:xfrm>
            <a:custGeom>
              <a:avLst/>
              <a:gdLst>
                <a:gd name="T0" fmla="*/ 124 w 574"/>
                <a:gd name="T1" fmla="*/ 391 h 596"/>
                <a:gd name="T2" fmla="*/ 0 w 574"/>
                <a:gd name="T3" fmla="*/ 391 h 596"/>
                <a:gd name="T4" fmla="*/ 0 w 574"/>
                <a:gd name="T5" fmla="*/ 596 h 596"/>
                <a:gd name="T6" fmla="*/ 574 w 574"/>
                <a:gd name="T7" fmla="*/ 596 h 596"/>
                <a:gd name="T8" fmla="*/ 574 w 574"/>
                <a:gd name="T9" fmla="*/ 391 h 596"/>
                <a:gd name="T10" fmla="*/ 446 w 574"/>
                <a:gd name="T11" fmla="*/ 391 h 596"/>
                <a:gd name="T12" fmla="*/ 446 w 574"/>
                <a:gd name="T13" fmla="*/ 364 h 596"/>
                <a:gd name="T14" fmla="*/ 500 w 574"/>
                <a:gd name="T15" fmla="*/ 364 h 596"/>
                <a:gd name="T16" fmla="*/ 500 w 574"/>
                <a:gd name="T17" fmla="*/ 0 h 596"/>
                <a:gd name="T18" fmla="*/ 70 w 574"/>
                <a:gd name="T19" fmla="*/ 0 h 596"/>
                <a:gd name="T20" fmla="*/ 70 w 574"/>
                <a:gd name="T21" fmla="*/ 364 h 596"/>
                <a:gd name="T22" fmla="*/ 124 w 574"/>
                <a:gd name="T23" fmla="*/ 364 h 596"/>
                <a:gd name="T24" fmla="*/ 124 w 574"/>
                <a:gd name="T25" fmla="*/ 391 h 5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4" h="596">
                  <a:moveTo>
                    <a:pt x="124" y="391"/>
                  </a:moveTo>
                  <a:lnTo>
                    <a:pt x="0" y="391"/>
                  </a:lnTo>
                  <a:lnTo>
                    <a:pt x="0" y="596"/>
                  </a:lnTo>
                  <a:lnTo>
                    <a:pt x="574" y="596"/>
                  </a:lnTo>
                  <a:lnTo>
                    <a:pt x="574" y="391"/>
                  </a:lnTo>
                  <a:lnTo>
                    <a:pt x="446" y="391"/>
                  </a:lnTo>
                  <a:lnTo>
                    <a:pt x="446" y="364"/>
                  </a:lnTo>
                  <a:lnTo>
                    <a:pt x="500" y="364"/>
                  </a:lnTo>
                  <a:lnTo>
                    <a:pt x="500" y="0"/>
                  </a:lnTo>
                  <a:lnTo>
                    <a:pt x="70" y="0"/>
                  </a:lnTo>
                  <a:lnTo>
                    <a:pt x="70" y="364"/>
                  </a:lnTo>
                  <a:lnTo>
                    <a:pt x="124" y="364"/>
                  </a:lnTo>
                  <a:lnTo>
                    <a:pt x="124" y="391"/>
                  </a:lnTo>
                  <a:close/>
                </a:path>
              </a:pathLst>
            </a:custGeom>
            <a:solidFill>
              <a:srgbClr val="FFFFFF"/>
            </a:solidFill>
            <a:ln w="15875">
              <a:solidFill>
                <a:srgbClr val="000000"/>
              </a:solidFill>
              <a:prstDash val="solid"/>
              <a:round/>
              <a:headEnd/>
              <a:tailEnd/>
            </a:ln>
          </p:spPr>
          <p:txBody>
            <a:bodyPr/>
            <a:lstStyle/>
            <a:p>
              <a:endParaRPr lang="en-US" b="0">
                <a:latin typeface="+mn-lt"/>
              </a:endParaRPr>
            </a:p>
          </p:txBody>
        </p:sp>
        <p:sp>
          <p:nvSpPr>
            <p:cNvPr id="37" name="Line 32"/>
            <p:cNvSpPr>
              <a:spLocks noChangeShapeType="1"/>
            </p:cNvSpPr>
            <p:nvPr/>
          </p:nvSpPr>
          <p:spPr bwMode="auto">
            <a:xfrm>
              <a:off x="1138" y="1303"/>
              <a:ext cx="322" cy="1"/>
            </a:xfrm>
            <a:prstGeom prst="line">
              <a:avLst/>
            </a:prstGeom>
            <a:noFill/>
            <a:ln w="1587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38" name="Line 33"/>
            <p:cNvSpPr>
              <a:spLocks noChangeShapeType="1"/>
            </p:cNvSpPr>
            <p:nvPr/>
          </p:nvSpPr>
          <p:spPr bwMode="auto">
            <a:xfrm>
              <a:off x="1138" y="1276"/>
              <a:ext cx="322" cy="1"/>
            </a:xfrm>
            <a:prstGeom prst="line">
              <a:avLst/>
            </a:prstGeom>
            <a:noFill/>
            <a:ln w="1587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39" name="Freeform 34"/>
            <p:cNvSpPr>
              <a:spLocks noEditPoints="1"/>
            </p:cNvSpPr>
            <p:nvPr/>
          </p:nvSpPr>
          <p:spPr bwMode="auto">
            <a:xfrm>
              <a:off x="1310" y="1323"/>
              <a:ext cx="233" cy="168"/>
            </a:xfrm>
            <a:custGeom>
              <a:avLst/>
              <a:gdLst>
                <a:gd name="T0" fmla="*/ 0 w 233"/>
                <a:gd name="T1" fmla="*/ 168 h 168"/>
                <a:gd name="T2" fmla="*/ 188 w 233"/>
                <a:gd name="T3" fmla="*/ 168 h 168"/>
                <a:gd name="T4" fmla="*/ 188 w 233"/>
                <a:gd name="T5" fmla="*/ 0 h 168"/>
                <a:gd name="T6" fmla="*/ 0 w 233"/>
                <a:gd name="T7" fmla="*/ 0 h 168"/>
                <a:gd name="T8" fmla="*/ 0 w 233"/>
                <a:gd name="T9" fmla="*/ 168 h 168"/>
                <a:gd name="T10" fmla="*/ 204 w 233"/>
                <a:gd name="T11" fmla="*/ 26 h 168"/>
                <a:gd name="T12" fmla="*/ 233 w 233"/>
                <a:gd name="T13" fmla="*/ 26 h 168"/>
                <a:gd name="T14" fmla="*/ 233 w 233"/>
                <a:gd name="T15" fmla="*/ 0 h 168"/>
                <a:gd name="T16" fmla="*/ 204 w 233"/>
                <a:gd name="T17" fmla="*/ 0 h 168"/>
                <a:gd name="T18" fmla="*/ 204 w 233"/>
                <a:gd name="T19" fmla="*/ 2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3" h="168">
                  <a:moveTo>
                    <a:pt x="0" y="168"/>
                  </a:moveTo>
                  <a:lnTo>
                    <a:pt x="188" y="168"/>
                  </a:lnTo>
                  <a:lnTo>
                    <a:pt x="188" y="0"/>
                  </a:lnTo>
                  <a:lnTo>
                    <a:pt x="0" y="0"/>
                  </a:lnTo>
                  <a:lnTo>
                    <a:pt x="0" y="168"/>
                  </a:lnTo>
                  <a:close/>
                  <a:moveTo>
                    <a:pt x="204" y="26"/>
                  </a:moveTo>
                  <a:lnTo>
                    <a:pt x="233" y="26"/>
                  </a:lnTo>
                  <a:lnTo>
                    <a:pt x="233" y="0"/>
                  </a:lnTo>
                  <a:lnTo>
                    <a:pt x="204" y="0"/>
                  </a:lnTo>
                  <a:lnTo>
                    <a:pt x="204" y="26"/>
                  </a:lnTo>
                  <a:close/>
                </a:path>
              </a:pathLst>
            </a:custGeom>
            <a:solidFill>
              <a:srgbClr val="FFFFFF"/>
            </a:solidFill>
            <a:ln w="4763">
              <a:solidFill>
                <a:srgbClr val="000000"/>
              </a:solidFill>
              <a:prstDash val="solid"/>
              <a:round/>
              <a:headEnd/>
              <a:tailEnd/>
            </a:ln>
          </p:spPr>
          <p:txBody>
            <a:bodyPr/>
            <a:lstStyle/>
            <a:p>
              <a:endParaRPr lang="en-US" b="0">
                <a:latin typeface="+mn-lt"/>
              </a:endParaRPr>
            </a:p>
          </p:txBody>
        </p:sp>
        <p:sp>
          <p:nvSpPr>
            <p:cNvPr id="40" name="Line 35"/>
            <p:cNvSpPr>
              <a:spLocks noChangeShapeType="1"/>
            </p:cNvSpPr>
            <p:nvPr/>
          </p:nvSpPr>
          <p:spPr bwMode="auto">
            <a:xfrm>
              <a:off x="1310" y="1379"/>
              <a:ext cx="188"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41" name="Line 36"/>
            <p:cNvSpPr>
              <a:spLocks noChangeShapeType="1"/>
            </p:cNvSpPr>
            <p:nvPr/>
          </p:nvSpPr>
          <p:spPr bwMode="auto">
            <a:xfrm>
              <a:off x="1310" y="1435"/>
              <a:ext cx="188"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42" name="Line 37"/>
            <p:cNvSpPr>
              <a:spLocks noChangeShapeType="1"/>
            </p:cNvSpPr>
            <p:nvPr/>
          </p:nvSpPr>
          <p:spPr bwMode="auto">
            <a:xfrm>
              <a:off x="1317" y="1405"/>
              <a:ext cx="172"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43" name="Rectangle 38"/>
            <p:cNvSpPr>
              <a:spLocks noChangeArrowheads="1"/>
            </p:cNvSpPr>
            <p:nvPr/>
          </p:nvSpPr>
          <p:spPr bwMode="auto">
            <a:xfrm>
              <a:off x="1416" y="1389"/>
              <a:ext cx="54" cy="36"/>
            </a:xfrm>
            <a:prstGeom prst="rect">
              <a:avLst/>
            </a:prstGeom>
            <a:noFill/>
            <a:ln w="4763">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US" b="0">
                <a:latin typeface="+mn-lt"/>
              </a:endParaRPr>
            </a:p>
          </p:txBody>
        </p:sp>
        <p:sp>
          <p:nvSpPr>
            <p:cNvPr id="44" name="Freeform 39"/>
            <p:cNvSpPr>
              <a:spLocks noEditPoints="1"/>
            </p:cNvSpPr>
            <p:nvPr/>
          </p:nvSpPr>
          <p:spPr bwMode="auto">
            <a:xfrm>
              <a:off x="1030" y="955"/>
              <a:ext cx="538" cy="401"/>
            </a:xfrm>
            <a:custGeom>
              <a:avLst/>
              <a:gdLst>
                <a:gd name="T0" fmla="*/ 452 w 538"/>
                <a:gd name="T1" fmla="*/ 285 h 401"/>
                <a:gd name="T2" fmla="*/ 472 w 538"/>
                <a:gd name="T3" fmla="*/ 285 h 401"/>
                <a:gd name="T4" fmla="*/ 472 w 538"/>
                <a:gd name="T5" fmla="*/ 278 h 401"/>
                <a:gd name="T6" fmla="*/ 452 w 538"/>
                <a:gd name="T7" fmla="*/ 278 h 401"/>
                <a:gd name="T8" fmla="*/ 452 w 538"/>
                <a:gd name="T9" fmla="*/ 285 h 401"/>
                <a:gd name="T10" fmla="*/ 121 w 538"/>
                <a:gd name="T11" fmla="*/ 239 h 401"/>
                <a:gd name="T12" fmla="*/ 121 w 538"/>
                <a:gd name="T13" fmla="*/ 27 h 401"/>
                <a:gd name="T14" fmla="*/ 417 w 538"/>
                <a:gd name="T15" fmla="*/ 27 h 401"/>
                <a:gd name="T16" fmla="*/ 417 w 538"/>
                <a:gd name="T17" fmla="*/ 239 h 401"/>
                <a:gd name="T18" fmla="*/ 121 w 538"/>
                <a:gd name="T19" fmla="*/ 239 h 401"/>
                <a:gd name="T20" fmla="*/ 108 w 538"/>
                <a:gd name="T21" fmla="*/ 252 h 401"/>
                <a:gd name="T22" fmla="*/ 430 w 538"/>
                <a:gd name="T23" fmla="*/ 252 h 401"/>
                <a:gd name="T24" fmla="*/ 430 w 538"/>
                <a:gd name="T25" fmla="*/ 14 h 401"/>
                <a:gd name="T26" fmla="*/ 446 w 538"/>
                <a:gd name="T27" fmla="*/ 14 h 401"/>
                <a:gd name="T28" fmla="*/ 446 w 538"/>
                <a:gd name="T29" fmla="*/ 0 h 401"/>
                <a:gd name="T30" fmla="*/ 96 w 538"/>
                <a:gd name="T31" fmla="*/ 0 h 401"/>
                <a:gd name="T32" fmla="*/ 96 w 538"/>
                <a:gd name="T33" fmla="*/ 265 h 401"/>
                <a:gd name="T34" fmla="*/ 108 w 538"/>
                <a:gd name="T35" fmla="*/ 265 h 401"/>
                <a:gd name="T36" fmla="*/ 108 w 538"/>
                <a:gd name="T37" fmla="*/ 252 h 401"/>
                <a:gd name="T38" fmla="*/ 0 w 538"/>
                <a:gd name="T39" fmla="*/ 388 h 401"/>
                <a:gd name="T40" fmla="*/ 54 w 538"/>
                <a:gd name="T41" fmla="*/ 388 h 401"/>
                <a:gd name="T42" fmla="*/ 54 w 538"/>
                <a:gd name="T43" fmla="*/ 368 h 401"/>
                <a:gd name="T44" fmla="*/ 0 w 538"/>
                <a:gd name="T45" fmla="*/ 368 h 401"/>
                <a:gd name="T46" fmla="*/ 0 w 538"/>
                <a:gd name="T47" fmla="*/ 388 h 401"/>
                <a:gd name="T48" fmla="*/ 316 w 538"/>
                <a:gd name="T49" fmla="*/ 401 h 401"/>
                <a:gd name="T50" fmla="*/ 430 w 538"/>
                <a:gd name="T51" fmla="*/ 401 h 401"/>
                <a:gd name="T52" fmla="*/ 430 w 538"/>
                <a:gd name="T53" fmla="*/ 391 h 401"/>
                <a:gd name="T54" fmla="*/ 316 w 538"/>
                <a:gd name="T55" fmla="*/ 391 h 401"/>
                <a:gd name="T56" fmla="*/ 316 w 538"/>
                <a:gd name="T57" fmla="*/ 401 h 401"/>
                <a:gd name="T58" fmla="*/ 523 w 538"/>
                <a:gd name="T59" fmla="*/ 378 h 401"/>
                <a:gd name="T60" fmla="*/ 538 w 538"/>
                <a:gd name="T61" fmla="*/ 378 h 401"/>
                <a:gd name="T62" fmla="*/ 538 w 538"/>
                <a:gd name="T63" fmla="*/ 368 h 401"/>
                <a:gd name="T64" fmla="*/ 523 w 538"/>
                <a:gd name="T65" fmla="*/ 368 h 401"/>
                <a:gd name="T66" fmla="*/ 523 w 538"/>
                <a:gd name="T67" fmla="*/ 378 h 401"/>
                <a:gd name="T68" fmla="*/ 523 w 538"/>
                <a:gd name="T69" fmla="*/ 394 h 401"/>
                <a:gd name="T70" fmla="*/ 538 w 538"/>
                <a:gd name="T71" fmla="*/ 394 h 401"/>
                <a:gd name="T72" fmla="*/ 538 w 538"/>
                <a:gd name="T73" fmla="*/ 388 h 401"/>
                <a:gd name="T74" fmla="*/ 523 w 538"/>
                <a:gd name="T75" fmla="*/ 388 h 401"/>
                <a:gd name="T76" fmla="*/ 523 w 538"/>
                <a:gd name="T77" fmla="*/ 394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38" h="401">
                  <a:moveTo>
                    <a:pt x="452" y="285"/>
                  </a:moveTo>
                  <a:lnTo>
                    <a:pt x="472" y="285"/>
                  </a:lnTo>
                  <a:lnTo>
                    <a:pt x="472" y="278"/>
                  </a:lnTo>
                  <a:lnTo>
                    <a:pt x="452" y="278"/>
                  </a:lnTo>
                  <a:lnTo>
                    <a:pt x="452" y="285"/>
                  </a:lnTo>
                  <a:close/>
                  <a:moveTo>
                    <a:pt x="121" y="239"/>
                  </a:moveTo>
                  <a:lnTo>
                    <a:pt x="121" y="27"/>
                  </a:lnTo>
                  <a:lnTo>
                    <a:pt x="417" y="27"/>
                  </a:lnTo>
                  <a:lnTo>
                    <a:pt x="417" y="239"/>
                  </a:lnTo>
                  <a:lnTo>
                    <a:pt x="121" y="239"/>
                  </a:lnTo>
                  <a:close/>
                  <a:moveTo>
                    <a:pt x="108" y="252"/>
                  </a:moveTo>
                  <a:lnTo>
                    <a:pt x="430" y="252"/>
                  </a:lnTo>
                  <a:lnTo>
                    <a:pt x="430" y="14"/>
                  </a:lnTo>
                  <a:lnTo>
                    <a:pt x="446" y="14"/>
                  </a:lnTo>
                  <a:lnTo>
                    <a:pt x="446" y="0"/>
                  </a:lnTo>
                  <a:lnTo>
                    <a:pt x="96" y="0"/>
                  </a:lnTo>
                  <a:lnTo>
                    <a:pt x="96" y="265"/>
                  </a:lnTo>
                  <a:lnTo>
                    <a:pt x="108" y="265"/>
                  </a:lnTo>
                  <a:lnTo>
                    <a:pt x="108" y="252"/>
                  </a:lnTo>
                  <a:close/>
                  <a:moveTo>
                    <a:pt x="0" y="388"/>
                  </a:moveTo>
                  <a:lnTo>
                    <a:pt x="54" y="388"/>
                  </a:lnTo>
                  <a:lnTo>
                    <a:pt x="54" y="368"/>
                  </a:lnTo>
                  <a:lnTo>
                    <a:pt x="0" y="368"/>
                  </a:lnTo>
                  <a:lnTo>
                    <a:pt x="0" y="388"/>
                  </a:lnTo>
                  <a:close/>
                  <a:moveTo>
                    <a:pt x="316" y="401"/>
                  </a:moveTo>
                  <a:lnTo>
                    <a:pt x="430" y="401"/>
                  </a:lnTo>
                  <a:lnTo>
                    <a:pt x="430" y="391"/>
                  </a:lnTo>
                  <a:lnTo>
                    <a:pt x="316" y="391"/>
                  </a:lnTo>
                  <a:lnTo>
                    <a:pt x="316" y="401"/>
                  </a:lnTo>
                  <a:close/>
                  <a:moveTo>
                    <a:pt x="523" y="378"/>
                  </a:moveTo>
                  <a:lnTo>
                    <a:pt x="538" y="378"/>
                  </a:lnTo>
                  <a:lnTo>
                    <a:pt x="538" y="368"/>
                  </a:lnTo>
                  <a:lnTo>
                    <a:pt x="523" y="368"/>
                  </a:lnTo>
                  <a:lnTo>
                    <a:pt x="523" y="378"/>
                  </a:lnTo>
                  <a:close/>
                  <a:moveTo>
                    <a:pt x="523" y="394"/>
                  </a:moveTo>
                  <a:lnTo>
                    <a:pt x="538" y="394"/>
                  </a:lnTo>
                  <a:lnTo>
                    <a:pt x="538" y="388"/>
                  </a:lnTo>
                  <a:lnTo>
                    <a:pt x="523" y="388"/>
                  </a:lnTo>
                  <a:lnTo>
                    <a:pt x="523" y="394"/>
                  </a:lnTo>
                  <a:close/>
                </a:path>
              </a:pathLst>
            </a:custGeom>
            <a:solidFill>
              <a:srgbClr val="000000"/>
            </a:solidFill>
            <a:ln w="4763">
              <a:solidFill>
                <a:srgbClr val="000000"/>
              </a:solidFill>
              <a:prstDash val="solid"/>
              <a:round/>
              <a:headEnd/>
              <a:tailEnd/>
            </a:ln>
          </p:spPr>
          <p:txBody>
            <a:bodyPr/>
            <a:lstStyle/>
            <a:p>
              <a:endParaRPr lang="en-US" b="0">
                <a:latin typeface="+mn-lt"/>
              </a:endParaRPr>
            </a:p>
          </p:txBody>
        </p:sp>
        <p:sp>
          <p:nvSpPr>
            <p:cNvPr id="45" name="Line 40"/>
            <p:cNvSpPr>
              <a:spLocks noChangeShapeType="1"/>
            </p:cNvSpPr>
            <p:nvPr/>
          </p:nvSpPr>
          <p:spPr bwMode="auto">
            <a:xfrm>
              <a:off x="1084" y="1257"/>
              <a:ext cx="430"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46" name="Line 41"/>
            <p:cNvSpPr>
              <a:spLocks noChangeShapeType="1"/>
            </p:cNvSpPr>
            <p:nvPr/>
          </p:nvSpPr>
          <p:spPr bwMode="auto">
            <a:xfrm flipV="1">
              <a:off x="1193" y="1257"/>
              <a:ext cx="1" cy="19"/>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47" name="Line 42"/>
            <p:cNvSpPr>
              <a:spLocks noChangeShapeType="1"/>
            </p:cNvSpPr>
            <p:nvPr/>
          </p:nvSpPr>
          <p:spPr bwMode="auto">
            <a:xfrm flipV="1">
              <a:off x="1301" y="1257"/>
              <a:ext cx="1" cy="19"/>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grpSp>
      <p:grpSp>
        <p:nvGrpSpPr>
          <p:cNvPr id="48" name="Group 43"/>
          <p:cNvGrpSpPr>
            <a:grpSpLocks/>
          </p:cNvGrpSpPr>
          <p:nvPr/>
        </p:nvGrpSpPr>
        <p:grpSpPr bwMode="auto">
          <a:xfrm>
            <a:off x="2895600" y="6096001"/>
            <a:ext cx="371475" cy="381000"/>
            <a:chOff x="1014" y="912"/>
            <a:chExt cx="574" cy="596"/>
          </a:xfrm>
        </p:grpSpPr>
        <p:sp>
          <p:nvSpPr>
            <p:cNvPr id="49" name="Freeform 44"/>
            <p:cNvSpPr>
              <a:spLocks/>
            </p:cNvSpPr>
            <p:nvPr/>
          </p:nvSpPr>
          <p:spPr bwMode="auto">
            <a:xfrm>
              <a:off x="1014" y="912"/>
              <a:ext cx="574" cy="596"/>
            </a:xfrm>
            <a:custGeom>
              <a:avLst/>
              <a:gdLst>
                <a:gd name="T0" fmla="*/ 124 w 574"/>
                <a:gd name="T1" fmla="*/ 391 h 596"/>
                <a:gd name="T2" fmla="*/ 0 w 574"/>
                <a:gd name="T3" fmla="*/ 391 h 596"/>
                <a:gd name="T4" fmla="*/ 0 w 574"/>
                <a:gd name="T5" fmla="*/ 596 h 596"/>
                <a:gd name="T6" fmla="*/ 574 w 574"/>
                <a:gd name="T7" fmla="*/ 596 h 596"/>
                <a:gd name="T8" fmla="*/ 574 w 574"/>
                <a:gd name="T9" fmla="*/ 391 h 596"/>
                <a:gd name="T10" fmla="*/ 446 w 574"/>
                <a:gd name="T11" fmla="*/ 391 h 596"/>
                <a:gd name="T12" fmla="*/ 446 w 574"/>
                <a:gd name="T13" fmla="*/ 364 h 596"/>
                <a:gd name="T14" fmla="*/ 500 w 574"/>
                <a:gd name="T15" fmla="*/ 364 h 596"/>
                <a:gd name="T16" fmla="*/ 500 w 574"/>
                <a:gd name="T17" fmla="*/ 0 h 596"/>
                <a:gd name="T18" fmla="*/ 70 w 574"/>
                <a:gd name="T19" fmla="*/ 0 h 596"/>
                <a:gd name="T20" fmla="*/ 70 w 574"/>
                <a:gd name="T21" fmla="*/ 364 h 596"/>
                <a:gd name="T22" fmla="*/ 124 w 574"/>
                <a:gd name="T23" fmla="*/ 364 h 596"/>
                <a:gd name="T24" fmla="*/ 124 w 574"/>
                <a:gd name="T25" fmla="*/ 391 h 5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4" h="596">
                  <a:moveTo>
                    <a:pt x="124" y="391"/>
                  </a:moveTo>
                  <a:lnTo>
                    <a:pt x="0" y="391"/>
                  </a:lnTo>
                  <a:lnTo>
                    <a:pt x="0" y="596"/>
                  </a:lnTo>
                  <a:lnTo>
                    <a:pt x="574" y="596"/>
                  </a:lnTo>
                  <a:lnTo>
                    <a:pt x="574" y="391"/>
                  </a:lnTo>
                  <a:lnTo>
                    <a:pt x="446" y="391"/>
                  </a:lnTo>
                  <a:lnTo>
                    <a:pt x="446" y="364"/>
                  </a:lnTo>
                  <a:lnTo>
                    <a:pt x="500" y="364"/>
                  </a:lnTo>
                  <a:lnTo>
                    <a:pt x="500" y="0"/>
                  </a:lnTo>
                  <a:lnTo>
                    <a:pt x="70" y="0"/>
                  </a:lnTo>
                  <a:lnTo>
                    <a:pt x="70" y="364"/>
                  </a:lnTo>
                  <a:lnTo>
                    <a:pt x="124" y="364"/>
                  </a:lnTo>
                  <a:lnTo>
                    <a:pt x="124" y="391"/>
                  </a:lnTo>
                  <a:close/>
                </a:path>
              </a:pathLst>
            </a:custGeom>
            <a:solidFill>
              <a:srgbClr val="FFFFFF"/>
            </a:solidFill>
            <a:ln w="15875">
              <a:solidFill>
                <a:srgbClr val="000000"/>
              </a:solidFill>
              <a:prstDash val="solid"/>
              <a:round/>
              <a:headEnd/>
              <a:tailEnd/>
            </a:ln>
          </p:spPr>
          <p:txBody>
            <a:bodyPr/>
            <a:lstStyle/>
            <a:p>
              <a:endParaRPr lang="en-US" b="0">
                <a:latin typeface="+mn-lt"/>
              </a:endParaRPr>
            </a:p>
          </p:txBody>
        </p:sp>
        <p:sp>
          <p:nvSpPr>
            <p:cNvPr id="50" name="Line 45"/>
            <p:cNvSpPr>
              <a:spLocks noChangeShapeType="1"/>
            </p:cNvSpPr>
            <p:nvPr/>
          </p:nvSpPr>
          <p:spPr bwMode="auto">
            <a:xfrm>
              <a:off x="1138" y="1303"/>
              <a:ext cx="322" cy="1"/>
            </a:xfrm>
            <a:prstGeom prst="line">
              <a:avLst/>
            </a:prstGeom>
            <a:noFill/>
            <a:ln w="1587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51" name="Line 46"/>
            <p:cNvSpPr>
              <a:spLocks noChangeShapeType="1"/>
            </p:cNvSpPr>
            <p:nvPr/>
          </p:nvSpPr>
          <p:spPr bwMode="auto">
            <a:xfrm>
              <a:off x="1138" y="1276"/>
              <a:ext cx="322" cy="1"/>
            </a:xfrm>
            <a:prstGeom prst="line">
              <a:avLst/>
            </a:prstGeom>
            <a:noFill/>
            <a:ln w="1587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52" name="Freeform 47"/>
            <p:cNvSpPr>
              <a:spLocks noEditPoints="1"/>
            </p:cNvSpPr>
            <p:nvPr/>
          </p:nvSpPr>
          <p:spPr bwMode="auto">
            <a:xfrm>
              <a:off x="1310" y="1323"/>
              <a:ext cx="233" cy="168"/>
            </a:xfrm>
            <a:custGeom>
              <a:avLst/>
              <a:gdLst>
                <a:gd name="T0" fmla="*/ 0 w 233"/>
                <a:gd name="T1" fmla="*/ 168 h 168"/>
                <a:gd name="T2" fmla="*/ 188 w 233"/>
                <a:gd name="T3" fmla="*/ 168 h 168"/>
                <a:gd name="T4" fmla="*/ 188 w 233"/>
                <a:gd name="T5" fmla="*/ 0 h 168"/>
                <a:gd name="T6" fmla="*/ 0 w 233"/>
                <a:gd name="T7" fmla="*/ 0 h 168"/>
                <a:gd name="T8" fmla="*/ 0 w 233"/>
                <a:gd name="T9" fmla="*/ 168 h 168"/>
                <a:gd name="T10" fmla="*/ 204 w 233"/>
                <a:gd name="T11" fmla="*/ 26 h 168"/>
                <a:gd name="T12" fmla="*/ 233 w 233"/>
                <a:gd name="T13" fmla="*/ 26 h 168"/>
                <a:gd name="T14" fmla="*/ 233 w 233"/>
                <a:gd name="T15" fmla="*/ 0 h 168"/>
                <a:gd name="T16" fmla="*/ 204 w 233"/>
                <a:gd name="T17" fmla="*/ 0 h 168"/>
                <a:gd name="T18" fmla="*/ 204 w 233"/>
                <a:gd name="T19" fmla="*/ 2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3" h="168">
                  <a:moveTo>
                    <a:pt x="0" y="168"/>
                  </a:moveTo>
                  <a:lnTo>
                    <a:pt x="188" y="168"/>
                  </a:lnTo>
                  <a:lnTo>
                    <a:pt x="188" y="0"/>
                  </a:lnTo>
                  <a:lnTo>
                    <a:pt x="0" y="0"/>
                  </a:lnTo>
                  <a:lnTo>
                    <a:pt x="0" y="168"/>
                  </a:lnTo>
                  <a:close/>
                  <a:moveTo>
                    <a:pt x="204" y="26"/>
                  </a:moveTo>
                  <a:lnTo>
                    <a:pt x="233" y="26"/>
                  </a:lnTo>
                  <a:lnTo>
                    <a:pt x="233" y="0"/>
                  </a:lnTo>
                  <a:lnTo>
                    <a:pt x="204" y="0"/>
                  </a:lnTo>
                  <a:lnTo>
                    <a:pt x="204" y="26"/>
                  </a:lnTo>
                  <a:close/>
                </a:path>
              </a:pathLst>
            </a:custGeom>
            <a:solidFill>
              <a:srgbClr val="FFFFFF"/>
            </a:solidFill>
            <a:ln w="4763">
              <a:solidFill>
                <a:srgbClr val="000000"/>
              </a:solidFill>
              <a:prstDash val="solid"/>
              <a:round/>
              <a:headEnd/>
              <a:tailEnd/>
            </a:ln>
          </p:spPr>
          <p:txBody>
            <a:bodyPr/>
            <a:lstStyle/>
            <a:p>
              <a:endParaRPr lang="en-US" b="0">
                <a:latin typeface="+mn-lt"/>
              </a:endParaRPr>
            </a:p>
          </p:txBody>
        </p:sp>
        <p:sp>
          <p:nvSpPr>
            <p:cNvPr id="53" name="Line 48"/>
            <p:cNvSpPr>
              <a:spLocks noChangeShapeType="1"/>
            </p:cNvSpPr>
            <p:nvPr/>
          </p:nvSpPr>
          <p:spPr bwMode="auto">
            <a:xfrm>
              <a:off x="1310" y="1379"/>
              <a:ext cx="188"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54" name="Line 49"/>
            <p:cNvSpPr>
              <a:spLocks noChangeShapeType="1"/>
            </p:cNvSpPr>
            <p:nvPr/>
          </p:nvSpPr>
          <p:spPr bwMode="auto">
            <a:xfrm>
              <a:off x="1310" y="1435"/>
              <a:ext cx="188"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55" name="Line 50"/>
            <p:cNvSpPr>
              <a:spLocks noChangeShapeType="1"/>
            </p:cNvSpPr>
            <p:nvPr/>
          </p:nvSpPr>
          <p:spPr bwMode="auto">
            <a:xfrm>
              <a:off x="1317" y="1405"/>
              <a:ext cx="172"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56" name="Rectangle 51"/>
            <p:cNvSpPr>
              <a:spLocks noChangeArrowheads="1"/>
            </p:cNvSpPr>
            <p:nvPr/>
          </p:nvSpPr>
          <p:spPr bwMode="auto">
            <a:xfrm>
              <a:off x="1416" y="1389"/>
              <a:ext cx="54" cy="36"/>
            </a:xfrm>
            <a:prstGeom prst="rect">
              <a:avLst/>
            </a:prstGeom>
            <a:noFill/>
            <a:ln w="4763">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US" b="0">
                <a:latin typeface="+mn-lt"/>
              </a:endParaRPr>
            </a:p>
          </p:txBody>
        </p:sp>
        <p:sp>
          <p:nvSpPr>
            <p:cNvPr id="57" name="Freeform 52"/>
            <p:cNvSpPr>
              <a:spLocks noEditPoints="1"/>
            </p:cNvSpPr>
            <p:nvPr/>
          </p:nvSpPr>
          <p:spPr bwMode="auto">
            <a:xfrm>
              <a:off x="1030" y="955"/>
              <a:ext cx="538" cy="401"/>
            </a:xfrm>
            <a:custGeom>
              <a:avLst/>
              <a:gdLst>
                <a:gd name="T0" fmla="*/ 452 w 538"/>
                <a:gd name="T1" fmla="*/ 285 h 401"/>
                <a:gd name="T2" fmla="*/ 472 w 538"/>
                <a:gd name="T3" fmla="*/ 285 h 401"/>
                <a:gd name="T4" fmla="*/ 472 w 538"/>
                <a:gd name="T5" fmla="*/ 278 h 401"/>
                <a:gd name="T6" fmla="*/ 452 w 538"/>
                <a:gd name="T7" fmla="*/ 278 h 401"/>
                <a:gd name="T8" fmla="*/ 452 w 538"/>
                <a:gd name="T9" fmla="*/ 285 h 401"/>
                <a:gd name="T10" fmla="*/ 121 w 538"/>
                <a:gd name="T11" fmla="*/ 239 h 401"/>
                <a:gd name="T12" fmla="*/ 121 w 538"/>
                <a:gd name="T13" fmla="*/ 27 h 401"/>
                <a:gd name="T14" fmla="*/ 417 w 538"/>
                <a:gd name="T15" fmla="*/ 27 h 401"/>
                <a:gd name="T16" fmla="*/ 417 w 538"/>
                <a:gd name="T17" fmla="*/ 239 h 401"/>
                <a:gd name="T18" fmla="*/ 121 w 538"/>
                <a:gd name="T19" fmla="*/ 239 h 401"/>
                <a:gd name="T20" fmla="*/ 108 w 538"/>
                <a:gd name="T21" fmla="*/ 252 h 401"/>
                <a:gd name="T22" fmla="*/ 430 w 538"/>
                <a:gd name="T23" fmla="*/ 252 h 401"/>
                <a:gd name="T24" fmla="*/ 430 w 538"/>
                <a:gd name="T25" fmla="*/ 14 h 401"/>
                <a:gd name="T26" fmla="*/ 446 w 538"/>
                <a:gd name="T27" fmla="*/ 14 h 401"/>
                <a:gd name="T28" fmla="*/ 446 w 538"/>
                <a:gd name="T29" fmla="*/ 0 h 401"/>
                <a:gd name="T30" fmla="*/ 96 w 538"/>
                <a:gd name="T31" fmla="*/ 0 h 401"/>
                <a:gd name="T32" fmla="*/ 96 w 538"/>
                <a:gd name="T33" fmla="*/ 265 h 401"/>
                <a:gd name="T34" fmla="*/ 108 w 538"/>
                <a:gd name="T35" fmla="*/ 265 h 401"/>
                <a:gd name="T36" fmla="*/ 108 w 538"/>
                <a:gd name="T37" fmla="*/ 252 h 401"/>
                <a:gd name="T38" fmla="*/ 0 w 538"/>
                <a:gd name="T39" fmla="*/ 388 h 401"/>
                <a:gd name="T40" fmla="*/ 54 w 538"/>
                <a:gd name="T41" fmla="*/ 388 h 401"/>
                <a:gd name="T42" fmla="*/ 54 w 538"/>
                <a:gd name="T43" fmla="*/ 368 h 401"/>
                <a:gd name="T44" fmla="*/ 0 w 538"/>
                <a:gd name="T45" fmla="*/ 368 h 401"/>
                <a:gd name="T46" fmla="*/ 0 w 538"/>
                <a:gd name="T47" fmla="*/ 388 h 401"/>
                <a:gd name="T48" fmla="*/ 316 w 538"/>
                <a:gd name="T49" fmla="*/ 401 h 401"/>
                <a:gd name="T50" fmla="*/ 430 w 538"/>
                <a:gd name="T51" fmla="*/ 401 h 401"/>
                <a:gd name="T52" fmla="*/ 430 w 538"/>
                <a:gd name="T53" fmla="*/ 391 h 401"/>
                <a:gd name="T54" fmla="*/ 316 w 538"/>
                <a:gd name="T55" fmla="*/ 391 h 401"/>
                <a:gd name="T56" fmla="*/ 316 w 538"/>
                <a:gd name="T57" fmla="*/ 401 h 401"/>
                <a:gd name="T58" fmla="*/ 523 w 538"/>
                <a:gd name="T59" fmla="*/ 378 h 401"/>
                <a:gd name="T60" fmla="*/ 538 w 538"/>
                <a:gd name="T61" fmla="*/ 378 h 401"/>
                <a:gd name="T62" fmla="*/ 538 w 538"/>
                <a:gd name="T63" fmla="*/ 368 h 401"/>
                <a:gd name="T64" fmla="*/ 523 w 538"/>
                <a:gd name="T65" fmla="*/ 368 h 401"/>
                <a:gd name="T66" fmla="*/ 523 w 538"/>
                <a:gd name="T67" fmla="*/ 378 h 401"/>
                <a:gd name="T68" fmla="*/ 523 w 538"/>
                <a:gd name="T69" fmla="*/ 394 h 401"/>
                <a:gd name="T70" fmla="*/ 538 w 538"/>
                <a:gd name="T71" fmla="*/ 394 h 401"/>
                <a:gd name="T72" fmla="*/ 538 w 538"/>
                <a:gd name="T73" fmla="*/ 388 h 401"/>
                <a:gd name="T74" fmla="*/ 523 w 538"/>
                <a:gd name="T75" fmla="*/ 388 h 401"/>
                <a:gd name="T76" fmla="*/ 523 w 538"/>
                <a:gd name="T77" fmla="*/ 394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38" h="401">
                  <a:moveTo>
                    <a:pt x="452" y="285"/>
                  </a:moveTo>
                  <a:lnTo>
                    <a:pt x="472" y="285"/>
                  </a:lnTo>
                  <a:lnTo>
                    <a:pt x="472" y="278"/>
                  </a:lnTo>
                  <a:lnTo>
                    <a:pt x="452" y="278"/>
                  </a:lnTo>
                  <a:lnTo>
                    <a:pt x="452" y="285"/>
                  </a:lnTo>
                  <a:close/>
                  <a:moveTo>
                    <a:pt x="121" y="239"/>
                  </a:moveTo>
                  <a:lnTo>
                    <a:pt x="121" y="27"/>
                  </a:lnTo>
                  <a:lnTo>
                    <a:pt x="417" y="27"/>
                  </a:lnTo>
                  <a:lnTo>
                    <a:pt x="417" y="239"/>
                  </a:lnTo>
                  <a:lnTo>
                    <a:pt x="121" y="239"/>
                  </a:lnTo>
                  <a:close/>
                  <a:moveTo>
                    <a:pt x="108" y="252"/>
                  </a:moveTo>
                  <a:lnTo>
                    <a:pt x="430" y="252"/>
                  </a:lnTo>
                  <a:lnTo>
                    <a:pt x="430" y="14"/>
                  </a:lnTo>
                  <a:lnTo>
                    <a:pt x="446" y="14"/>
                  </a:lnTo>
                  <a:lnTo>
                    <a:pt x="446" y="0"/>
                  </a:lnTo>
                  <a:lnTo>
                    <a:pt x="96" y="0"/>
                  </a:lnTo>
                  <a:lnTo>
                    <a:pt x="96" y="265"/>
                  </a:lnTo>
                  <a:lnTo>
                    <a:pt x="108" y="265"/>
                  </a:lnTo>
                  <a:lnTo>
                    <a:pt x="108" y="252"/>
                  </a:lnTo>
                  <a:close/>
                  <a:moveTo>
                    <a:pt x="0" y="388"/>
                  </a:moveTo>
                  <a:lnTo>
                    <a:pt x="54" y="388"/>
                  </a:lnTo>
                  <a:lnTo>
                    <a:pt x="54" y="368"/>
                  </a:lnTo>
                  <a:lnTo>
                    <a:pt x="0" y="368"/>
                  </a:lnTo>
                  <a:lnTo>
                    <a:pt x="0" y="388"/>
                  </a:lnTo>
                  <a:close/>
                  <a:moveTo>
                    <a:pt x="316" y="401"/>
                  </a:moveTo>
                  <a:lnTo>
                    <a:pt x="430" y="401"/>
                  </a:lnTo>
                  <a:lnTo>
                    <a:pt x="430" y="391"/>
                  </a:lnTo>
                  <a:lnTo>
                    <a:pt x="316" y="391"/>
                  </a:lnTo>
                  <a:lnTo>
                    <a:pt x="316" y="401"/>
                  </a:lnTo>
                  <a:close/>
                  <a:moveTo>
                    <a:pt x="523" y="378"/>
                  </a:moveTo>
                  <a:lnTo>
                    <a:pt x="538" y="378"/>
                  </a:lnTo>
                  <a:lnTo>
                    <a:pt x="538" y="368"/>
                  </a:lnTo>
                  <a:lnTo>
                    <a:pt x="523" y="368"/>
                  </a:lnTo>
                  <a:lnTo>
                    <a:pt x="523" y="378"/>
                  </a:lnTo>
                  <a:close/>
                  <a:moveTo>
                    <a:pt x="523" y="394"/>
                  </a:moveTo>
                  <a:lnTo>
                    <a:pt x="538" y="394"/>
                  </a:lnTo>
                  <a:lnTo>
                    <a:pt x="538" y="388"/>
                  </a:lnTo>
                  <a:lnTo>
                    <a:pt x="523" y="388"/>
                  </a:lnTo>
                  <a:lnTo>
                    <a:pt x="523" y="394"/>
                  </a:lnTo>
                  <a:close/>
                </a:path>
              </a:pathLst>
            </a:custGeom>
            <a:solidFill>
              <a:srgbClr val="000000"/>
            </a:solidFill>
            <a:ln w="4763">
              <a:solidFill>
                <a:srgbClr val="000000"/>
              </a:solidFill>
              <a:prstDash val="solid"/>
              <a:round/>
              <a:headEnd/>
              <a:tailEnd/>
            </a:ln>
          </p:spPr>
          <p:txBody>
            <a:bodyPr/>
            <a:lstStyle/>
            <a:p>
              <a:endParaRPr lang="en-US" b="0">
                <a:latin typeface="+mn-lt"/>
              </a:endParaRPr>
            </a:p>
          </p:txBody>
        </p:sp>
        <p:sp>
          <p:nvSpPr>
            <p:cNvPr id="58" name="Line 53"/>
            <p:cNvSpPr>
              <a:spLocks noChangeShapeType="1"/>
            </p:cNvSpPr>
            <p:nvPr/>
          </p:nvSpPr>
          <p:spPr bwMode="auto">
            <a:xfrm>
              <a:off x="1084" y="1257"/>
              <a:ext cx="430"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59" name="Line 54"/>
            <p:cNvSpPr>
              <a:spLocks noChangeShapeType="1"/>
            </p:cNvSpPr>
            <p:nvPr/>
          </p:nvSpPr>
          <p:spPr bwMode="auto">
            <a:xfrm flipV="1">
              <a:off x="1193" y="1257"/>
              <a:ext cx="1" cy="19"/>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60" name="Line 55"/>
            <p:cNvSpPr>
              <a:spLocks noChangeShapeType="1"/>
            </p:cNvSpPr>
            <p:nvPr/>
          </p:nvSpPr>
          <p:spPr bwMode="auto">
            <a:xfrm flipV="1">
              <a:off x="1301" y="1257"/>
              <a:ext cx="1" cy="19"/>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grpSp>
      <p:grpSp>
        <p:nvGrpSpPr>
          <p:cNvPr id="61" name="Group 56"/>
          <p:cNvGrpSpPr>
            <a:grpSpLocks/>
          </p:cNvGrpSpPr>
          <p:nvPr/>
        </p:nvGrpSpPr>
        <p:grpSpPr bwMode="auto">
          <a:xfrm>
            <a:off x="1371600" y="4572000"/>
            <a:ext cx="2179638" cy="1447800"/>
            <a:chOff x="832" y="1344"/>
            <a:chExt cx="1136" cy="1024"/>
          </a:xfrm>
        </p:grpSpPr>
        <p:sp>
          <p:nvSpPr>
            <p:cNvPr id="62" name="Oval 57"/>
            <p:cNvSpPr>
              <a:spLocks noChangeArrowheads="1"/>
            </p:cNvSpPr>
            <p:nvPr/>
          </p:nvSpPr>
          <p:spPr bwMode="auto">
            <a:xfrm>
              <a:off x="1220" y="1344"/>
              <a:ext cx="495" cy="424"/>
            </a:xfrm>
            <a:prstGeom prst="ellipse">
              <a:avLst/>
            </a:prstGeom>
            <a:solidFill>
              <a:srgbClr val="99CCFF"/>
            </a:solidFill>
            <a:ln w="9525">
              <a:solidFill>
                <a:srgbClr val="99CCFF"/>
              </a:solidFill>
              <a:round/>
              <a:headEnd/>
              <a:tailEnd/>
            </a:ln>
          </p:spPr>
          <p:txBody>
            <a:bodyPr/>
            <a:lstStyle/>
            <a:p>
              <a:endParaRPr lang="en-US" b="0">
                <a:latin typeface="+mn-lt"/>
              </a:endParaRPr>
            </a:p>
          </p:txBody>
        </p:sp>
        <p:sp>
          <p:nvSpPr>
            <p:cNvPr id="63" name="Oval 58"/>
            <p:cNvSpPr>
              <a:spLocks noChangeArrowheads="1"/>
            </p:cNvSpPr>
            <p:nvPr/>
          </p:nvSpPr>
          <p:spPr bwMode="auto">
            <a:xfrm>
              <a:off x="948" y="1455"/>
              <a:ext cx="379" cy="424"/>
            </a:xfrm>
            <a:prstGeom prst="ellipse">
              <a:avLst/>
            </a:prstGeom>
            <a:solidFill>
              <a:srgbClr val="99CCFF"/>
            </a:solidFill>
            <a:ln w="9525">
              <a:solidFill>
                <a:srgbClr val="99CCFF"/>
              </a:solidFill>
              <a:round/>
              <a:headEnd/>
              <a:tailEnd/>
            </a:ln>
          </p:spPr>
          <p:txBody>
            <a:bodyPr/>
            <a:lstStyle/>
            <a:p>
              <a:endParaRPr lang="en-US" b="0">
                <a:latin typeface="+mn-lt"/>
              </a:endParaRPr>
            </a:p>
          </p:txBody>
        </p:sp>
        <p:sp>
          <p:nvSpPr>
            <p:cNvPr id="64" name="Oval 59"/>
            <p:cNvSpPr>
              <a:spLocks noChangeArrowheads="1"/>
            </p:cNvSpPr>
            <p:nvPr/>
          </p:nvSpPr>
          <p:spPr bwMode="auto">
            <a:xfrm>
              <a:off x="832" y="1710"/>
              <a:ext cx="256" cy="306"/>
            </a:xfrm>
            <a:prstGeom prst="ellipse">
              <a:avLst/>
            </a:prstGeom>
            <a:solidFill>
              <a:srgbClr val="99CCFF"/>
            </a:solidFill>
            <a:ln w="9525">
              <a:solidFill>
                <a:srgbClr val="99CCFF"/>
              </a:solidFill>
              <a:round/>
              <a:headEnd/>
              <a:tailEnd/>
            </a:ln>
          </p:spPr>
          <p:txBody>
            <a:bodyPr/>
            <a:lstStyle/>
            <a:p>
              <a:endParaRPr lang="en-US" b="0">
                <a:latin typeface="+mn-lt"/>
              </a:endParaRPr>
            </a:p>
          </p:txBody>
        </p:sp>
        <p:sp>
          <p:nvSpPr>
            <p:cNvPr id="65" name="Oval 60"/>
            <p:cNvSpPr>
              <a:spLocks noChangeArrowheads="1"/>
            </p:cNvSpPr>
            <p:nvPr/>
          </p:nvSpPr>
          <p:spPr bwMode="auto">
            <a:xfrm>
              <a:off x="909" y="1862"/>
              <a:ext cx="435" cy="442"/>
            </a:xfrm>
            <a:prstGeom prst="ellipse">
              <a:avLst/>
            </a:prstGeom>
            <a:solidFill>
              <a:srgbClr val="99CCFF"/>
            </a:solidFill>
            <a:ln w="9525">
              <a:solidFill>
                <a:srgbClr val="99CCFF"/>
              </a:solidFill>
              <a:round/>
              <a:headEnd/>
              <a:tailEnd/>
            </a:ln>
          </p:spPr>
          <p:txBody>
            <a:bodyPr/>
            <a:lstStyle/>
            <a:p>
              <a:endParaRPr lang="en-US" b="0">
                <a:latin typeface="+mn-lt"/>
              </a:endParaRPr>
            </a:p>
          </p:txBody>
        </p:sp>
        <p:sp>
          <p:nvSpPr>
            <p:cNvPr id="66" name="Oval 61"/>
            <p:cNvSpPr>
              <a:spLocks noChangeArrowheads="1"/>
            </p:cNvSpPr>
            <p:nvPr/>
          </p:nvSpPr>
          <p:spPr bwMode="auto">
            <a:xfrm>
              <a:off x="1086" y="1924"/>
              <a:ext cx="671" cy="444"/>
            </a:xfrm>
            <a:prstGeom prst="ellipse">
              <a:avLst/>
            </a:prstGeom>
            <a:solidFill>
              <a:srgbClr val="99CCFF"/>
            </a:solidFill>
            <a:ln w="9525">
              <a:solidFill>
                <a:srgbClr val="99CCFF"/>
              </a:solidFill>
              <a:round/>
              <a:headEnd/>
              <a:tailEnd/>
            </a:ln>
          </p:spPr>
          <p:txBody>
            <a:bodyPr/>
            <a:lstStyle/>
            <a:p>
              <a:endParaRPr lang="en-US" b="0">
                <a:latin typeface="+mn-lt"/>
              </a:endParaRPr>
            </a:p>
          </p:txBody>
        </p:sp>
        <p:sp>
          <p:nvSpPr>
            <p:cNvPr id="67" name="Oval 62"/>
            <p:cNvSpPr>
              <a:spLocks noChangeArrowheads="1"/>
            </p:cNvSpPr>
            <p:nvPr/>
          </p:nvSpPr>
          <p:spPr bwMode="auto">
            <a:xfrm>
              <a:off x="1605" y="1488"/>
              <a:ext cx="311" cy="312"/>
            </a:xfrm>
            <a:prstGeom prst="ellipse">
              <a:avLst/>
            </a:prstGeom>
            <a:solidFill>
              <a:srgbClr val="99CCFF"/>
            </a:solidFill>
            <a:ln w="9525">
              <a:solidFill>
                <a:srgbClr val="99CCFF"/>
              </a:solidFill>
              <a:round/>
              <a:headEnd/>
              <a:tailEnd/>
            </a:ln>
          </p:spPr>
          <p:txBody>
            <a:bodyPr/>
            <a:lstStyle/>
            <a:p>
              <a:endParaRPr lang="en-US" b="0">
                <a:latin typeface="+mn-lt"/>
              </a:endParaRPr>
            </a:p>
          </p:txBody>
        </p:sp>
        <p:sp>
          <p:nvSpPr>
            <p:cNvPr id="68" name="Oval 63"/>
            <p:cNvSpPr>
              <a:spLocks noChangeArrowheads="1"/>
            </p:cNvSpPr>
            <p:nvPr/>
          </p:nvSpPr>
          <p:spPr bwMode="auto">
            <a:xfrm>
              <a:off x="1602" y="1681"/>
              <a:ext cx="366" cy="333"/>
            </a:xfrm>
            <a:prstGeom prst="ellipse">
              <a:avLst/>
            </a:prstGeom>
            <a:solidFill>
              <a:srgbClr val="99CCFF"/>
            </a:solidFill>
            <a:ln w="9525">
              <a:solidFill>
                <a:srgbClr val="99CCFF"/>
              </a:solidFill>
              <a:round/>
              <a:headEnd/>
              <a:tailEnd/>
            </a:ln>
          </p:spPr>
          <p:txBody>
            <a:bodyPr/>
            <a:lstStyle/>
            <a:p>
              <a:endParaRPr lang="en-US" b="0">
                <a:latin typeface="+mn-lt"/>
              </a:endParaRPr>
            </a:p>
          </p:txBody>
        </p:sp>
        <p:sp>
          <p:nvSpPr>
            <p:cNvPr id="69" name="Oval 64"/>
            <p:cNvSpPr>
              <a:spLocks noChangeArrowheads="1"/>
            </p:cNvSpPr>
            <p:nvPr/>
          </p:nvSpPr>
          <p:spPr bwMode="auto">
            <a:xfrm>
              <a:off x="1569" y="1751"/>
              <a:ext cx="364" cy="547"/>
            </a:xfrm>
            <a:prstGeom prst="ellipse">
              <a:avLst/>
            </a:prstGeom>
            <a:solidFill>
              <a:srgbClr val="99CCFF"/>
            </a:solidFill>
            <a:ln w="9525">
              <a:solidFill>
                <a:srgbClr val="99CCFF"/>
              </a:solidFill>
              <a:round/>
              <a:headEnd/>
              <a:tailEnd/>
            </a:ln>
          </p:spPr>
          <p:txBody>
            <a:bodyPr/>
            <a:lstStyle/>
            <a:p>
              <a:endParaRPr lang="en-US" b="0">
                <a:latin typeface="+mn-lt"/>
              </a:endParaRPr>
            </a:p>
          </p:txBody>
        </p:sp>
        <p:sp>
          <p:nvSpPr>
            <p:cNvPr id="70" name="Oval 65"/>
            <p:cNvSpPr>
              <a:spLocks noChangeArrowheads="1"/>
            </p:cNvSpPr>
            <p:nvPr/>
          </p:nvSpPr>
          <p:spPr bwMode="auto">
            <a:xfrm>
              <a:off x="912" y="1434"/>
              <a:ext cx="1008" cy="918"/>
            </a:xfrm>
            <a:prstGeom prst="ellipse">
              <a:avLst/>
            </a:prstGeom>
            <a:solidFill>
              <a:srgbClr val="99CCFF"/>
            </a:solidFill>
            <a:ln w="9525">
              <a:solidFill>
                <a:srgbClr val="99CCFF"/>
              </a:solidFill>
              <a:round/>
              <a:headEnd/>
              <a:tailEnd/>
            </a:ln>
          </p:spPr>
          <p:txBody>
            <a:bodyPr/>
            <a:lstStyle/>
            <a:p>
              <a:endParaRPr lang="en-US" b="0">
                <a:latin typeface="+mn-lt"/>
              </a:endParaRPr>
            </a:p>
          </p:txBody>
        </p:sp>
      </p:grpSp>
      <p:grpSp>
        <p:nvGrpSpPr>
          <p:cNvPr id="71" name="Group 66"/>
          <p:cNvGrpSpPr>
            <a:grpSpLocks/>
          </p:cNvGrpSpPr>
          <p:nvPr/>
        </p:nvGrpSpPr>
        <p:grpSpPr bwMode="auto">
          <a:xfrm>
            <a:off x="5440364" y="4572000"/>
            <a:ext cx="2179637" cy="1447800"/>
            <a:chOff x="832" y="1344"/>
            <a:chExt cx="1136" cy="1024"/>
          </a:xfrm>
        </p:grpSpPr>
        <p:sp>
          <p:nvSpPr>
            <p:cNvPr id="72" name="Oval 67"/>
            <p:cNvSpPr>
              <a:spLocks noChangeArrowheads="1"/>
            </p:cNvSpPr>
            <p:nvPr/>
          </p:nvSpPr>
          <p:spPr bwMode="auto">
            <a:xfrm>
              <a:off x="1220" y="1344"/>
              <a:ext cx="495" cy="424"/>
            </a:xfrm>
            <a:prstGeom prst="ellipse">
              <a:avLst/>
            </a:prstGeom>
            <a:solidFill>
              <a:srgbClr val="99FF66"/>
            </a:solidFill>
            <a:ln w="9525">
              <a:solidFill>
                <a:srgbClr val="99FF66"/>
              </a:solidFill>
              <a:round/>
              <a:headEnd/>
              <a:tailEnd/>
            </a:ln>
          </p:spPr>
          <p:txBody>
            <a:bodyPr/>
            <a:lstStyle/>
            <a:p>
              <a:endParaRPr lang="en-US" b="0">
                <a:latin typeface="+mn-lt"/>
              </a:endParaRPr>
            </a:p>
          </p:txBody>
        </p:sp>
        <p:sp>
          <p:nvSpPr>
            <p:cNvPr id="73" name="Oval 68"/>
            <p:cNvSpPr>
              <a:spLocks noChangeArrowheads="1"/>
            </p:cNvSpPr>
            <p:nvPr/>
          </p:nvSpPr>
          <p:spPr bwMode="auto">
            <a:xfrm>
              <a:off x="948" y="1455"/>
              <a:ext cx="379" cy="424"/>
            </a:xfrm>
            <a:prstGeom prst="ellipse">
              <a:avLst/>
            </a:prstGeom>
            <a:solidFill>
              <a:srgbClr val="99FF66"/>
            </a:solidFill>
            <a:ln w="9525">
              <a:solidFill>
                <a:srgbClr val="99FF66"/>
              </a:solidFill>
              <a:round/>
              <a:headEnd/>
              <a:tailEnd/>
            </a:ln>
          </p:spPr>
          <p:txBody>
            <a:bodyPr/>
            <a:lstStyle/>
            <a:p>
              <a:endParaRPr lang="en-US" b="0">
                <a:latin typeface="+mn-lt"/>
              </a:endParaRPr>
            </a:p>
          </p:txBody>
        </p:sp>
        <p:sp>
          <p:nvSpPr>
            <p:cNvPr id="74" name="Oval 69"/>
            <p:cNvSpPr>
              <a:spLocks noChangeArrowheads="1"/>
            </p:cNvSpPr>
            <p:nvPr/>
          </p:nvSpPr>
          <p:spPr bwMode="auto">
            <a:xfrm>
              <a:off x="832" y="1710"/>
              <a:ext cx="256" cy="306"/>
            </a:xfrm>
            <a:prstGeom prst="ellipse">
              <a:avLst/>
            </a:prstGeom>
            <a:solidFill>
              <a:srgbClr val="99FF66"/>
            </a:solidFill>
            <a:ln w="9525">
              <a:solidFill>
                <a:srgbClr val="99FF66"/>
              </a:solidFill>
              <a:round/>
              <a:headEnd/>
              <a:tailEnd/>
            </a:ln>
          </p:spPr>
          <p:txBody>
            <a:bodyPr/>
            <a:lstStyle/>
            <a:p>
              <a:endParaRPr lang="en-US" b="0">
                <a:latin typeface="+mn-lt"/>
              </a:endParaRPr>
            </a:p>
          </p:txBody>
        </p:sp>
        <p:sp>
          <p:nvSpPr>
            <p:cNvPr id="75" name="Oval 70"/>
            <p:cNvSpPr>
              <a:spLocks noChangeArrowheads="1"/>
            </p:cNvSpPr>
            <p:nvPr/>
          </p:nvSpPr>
          <p:spPr bwMode="auto">
            <a:xfrm>
              <a:off x="909" y="1862"/>
              <a:ext cx="435" cy="442"/>
            </a:xfrm>
            <a:prstGeom prst="ellipse">
              <a:avLst/>
            </a:prstGeom>
            <a:solidFill>
              <a:srgbClr val="99FF66"/>
            </a:solidFill>
            <a:ln w="9525">
              <a:solidFill>
                <a:srgbClr val="99FF66"/>
              </a:solidFill>
              <a:round/>
              <a:headEnd/>
              <a:tailEnd/>
            </a:ln>
          </p:spPr>
          <p:txBody>
            <a:bodyPr/>
            <a:lstStyle/>
            <a:p>
              <a:endParaRPr lang="en-US" b="0">
                <a:latin typeface="+mn-lt"/>
              </a:endParaRPr>
            </a:p>
          </p:txBody>
        </p:sp>
        <p:sp>
          <p:nvSpPr>
            <p:cNvPr id="76" name="Oval 71"/>
            <p:cNvSpPr>
              <a:spLocks noChangeArrowheads="1"/>
            </p:cNvSpPr>
            <p:nvPr/>
          </p:nvSpPr>
          <p:spPr bwMode="auto">
            <a:xfrm>
              <a:off x="1086" y="1924"/>
              <a:ext cx="671" cy="444"/>
            </a:xfrm>
            <a:prstGeom prst="ellipse">
              <a:avLst/>
            </a:prstGeom>
            <a:solidFill>
              <a:srgbClr val="99FF66"/>
            </a:solidFill>
            <a:ln w="9525">
              <a:solidFill>
                <a:srgbClr val="99FF66"/>
              </a:solidFill>
              <a:round/>
              <a:headEnd/>
              <a:tailEnd/>
            </a:ln>
          </p:spPr>
          <p:txBody>
            <a:bodyPr/>
            <a:lstStyle/>
            <a:p>
              <a:endParaRPr lang="en-US" b="0">
                <a:latin typeface="+mn-lt"/>
              </a:endParaRPr>
            </a:p>
          </p:txBody>
        </p:sp>
        <p:sp>
          <p:nvSpPr>
            <p:cNvPr id="77" name="Oval 72"/>
            <p:cNvSpPr>
              <a:spLocks noChangeArrowheads="1"/>
            </p:cNvSpPr>
            <p:nvPr/>
          </p:nvSpPr>
          <p:spPr bwMode="auto">
            <a:xfrm>
              <a:off x="1605" y="1488"/>
              <a:ext cx="311" cy="312"/>
            </a:xfrm>
            <a:prstGeom prst="ellipse">
              <a:avLst/>
            </a:prstGeom>
            <a:solidFill>
              <a:srgbClr val="99FF66"/>
            </a:solidFill>
            <a:ln w="9525">
              <a:solidFill>
                <a:srgbClr val="99FF66"/>
              </a:solidFill>
              <a:round/>
              <a:headEnd/>
              <a:tailEnd/>
            </a:ln>
          </p:spPr>
          <p:txBody>
            <a:bodyPr/>
            <a:lstStyle/>
            <a:p>
              <a:endParaRPr lang="en-US" b="0">
                <a:latin typeface="+mn-lt"/>
              </a:endParaRPr>
            </a:p>
          </p:txBody>
        </p:sp>
        <p:sp>
          <p:nvSpPr>
            <p:cNvPr id="78" name="Oval 73"/>
            <p:cNvSpPr>
              <a:spLocks noChangeArrowheads="1"/>
            </p:cNvSpPr>
            <p:nvPr/>
          </p:nvSpPr>
          <p:spPr bwMode="auto">
            <a:xfrm>
              <a:off x="1602" y="1681"/>
              <a:ext cx="366" cy="333"/>
            </a:xfrm>
            <a:prstGeom prst="ellipse">
              <a:avLst/>
            </a:prstGeom>
            <a:solidFill>
              <a:srgbClr val="99FF66"/>
            </a:solidFill>
            <a:ln w="9525">
              <a:solidFill>
                <a:srgbClr val="99FF66"/>
              </a:solidFill>
              <a:round/>
              <a:headEnd/>
              <a:tailEnd/>
            </a:ln>
          </p:spPr>
          <p:txBody>
            <a:bodyPr/>
            <a:lstStyle/>
            <a:p>
              <a:endParaRPr lang="en-US" b="0">
                <a:latin typeface="+mn-lt"/>
              </a:endParaRPr>
            </a:p>
          </p:txBody>
        </p:sp>
        <p:sp>
          <p:nvSpPr>
            <p:cNvPr id="79" name="Oval 74"/>
            <p:cNvSpPr>
              <a:spLocks noChangeArrowheads="1"/>
            </p:cNvSpPr>
            <p:nvPr/>
          </p:nvSpPr>
          <p:spPr bwMode="auto">
            <a:xfrm>
              <a:off x="1569" y="1751"/>
              <a:ext cx="364" cy="547"/>
            </a:xfrm>
            <a:prstGeom prst="ellipse">
              <a:avLst/>
            </a:prstGeom>
            <a:solidFill>
              <a:srgbClr val="99FF66"/>
            </a:solidFill>
            <a:ln w="9525">
              <a:solidFill>
                <a:srgbClr val="99FF66"/>
              </a:solidFill>
              <a:round/>
              <a:headEnd/>
              <a:tailEnd/>
            </a:ln>
          </p:spPr>
          <p:txBody>
            <a:bodyPr/>
            <a:lstStyle/>
            <a:p>
              <a:endParaRPr lang="en-US" b="0">
                <a:latin typeface="+mn-lt"/>
              </a:endParaRPr>
            </a:p>
          </p:txBody>
        </p:sp>
        <p:sp>
          <p:nvSpPr>
            <p:cNvPr id="80" name="Oval 75"/>
            <p:cNvSpPr>
              <a:spLocks noChangeArrowheads="1"/>
            </p:cNvSpPr>
            <p:nvPr/>
          </p:nvSpPr>
          <p:spPr bwMode="auto">
            <a:xfrm>
              <a:off x="912" y="1434"/>
              <a:ext cx="1008" cy="918"/>
            </a:xfrm>
            <a:prstGeom prst="ellipse">
              <a:avLst/>
            </a:prstGeom>
            <a:solidFill>
              <a:srgbClr val="99FF66"/>
            </a:solidFill>
            <a:ln w="9525">
              <a:solidFill>
                <a:srgbClr val="99FF66"/>
              </a:solidFill>
              <a:round/>
              <a:headEnd/>
              <a:tailEnd/>
            </a:ln>
          </p:spPr>
          <p:txBody>
            <a:bodyPr/>
            <a:lstStyle/>
            <a:p>
              <a:endParaRPr lang="en-US" b="0">
                <a:latin typeface="+mn-lt"/>
              </a:endParaRPr>
            </a:p>
          </p:txBody>
        </p:sp>
      </p:grpSp>
      <p:grpSp>
        <p:nvGrpSpPr>
          <p:cNvPr id="81" name="Group 76"/>
          <p:cNvGrpSpPr>
            <a:grpSpLocks/>
          </p:cNvGrpSpPr>
          <p:nvPr/>
        </p:nvGrpSpPr>
        <p:grpSpPr bwMode="auto">
          <a:xfrm>
            <a:off x="3276600" y="3962401"/>
            <a:ext cx="2438400" cy="1447800"/>
            <a:chOff x="832" y="1344"/>
            <a:chExt cx="1136" cy="1024"/>
          </a:xfrm>
        </p:grpSpPr>
        <p:sp>
          <p:nvSpPr>
            <p:cNvPr id="82" name="Oval 77"/>
            <p:cNvSpPr>
              <a:spLocks noChangeArrowheads="1"/>
            </p:cNvSpPr>
            <p:nvPr/>
          </p:nvSpPr>
          <p:spPr bwMode="auto">
            <a:xfrm>
              <a:off x="1220" y="1344"/>
              <a:ext cx="495" cy="424"/>
            </a:xfrm>
            <a:prstGeom prst="ellipse">
              <a:avLst/>
            </a:prstGeom>
            <a:solidFill>
              <a:srgbClr val="FFCC00"/>
            </a:solidFill>
            <a:ln w="9525">
              <a:solidFill>
                <a:srgbClr val="FFCC00"/>
              </a:solidFill>
              <a:round/>
              <a:headEnd/>
              <a:tailEnd/>
            </a:ln>
          </p:spPr>
          <p:txBody>
            <a:bodyPr/>
            <a:lstStyle/>
            <a:p>
              <a:endParaRPr lang="en-US" b="0">
                <a:latin typeface="+mn-lt"/>
              </a:endParaRPr>
            </a:p>
          </p:txBody>
        </p:sp>
        <p:sp>
          <p:nvSpPr>
            <p:cNvPr id="83" name="Oval 78"/>
            <p:cNvSpPr>
              <a:spLocks noChangeArrowheads="1"/>
            </p:cNvSpPr>
            <p:nvPr/>
          </p:nvSpPr>
          <p:spPr bwMode="auto">
            <a:xfrm>
              <a:off x="948" y="1455"/>
              <a:ext cx="379" cy="424"/>
            </a:xfrm>
            <a:prstGeom prst="ellipse">
              <a:avLst/>
            </a:prstGeom>
            <a:solidFill>
              <a:srgbClr val="FFCC00"/>
            </a:solidFill>
            <a:ln w="9525">
              <a:solidFill>
                <a:srgbClr val="FFCC00"/>
              </a:solidFill>
              <a:round/>
              <a:headEnd/>
              <a:tailEnd/>
            </a:ln>
          </p:spPr>
          <p:txBody>
            <a:bodyPr/>
            <a:lstStyle/>
            <a:p>
              <a:endParaRPr lang="en-US" b="0">
                <a:latin typeface="+mn-lt"/>
              </a:endParaRPr>
            </a:p>
          </p:txBody>
        </p:sp>
        <p:sp>
          <p:nvSpPr>
            <p:cNvPr id="84" name="Oval 79"/>
            <p:cNvSpPr>
              <a:spLocks noChangeArrowheads="1"/>
            </p:cNvSpPr>
            <p:nvPr/>
          </p:nvSpPr>
          <p:spPr bwMode="auto">
            <a:xfrm>
              <a:off x="832" y="1710"/>
              <a:ext cx="256" cy="306"/>
            </a:xfrm>
            <a:prstGeom prst="ellipse">
              <a:avLst/>
            </a:prstGeom>
            <a:solidFill>
              <a:srgbClr val="FFCC00"/>
            </a:solidFill>
            <a:ln w="9525">
              <a:solidFill>
                <a:srgbClr val="FFCC00"/>
              </a:solidFill>
              <a:round/>
              <a:headEnd/>
              <a:tailEnd/>
            </a:ln>
          </p:spPr>
          <p:txBody>
            <a:bodyPr/>
            <a:lstStyle/>
            <a:p>
              <a:endParaRPr lang="en-US" b="0">
                <a:latin typeface="+mn-lt"/>
              </a:endParaRPr>
            </a:p>
          </p:txBody>
        </p:sp>
        <p:sp>
          <p:nvSpPr>
            <p:cNvPr id="85" name="Oval 80"/>
            <p:cNvSpPr>
              <a:spLocks noChangeArrowheads="1"/>
            </p:cNvSpPr>
            <p:nvPr/>
          </p:nvSpPr>
          <p:spPr bwMode="auto">
            <a:xfrm>
              <a:off x="909" y="1862"/>
              <a:ext cx="435" cy="442"/>
            </a:xfrm>
            <a:prstGeom prst="ellipse">
              <a:avLst/>
            </a:prstGeom>
            <a:solidFill>
              <a:srgbClr val="FFCC00"/>
            </a:solidFill>
            <a:ln w="9525">
              <a:solidFill>
                <a:srgbClr val="FFCC00"/>
              </a:solidFill>
              <a:round/>
              <a:headEnd/>
              <a:tailEnd/>
            </a:ln>
          </p:spPr>
          <p:txBody>
            <a:bodyPr/>
            <a:lstStyle/>
            <a:p>
              <a:endParaRPr lang="en-US" b="0">
                <a:latin typeface="+mn-lt"/>
              </a:endParaRPr>
            </a:p>
          </p:txBody>
        </p:sp>
        <p:sp>
          <p:nvSpPr>
            <p:cNvPr id="86" name="Oval 81"/>
            <p:cNvSpPr>
              <a:spLocks noChangeArrowheads="1"/>
            </p:cNvSpPr>
            <p:nvPr/>
          </p:nvSpPr>
          <p:spPr bwMode="auto">
            <a:xfrm>
              <a:off x="1086" y="1924"/>
              <a:ext cx="671" cy="444"/>
            </a:xfrm>
            <a:prstGeom prst="ellipse">
              <a:avLst/>
            </a:prstGeom>
            <a:solidFill>
              <a:srgbClr val="FFCC00"/>
            </a:solidFill>
            <a:ln w="9525">
              <a:solidFill>
                <a:srgbClr val="FFCC00"/>
              </a:solidFill>
              <a:round/>
              <a:headEnd/>
              <a:tailEnd/>
            </a:ln>
          </p:spPr>
          <p:txBody>
            <a:bodyPr/>
            <a:lstStyle/>
            <a:p>
              <a:endParaRPr lang="en-US" b="0">
                <a:latin typeface="+mn-lt"/>
              </a:endParaRPr>
            </a:p>
          </p:txBody>
        </p:sp>
        <p:sp>
          <p:nvSpPr>
            <p:cNvPr id="87" name="Oval 82"/>
            <p:cNvSpPr>
              <a:spLocks noChangeArrowheads="1"/>
            </p:cNvSpPr>
            <p:nvPr/>
          </p:nvSpPr>
          <p:spPr bwMode="auto">
            <a:xfrm>
              <a:off x="1605" y="1488"/>
              <a:ext cx="311" cy="312"/>
            </a:xfrm>
            <a:prstGeom prst="ellipse">
              <a:avLst/>
            </a:prstGeom>
            <a:solidFill>
              <a:srgbClr val="FFCC00"/>
            </a:solidFill>
            <a:ln w="9525">
              <a:solidFill>
                <a:srgbClr val="FFCC00"/>
              </a:solidFill>
              <a:round/>
              <a:headEnd/>
              <a:tailEnd/>
            </a:ln>
          </p:spPr>
          <p:txBody>
            <a:bodyPr/>
            <a:lstStyle/>
            <a:p>
              <a:endParaRPr lang="en-US" b="0">
                <a:latin typeface="+mn-lt"/>
              </a:endParaRPr>
            </a:p>
          </p:txBody>
        </p:sp>
        <p:sp>
          <p:nvSpPr>
            <p:cNvPr id="88" name="Oval 83"/>
            <p:cNvSpPr>
              <a:spLocks noChangeArrowheads="1"/>
            </p:cNvSpPr>
            <p:nvPr/>
          </p:nvSpPr>
          <p:spPr bwMode="auto">
            <a:xfrm>
              <a:off x="1602" y="1681"/>
              <a:ext cx="366" cy="333"/>
            </a:xfrm>
            <a:prstGeom prst="ellipse">
              <a:avLst/>
            </a:prstGeom>
            <a:solidFill>
              <a:srgbClr val="FFCC00"/>
            </a:solidFill>
            <a:ln w="9525">
              <a:solidFill>
                <a:srgbClr val="FFCC00"/>
              </a:solidFill>
              <a:round/>
              <a:headEnd/>
              <a:tailEnd/>
            </a:ln>
          </p:spPr>
          <p:txBody>
            <a:bodyPr/>
            <a:lstStyle/>
            <a:p>
              <a:endParaRPr lang="en-US" b="0">
                <a:latin typeface="+mn-lt"/>
              </a:endParaRPr>
            </a:p>
          </p:txBody>
        </p:sp>
        <p:sp>
          <p:nvSpPr>
            <p:cNvPr id="89" name="Oval 84"/>
            <p:cNvSpPr>
              <a:spLocks noChangeArrowheads="1"/>
            </p:cNvSpPr>
            <p:nvPr/>
          </p:nvSpPr>
          <p:spPr bwMode="auto">
            <a:xfrm>
              <a:off x="1569" y="1751"/>
              <a:ext cx="364" cy="547"/>
            </a:xfrm>
            <a:prstGeom prst="ellipse">
              <a:avLst/>
            </a:prstGeom>
            <a:solidFill>
              <a:srgbClr val="FFCC00"/>
            </a:solidFill>
            <a:ln w="9525">
              <a:solidFill>
                <a:srgbClr val="FFCC00"/>
              </a:solidFill>
              <a:round/>
              <a:headEnd/>
              <a:tailEnd/>
            </a:ln>
          </p:spPr>
          <p:txBody>
            <a:bodyPr/>
            <a:lstStyle/>
            <a:p>
              <a:endParaRPr lang="en-US" b="0">
                <a:latin typeface="+mn-lt"/>
              </a:endParaRPr>
            </a:p>
          </p:txBody>
        </p:sp>
        <p:sp>
          <p:nvSpPr>
            <p:cNvPr id="90" name="Oval 85"/>
            <p:cNvSpPr>
              <a:spLocks noChangeArrowheads="1"/>
            </p:cNvSpPr>
            <p:nvPr/>
          </p:nvSpPr>
          <p:spPr bwMode="auto">
            <a:xfrm>
              <a:off x="912" y="1434"/>
              <a:ext cx="1008" cy="918"/>
            </a:xfrm>
            <a:prstGeom prst="ellipse">
              <a:avLst/>
            </a:prstGeom>
            <a:solidFill>
              <a:srgbClr val="FFCC00"/>
            </a:solidFill>
            <a:ln w="9525">
              <a:solidFill>
                <a:srgbClr val="FFCC00"/>
              </a:solidFill>
              <a:round/>
              <a:headEnd/>
              <a:tailEnd/>
            </a:ln>
          </p:spPr>
          <p:txBody>
            <a:bodyPr/>
            <a:lstStyle/>
            <a:p>
              <a:endParaRPr lang="en-US" b="0">
                <a:latin typeface="+mn-lt"/>
              </a:endParaRPr>
            </a:p>
          </p:txBody>
        </p:sp>
      </p:grpSp>
      <p:sp>
        <p:nvSpPr>
          <p:cNvPr id="92" name="Text Box 87"/>
          <p:cNvSpPr txBox="1">
            <a:spLocks noChangeArrowheads="1"/>
          </p:cNvSpPr>
          <p:nvPr/>
        </p:nvSpPr>
        <p:spPr bwMode="auto">
          <a:xfrm>
            <a:off x="252488" y="6143637"/>
            <a:ext cx="867111" cy="335935"/>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r>
              <a:rPr lang="en-US">
                <a:latin typeface="+mn-lt"/>
              </a:rPr>
              <a:t>Clients</a:t>
            </a:r>
          </a:p>
        </p:txBody>
      </p:sp>
      <p:sp>
        <p:nvSpPr>
          <p:cNvPr id="93" name="Freeform 88"/>
          <p:cNvSpPr>
            <a:spLocks/>
          </p:cNvSpPr>
          <p:nvPr/>
        </p:nvSpPr>
        <p:spPr bwMode="auto">
          <a:xfrm>
            <a:off x="1525600" y="3881439"/>
            <a:ext cx="3043237" cy="2211387"/>
          </a:xfrm>
          <a:custGeom>
            <a:avLst/>
            <a:gdLst>
              <a:gd name="T0" fmla="*/ 1920 w 1920"/>
              <a:gd name="T1" fmla="*/ 0 h 1392"/>
              <a:gd name="T2" fmla="*/ 1776 w 1920"/>
              <a:gd name="T3" fmla="*/ 192 h 1392"/>
              <a:gd name="T4" fmla="*/ 1488 w 1920"/>
              <a:gd name="T5" fmla="*/ 288 h 1392"/>
              <a:gd name="T6" fmla="*/ 864 w 1920"/>
              <a:gd name="T7" fmla="*/ 672 h 1392"/>
              <a:gd name="T8" fmla="*/ 288 w 1920"/>
              <a:gd name="T9" fmla="*/ 1056 h 1392"/>
              <a:gd name="T10" fmla="*/ 0 w 1920"/>
              <a:gd name="T11" fmla="*/ 1392 h 1392"/>
            </a:gdLst>
            <a:ahLst/>
            <a:cxnLst>
              <a:cxn ang="0">
                <a:pos x="T0" y="T1"/>
              </a:cxn>
              <a:cxn ang="0">
                <a:pos x="T2" y="T3"/>
              </a:cxn>
              <a:cxn ang="0">
                <a:pos x="T4" y="T5"/>
              </a:cxn>
              <a:cxn ang="0">
                <a:pos x="T6" y="T7"/>
              </a:cxn>
              <a:cxn ang="0">
                <a:pos x="T8" y="T9"/>
              </a:cxn>
              <a:cxn ang="0">
                <a:pos x="T10" y="T11"/>
              </a:cxn>
            </a:cxnLst>
            <a:rect l="0" t="0" r="r" b="b"/>
            <a:pathLst>
              <a:path w="1920" h="1392">
                <a:moveTo>
                  <a:pt x="1920" y="0"/>
                </a:moveTo>
                <a:lnTo>
                  <a:pt x="1776" y="192"/>
                </a:lnTo>
                <a:lnTo>
                  <a:pt x="1488" y="288"/>
                </a:lnTo>
                <a:lnTo>
                  <a:pt x="864" y="672"/>
                </a:lnTo>
                <a:lnTo>
                  <a:pt x="288" y="1056"/>
                </a:lnTo>
                <a:lnTo>
                  <a:pt x="0" y="1392"/>
                </a:lnTo>
              </a:path>
            </a:pathLst>
          </a:custGeom>
          <a:noFill/>
          <a:ln w="25400" cap="flat" cmpd="sng">
            <a:solidFill>
              <a:schemeClr val="tx2"/>
            </a:solidFill>
            <a:prstDash val="solid"/>
            <a:round/>
            <a:headEnd type="none" w="med" len="med"/>
            <a:tailEnd type="triangle" w="med" len="med"/>
          </a:ln>
          <a:effectLst/>
          <a:extLst>
            <a:ext uri="{909E8E84-426E-40dd-AFC4-6F175D3DCCD1}">
              <a14:hiddenFill xmlns="" xmlns:a14="http://schemas.microsoft.com/office/drawing/2010/main">
                <a:solidFill>
                  <a:schemeClr val="bg1"/>
                </a:solidFill>
              </a14:hiddenFill>
            </a:ext>
            <a:ext uri="{AF507438-7753-43e0-B8FC-AC1667EBCBE1}">
              <a14:hiddenEffects xmlns="" xmlns:a14="http://schemas.microsoft.com/office/drawing/2010/main">
                <a:effectLst>
                  <a:outerShdw blurRad="63500" dist="35921" dir="2700000" algn="ctr" rotWithShape="0">
                    <a:schemeClr val="bg2"/>
                  </a:outerShdw>
                </a:effectLst>
              </a14:hiddenEffects>
            </a:ext>
          </a:extLst>
        </p:spPr>
        <p:txBody>
          <a:bodyPr lIns="90431" tIns="44423" rIns="90431" bIns="44423"/>
          <a:lstStyle/>
          <a:p>
            <a:endParaRPr lang="en-US" b="0">
              <a:latin typeface="+mn-lt"/>
            </a:endParaRPr>
          </a:p>
        </p:txBody>
      </p:sp>
      <p:sp>
        <p:nvSpPr>
          <p:cNvPr id="94" name="Freeform 89"/>
          <p:cNvSpPr>
            <a:spLocks/>
          </p:cNvSpPr>
          <p:nvPr/>
        </p:nvSpPr>
        <p:spPr bwMode="auto">
          <a:xfrm>
            <a:off x="3048000" y="3886200"/>
            <a:ext cx="1600200" cy="2209800"/>
          </a:xfrm>
          <a:custGeom>
            <a:avLst/>
            <a:gdLst>
              <a:gd name="T0" fmla="*/ 1008 w 1008"/>
              <a:gd name="T1" fmla="*/ 0 h 1296"/>
              <a:gd name="T2" fmla="*/ 864 w 1008"/>
              <a:gd name="T3" fmla="*/ 336 h 1296"/>
              <a:gd name="T4" fmla="*/ 0 w 1008"/>
              <a:gd name="T5" fmla="*/ 864 h 1296"/>
              <a:gd name="T6" fmla="*/ 0 w 1008"/>
              <a:gd name="T7" fmla="*/ 1296 h 1296"/>
            </a:gdLst>
            <a:ahLst/>
            <a:cxnLst>
              <a:cxn ang="0">
                <a:pos x="T0" y="T1"/>
              </a:cxn>
              <a:cxn ang="0">
                <a:pos x="T2" y="T3"/>
              </a:cxn>
              <a:cxn ang="0">
                <a:pos x="T4" y="T5"/>
              </a:cxn>
              <a:cxn ang="0">
                <a:pos x="T6" y="T7"/>
              </a:cxn>
            </a:cxnLst>
            <a:rect l="0" t="0" r="r" b="b"/>
            <a:pathLst>
              <a:path w="1008" h="1296">
                <a:moveTo>
                  <a:pt x="1008" y="0"/>
                </a:moveTo>
                <a:lnTo>
                  <a:pt x="864" y="336"/>
                </a:lnTo>
                <a:lnTo>
                  <a:pt x="0" y="864"/>
                </a:lnTo>
                <a:lnTo>
                  <a:pt x="0" y="1296"/>
                </a:lnTo>
              </a:path>
            </a:pathLst>
          </a:custGeom>
          <a:noFill/>
          <a:ln w="25400" cap="flat" cmpd="sng">
            <a:solidFill>
              <a:schemeClr val="tx2"/>
            </a:solidFill>
            <a:prstDash val="solid"/>
            <a:round/>
            <a:headEnd type="none" w="med" len="med"/>
            <a:tailEnd type="triangle" w="med" len="med"/>
          </a:ln>
          <a:effectLst/>
          <a:extLst>
            <a:ext uri="{909E8E84-426E-40dd-AFC4-6F175D3DCCD1}">
              <a14:hiddenFill xmlns="" xmlns:a14="http://schemas.microsoft.com/office/drawing/2010/main">
                <a:solidFill>
                  <a:schemeClr val="bg1"/>
                </a:solidFill>
              </a14:hiddenFill>
            </a:ext>
            <a:ext uri="{AF507438-7753-43e0-B8FC-AC1667EBCBE1}">
              <a14:hiddenEffects xmlns="" xmlns:a14="http://schemas.microsoft.com/office/drawing/2010/main">
                <a:effectLst>
                  <a:outerShdw blurRad="63500" dist="35921" dir="2700000" algn="ctr" rotWithShape="0">
                    <a:schemeClr val="bg2"/>
                  </a:outerShdw>
                </a:effectLst>
              </a14:hiddenEffects>
            </a:ext>
          </a:extLst>
        </p:spPr>
        <p:txBody>
          <a:bodyPr lIns="90431" tIns="44423" rIns="90431" bIns="44423"/>
          <a:lstStyle/>
          <a:p>
            <a:endParaRPr lang="en-US" b="0">
              <a:latin typeface="+mn-lt"/>
            </a:endParaRPr>
          </a:p>
        </p:txBody>
      </p:sp>
      <p:sp>
        <p:nvSpPr>
          <p:cNvPr id="95" name="Freeform 90"/>
          <p:cNvSpPr>
            <a:spLocks/>
          </p:cNvSpPr>
          <p:nvPr/>
        </p:nvSpPr>
        <p:spPr bwMode="auto">
          <a:xfrm>
            <a:off x="4724401" y="3886200"/>
            <a:ext cx="2895600" cy="2209800"/>
          </a:xfrm>
          <a:custGeom>
            <a:avLst/>
            <a:gdLst>
              <a:gd name="T0" fmla="*/ 0 w 1824"/>
              <a:gd name="T1" fmla="*/ 0 h 1392"/>
              <a:gd name="T2" fmla="*/ 384 w 1824"/>
              <a:gd name="T3" fmla="*/ 288 h 1392"/>
              <a:gd name="T4" fmla="*/ 672 w 1824"/>
              <a:gd name="T5" fmla="*/ 624 h 1392"/>
              <a:gd name="T6" fmla="*/ 1248 w 1824"/>
              <a:gd name="T7" fmla="*/ 672 h 1392"/>
              <a:gd name="T8" fmla="*/ 1824 w 1824"/>
              <a:gd name="T9" fmla="*/ 1392 h 1392"/>
            </a:gdLst>
            <a:ahLst/>
            <a:cxnLst>
              <a:cxn ang="0">
                <a:pos x="T0" y="T1"/>
              </a:cxn>
              <a:cxn ang="0">
                <a:pos x="T2" y="T3"/>
              </a:cxn>
              <a:cxn ang="0">
                <a:pos x="T4" y="T5"/>
              </a:cxn>
              <a:cxn ang="0">
                <a:pos x="T6" y="T7"/>
              </a:cxn>
              <a:cxn ang="0">
                <a:pos x="T8" y="T9"/>
              </a:cxn>
            </a:cxnLst>
            <a:rect l="0" t="0" r="r" b="b"/>
            <a:pathLst>
              <a:path w="1824" h="1392">
                <a:moveTo>
                  <a:pt x="0" y="0"/>
                </a:moveTo>
                <a:lnTo>
                  <a:pt x="384" y="288"/>
                </a:lnTo>
                <a:lnTo>
                  <a:pt x="672" y="624"/>
                </a:lnTo>
                <a:lnTo>
                  <a:pt x="1248" y="672"/>
                </a:lnTo>
                <a:lnTo>
                  <a:pt x="1824" y="1392"/>
                </a:lnTo>
              </a:path>
            </a:pathLst>
          </a:custGeom>
          <a:noFill/>
          <a:ln w="25400" cap="flat" cmpd="sng">
            <a:solidFill>
              <a:schemeClr val="tx2"/>
            </a:solidFill>
            <a:prstDash val="solid"/>
            <a:round/>
            <a:headEnd type="none" w="med" len="med"/>
            <a:tailEnd type="triangle" w="med" len="med"/>
          </a:ln>
          <a:effectLst/>
          <a:extLst>
            <a:ext uri="{909E8E84-426E-40dd-AFC4-6F175D3DCCD1}">
              <a14:hiddenFill xmlns="" xmlns:a14="http://schemas.microsoft.com/office/drawing/2010/main">
                <a:solidFill>
                  <a:schemeClr val="bg1"/>
                </a:solidFill>
              </a14:hiddenFill>
            </a:ext>
            <a:ext uri="{AF507438-7753-43e0-B8FC-AC1667EBCBE1}">
              <a14:hiddenEffects xmlns="" xmlns:a14="http://schemas.microsoft.com/office/drawing/2010/main">
                <a:effectLst>
                  <a:outerShdw blurRad="63500" dist="35921" dir="2700000" algn="ctr" rotWithShape="0">
                    <a:schemeClr val="bg2"/>
                  </a:outerShdw>
                </a:effectLst>
              </a14:hiddenEffects>
            </a:ext>
          </a:extLst>
        </p:spPr>
        <p:txBody>
          <a:bodyPr lIns="90431" tIns="44423" rIns="90431" bIns="44423"/>
          <a:lstStyle/>
          <a:p>
            <a:endParaRPr lang="en-US" b="0">
              <a:latin typeface="+mn-lt"/>
            </a:endParaRPr>
          </a:p>
        </p:txBody>
      </p:sp>
      <p:sp>
        <p:nvSpPr>
          <p:cNvPr id="96" name="Freeform 91"/>
          <p:cNvSpPr>
            <a:spLocks/>
          </p:cNvSpPr>
          <p:nvPr/>
        </p:nvSpPr>
        <p:spPr bwMode="auto">
          <a:xfrm>
            <a:off x="4648200" y="3886200"/>
            <a:ext cx="1600200" cy="2209800"/>
          </a:xfrm>
          <a:custGeom>
            <a:avLst/>
            <a:gdLst>
              <a:gd name="T0" fmla="*/ 0 w 1008"/>
              <a:gd name="T1" fmla="*/ 0 h 1392"/>
              <a:gd name="T2" fmla="*/ 384 w 1008"/>
              <a:gd name="T3" fmla="*/ 432 h 1392"/>
              <a:gd name="T4" fmla="*/ 672 w 1008"/>
              <a:gd name="T5" fmla="*/ 864 h 1392"/>
              <a:gd name="T6" fmla="*/ 912 w 1008"/>
              <a:gd name="T7" fmla="*/ 1008 h 1392"/>
              <a:gd name="T8" fmla="*/ 1008 w 1008"/>
              <a:gd name="T9" fmla="*/ 1392 h 1392"/>
            </a:gdLst>
            <a:ahLst/>
            <a:cxnLst>
              <a:cxn ang="0">
                <a:pos x="T0" y="T1"/>
              </a:cxn>
              <a:cxn ang="0">
                <a:pos x="T2" y="T3"/>
              </a:cxn>
              <a:cxn ang="0">
                <a:pos x="T4" y="T5"/>
              </a:cxn>
              <a:cxn ang="0">
                <a:pos x="T6" y="T7"/>
              </a:cxn>
              <a:cxn ang="0">
                <a:pos x="T8" y="T9"/>
              </a:cxn>
            </a:cxnLst>
            <a:rect l="0" t="0" r="r" b="b"/>
            <a:pathLst>
              <a:path w="1008" h="1392">
                <a:moveTo>
                  <a:pt x="0" y="0"/>
                </a:moveTo>
                <a:lnTo>
                  <a:pt x="384" y="432"/>
                </a:lnTo>
                <a:lnTo>
                  <a:pt x="672" y="864"/>
                </a:lnTo>
                <a:lnTo>
                  <a:pt x="912" y="1008"/>
                </a:lnTo>
                <a:lnTo>
                  <a:pt x="1008" y="1392"/>
                </a:lnTo>
              </a:path>
            </a:pathLst>
          </a:custGeom>
          <a:noFill/>
          <a:ln w="25400" cap="flat" cmpd="sng">
            <a:solidFill>
              <a:schemeClr val="tx2"/>
            </a:solidFill>
            <a:prstDash val="solid"/>
            <a:round/>
            <a:headEnd type="none" w="med" len="med"/>
            <a:tailEnd type="triangle" w="med" len="med"/>
          </a:ln>
          <a:effectLst/>
          <a:extLst>
            <a:ext uri="{909E8E84-426E-40dd-AFC4-6F175D3DCCD1}">
              <a14:hiddenFill xmlns="" xmlns:a14="http://schemas.microsoft.com/office/drawing/2010/main">
                <a:solidFill>
                  <a:schemeClr val="bg1"/>
                </a:solidFill>
              </a14:hiddenFill>
            </a:ext>
            <a:ext uri="{AF507438-7753-43e0-B8FC-AC1667EBCBE1}">
              <a14:hiddenEffects xmlns="" xmlns:a14="http://schemas.microsoft.com/office/drawing/2010/main">
                <a:effectLst>
                  <a:outerShdw blurRad="63500" dist="35921" dir="2700000" algn="ctr" rotWithShape="0">
                    <a:schemeClr val="bg2"/>
                  </a:outerShdw>
                </a:effectLst>
              </a14:hiddenEffects>
            </a:ext>
          </a:extLst>
        </p:spPr>
        <p:txBody>
          <a:bodyPr lIns="90431" tIns="44423" rIns="90431" bIns="44423"/>
          <a:lstStyle/>
          <a:p>
            <a:endParaRPr lang="en-US" b="0">
              <a:latin typeface="+mn-lt"/>
            </a:endParaRPr>
          </a:p>
        </p:txBody>
      </p:sp>
      <p:sp>
        <p:nvSpPr>
          <p:cNvPr id="97" name="Text Box 92"/>
          <p:cNvSpPr txBox="1">
            <a:spLocks noChangeArrowheads="1"/>
          </p:cNvSpPr>
          <p:nvPr/>
        </p:nvSpPr>
        <p:spPr bwMode="auto">
          <a:xfrm>
            <a:off x="4087196" y="4860267"/>
            <a:ext cx="1323004" cy="397545"/>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25400">
                <a:solidFill>
                  <a:schemeClr val="tx2"/>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r>
              <a:rPr lang="en-US" b="0" dirty="0">
                <a:latin typeface="+mn-lt"/>
              </a:rPr>
              <a:t>Tier-1 ISP</a:t>
            </a:r>
          </a:p>
        </p:txBody>
      </p:sp>
      <p:sp>
        <p:nvSpPr>
          <p:cNvPr id="98" name="Text Box 93"/>
          <p:cNvSpPr txBox="1">
            <a:spLocks noChangeArrowheads="1"/>
          </p:cNvSpPr>
          <p:nvPr/>
        </p:nvSpPr>
        <p:spPr bwMode="auto">
          <a:xfrm>
            <a:off x="2048383" y="5562600"/>
            <a:ext cx="769068" cy="371094"/>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25400">
                <a:solidFill>
                  <a:schemeClr val="tx2"/>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r>
              <a:rPr lang="en-US" sz="1800" b="0" dirty="0">
                <a:latin typeface="+mn-lt"/>
              </a:rPr>
              <a:t>ISP-1</a:t>
            </a:r>
          </a:p>
        </p:txBody>
      </p:sp>
      <p:sp>
        <p:nvSpPr>
          <p:cNvPr id="99" name="Text Box 94"/>
          <p:cNvSpPr txBox="1">
            <a:spLocks noChangeArrowheads="1"/>
          </p:cNvSpPr>
          <p:nvPr/>
        </p:nvSpPr>
        <p:spPr bwMode="auto">
          <a:xfrm>
            <a:off x="6315583" y="5562600"/>
            <a:ext cx="769068" cy="371094"/>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25400">
                <a:solidFill>
                  <a:schemeClr val="tx2"/>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r>
              <a:rPr lang="en-US" sz="1800" b="0" dirty="0">
                <a:latin typeface="+mn-lt"/>
              </a:rPr>
              <a:t>ISP-2</a:t>
            </a:r>
          </a:p>
        </p:txBody>
      </p:sp>
      <p:graphicFrame>
        <p:nvGraphicFramePr>
          <p:cNvPr id="101" name="Object 2"/>
          <p:cNvGraphicFramePr>
            <a:graphicFrameLocks noChangeAspect="1"/>
          </p:cNvGraphicFramePr>
          <p:nvPr>
            <p:extLst>
              <p:ext uri="{D42A27DB-BD31-4B8C-83A1-F6EECF244321}">
                <p14:modId xmlns:p14="http://schemas.microsoft.com/office/powerpoint/2010/main" val="1670086783"/>
              </p:ext>
            </p:extLst>
          </p:nvPr>
        </p:nvGraphicFramePr>
        <p:xfrm>
          <a:off x="4562474" y="2566987"/>
          <a:ext cx="314325" cy="515938"/>
        </p:xfrm>
        <a:graphic>
          <a:graphicData uri="http://schemas.openxmlformats.org/presentationml/2006/ole">
            <mc:AlternateContent xmlns:mc="http://schemas.openxmlformats.org/markup-compatibility/2006">
              <mc:Choice xmlns:v="urn:schemas-microsoft-com:vml" Requires="v">
                <p:oleObj spid="_x0000_s1121" name="Clip" r:id="rId3" imgW="2107949" imgH="3470495" progId="MS_ClipArt_Gallery.5">
                  <p:embed/>
                </p:oleObj>
              </mc:Choice>
              <mc:Fallback>
                <p:oleObj name="Clip" r:id="rId3" imgW="2107949" imgH="3470495" progId="MS_ClipArt_Gallery.5">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62474" y="2566987"/>
                        <a:ext cx="314325" cy="515938"/>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
        <p:nvSpPr>
          <p:cNvPr id="102" name="Rectangle 96"/>
          <p:cNvSpPr>
            <a:spLocks noChangeArrowheads="1"/>
          </p:cNvSpPr>
          <p:nvPr/>
        </p:nvSpPr>
        <p:spPr bwMode="auto">
          <a:xfrm>
            <a:off x="4114799" y="3586162"/>
            <a:ext cx="236538" cy="228600"/>
          </a:xfrm>
          <a:prstGeom prst="rect">
            <a:avLst/>
          </a:prstGeom>
          <a:solidFill>
            <a:srgbClr val="EAEAEA"/>
          </a:solidFill>
          <a:ln w="9525">
            <a:miter lim="800000"/>
            <a:headEnd/>
            <a:tailEnd/>
          </a:ln>
          <a:scene3d>
            <a:camera prst="legacyObliqueTopLeft"/>
            <a:lightRig rig="legacyFlat3" dir="t"/>
          </a:scene3d>
          <a:sp3d extrusionH="125400" prstMaterial="legacyMatte">
            <a:bevelT w="13500" h="13500" prst="angle"/>
            <a:bevelB w="13500" h="13500" prst="angle"/>
            <a:extrusionClr>
              <a:srgbClr val="EAEAEA"/>
            </a:extrusionClr>
          </a:sp3d>
        </p:spPr>
        <p:txBody>
          <a:bodyPr wrap="none" lIns="90431" tIns="44423" rIns="90431" bIns="44423" anchor="ctr">
            <a:flatTx/>
          </a:bodyPr>
          <a:lstStyle/>
          <a:p>
            <a:endParaRPr lang="en-US"/>
          </a:p>
        </p:txBody>
      </p:sp>
      <p:sp>
        <p:nvSpPr>
          <p:cNvPr id="103" name="Rectangle 97"/>
          <p:cNvSpPr>
            <a:spLocks noChangeArrowheads="1"/>
          </p:cNvSpPr>
          <p:nvPr/>
        </p:nvSpPr>
        <p:spPr bwMode="auto">
          <a:xfrm>
            <a:off x="4648199" y="3586162"/>
            <a:ext cx="236538" cy="228600"/>
          </a:xfrm>
          <a:prstGeom prst="rect">
            <a:avLst/>
          </a:prstGeom>
          <a:solidFill>
            <a:srgbClr val="EAEAEA"/>
          </a:solidFill>
          <a:ln w="9525">
            <a:miter lim="800000"/>
            <a:headEnd/>
            <a:tailEnd/>
          </a:ln>
          <a:scene3d>
            <a:camera prst="legacyObliqueTopLeft"/>
            <a:lightRig rig="legacyFlat3" dir="t"/>
          </a:scene3d>
          <a:sp3d extrusionH="125400" prstMaterial="legacyMatte">
            <a:bevelT w="13500" h="13500" prst="angle"/>
            <a:bevelB w="13500" h="13500" prst="angle"/>
            <a:extrusionClr>
              <a:srgbClr val="EAEAEA"/>
            </a:extrusionClr>
          </a:sp3d>
        </p:spPr>
        <p:txBody>
          <a:bodyPr wrap="none" lIns="90431" tIns="44423" rIns="90431" bIns="44423" anchor="ctr">
            <a:flatTx/>
          </a:bodyPr>
          <a:lstStyle/>
          <a:p>
            <a:endParaRPr lang="en-US"/>
          </a:p>
        </p:txBody>
      </p:sp>
      <p:sp>
        <p:nvSpPr>
          <p:cNvPr id="104" name="Rectangle 98"/>
          <p:cNvSpPr>
            <a:spLocks noChangeArrowheads="1"/>
          </p:cNvSpPr>
          <p:nvPr/>
        </p:nvSpPr>
        <p:spPr bwMode="auto">
          <a:xfrm>
            <a:off x="5105399" y="3586162"/>
            <a:ext cx="236538" cy="228600"/>
          </a:xfrm>
          <a:prstGeom prst="rect">
            <a:avLst/>
          </a:prstGeom>
          <a:solidFill>
            <a:srgbClr val="EAEAEA"/>
          </a:solidFill>
          <a:ln w="9525">
            <a:miter lim="800000"/>
            <a:headEnd/>
            <a:tailEnd/>
          </a:ln>
          <a:scene3d>
            <a:camera prst="legacyObliqueTopLeft"/>
            <a:lightRig rig="legacyFlat3" dir="t"/>
          </a:scene3d>
          <a:sp3d extrusionH="125400" prstMaterial="legacyMatte">
            <a:bevelT w="13500" h="13500" prst="angle"/>
            <a:bevelB w="13500" h="13500" prst="angle"/>
            <a:extrusionClr>
              <a:srgbClr val="EAEAEA"/>
            </a:extrusionClr>
          </a:sp3d>
        </p:spPr>
        <p:txBody>
          <a:bodyPr wrap="none" lIns="90431" tIns="44423" rIns="90431" bIns="44423" anchor="ctr">
            <a:flatTx/>
          </a:bodyPr>
          <a:lstStyle/>
          <a:p>
            <a:endParaRPr lang="en-US"/>
          </a:p>
        </p:txBody>
      </p:sp>
      <p:sp>
        <p:nvSpPr>
          <p:cNvPr id="105" name="Oval 99"/>
          <p:cNvSpPr>
            <a:spLocks noChangeArrowheads="1"/>
          </p:cNvSpPr>
          <p:nvPr/>
        </p:nvSpPr>
        <p:spPr bwMode="auto">
          <a:xfrm>
            <a:off x="3659187" y="3429000"/>
            <a:ext cx="1979612" cy="457200"/>
          </a:xfrm>
          <a:prstGeom prst="ellipse">
            <a:avLst/>
          </a:prstGeom>
          <a:noFill/>
          <a:ln w="12700">
            <a:solidFill>
              <a:srgbClr val="0000FF"/>
            </a:solidFill>
            <a:round/>
            <a:headEnd/>
            <a:tailEnd/>
          </a:ln>
          <a:extLst>
            <a:ext uri="{909E8E84-426E-40dd-AFC4-6F175D3DCCD1}">
              <a14:hiddenFill xmlns="" xmlns:a14="http://schemas.microsoft.com/office/drawing/2010/main">
                <a:solidFill>
                  <a:srgbClr val="FFFFFF"/>
                </a:solidFill>
              </a14:hiddenFill>
            </a:ext>
          </a:extLst>
        </p:spPr>
        <p:txBody>
          <a:bodyPr wrap="none" lIns="90431" tIns="44423" rIns="90431" bIns="44423" anchor="ctr"/>
          <a:lstStyle/>
          <a:p>
            <a:endParaRPr lang="en-US">
              <a:solidFill>
                <a:srgbClr val="0000FF"/>
              </a:solidFill>
            </a:endParaRPr>
          </a:p>
        </p:txBody>
      </p:sp>
      <p:sp>
        <p:nvSpPr>
          <p:cNvPr id="106" name="Line 100"/>
          <p:cNvSpPr>
            <a:spLocks noChangeShapeType="1"/>
          </p:cNvSpPr>
          <p:nvPr/>
        </p:nvSpPr>
        <p:spPr bwMode="auto">
          <a:xfrm>
            <a:off x="4722824" y="3052763"/>
            <a:ext cx="1587" cy="381000"/>
          </a:xfrm>
          <a:prstGeom prst="line">
            <a:avLst/>
          </a:prstGeom>
          <a:noFill/>
          <a:ln w="25400">
            <a:solidFill>
              <a:schemeClr val="tx2"/>
            </a:solidFill>
            <a:round/>
            <a:headEnd type="triangle" w="med" len="med"/>
            <a:tailEnd type="triangle" w="med" len="med"/>
          </a:ln>
          <a:extLst>
            <a:ext uri="{909E8E84-426E-40dd-AFC4-6F175D3DCCD1}">
              <a14:hiddenFill xmlns="" xmlns:a14="http://schemas.microsoft.com/office/drawing/2010/main">
                <a:noFill/>
              </a14:hiddenFill>
            </a:ext>
          </a:extLst>
        </p:spPr>
        <p:txBody>
          <a:bodyPr lIns="90431" tIns="44423" rIns="90431" bIns="44423"/>
          <a:lstStyle/>
          <a:p>
            <a:endParaRPr lang="en-US"/>
          </a:p>
        </p:txBody>
      </p:sp>
      <p:sp>
        <p:nvSpPr>
          <p:cNvPr id="107" name="Text Box 101"/>
          <p:cNvSpPr txBox="1">
            <a:spLocks noChangeArrowheads="1"/>
          </p:cNvSpPr>
          <p:nvPr/>
        </p:nvSpPr>
        <p:spPr bwMode="auto">
          <a:xfrm>
            <a:off x="1981200" y="3481399"/>
            <a:ext cx="1681142" cy="33863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wrap="none" lIns="90431" tIns="44423" rIns="90431" bIns="44423">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sz="1600" b="0">
                <a:solidFill>
                  <a:srgbClr val="0000FF"/>
                </a:solidFill>
                <a:latin typeface="Arial" charset="0"/>
              </a:rPr>
              <a:t>Reverse proxies</a:t>
            </a:r>
          </a:p>
        </p:txBody>
      </p:sp>
      <p:sp>
        <p:nvSpPr>
          <p:cNvPr id="6" name="Slide Number Placeholder 5">
            <a:extLst>
              <a:ext uri="{FF2B5EF4-FFF2-40B4-BE49-F238E27FC236}">
                <a16:creationId xmlns:a16="http://schemas.microsoft.com/office/drawing/2014/main" id="{EA5F3F7C-BA5C-3A43-A9BE-878EC0A41B14}"/>
              </a:ext>
            </a:extLst>
          </p:cNvPr>
          <p:cNvSpPr>
            <a:spLocks noGrp="1"/>
          </p:cNvSpPr>
          <p:nvPr>
            <p:ph type="sldNum" sz="quarter" idx="12"/>
          </p:nvPr>
        </p:nvSpPr>
        <p:spPr/>
        <p:txBody>
          <a:bodyPr/>
          <a:lstStyle/>
          <a:p>
            <a:fld id="{A190D881-957A-7944-A8D0-1584E528B88F}" type="slidenum">
              <a:rPr lang="en-US" smtClean="0"/>
              <a:pPr/>
              <a:t>42</a:t>
            </a:fld>
            <a:endParaRPr lang="en-US"/>
          </a:p>
        </p:txBody>
      </p:sp>
    </p:spTree>
    <p:extLst>
      <p:ext uri="{BB962C8B-B14F-4D97-AF65-F5344CB8AC3E}">
        <p14:creationId xmlns:p14="http://schemas.microsoft.com/office/powerpoint/2010/main" val="131440901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Caching with Forward Proxies</a:t>
            </a:r>
          </a:p>
        </p:txBody>
      </p:sp>
      <p:sp>
        <p:nvSpPr>
          <p:cNvPr id="3" name="Content Placeholder 2"/>
          <p:cNvSpPr>
            <a:spLocks noGrp="1"/>
          </p:cNvSpPr>
          <p:nvPr>
            <p:ph idx="1"/>
          </p:nvPr>
        </p:nvSpPr>
        <p:spPr/>
        <p:txBody>
          <a:bodyPr/>
          <a:lstStyle/>
          <a:p>
            <a:r>
              <a:rPr lang="en-US" dirty="0"/>
              <a:t>Cache documents close to clients </a:t>
            </a:r>
          </a:p>
          <a:p>
            <a:pPr lvl="1"/>
            <a:r>
              <a:rPr lang="en-US" dirty="0">
                <a:sym typeface="Wingdings" charset="0"/>
              </a:rPr>
              <a:t>Reduce network traffic and decrease latency</a:t>
            </a:r>
          </a:p>
          <a:p>
            <a:pPr lvl="1"/>
            <a:r>
              <a:rPr lang="en-US" dirty="0">
                <a:sym typeface="Wingdings" charset="0"/>
              </a:rPr>
              <a:t>By ISPs or enterprises</a:t>
            </a:r>
            <a:endParaRPr lang="en-US" dirty="0"/>
          </a:p>
        </p:txBody>
      </p:sp>
      <p:sp>
        <p:nvSpPr>
          <p:cNvPr id="5" name="Footer Placeholder 4"/>
          <p:cNvSpPr>
            <a:spLocks noGrp="1"/>
          </p:cNvSpPr>
          <p:nvPr>
            <p:ph type="ftr" sz="quarter" idx="11"/>
          </p:nvPr>
        </p:nvSpPr>
        <p:spPr/>
        <p:txBody>
          <a:bodyPr/>
          <a:lstStyle/>
          <a:p>
            <a:r>
              <a:rPr lang="en-US"/>
              <a:t>EECS 489 – Lecture 3</a:t>
            </a:r>
            <a:endParaRPr lang="en-US" sz="1050" b="0">
              <a:latin typeface="Times New Roman" charset="0"/>
            </a:endParaRPr>
          </a:p>
        </p:txBody>
      </p:sp>
      <p:sp>
        <p:nvSpPr>
          <p:cNvPr id="7" name="Footer Placeholder 2"/>
          <p:cNvSpPr txBox="1">
            <a:spLocks/>
          </p:cNvSpPr>
          <p:nvPr/>
        </p:nvSpPr>
        <p:spPr bwMode="auto">
          <a:xfrm>
            <a:off x="3124200" y="6248400"/>
            <a:ext cx="28956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defPPr>
              <a:defRPr lang="en-US"/>
            </a:defPPr>
            <a:lvl1pPr algn="ctr" rtl="0" eaLnBrk="0" fontAlgn="base" hangingPunct="0">
              <a:spcBef>
                <a:spcPct val="0"/>
              </a:spcBef>
              <a:spcAft>
                <a:spcPct val="0"/>
              </a:spcAft>
              <a:defRPr sz="750" b="1" kern="1200">
                <a:solidFill>
                  <a:schemeClr val="tx1"/>
                </a:solidFill>
                <a:latin typeface="Arial" charset="0"/>
                <a:ea typeface="ＭＳ Ｐゴシック" charset="0"/>
                <a:cs typeface="ＭＳ Ｐゴシック" charset="0"/>
              </a:defRPr>
            </a:lvl1pPr>
            <a:lvl2pPr marL="457200" algn="l" rtl="0" fontAlgn="base">
              <a:spcBef>
                <a:spcPct val="0"/>
              </a:spcBef>
              <a:spcAft>
                <a:spcPct val="0"/>
              </a:spcAft>
              <a:defRPr sz="1600" b="1" kern="1200">
                <a:solidFill>
                  <a:schemeClr val="tx1"/>
                </a:solidFill>
                <a:latin typeface="Arial" charset="0"/>
                <a:ea typeface="ＭＳ Ｐゴシック" charset="0"/>
                <a:cs typeface="ＭＳ Ｐゴシック" charset="0"/>
              </a:defRPr>
            </a:lvl2pPr>
            <a:lvl3pPr marL="914400" algn="l" rtl="0" fontAlgn="base">
              <a:spcBef>
                <a:spcPct val="0"/>
              </a:spcBef>
              <a:spcAft>
                <a:spcPct val="0"/>
              </a:spcAft>
              <a:defRPr sz="1600" b="1" kern="1200">
                <a:solidFill>
                  <a:schemeClr val="tx1"/>
                </a:solidFill>
                <a:latin typeface="Arial" charset="0"/>
                <a:ea typeface="ＭＳ Ｐゴシック" charset="0"/>
                <a:cs typeface="ＭＳ Ｐゴシック" charset="0"/>
              </a:defRPr>
            </a:lvl3pPr>
            <a:lvl4pPr marL="1371600" algn="l" rtl="0" fontAlgn="base">
              <a:spcBef>
                <a:spcPct val="0"/>
              </a:spcBef>
              <a:spcAft>
                <a:spcPct val="0"/>
              </a:spcAft>
              <a:defRPr sz="1600" b="1" kern="1200">
                <a:solidFill>
                  <a:schemeClr val="tx1"/>
                </a:solidFill>
                <a:latin typeface="Arial" charset="0"/>
                <a:ea typeface="ＭＳ Ｐゴシック" charset="0"/>
                <a:cs typeface="ＭＳ Ｐゴシック" charset="0"/>
              </a:defRPr>
            </a:lvl4pPr>
            <a:lvl5pPr marL="1828800" algn="l" rtl="0" fontAlgn="base">
              <a:spcBef>
                <a:spcPct val="0"/>
              </a:spcBef>
              <a:spcAft>
                <a:spcPct val="0"/>
              </a:spcAft>
              <a:defRPr sz="1600" b="1" kern="1200">
                <a:solidFill>
                  <a:schemeClr val="tx1"/>
                </a:solidFill>
                <a:latin typeface="Arial" charset="0"/>
                <a:ea typeface="ＭＳ Ｐゴシック" charset="0"/>
                <a:cs typeface="ＭＳ Ｐゴシック" charset="0"/>
              </a:defRPr>
            </a:lvl5pPr>
            <a:lvl6pPr marL="2286000" algn="l" defTabSz="457200" rtl="0" eaLnBrk="1" latinLnBrk="0" hangingPunct="1">
              <a:defRPr sz="1600" b="1" kern="1200">
                <a:solidFill>
                  <a:schemeClr val="tx1"/>
                </a:solidFill>
                <a:latin typeface="Arial" charset="0"/>
                <a:ea typeface="ＭＳ Ｐゴシック" charset="0"/>
                <a:cs typeface="ＭＳ Ｐゴシック" charset="0"/>
              </a:defRPr>
            </a:lvl6pPr>
            <a:lvl7pPr marL="2743200" algn="l" defTabSz="457200" rtl="0" eaLnBrk="1" latinLnBrk="0" hangingPunct="1">
              <a:defRPr sz="1600" b="1" kern="1200">
                <a:solidFill>
                  <a:schemeClr val="tx1"/>
                </a:solidFill>
                <a:latin typeface="Arial" charset="0"/>
                <a:ea typeface="ＭＳ Ｐゴシック" charset="0"/>
                <a:cs typeface="ＭＳ Ｐゴシック" charset="0"/>
              </a:defRPr>
            </a:lvl7pPr>
            <a:lvl8pPr marL="3200400" algn="l" defTabSz="457200" rtl="0" eaLnBrk="1" latinLnBrk="0" hangingPunct="1">
              <a:defRPr sz="1600" b="1" kern="1200">
                <a:solidFill>
                  <a:schemeClr val="tx1"/>
                </a:solidFill>
                <a:latin typeface="Arial" charset="0"/>
                <a:ea typeface="ＭＳ Ｐゴシック" charset="0"/>
                <a:cs typeface="ＭＳ Ｐゴシック" charset="0"/>
              </a:defRPr>
            </a:lvl8pPr>
            <a:lvl9pPr marL="3657600" algn="l" defTabSz="457200" rtl="0" eaLnBrk="1" latinLnBrk="0" hangingPunct="1">
              <a:defRPr sz="1600" b="1" kern="1200">
                <a:solidFill>
                  <a:schemeClr val="tx1"/>
                </a:solidFill>
                <a:latin typeface="Arial" charset="0"/>
                <a:ea typeface="ＭＳ Ｐゴシック" charset="0"/>
                <a:cs typeface="ＭＳ Ｐゴシック" charset="0"/>
              </a:defRPr>
            </a:lvl9pPr>
          </a:lstStyle>
          <a:p>
            <a:r>
              <a:rPr lang="en-US"/>
              <a:t>EECS 489 – Lecture 4</a:t>
            </a:r>
          </a:p>
        </p:txBody>
      </p:sp>
      <p:sp>
        <p:nvSpPr>
          <p:cNvPr id="8" name="Slide Number Placeholder 3"/>
          <p:cNvSpPr txBox="1">
            <a:spLocks/>
          </p:cNvSpPr>
          <p:nvPr/>
        </p:nvSpPr>
        <p:spPr bwMode="auto">
          <a:xfrm>
            <a:off x="8001000" y="6248400"/>
            <a:ext cx="6096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defPPr>
              <a:defRPr lang="en-US"/>
            </a:defPPr>
            <a:lvl1pPr algn="r" rtl="0" eaLnBrk="0" fontAlgn="base" hangingPunct="0">
              <a:spcBef>
                <a:spcPct val="0"/>
              </a:spcBef>
              <a:spcAft>
                <a:spcPct val="0"/>
              </a:spcAft>
              <a:defRPr sz="750" b="1" kern="1200">
                <a:solidFill>
                  <a:schemeClr val="tx1"/>
                </a:solidFill>
                <a:latin typeface="Arial" charset="0"/>
                <a:ea typeface="ＭＳ Ｐゴシック" charset="0"/>
                <a:cs typeface="ＭＳ Ｐゴシック" charset="0"/>
              </a:defRPr>
            </a:lvl1pPr>
            <a:lvl2pPr marL="457200" algn="l" rtl="0" fontAlgn="base">
              <a:spcBef>
                <a:spcPct val="0"/>
              </a:spcBef>
              <a:spcAft>
                <a:spcPct val="0"/>
              </a:spcAft>
              <a:defRPr sz="1600" b="1" kern="1200">
                <a:solidFill>
                  <a:schemeClr val="tx1"/>
                </a:solidFill>
                <a:latin typeface="Arial" charset="0"/>
                <a:ea typeface="ＭＳ Ｐゴシック" charset="0"/>
                <a:cs typeface="ＭＳ Ｐゴシック" charset="0"/>
              </a:defRPr>
            </a:lvl2pPr>
            <a:lvl3pPr marL="914400" algn="l" rtl="0" fontAlgn="base">
              <a:spcBef>
                <a:spcPct val="0"/>
              </a:spcBef>
              <a:spcAft>
                <a:spcPct val="0"/>
              </a:spcAft>
              <a:defRPr sz="1600" b="1" kern="1200">
                <a:solidFill>
                  <a:schemeClr val="tx1"/>
                </a:solidFill>
                <a:latin typeface="Arial" charset="0"/>
                <a:ea typeface="ＭＳ Ｐゴシック" charset="0"/>
                <a:cs typeface="ＭＳ Ｐゴシック" charset="0"/>
              </a:defRPr>
            </a:lvl3pPr>
            <a:lvl4pPr marL="1371600" algn="l" rtl="0" fontAlgn="base">
              <a:spcBef>
                <a:spcPct val="0"/>
              </a:spcBef>
              <a:spcAft>
                <a:spcPct val="0"/>
              </a:spcAft>
              <a:defRPr sz="1600" b="1" kern="1200">
                <a:solidFill>
                  <a:schemeClr val="tx1"/>
                </a:solidFill>
                <a:latin typeface="Arial" charset="0"/>
                <a:ea typeface="ＭＳ Ｐゴシック" charset="0"/>
                <a:cs typeface="ＭＳ Ｐゴシック" charset="0"/>
              </a:defRPr>
            </a:lvl4pPr>
            <a:lvl5pPr marL="1828800" algn="l" rtl="0" fontAlgn="base">
              <a:spcBef>
                <a:spcPct val="0"/>
              </a:spcBef>
              <a:spcAft>
                <a:spcPct val="0"/>
              </a:spcAft>
              <a:defRPr sz="1600" b="1" kern="1200">
                <a:solidFill>
                  <a:schemeClr val="tx1"/>
                </a:solidFill>
                <a:latin typeface="Arial" charset="0"/>
                <a:ea typeface="ＭＳ Ｐゴシック" charset="0"/>
                <a:cs typeface="ＭＳ Ｐゴシック" charset="0"/>
              </a:defRPr>
            </a:lvl5pPr>
            <a:lvl6pPr marL="2286000" algn="l" defTabSz="457200" rtl="0" eaLnBrk="1" latinLnBrk="0" hangingPunct="1">
              <a:defRPr sz="1600" b="1" kern="1200">
                <a:solidFill>
                  <a:schemeClr val="tx1"/>
                </a:solidFill>
                <a:latin typeface="Arial" charset="0"/>
                <a:ea typeface="ＭＳ Ｐゴシック" charset="0"/>
                <a:cs typeface="ＭＳ Ｐゴシック" charset="0"/>
              </a:defRPr>
            </a:lvl6pPr>
            <a:lvl7pPr marL="2743200" algn="l" defTabSz="457200" rtl="0" eaLnBrk="1" latinLnBrk="0" hangingPunct="1">
              <a:defRPr sz="1600" b="1" kern="1200">
                <a:solidFill>
                  <a:schemeClr val="tx1"/>
                </a:solidFill>
                <a:latin typeface="Arial" charset="0"/>
                <a:ea typeface="ＭＳ Ｐゴシック" charset="0"/>
                <a:cs typeface="ＭＳ Ｐゴシック" charset="0"/>
              </a:defRPr>
            </a:lvl7pPr>
            <a:lvl8pPr marL="3200400" algn="l" defTabSz="457200" rtl="0" eaLnBrk="1" latinLnBrk="0" hangingPunct="1">
              <a:defRPr sz="1600" b="1" kern="1200">
                <a:solidFill>
                  <a:schemeClr val="tx1"/>
                </a:solidFill>
                <a:latin typeface="Arial" charset="0"/>
                <a:ea typeface="ＭＳ Ｐゴシック" charset="0"/>
                <a:cs typeface="ＭＳ Ｐゴシック" charset="0"/>
              </a:defRPr>
            </a:lvl8pPr>
            <a:lvl9pPr marL="3657600" algn="l" defTabSz="457200" rtl="0" eaLnBrk="1" latinLnBrk="0" hangingPunct="1">
              <a:defRPr sz="1600" b="1" kern="1200">
                <a:solidFill>
                  <a:schemeClr val="tx1"/>
                </a:solidFill>
                <a:latin typeface="Arial" charset="0"/>
                <a:ea typeface="ＭＳ Ｐゴシック" charset="0"/>
                <a:cs typeface="ＭＳ Ｐゴシック" charset="0"/>
              </a:defRPr>
            </a:lvl9pPr>
          </a:lstStyle>
          <a:p>
            <a:fld id="{A190D881-957A-7944-A8D0-1584E528B88F}" type="slidenum">
              <a:rPr lang="en-US" smtClean="0"/>
              <a:pPr/>
              <a:t>43</a:t>
            </a:fld>
            <a:endParaRPr lang="en-US"/>
          </a:p>
        </p:txBody>
      </p:sp>
      <p:grpSp>
        <p:nvGrpSpPr>
          <p:cNvPr id="9" name="Group 4"/>
          <p:cNvGrpSpPr>
            <a:grpSpLocks/>
          </p:cNvGrpSpPr>
          <p:nvPr/>
        </p:nvGrpSpPr>
        <p:grpSpPr bwMode="auto">
          <a:xfrm>
            <a:off x="6019800" y="6096001"/>
            <a:ext cx="371475" cy="381000"/>
            <a:chOff x="1014" y="912"/>
            <a:chExt cx="574" cy="596"/>
          </a:xfrm>
        </p:grpSpPr>
        <p:sp>
          <p:nvSpPr>
            <p:cNvPr id="10" name="Freeform 5"/>
            <p:cNvSpPr>
              <a:spLocks/>
            </p:cNvSpPr>
            <p:nvPr/>
          </p:nvSpPr>
          <p:spPr bwMode="auto">
            <a:xfrm>
              <a:off x="1014" y="912"/>
              <a:ext cx="574" cy="596"/>
            </a:xfrm>
            <a:custGeom>
              <a:avLst/>
              <a:gdLst>
                <a:gd name="T0" fmla="*/ 124 w 574"/>
                <a:gd name="T1" fmla="*/ 391 h 596"/>
                <a:gd name="T2" fmla="*/ 0 w 574"/>
                <a:gd name="T3" fmla="*/ 391 h 596"/>
                <a:gd name="T4" fmla="*/ 0 w 574"/>
                <a:gd name="T5" fmla="*/ 596 h 596"/>
                <a:gd name="T6" fmla="*/ 574 w 574"/>
                <a:gd name="T7" fmla="*/ 596 h 596"/>
                <a:gd name="T8" fmla="*/ 574 w 574"/>
                <a:gd name="T9" fmla="*/ 391 h 596"/>
                <a:gd name="T10" fmla="*/ 446 w 574"/>
                <a:gd name="T11" fmla="*/ 391 h 596"/>
                <a:gd name="T12" fmla="*/ 446 w 574"/>
                <a:gd name="T13" fmla="*/ 364 h 596"/>
                <a:gd name="T14" fmla="*/ 500 w 574"/>
                <a:gd name="T15" fmla="*/ 364 h 596"/>
                <a:gd name="T16" fmla="*/ 500 w 574"/>
                <a:gd name="T17" fmla="*/ 0 h 596"/>
                <a:gd name="T18" fmla="*/ 70 w 574"/>
                <a:gd name="T19" fmla="*/ 0 h 596"/>
                <a:gd name="T20" fmla="*/ 70 w 574"/>
                <a:gd name="T21" fmla="*/ 364 h 596"/>
                <a:gd name="T22" fmla="*/ 124 w 574"/>
                <a:gd name="T23" fmla="*/ 364 h 596"/>
                <a:gd name="T24" fmla="*/ 124 w 574"/>
                <a:gd name="T25" fmla="*/ 391 h 5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4" h="596">
                  <a:moveTo>
                    <a:pt x="124" y="391"/>
                  </a:moveTo>
                  <a:lnTo>
                    <a:pt x="0" y="391"/>
                  </a:lnTo>
                  <a:lnTo>
                    <a:pt x="0" y="596"/>
                  </a:lnTo>
                  <a:lnTo>
                    <a:pt x="574" y="596"/>
                  </a:lnTo>
                  <a:lnTo>
                    <a:pt x="574" y="391"/>
                  </a:lnTo>
                  <a:lnTo>
                    <a:pt x="446" y="391"/>
                  </a:lnTo>
                  <a:lnTo>
                    <a:pt x="446" y="364"/>
                  </a:lnTo>
                  <a:lnTo>
                    <a:pt x="500" y="364"/>
                  </a:lnTo>
                  <a:lnTo>
                    <a:pt x="500" y="0"/>
                  </a:lnTo>
                  <a:lnTo>
                    <a:pt x="70" y="0"/>
                  </a:lnTo>
                  <a:lnTo>
                    <a:pt x="70" y="364"/>
                  </a:lnTo>
                  <a:lnTo>
                    <a:pt x="124" y="364"/>
                  </a:lnTo>
                  <a:lnTo>
                    <a:pt x="124" y="391"/>
                  </a:lnTo>
                  <a:close/>
                </a:path>
              </a:pathLst>
            </a:custGeom>
            <a:solidFill>
              <a:srgbClr val="FFFFFF"/>
            </a:solidFill>
            <a:ln w="15875">
              <a:solidFill>
                <a:srgbClr val="000000"/>
              </a:solidFill>
              <a:prstDash val="solid"/>
              <a:round/>
              <a:headEnd/>
              <a:tailEnd/>
            </a:ln>
          </p:spPr>
          <p:txBody>
            <a:bodyPr/>
            <a:lstStyle/>
            <a:p>
              <a:endParaRPr lang="en-US" b="0">
                <a:latin typeface="+mn-lt"/>
              </a:endParaRPr>
            </a:p>
          </p:txBody>
        </p:sp>
        <p:sp>
          <p:nvSpPr>
            <p:cNvPr id="11" name="Line 6"/>
            <p:cNvSpPr>
              <a:spLocks noChangeShapeType="1"/>
            </p:cNvSpPr>
            <p:nvPr/>
          </p:nvSpPr>
          <p:spPr bwMode="auto">
            <a:xfrm>
              <a:off x="1138" y="1303"/>
              <a:ext cx="322" cy="1"/>
            </a:xfrm>
            <a:prstGeom prst="line">
              <a:avLst/>
            </a:prstGeom>
            <a:noFill/>
            <a:ln w="1587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12" name="Line 7"/>
            <p:cNvSpPr>
              <a:spLocks noChangeShapeType="1"/>
            </p:cNvSpPr>
            <p:nvPr/>
          </p:nvSpPr>
          <p:spPr bwMode="auto">
            <a:xfrm>
              <a:off x="1138" y="1276"/>
              <a:ext cx="322" cy="1"/>
            </a:xfrm>
            <a:prstGeom prst="line">
              <a:avLst/>
            </a:prstGeom>
            <a:noFill/>
            <a:ln w="1587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13" name="Freeform 8"/>
            <p:cNvSpPr>
              <a:spLocks noEditPoints="1"/>
            </p:cNvSpPr>
            <p:nvPr/>
          </p:nvSpPr>
          <p:spPr bwMode="auto">
            <a:xfrm>
              <a:off x="1310" y="1323"/>
              <a:ext cx="233" cy="168"/>
            </a:xfrm>
            <a:custGeom>
              <a:avLst/>
              <a:gdLst>
                <a:gd name="T0" fmla="*/ 0 w 233"/>
                <a:gd name="T1" fmla="*/ 168 h 168"/>
                <a:gd name="T2" fmla="*/ 188 w 233"/>
                <a:gd name="T3" fmla="*/ 168 h 168"/>
                <a:gd name="T4" fmla="*/ 188 w 233"/>
                <a:gd name="T5" fmla="*/ 0 h 168"/>
                <a:gd name="T6" fmla="*/ 0 w 233"/>
                <a:gd name="T7" fmla="*/ 0 h 168"/>
                <a:gd name="T8" fmla="*/ 0 w 233"/>
                <a:gd name="T9" fmla="*/ 168 h 168"/>
                <a:gd name="T10" fmla="*/ 204 w 233"/>
                <a:gd name="T11" fmla="*/ 26 h 168"/>
                <a:gd name="T12" fmla="*/ 233 w 233"/>
                <a:gd name="T13" fmla="*/ 26 h 168"/>
                <a:gd name="T14" fmla="*/ 233 w 233"/>
                <a:gd name="T15" fmla="*/ 0 h 168"/>
                <a:gd name="T16" fmla="*/ 204 w 233"/>
                <a:gd name="T17" fmla="*/ 0 h 168"/>
                <a:gd name="T18" fmla="*/ 204 w 233"/>
                <a:gd name="T19" fmla="*/ 2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3" h="168">
                  <a:moveTo>
                    <a:pt x="0" y="168"/>
                  </a:moveTo>
                  <a:lnTo>
                    <a:pt x="188" y="168"/>
                  </a:lnTo>
                  <a:lnTo>
                    <a:pt x="188" y="0"/>
                  </a:lnTo>
                  <a:lnTo>
                    <a:pt x="0" y="0"/>
                  </a:lnTo>
                  <a:lnTo>
                    <a:pt x="0" y="168"/>
                  </a:lnTo>
                  <a:close/>
                  <a:moveTo>
                    <a:pt x="204" y="26"/>
                  </a:moveTo>
                  <a:lnTo>
                    <a:pt x="233" y="26"/>
                  </a:lnTo>
                  <a:lnTo>
                    <a:pt x="233" y="0"/>
                  </a:lnTo>
                  <a:lnTo>
                    <a:pt x="204" y="0"/>
                  </a:lnTo>
                  <a:lnTo>
                    <a:pt x="204" y="26"/>
                  </a:lnTo>
                  <a:close/>
                </a:path>
              </a:pathLst>
            </a:custGeom>
            <a:solidFill>
              <a:srgbClr val="FFFFFF"/>
            </a:solidFill>
            <a:ln w="4763">
              <a:solidFill>
                <a:srgbClr val="000000"/>
              </a:solidFill>
              <a:prstDash val="solid"/>
              <a:round/>
              <a:headEnd/>
              <a:tailEnd/>
            </a:ln>
          </p:spPr>
          <p:txBody>
            <a:bodyPr/>
            <a:lstStyle/>
            <a:p>
              <a:endParaRPr lang="en-US" b="0">
                <a:latin typeface="+mn-lt"/>
              </a:endParaRPr>
            </a:p>
          </p:txBody>
        </p:sp>
        <p:sp>
          <p:nvSpPr>
            <p:cNvPr id="14" name="Line 9"/>
            <p:cNvSpPr>
              <a:spLocks noChangeShapeType="1"/>
            </p:cNvSpPr>
            <p:nvPr/>
          </p:nvSpPr>
          <p:spPr bwMode="auto">
            <a:xfrm>
              <a:off x="1310" y="1379"/>
              <a:ext cx="188"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15" name="Line 10"/>
            <p:cNvSpPr>
              <a:spLocks noChangeShapeType="1"/>
            </p:cNvSpPr>
            <p:nvPr/>
          </p:nvSpPr>
          <p:spPr bwMode="auto">
            <a:xfrm>
              <a:off x="1310" y="1435"/>
              <a:ext cx="188"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16" name="Line 11"/>
            <p:cNvSpPr>
              <a:spLocks noChangeShapeType="1"/>
            </p:cNvSpPr>
            <p:nvPr/>
          </p:nvSpPr>
          <p:spPr bwMode="auto">
            <a:xfrm>
              <a:off x="1317" y="1405"/>
              <a:ext cx="172"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17" name="Rectangle 12"/>
            <p:cNvSpPr>
              <a:spLocks noChangeArrowheads="1"/>
            </p:cNvSpPr>
            <p:nvPr/>
          </p:nvSpPr>
          <p:spPr bwMode="auto">
            <a:xfrm>
              <a:off x="1416" y="1389"/>
              <a:ext cx="54" cy="36"/>
            </a:xfrm>
            <a:prstGeom prst="rect">
              <a:avLst/>
            </a:prstGeom>
            <a:noFill/>
            <a:ln w="4763">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US" b="0">
                <a:latin typeface="+mn-lt"/>
              </a:endParaRPr>
            </a:p>
          </p:txBody>
        </p:sp>
        <p:sp>
          <p:nvSpPr>
            <p:cNvPr id="18" name="Freeform 13"/>
            <p:cNvSpPr>
              <a:spLocks noEditPoints="1"/>
            </p:cNvSpPr>
            <p:nvPr/>
          </p:nvSpPr>
          <p:spPr bwMode="auto">
            <a:xfrm>
              <a:off x="1030" y="955"/>
              <a:ext cx="538" cy="401"/>
            </a:xfrm>
            <a:custGeom>
              <a:avLst/>
              <a:gdLst>
                <a:gd name="T0" fmla="*/ 452 w 538"/>
                <a:gd name="T1" fmla="*/ 285 h 401"/>
                <a:gd name="T2" fmla="*/ 472 w 538"/>
                <a:gd name="T3" fmla="*/ 285 h 401"/>
                <a:gd name="T4" fmla="*/ 472 w 538"/>
                <a:gd name="T5" fmla="*/ 278 h 401"/>
                <a:gd name="T6" fmla="*/ 452 w 538"/>
                <a:gd name="T7" fmla="*/ 278 h 401"/>
                <a:gd name="T8" fmla="*/ 452 w 538"/>
                <a:gd name="T9" fmla="*/ 285 h 401"/>
                <a:gd name="T10" fmla="*/ 121 w 538"/>
                <a:gd name="T11" fmla="*/ 239 h 401"/>
                <a:gd name="T12" fmla="*/ 121 w 538"/>
                <a:gd name="T13" fmla="*/ 27 h 401"/>
                <a:gd name="T14" fmla="*/ 417 w 538"/>
                <a:gd name="T15" fmla="*/ 27 h 401"/>
                <a:gd name="T16" fmla="*/ 417 w 538"/>
                <a:gd name="T17" fmla="*/ 239 h 401"/>
                <a:gd name="T18" fmla="*/ 121 w 538"/>
                <a:gd name="T19" fmla="*/ 239 h 401"/>
                <a:gd name="T20" fmla="*/ 108 w 538"/>
                <a:gd name="T21" fmla="*/ 252 h 401"/>
                <a:gd name="T22" fmla="*/ 430 w 538"/>
                <a:gd name="T23" fmla="*/ 252 h 401"/>
                <a:gd name="T24" fmla="*/ 430 w 538"/>
                <a:gd name="T25" fmla="*/ 14 h 401"/>
                <a:gd name="T26" fmla="*/ 446 w 538"/>
                <a:gd name="T27" fmla="*/ 14 h 401"/>
                <a:gd name="T28" fmla="*/ 446 w 538"/>
                <a:gd name="T29" fmla="*/ 0 h 401"/>
                <a:gd name="T30" fmla="*/ 96 w 538"/>
                <a:gd name="T31" fmla="*/ 0 h 401"/>
                <a:gd name="T32" fmla="*/ 96 w 538"/>
                <a:gd name="T33" fmla="*/ 265 h 401"/>
                <a:gd name="T34" fmla="*/ 108 w 538"/>
                <a:gd name="T35" fmla="*/ 265 h 401"/>
                <a:gd name="T36" fmla="*/ 108 w 538"/>
                <a:gd name="T37" fmla="*/ 252 h 401"/>
                <a:gd name="T38" fmla="*/ 0 w 538"/>
                <a:gd name="T39" fmla="*/ 388 h 401"/>
                <a:gd name="T40" fmla="*/ 54 w 538"/>
                <a:gd name="T41" fmla="*/ 388 h 401"/>
                <a:gd name="T42" fmla="*/ 54 w 538"/>
                <a:gd name="T43" fmla="*/ 368 h 401"/>
                <a:gd name="T44" fmla="*/ 0 w 538"/>
                <a:gd name="T45" fmla="*/ 368 h 401"/>
                <a:gd name="T46" fmla="*/ 0 w 538"/>
                <a:gd name="T47" fmla="*/ 388 h 401"/>
                <a:gd name="T48" fmla="*/ 316 w 538"/>
                <a:gd name="T49" fmla="*/ 401 h 401"/>
                <a:gd name="T50" fmla="*/ 430 w 538"/>
                <a:gd name="T51" fmla="*/ 401 h 401"/>
                <a:gd name="T52" fmla="*/ 430 w 538"/>
                <a:gd name="T53" fmla="*/ 391 h 401"/>
                <a:gd name="T54" fmla="*/ 316 w 538"/>
                <a:gd name="T55" fmla="*/ 391 h 401"/>
                <a:gd name="T56" fmla="*/ 316 w 538"/>
                <a:gd name="T57" fmla="*/ 401 h 401"/>
                <a:gd name="T58" fmla="*/ 523 w 538"/>
                <a:gd name="T59" fmla="*/ 378 h 401"/>
                <a:gd name="T60" fmla="*/ 538 w 538"/>
                <a:gd name="T61" fmla="*/ 378 h 401"/>
                <a:gd name="T62" fmla="*/ 538 w 538"/>
                <a:gd name="T63" fmla="*/ 368 h 401"/>
                <a:gd name="T64" fmla="*/ 523 w 538"/>
                <a:gd name="T65" fmla="*/ 368 h 401"/>
                <a:gd name="T66" fmla="*/ 523 w 538"/>
                <a:gd name="T67" fmla="*/ 378 h 401"/>
                <a:gd name="T68" fmla="*/ 523 w 538"/>
                <a:gd name="T69" fmla="*/ 394 h 401"/>
                <a:gd name="T70" fmla="*/ 538 w 538"/>
                <a:gd name="T71" fmla="*/ 394 h 401"/>
                <a:gd name="T72" fmla="*/ 538 w 538"/>
                <a:gd name="T73" fmla="*/ 388 h 401"/>
                <a:gd name="T74" fmla="*/ 523 w 538"/>
                <a:gd name="T75" fmla="*/ 388 h 401"/>
                <a:gd name="T76" fmla="*/ 523 w 538"/>
                <a:gd name="T77" fmla="*/ 394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38" h="401">
                  <a:moveTo>
                    <a:pt x="452" y="285"/>
                  </a:moveTo>
                  <a:lnTo>
                    <a:pt x="472" y="285"/>
                  </a:lnTo>
                  <a:lnTo>
                    <a:pt x="472" y="278"/>
                  </a:lnTo>
                  <a:lnTo>
                    <a:pt x="452" y="278"/>
                  </a:lnTo>
                  <a:lnTo>
                    <a:pt x="452" y="285"/>
                  </a:lnTo>
                  <a:close/>
                  <a:moveTo>
                    <a:pt x="121" y="239"/>
                  </a:moveTo>
                  <a:lnTo>
                    <a:pt x="121" y="27"/>
                  </a:lnTo>
                  <a:lnTo>
                    <a:pt x="417" y="27"/>
                  </a:lnTo>
                  <a:lnTo>
                    <a:pt x="417" y="239"/>
                  </a:lnTo>
                  <a:lnTo>
                    <a:pt x="121" y="239"/>
                  </a:lnTo>
                  <a:close/>
                  <a:moveTo>
                    <a:pt x="108" y="252"/>
                  </a:moveTo>
                  <a:lnTo>
                    <a:pt x="430" y="252"/>
                  </a:lnTo>
                  <a:lnTo>
                    <a:pt x="430" y="14"/>
                  </a:lnTo>
                  <a:lnTo>
                    <a:pt x="446" y="14"/>
                  </a:lnTo>
                  <a:lnTo>
                    <a:pt x="446" y="0"/>
                  </a:lnTo>
                  <a:lnTo>
                    <a:pt x="96" y="0"/>
                  </a:lnTo>
                  <a:lnTo>
                    <a:pt x="96" y="265"/>
                  </a:lnTo>
                  <a:lnTo>
                    <a:pt x="108" y="265"/>
                  </a:lnTo>
                  <a:lnTo>
                    <a:pt x="108" y="252"/>
                  </a:lnTo>
                  <a:close/>
                  <a:moveTo>
                    <a:pt x="0" y="388"/>
                  </a:moveTo>
                  <a:lnTo>
                    <a:pt x="54" y="388"/>
                  </a:lnTo>
                  <a:lnTo>
                    <a:pt x="54" y="368"/>
                  </a:lnTo>
                  <a:lnTo>
                    <a:pt x="0" y="368"/>
                  </a:lnTo>
                  <a:lnTo>
                    <a:pt x="0" y="388"/>
                  </a:lnTo>
                  <a:close/>
                  <a:moveTo>
                    <a:pt x="316" y="401"/>
                  </a:moveTo>
                  <a:lnTo>
                    <a:pt x="430" y="401"/>
                  </a:lnTo>
                  <a:lnTo>
                    <a:pt x="430" y="391"/>
                  </a:lnTo>
                  <a:lnTo>
                    <a:pt x="316" y="391"/>
                  </a:lnTo>
                  <a:lnTo>
                    <a:pt x="316" y="401"/>
                  </a:lnTo>
                  <a:close/>
                  <a:moveTo>
                    <a:pt x="523" y="378"/>
                  </a:moveTo>
                  <a:lnTo>
                    <a:pt x="538" y="378"/>
                  </a:lnTo>
                  <a:lnTo>
                    <a:pt x="538" y="368"/>
                  </a:lnTo>
                  <a:lnTo>
                    <a:pt x="523" y="368"/>
                  </a:lnTo>
                  <a:lnTo>
                    <a:pt x="523" y="378"/>
                  </a:lnTo>
                  <a:close/>
                  <a:moveTo>
                    <a:pt x="523" y="394"/>
                  </a:moveTo>
                  <a:lnTo>
                    <a:pt x="538" y="394"/>
                  </a:lnTo>
                  <a:lnTo>
                    <a:pt x="538" y="388"/>
                  </a:lnTo>
                  <a:lnTo>
                    <a:pt x="523" y="388"/>
                  </a:lnTo>
                  <a:lnTo>
                    <a:pt x="523" y="394"/>
                  </a:lnTo>
                  <a:close/>
                </a:path>
              </a:pathLst>
            </a:custGeom>
            <a:solidFill>
              <a:srgbClr val="000000"/>
            </a:solidFill>
            <a:ln w="4763">
              <a:solidFill>
                <a:srgbClr val="000000"/>
              </a:solidFill>
              <a:prstDash val="solid"/>
              <a:round/>
              <a:headEnd/>
              <a:tailEnd/>
            </a:ln>
          </p:spPr>
          <p:txBody>
            <a:bodyPr/>
            <a:lstStyle/>
            <a:p>
              <a:endParaRPr lang="en-US" b="0">
                <a:latin typeface="+mn-lt"/>
              </a:endParaRPr>
            </a:p>
          </p:txBody>
        </p:sp>
        <p:sp>
          <p:nvSpPr>
            <p:cNvPr id="19" name="Line 14"/>
            <p:cNvSpPr>
              <a:spLocks noChangeShapeType="1"/>
            </p:cNvSpPr>
            <p:nvPr/>
          </p:nvSpPr>
          <p:spPr bwMode="auto">
            <a:xfrm>
              <a:off x="1084" y="1257"/>
              <a:ext cx="430"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20" name="Line 15"/>
            <p:cNvSpPr>
              <a:spLocks noChangeShapeType="1"/>
            </p:cNvSpPr>
            <p:nvPr/>
          </p:nvSpPr>
          <p:spPr bwMode="auto">
            <a:xfrm flipV="1">
              <a:off x="1193" y="1257"/>
              <a:ext cx="1" cy="19"/>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21" name="Line 16"/>
            <p:cNvSpPr>
              <a:spLocks noChangeShapeType="1"/>
            </p:cNvSpPr>
            <p:nvPr/>
          </p:nvSpPr>
          <p:spPr bwMode="auto">
            <a:xfrm flipV="1">
              <a:off x="1301" y="1257"/>
              <a:ext cx="1" cy="19"/>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grpSp>
      <p:grpSp>
        <p:nvGrpSpPr>
          <p:cNvPr id="22" name="Group 17"/>
          <p:cNvGrpSpPr>
            <a:grpSpLocks/>
          </p:cNvGrpSpPr>
          <p:nvPr/>
        </p:nvGrpSpPr>
        <p:grpSpPr bwMode="auto">
          <a:xfrm>
            <a:off x="7477125" y="6096001"/>
            <a:ext cx="371475" cy="381000"/>
            <a:chOff x="1014" y="912"/>
            <a:chExt cx="574" cy="596"/>
          </a:xfrm>
        </p:grpSpPr>
        <p:sp>
          <p:nvSpPr>
            <p:cNvPr id="23" name="Freeform 18"/>
            <p:cNvSpPr>
              <a:spLocks/>
            </p:cNvSpPr>
            <p:nvPr/>
          </p:nvSpPr>
          <p:spPr bwMode="auto">
            <a:xfrm>
              <a:off x="1014" y="912"/>
              <a:ext cx="574" cy="596"/>
            </a:xfrm>
            <a:custGeom>
              <a:avLst/>
              <a:gdLst>
                <a:gd name="T0" fmla="*/ 124 w 574"/>
                <a:gd name="T1" fmla="*/ 391 h 596"/>
                <a:gd name="T2" fmla="*/ 0 w 574"/>
                <a:gd name="T3" fmla="*/ 391 h 596"/>
                <a:gd name="T4" fmla="*/ 0 w 574"/>
                <a:gd name="T5" fmla="*/ 596 h 596"/>
                <a:gd name="T6" fmla="*/ 574 w 574"/>
                <a:gd name="T7" fmla="*/ 596 h 596"/>
                <a:gd name="T8" fmla="*/ 574 w 574"/>
                <a:gd name="T9" fmla="*/ 391 h 596"/>
                <a:gd name="T10" fmla="*/ 446 w 574"/>
                <a:gd name="T11" fmla="*/ 391 h 596"/>
                <a:gd name="T12" fmla="*/ 446 w 574"/>
                <a:gd name="T13" fmla="*/ 364 h 596"/>
                <a:gd name="T14" fmla="*/ 500 w 574"/>
                <a:gd name="T15" fmla="*/ 364 h 596"/>
                <a:gd name="T16" fmla="*/ 500 w 574"/>
                <a:gd name="T17" fmla="*/ 0 h 596"/>
                <a:gd name="T18" fmla="*/ 70 w 574"/>
                <a:gd name="T19" fmla="*/ 0 h 596"/>
                <a:gd name="T20" fmla="*/ 70 w 574"/>
                <a:gd name="T21" fmla="*/ 364 h 596"/>
                <a:gd name="T22" fmla="*/ 124 w 574"/>
                <a:gd name="T23" fmla="*/ 364 h 596"/>
                <a:gd name="T24" fmla="*/ 124 w 574"/>
                <a:gd name="T25" fmla="*/ 391 h 5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4" h="596">
                  <a:moveTo>
                    <a:pt x="124" y="391"/>
                  </a:moveTo>
                  <a:lnTo>
                    <a:pt x="0" y="391"/>
                  </a:lnTo>
                  <a:lnTo>
                    <a:pt x="0" y="596"/>
                  </a:lnTo>
                  <a:lnTo>
                    <a:pt x="574" y="596"/>
                  </a:lnTo>
                  <a:lnTo>
                    <a:pt x="574" y="391"/>
                  </a:lnTo>
                  <a:lnTo>
                    <a:pt x="446" y="391"/>
                  </a:lnTo>
                  <a:lnTo>
                    <a:pt x="446" y="364"/>
                  </a:lnTo>
                  <a:lnTo>
                    <a:pt x="500" y="364"/>
                  </a:lnTo>
                  <a:lnTo>
                    <a:pt x="500" y="0"/>
                  </a:lnTo>
                  <a:lnTo>
                    <a:pt x="70" y="0"/>
                  </a:lnTo>
                  <a:lnTo>
                    <a:pt x="70" y="364"/>
                  </a:lnTo>
                  <a:lnTo>
                    <a:pt x="124" y="364"/>
                  </a:lnTo>
                  <a:lnTo>
                    <a:pt x="124" y="391"/>
                  </a:lnTo>
                  <a:close/>
                </a:path>
              </a:pathLst>
            </a:custGeom>
            <a:solidFill>
              <a:srgbClr val="FFFFFF"/>
            </a:solidFill>
            <a:ln w="15875">
              <a:solidFill>
                <a:srgbClr val="000000"/>
              </a:solidFill>
              <a:prstDash val="solid"/>
              <a:round/>
              <a:headEnd/>
              <a:tailEnd/>
            </a:ln>
          </p:spPr>
          <p:txBody>
            <a:bodyPr/>
            <a:lstStyle/>
            <a:p>
              <a:endParaRPr lang="en-US" b="0">
                <a:latin typeface="+mn-lt"/>
              </a:endParaRPr>
            </a:p>
          </p:txBody>
        </p:sp>
        <p:sp>
          <p:nvSpPr>
            <p:cNvPr id="24" name="Line 19"/>
            <p:cNvSpPr>
              <a:spLocks noChangeShapeType="1"/>
            </p:cNvSpPr>
            <p:nvPr/>
          </p:nvSpPr>
          <p:spPr bwMode="auto">
            <a:xfrm>
              <a:off x="1138" y="1303"/>
              <a:ext cx="322" cy="1"/>
            </a:xfrm>
            <a:prstGeom prst="line">
              <a:avLst/>
            </a:prstGeom>
            <a:noFill/>
            <a:ln w="1587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25" name="Line 20"/>
            <p:cNvSpPr>
              <a:spLocks noChangeShapeType="1"/>
            </p:cNvSpPr>
            <p:nvPr/>
          </p:nvSpPr>
          <p:spPr bwMode="auto">
            <a:xfrm>
              <a:off x="1138" y="1276"/>
              <a:ext cx="322" cy="1"/>
            </a:xfrm>
            <a:prstGeom prst="line">
              <a:avLst/>
            </a:prstGeom>
            <a:noFill/>
            <a:ln w="1587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26" name="Freeform 21"/>
            <p:cNvSpPr>
              <a:spLocks noEditPoints="1"/>
            </p:cNvSpPr>
            <p:nvPr/>
          </p:nvSpPr>
          <p:spPr bwMode="auto">
            <a:xfrm>
              <a:off x="1310" y="1323"/>
              <a:ext cx="233" cy="168"/>
            </a:xfrm>
            <a:custGeom>
              <a:avLst/>
              <a:gdLst>
                <a:gd name="T0" fmla="*/ 0 w 233"/>
                <a:gd name="T1" fmla="*/ 168 h 168"/>
                <a:gd name="T2" fmla="*/ 188 w 233"/>
                <a:gd name="T3" fmla="*/ 168 h 168"/>
                <a:gd name="T4" fmla="*/ 188 w 233"/>
                <a:gd name="T5" fmla="*/ 0 h 168"/>
                <a:gd name="T6" fmla="*/ 0 w 233"/>
                <a:gd name="T7" fmla="*/ 0 h 168"/>
                <a:gd name="T8" fmla="*/ 0 w 233"/>
                <a:gd name="T9" fmla="*/ 168 h 168"/>
                <a:gd name="T10" fmla="*/ 204 w 233"/>
                <a:gd name="T11" fmla="*/ 26 h 168"/>
                <a:gd name="T12" fmla="*/ 233 w 233"/>
                <a:gd name="T13" fmla="*/ 26 h 168"/>
                <a:gd name="T14" fmla="*/ 233 w 233"/>
                <a:gd name="T15" fmla="*/ 0 h 168"/>
                <a:gd name="T16" fmla="*/ 204 w 233"/>
                <a:gd name="T17" fmla="*/ 0 h 168"/>
                <a:gd name="T18" fmla="*/ 204 w 233"/>
                <a:gd name="T19" fmla="*/ 2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3" h="168">
                  <a:moveTo>
                    <a:pt x="0" y="168"/>
                  </a:moveTo>
                  <a:lnTo>
                    <a:pt x="188" y="168"/>
                  </a:lnTo>
                  <a:lnTo>
                    <a:pt x="188" y="0"/>
                  </a:lnTo>
                  <a:lnTo>
                    <a:pt x="0" y="0"/>
                  </a:lnTo>
                  <a:lnTo>
                    <a:pt x="0" y="168"/>
                  </a:lnTo>
                  <a:close/>
                  <a:moveTo>
                    <a:pt x="204" y="26"/>
                  </a:moveTo>
                  <a:lnTo>
                    <a:pt x="233" y="26"/>
                  </a:lnTo>
                  <a:lnTo>
                    <a:pt x="233" y="0"/>
                  </a:lnTo>
                  <a:lnTo>
                    <a:pt x="204" y="0"/>
                  </a:lnTo>
                  <a:lnTo>
                    <a:pt x="204" y="26"/>
                  </a:lnTo>
                  <a:close/>
                </a:path>
              </a:pathLst>
            </a:custGeom>
            <a:solidFill>
              <a:srgbClr val="FFFFFF"/>
            </a:solidFill>
            <a:ln w="4763">
              <a:solidFill>
                <a:srgbClr val="000000"/>
              </a:solidFill>
              <a:prstDash val="solid"/>
              <a:round/>
              <a:headEnd/>
              <a:tailEnd/>
            </a:ln>
          </p:spPr>
          <p:txBody>
            <a:bodyPr/>
            <a:lstStyle/>
            <a:p>
              <a:endParaRPr lang="en-US" b="0">
                <a:latin typeface="+mn-lt"/>
              </a:endParaRPr>
            </a:p>
          </p:txBody>
        </p:sp>
        <p:sp>
          <p:nvSpPr>
            <p:cNvPr id="27" name="Line 22"/>
            <p:cNvSpPr>
              <a:spLocks noChangeShapeType="1"/>
            </p:cNvSpPr>
            <p:nvPr/>
          </p:nvSpPr>
          <p:spPr bwMode="auto">
            <a:xfrm>
              <a:off x="1310" y="1379"/>
              <a:ext cx="188"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28" name="Line 23"/>
            <p:cNvSpPr>
              <a:spLocks noChangeShapeType="1"/>
            </p:cNvSpPr>
            <p:nvPr/>
          </p:nvSpPr>
          <p:spPr bwMode="auto">
            <a:xfrm>
              <a:off x="1310" y="1435"/>
              <a:ext cx="188"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29" name="Line 24"/>
            <p:cNvSpPr>
              <a:spLocks noChangeShapeType="1"/>
            </p:cNvSpPr>
            <p:nvPr/>
          </p:nvSpPr>
          <p:spPr bwMode="auto">
            <a:xfrm>
              <a:off x="1317" y="1405"/>
              <a:ext cx="172"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30" name="Rectangle 25"/>
            <p:cNvSpPr>
              <a:spLocks noChangeArrowheads="1"/>
            </p:cNvSpPr>
            <p:nvPr/>
          </p:nvSpPr>
          <p:spPr bwMode="auto">
            <a:xfrm>
              <a:off x="1416" y="1389"/>
              <a:ext cx="54" cy="36"/>
            </a:xfrm>
            <a:prstGeom prst="rect">
              <a:avLst/>
            </a:prstGeom>
            <a:noFill/>
            <a:ln w="4763">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US" b="0">
                <a:latin typeface="+mn-lt"/>
              </a:endParaRPr>
            </a:p>
          </p:txBody>
        </p:sp>
        <p:sp>
          <p:nvSpPr>
            <p:cNvPr id="31" name="Freeform 26"/>
            <p:cNvSpPr>
              <a:spLocks noEditPoints="1"/>
            </p:cNvSpPr>
            <p:nvPr/>
          </p:nvSpPr>
          <p:spPr bwMode="auto">
            <a:xfrm>
              <a:off x="1030" y="955"/>
              <a:ext cx="538" cy="401"/>
            </a:xfrm>
            <a:custGeom>
              <a:avLst/>
              <a:gdLst>
                <a:gd name="T0" fmla="*/ 452 w 538"/>
                <a:gd name="T1" fmla="*/ 285 h 401"/>
                <a:gd name="T2" fmla="*/ 472 w 538"/>
                <a:gd name="T3" fmla="*/ 285 h 401"/>
                <a:gd name="T4" fmla="*/ 472 w 538"/>
                <a:gd name="T5" fmla="*/ 278 h 401"/>
                <a:gd name="T6" fmla="*/ 452 w 538"/>
                <a:gd name="T7" fmla="*/ 278 h 401"/>
                <a:gd name="T8" fmla="*/ 452 w 538"/>
                <a:gd name="T9" fmla="*/ 285 h 401"/>
                <a:gd name="T10" fmla="*/ 121 w 538"/>
                <a:gd name="T11" fmla="*/ 239 h 401"/>
                <a:gd name="T12" fmla="*/ 121 w 538"/>
                <a:gd name="T13" fmla="*/ 27 h 401"/>
                <a:gd name="T14" fmla="*/ 417 w 538"/>
                <a:gd name="T15" fmla="*/ 27 h 401"/>
                <a:gd name="T16" fmla="*/ 417 w 538"/>
                <a:gd name="T17" fmla="*/ 239 h 401"/>
                <a:gd name="T18" fmla="*/ 121 w 538"/>
                <a:gd name="T19" fmla="*/ 239 h 401"/>
                <a:gd name="T20" fmla="*/ 108 w 538"/>
                <a:gd name="T21" fmla="*/ 252 h 401"/>
                <a:gd name="T22" fmla="*/ 430 w 538"/>
                <a:gd name="T23" fmla="*/ 252 h 401"/>
                <a:gd name="T24" fmla="*/ 430 w 538"/>
                <a:gd name="T25" fmla="*/ 14 h 401"/>
                <a:gd name="T26" fmla="*/ 446 w 538"/>
                <a:gd name="T27" fmla="*/ 14 h 401"/>
                <a:gd name="T28" fmla="*/ 446 w 538"/>
                <a:gd name="T29" fmla="*/ 0 h 401"/>
                <a:gd name="T30" fmla="*/ 96 w 538"/>
                <a:gd name="T31" fmla="*/ 0 h 401"/>
                <a:gd name="T32" fmla="*/ 96 w 538"/>
                <a:gd name="T33" fmla="*/ 265 h 401"/>
                <a:gd name="T34" fmla="*/ 108 w 538"/>
                <a:gd name="T35" fmla="*/ 265 h 401"/>
                <a:gd name="T36" fmla="*/ 108 w 538"/>
                <a:gd name="T37" fmla="*/ 252 h 401"/>
                <a:gd name="T38" fmla="*/ 0 w 538"/>
                <a:gd name="T39" fmla="*/ 388 h 401"/>
                <a:gd name="T40" fmla="*/ 54 w 538"/>
                <a:gd name="T41" fmla="*/ 388 h 401"/>
                <a:gd name="T42" fmla="*/ 54 w 538"/>
                <a:gd name="T43" fmla="*/ 368 h 401"/>
                <a:gd name="T44" fmla="*/ 0 w 538"/>
                <a:gd name="T45" fmla="*/ 368 h 401"/>
                <a:gd name="T46" fmla="*/ 0 w 538"/>
                <a:gd name="T47" fmla="*/ 388 h 401"/>
                <a:gd name="T48" fmla="*/ 316 w 538"/>
                <a:gd name="T49" fmla="*/ 401 h 401"/>
                <a:gd name="T50" fmla="*/ 430 w 538"/>
                <a:gd name="T51" fmla="*/ 401 h 401"/>
                <a:gd name="T52" fmla="*/ 430 w 538"/>
                <a:gd name="T53" fmla="*/ 391 h 401"/>
                <a:gd name="T54" fmla="*/ 316 w 538"/>
                <a:gd name="T55" fmla="*/ 391 h 401"/>
                <a:gd name="T56" fmla="*/ 316 w 538"/>
                <a:gd name="T57" fmla="*/ 401 h 401"/>
                <a:gd name="T58" fmla="*/ 523 w 538"/>
                <a:gd name="T59" fmla="*/ 378 h 401"/>
                <a:gd name="T60" fmla="*/ 538 w 538"/>
                <a:gd name="T61" fmla="*/ 378 h 401"/>
                <a:gd name="T62" fmla="*/ 538 w 538"/>
                <a:gd name="T63" fmla="*/ 368 h 401"/>
                <a:gd name="T64" fmla="*/ 523 w 538"/>
                <a:gd name="T65" fmla="*/ 368 h 401"/>
                <a:gd name="T66" fmla="*/ 523 w 538"/>
                <a:gd name="T67" fmla="*/ 378 h 401"/>
                <a:gd name="T68" fmla="*/ 523 w 538"/>
                <a:gd name="T69" fmla="*/ 394 h 401"/>
                <a:gd name="T70" fmla="*/ 538 w 538"/>
                <a:gd name="T71" fmla="*/ 394 h 401"/>
                <a:gd name="T72" fmla="*/ 538 w 538"/>
                <a:gd name="T73" fmla="*/ 388 h 401"/>
                <a:gd name="T74" fmla="*/ 523 w 538"/>
                <a:gd name="T75" fmla="*/ 388 h 401"/>
                <a:gd name="T76" fmla="*/ 523 w 538"/>
                <a:gd name="T77" fmla="*/ 394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38" h="401">
                  <a:moveTo>
                    <a:pt x="452" y="285"/>
                  </a:moveTo>
                  <a:lnTo>
                    <a:pt x="472" y="285"/>
                  </a:lnTo>
                  <a:lnTo>
                    <a:pt x="472" y="278"/>
                  </a:lnTo>
                  <a:lnTo>
                    <a:pt x="452" y="278"/>
                  </a:lnTo>
                  <a:lnTo>
                    <a:pt x="452" y="285"/>
                  </a:lnTo>
                  <a:close/>
                  <a:moveTo>
                    <a:pt x="121" y="239"/>
                  </a:moveTo>
                  <a:lnTo>
                    <a:pt x="121" y="27"/>
                  </a:lnTo>
                  <a:lnTo>
                    <a:pt x="417" y="27"/>
                  </a:lnTo>
                  <a:lnTo>
                    <a:pt x="417" y="239"/>
                  </a:lnTo>
                  <a:lnTo>
                    <a:pt x="121" y="239"/>
                  </a:lnTo>
                  <a:close/>
                  <a:moveTo>
                    <a:pt x="108" y="252"/>
                  </a:moveTo>
                  <a:lnTo>
                    <a:pt x="430" y="252"/>
                  </a:lnTo>
                  <a:lnTo>
                    <a:pt x="430" y="14"/>
                  </a:lnTo>
                  <a:lnTo>
                    <a:pt x="446" y="14"/>
                  </a:lnTo>
                  <a:lnTo>
                    <a:pt x="446" y="0"/>
                  </a:lnTo>
                  <a:lnTo>
                    <a:pt x="96" y="0"/>
                  </a:lnTo>
                  <a:lnTo>
                    <a:pt x="96" y="265"/>
                  </a:lnTo>
                  <a:lnTo>
                    <a:pt x="108" y="265"/>
                  </a:lnTo>
                  <a:lnTo>
                    <a:pt x="108" y="252"/>
                  </a:lnTo>
                  <a:close/>
                  <a:moveTo>
                    <a:pt x="0" y="388"/>
                  </a:moveTo>
                  <a:lnTo>
                    <a:pt x="54" y="388"/>
                  </a:lnTo>
                  <a:lnTo>
                    <a:pt x="54" y="368"/>
                  </a:lnTo>
                  <a:lnTo>
                    <a:pt x="0" y="368"/>
                  </a:lnTo>
                  <a:lnTo>
                    <a:pt x="0" y="388"/>
                  </a:lnTo>
                  <a:close/>
                  <a:moveTo>
                    <a:pt x="316" y="401"/>
                  </a:moveTo>
                  <a:lnTo>
                    <a:pt x="430" y="401"/>
                  </a:lnTo>
                  <a:lnTo>
                    <a:pt x="430" y="391"/>
                  </a:lnTo>
                  <a:lnTo>
                    <a:pt x="316" y="391"/>
                  </a:lnTo>
                  <a:lnTo>
                    <a:pt x="316" y="401"/>
                  </a:lnTo>
                  <a:close/>
                  <a:moveTo>
                    <a:pt x="523" y="378"/>
                  </a:moveTo>
                  <a:lnTo>
                    <a:pt x="538" y="378"/>
                  </a:lnTo>
                  <a:lnTo>
                    <a:pt x="538" y="368"/>
                  </a:lnTo>
                  <a:lnTo>
                    <a:pt x="523" y="368"/>
                  </a:lnTo>
                  <a:lnTo>
                    <a:pt x="523" y="378"/>
                  </a:lnTo>
                  <a:close/>
                  <a:moveTo>
                    <a:pt x="523" y="394"/>
                  </a:moveTo>
                  <a:lnTo>
                    <a:pt x="538" y="394"/>
                  </a:lnTo>
                  <a:lnTo>
                    <a:pt x="538" y="388"/>
                  </a:lnTo>
                  <a:lnTo>
                    <a:pt x="523" y="388"/>
                  </a:lnTo>
                  <a:lnTo>
                    <a:pt x="523" y="394"/>
                  </a:lnTo>
                  <a:close/>
                </a:path>
              </a:pathLst>
            </a:custGeom>
            <a:solidFill>
              <a:srgbClr val="000000"/>
            </a:solidFill>
            <a:ln w="4763">
              <a:solidFill>
                <a:srgbClr val="000000"/>
              </a:solidFill>
              <a:prstDash val="solid"/>
              <a:round/>
              <a:headEnd/>
              <a:tailEnd/>
            </a:ln>
          </p:spPr>
          <p:txBody>
            <a:bodyPr/>
            <a:lstStyle/>
            <a:p>
              <a:endParaRPr lang="en-US" b="0">
                <a:latin typeface="+mn-lt"/>
              </a:endParaRPr>
            </a:p>
          </p:txBody>
        </p:sp>
        <p:sp>
          <p:nvSpPr>
            <p:cNvPr id="32" name="Line 27"/>
            <p:cNvSpPr>
              <a:spLocks noChangeShapeType="1"/>
            </p:cNvSpPr>
            <p:nvPr/>
          </p:nvSpPr>
          <p:spPr bwMode="auto">
            <a:xfrm>
              <a:off x="1084" y="1257"/>
              <a:ext cx="430"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33" name="Line 28"/>
            <p:cNvSpPr>
              <a:spLocks noChangeShapeType="1"/>
            </p:cNvSpPr>
            <p:nvPr/>
          </p:nvSpPr>
          <p:spPr bwMode="auto">
            <a:xfrm flipV="1">
              <a:off x="1193" y="1257"/>
              <a:ext cx="1" cy="19"/>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34" name="Line 29"/>
            <p:cNvSpPr>
              <a:spLocks noChangeShapeType="1"/>
            </p:cNvSpPr>
            <p:nvPr/>
          </p:nvSpPr>
          <p:spPr bwMode="auto">
            <a:xfrm flipV="1">
              <a:off x="1301" y="1257"/>
              <a:ext cx="1" cy="19"/>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grpSp>
      <p:grpSp>
        <p:nvGrpSpPr>
          <p:cNvPr id="35" name="Group 30"/>
          <p:cNvGrpSpPr>
            <a:grpSpLocks/>
          </p:cNvGrpSpPr>
          <p:nvPr/>
        </p:nvGrpSpPr>
        <p:grpSpPr bwMode="auto">
          <a:xfrm>
            <a:off x="1219200" y="6096001"/>
            <a:ext cx="371475" cy="381000"/>
            <a:chOff x="1014" y="912"/>
            <a:chExt cx="574" cy="596"/>
          </a:xfrm>
        </p:grpSpPr>
        <p:sp>
          <p:nvSpPr>
            <p:cNvPr id="36" name="Freeform 31"/>
            <p:cNvSpPr>
              <a:spLocks/>
            </p:cNvSpPr>
            <p:nvPr/>
          </p:nvSpPr>
          <p:spPr bwMode="auto">
            <a:xfrm>
              <a:off x="1014" y="912"/>
              <a:ext cx="574" cy="596"/>
            </a:xfrm>
            <a:custGeom>
              <a:avLst/>
              <a:gdLst>
                <a:gd name="T0" fmla="*/ 124 w 574"/>
                <a:gd name="T1" fmla="*/ 391 h 596"/>
                <a:gd name="T2" fmla="*/ 0 w 574"/>
                <a:gd name="T3" fmla="*/ 391 h 596"/>
                <a:gd name="T4" fmla="*/ 0 w 574"/>
                <a:gd name="T5" fmla="*/ 596 h 596"/>
                <a:gd name="T6" fmla="*/ 574 w 574"/>
                <a:gd name="T7" fmla="*/ 596 h 596"/>
                <a:gd name="T8" fmla="*/ 574 w 574"/>
                <a:gd name="T9" fmla="*/ 391 h 596"/>
                <a:gd name="T10" fmla="*/ 446 w 574"/>
                <a:gd name="T11" fmla="*/ 391 h 596"/>
                <a:gd name="T12" fmla="*/ 446 w 574"/>
                <a:gd name="T13" fmla="*/ 364 h 596"/>
                <a:gd name="T14" fmla="*/ 500 w 574"/>
                <a:gd name="T15" fmla="*/ 364 h 596"/>
                <a:gd name="T16" fmla="*/ 500 w 574"/>
                <a:gd name="T17" fmla="*/ 0 h 596"/>
                <a:gd name="T18" fmla="*/ 70 w 574"/>
                <a:gd name="T19" fmla="*/ 0 h 596"/>
                <a:gd name="T20" fmla="*/ 70 w 574"/>
                <a:gd name="T21" fmla="*/ 364 h 596"/>
                <a:gd name="T22" fmla="*/ 124 w 574"/>
                <a:gd name="T23" fmla="*/ 364 h 596"/>
                <a:gd name="T24" fmla="*/ 124 w 574"/>
                <a:gd name="T25" fmla="*/ 391 h 5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4" h="596">
                  <a:moveTo>
                    <a:pt x="124" y="391"/>
                  </a:moveTo>
                  <a:lnTo>
                    <a:pt x="0" y="391"/>
                  </a:lnTo>
                  <a:lnTo>
                    <a:pt x="0" y="596"/>
                  </a:lnTo>
                  <a:lnTo>
                    <a:pt x="574" y="596"/>
                  </a:lnTo>
                  <a:lnTo>
                    <a:pt x="574" y="391"/>
                  </a:lnTo>
                  <a:lnTo>
                    <a:pt x="446" y="391"/>
                  </a:lnTo>
                  <a:lnTo>
                    <a:pt x="446" y="364"/>
                  </a:lnTo>
                  <a:lnTo>
                    <a:pt x="500" y="364"/>
                  </a:lnTo>
                  <a:lnTo>
                    <a:pt x="500" y="0"/>
                  </a:lnTo>
                  <a:lnTo>
                    <a:pt x="70" y="0"/>
                  </a:lnTo>
                  <a:lnTo>
                    <a:pt x="70" y="364"/>
                  </a:lnTo>
                  <a:lnTo>
                    <a:pt x="124" y="364"/>
                  </a:lnTo>
                  <a:lnTo>
                    <a:pt x="124" y="391"/>
                  </a:lnTo>
                  <a:close/>
                </a:path>
              </a:pathLst>
            </a:custGeom>
            <a:solidFill>
              <a:srgbClr val="FFFFFF"/>
            </a:solidFill>
            <a:ln w="15875">
              <a:solidFill>
                <a:srgbClr val="000000"/>
              </a:solidFill>
              <a:prstDash val="solid"/>
              <a:round/>
              <a:headEnd/>
              <a:tailEnd/>
            </a:ln>
          </p:spPr>
          <p:txBody>
            <a:bodyPr/>
            <a:lstStyle/>
            <a:p>
              <a:endParaRPr lang="en-US" b="0">
                <a:latin typeface="+mn-lt"/>
              </a:endParaRPr>
            </a:p>
          </p:txBody>
        </p:sp>
        <p:sp>
          <p:nvSpPr>
            <p:cNvPr id="37" name="Line 32"/>
            <p:cNvSpPr>
              <a:spLocks noChangeShapeType="1"/>
            </p:cNvSpPr>
            <p:nvPr/>
          </p:nvSpPr>
          <p:spPr bwMode="auto">
            <a:xfrm>
              <a:off x="1138" y="1303"/>
              <a:ext cx="322" cy="1"/>
            </a:xfrm>
            <a:prstGeom prst="line">
              <a:avLst/>
            </a:prstGeom>
            <a:noFill/>
            <a:ln w="1587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38" name="Line 33"/>
            <p:cNvSpPr>
              <a:spLocks noChangeShapeType="1"/>
            </p:cNvSpPr>
            <p:nvPr/>
          </p:nvSpPr>
          <p:spPr bwMode="auto">
            <a:xfrm>
              <a:off x="1138" y="1276"/>
              <a:ext cx="322" cy="1"/>
            </a:xfrm>
            <a:prstGeom prst="line">
              <a:avLst/>
            </a:prstGeom>
            <a:noFill/>
            <a:ln w="1587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39" name="Freeform 34"/>
            <p:cNvSpPr>
              <a:spLocks noEditPoints="1"/>
            </p:cNvSpPr>
            <p:nvPr/>
          </p:nvSpPr>
          <p:spPr bwMode="auto">
            <a:xfrm>
              <a:off x="1310" y="1323"/>
              <a:ext cx="233" cy="168"/>
            </a:xfrm>
            <a:custGeom>
              <a:avLst/>
              <a:gdLst>
                <a:gd name="T0" fmla="*/ 0 w 233"/>
                <a:gd name="T1" fmla="*/ 168 h 168"/>
                <a:gd name="T2" fmla="*/ 188 w 233"/>
                <a:gd name="T3" fmla="*/ 168 h 168"/>
                <a:gd name="T4" fmla="*/ 188 w 233"/>
                <a:gd name="T5" fmla="*/ 0 h 168"/>
                <a:gd name="T6" fmla="*/ 0 w 233"/>
                <a:gd name="T7" fmla="*/ 0 h 168"/>
                <a:gd name="T8" fmla="*/ 0 w 233"/>
                <a:gd name="T9" fmla="*/ 168 h 168"/>
                <a:gd name="T10" fmla="*/ 204 w 233"/>
                <a:gd name="T11" fmla="*/ 26 h 168"/>
                <a:gd name="T12" fmla="*/ 233 w 233"/>
                <a:gd name="T13" fmla="*/ 26 h 168"/>
                <a:gd name="T14" fmla="*/ 233 w 233"/>
                <a:gd name="T15" fmla="*/ 0 h 168"/>
                <a:gd name="T16" fmla="*/ 204 w 233"/>
                <a:gd name="T17" fmla="*/ 0 h 168"/>
                <a:gd name="T18" fmla="*/ 204 w 233"/>
                <a:gd name="T19" fmla="*/ 2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3" h="168">
                  <a:moveTo>
                    <a:pt x="0" y="168"/>
                  </a:moveTo>
                  <a:lnTo>
                    <a:pt x="188" y="168"/>
                  </a:lnTo>
                  <a:lnTo>
                    <a:pt x="188" y="0"/>
                  </a:lnTo>
                  <a:lnTo>
                    <a:pt x="0" y="0"/>
                  </a:lnTo>
                  <a:lnTo>
                    <a:pt x="0" y="168"/>
                  </a:lnTo>
                  <a:close/>
                  <a:moveTo>
                    <a:pt x="204" y="26"/>
                  </a:moveTo>
                  <a:lnTo>
                    <a:pt x="233" y="26"/>
                  </a:lnTo>
                  <a:lnTo>
                    <a:pt x="233" y="0"/>
                  </a:lnTo>
                  <a:lnTo>
                    <a:pt x="204" y="0"/>
                  </a:lnTo>
                  <a:lnTo>
                    <a:pt x="204" y="26"/>
                  </a:lnTo>
                  <a:close/>
                </a:path>
              </a:pathLst>
            </a:custGeom>
            <a:solidFill>
              <a:srgbClr val="FFFFFF"/>
            </a:solidFill>
            <a:ln w="4763">
              <a:solidFill>
                <a:srgbClr val="000000"/>
              </a:solidFill>
              <a:prstDash val="solid"/>
              <a:round/>
              <a:headEnd/>
              <a:tailEnd/>
            </a:ln>
          </p:spPr>
          <p:txBody>
            <a:bodyPr/>
            <a:lstStyle/>
            <a:p>
              <a:endParaRPr lang="en-US" b="0">
                <a:latin typeface="+mn-lt"/>
              </a:endParaRPr>
            </a:p>
          </p:txBody>
        </p:sp>
        <p:sp>
          <p:nvSpPr>
            <p:cNvPr id="40" name="Line 35"/>
            <p:cNvSpPr>
              <a:spLocks noChangeShapeType="1"/>
            </p:cNvSpPr>
            <p:nvPr/>
          </p:nvSpPr>
          <p:spPr bwMode="auto">
            <a:xfrm>
              <a:off x="1310" y="1379"/>
              <a:ext cx="188"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41" name="Line 36"/>
            <p:cNvSpPr>
              <a:spLocks noChangeShapeType="1"/>
            </p:cNvSpPr>
            <p:nvPr/>
          </p:nvSpPr>
          <p:spPr bwMode="auto">
            <a:xfrm>
              <a:off x="1310" y="1435"/>
              <a:ext cx="188"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42" name="Line 37"/>
            <p:cNvSpPr>
              <a:spLocks noChangeShapeType="1"/>
            </p:cNvSpPr>
            <p:nvPr/>
          </p:nvSpPr>
          <p:spPr bwMode="auto">
            <a:xfrm>
              <a:off x="1317" y="1405"/>
              <a:ext cx="172"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43" name="Rectangle 38"/>
            <p:cNvSpPr>
              <a:spLocks noChangeArrowheads="1"/>
            </p:cNvSpPr>
            <p:nvPr/>
          </p:nvSpPr>
          <p:spPr bwMode="auto">
            <a:xfrm>
              <a:off x="1416" y="1389"/>
              <a:ext cx="54" cy="36"/>
            </a:xfrm>
            <a:prstGeom prst="rect">
              <a:avLst/>
            </a:prstGeom>
            <a:noFill/>
            <a:ln w="4763">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US" b="0">
                <a:latin typeface="+mn-lt"/>
              </a:endParaRPr>
            </a:p>
          </p:txBody>
        </p:sp>
        <p:sp>
          <p:nvSpPr>
            <p:cNvPr id="44" name="Freeform 39"/>
            <p:cNvSpPr>
              <a:spLocks noEditPoints="1"/>
            </p:cNvSpPr>
            <p:nvPr/>
          </p:nvSpPr>
          <p:spPr bwMode="auto">
            <a:xfrm>
              <a:off x="1030" y="955"/>
              <a:ext cx="538" cy="401"/>
            </a:xfrm>
            <a:custGeom>
              <a:avLst/>
              <a:gdLst>
                <a:gd name="T0" fmla="*/ 452 w 538"/>
                <a:gd name="T1" fmla="*/ 285 h 401"/>
                <a:gd name="T2" fmla="*/ 472 w 538"/>
                <a:gd name="T3" fmla="*/ 285 h 401"/>
                <a:gd name="T4" fmla="*/ 472 w 538"/>
                <a:gd name="T5" fmla="*/ 278 h 401"/>
                <a:gd name="T6" fmla="*/ 452 w 538"/>
                <a:gd name="T7" fmla="*/ 278 h 401"/>
                <a:gd name="T8" fmla="*/ 452 w 538"/>
                <a:gd name="T9" fmla="*/ 285 h 401"/>
                <a:gd name="T10" fmla="*/ 121 w 538"/>
                <a:gd name="T11" fmla="*/ 239 h 401"/>
                <a:gd name="T12" fmla="*/ 121 w 538"/>
                <a:gd name="T13" fmla="*/ 27 h 401"/>
                <a:gd name="T14" fmla="*/ 417 w 538"/>
                <a:gd name="T15" fmla="*/ 27 h 401"/>
                <a:gd name="T16" fmla="*/ 417 w 538"/>
                <a:gd name="T17" fmla="*/ 239 h 401"/>
                <a:gd name="T18" fmla="*/ 121 w 538"/>
                <a:gd name="T19" fmla="*/ 239 h 401"/>
                <a:gd name="T20" fmla="*/ 108 w 538"/>
                <a:gd name="T21" fmla="*/ 252 h 401"/>
                <a:gd name="T22" fmla="*/ 430 w 538"/>
                <a:gd name="T23" fmla="*/ 252 h 401"/>
                <a:gd name="T24" fmla="*/ 430 w 538"/>
                <a:gd name="T25" fmla="*/ 14 h 401"/>
                <a:gd name="T26" fmla="*/ 446 w 538"/>
                <a:gd name="T27" fmla="*/ 14 h 401"/>
                <a:gd name="T28" fmla="*/ 446 w 538"/>
                <a:gd name="T29" fmla="*/ 0 h 401"/>
                <a:gd name="T30" fmla="*/ 96 w 538"/>
                <a:gd name="T31" fmla="*/ 0 h 401"/>
                <a:gd name="T32" fmla="*/ 96 w 538"/>
                <a:gd name="T33" fmla="*/ 265 h 401"/>
                <a:gd name="T34" fmla="*/ 108 w 538"/>
                <a:gd name="T35" fmla="*/ 265 h 401"/>
                <a:gd name="T36" fmla="*/ 108 w 538"/>
                <a:gd name="T37" fmla="*/ 252 h 401"/>
                <a:gd name="T38" fmla="*/ 0 w 538"/>
                <a:gd name="T39" fmla="*/ 388 h 401"/>
                <a:gd name="T40" fmla="*/ 54 w 538"/>
                <a:gd name="T41" fmla="*/ 388 h 401"/>
                <a:gd name="T42" fmla="*/ 54 w 538"/>
                <a:gd name="T43" fmla="*/ 368 h 401"/>
                <a:gd name="T44" fmla="*/ 0 w 538"/>
                <a:gd name="T45" fmla="*/ 368 h 401"/>
                <a:gd name="T46" fmla="*/ 0 w 538"/>
                <a:gd name="T47" fmla="*/ 388 h 401"/>
                <a:gd name="T48" fmla="*/ 316 w 538"/>
                <a:gd name="T49" fmla="*/ 401 h 401"/>
                <a:gd name="T50" fmla="*/ 430 w 538"/>
                <a:gd name="T51" fmla="*/ 401 h 401"/>
                <a:gd name="T52" fmla="*/ 430 w 538"/>
                <a:gd name="T53" fmla="*/ 391 h 401"/>
                <a:gd name="T54" fmla="*/ 316 w 538"/>
                <a:gd name="T55" fmla="*/ 391 h 401"/>
                <a:gd name="T56" fmla="*/ 316 w 538"/>
                <a:gd name="T57" fmla="*/ 401 h 401"/>
                <a:gd name="T58" fmla="*/ 523 w 538"/>
                <a:gd name="T59" fmla="*/ 378 h 401"/>
                <a:gd name="T60" fmla="*/ 538 w 538"/>
                <a:gd name="T61" fmla="*/ 378 h 401"/>
                <a:gd name="T62" fmla="*/ 538 w 538"/>
                <a:gd name="T63" fmla="*/ 368 h 401"/>
                <a:gd name="T64" fmla="*/ 523 w 538"/>
                <a:gd name="T65" fmla="*/ 368 h 401"/>
                <a:gd name="T66" fmla="*/ 523 w 538"/>
                <a:gd name="T67" fmla="*/ 378 h 401"/>
                <a:gd name="T68" fmla="*/ 523 w 538"/>
                <a:gd name="T69" fmla="*/ 394 h 401"/>
                <a:gd name="T70" fmla="*/ 538 w 538"/>
                <a:gd name="T71" fmla="*/ 394 h 401"/>
                <a:gd name="T72" fmla="*/ 538 w 538"/>
                <a:gd name="T73" fmla="*/ 388 h 401"/>
                <a:gd name="T74" fmla="*/ 523 w 538"/>
                <a:gd name="T75" fmla="*/ 388 h 401"/>
                <a:gd name="T76" fmla="*/ 523 w 538"/>
                <a:gd name="T77" fmla="*/ 394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38" h="401">
                  <a:moveTo>
                    <a:pt x="452" y="285"/>
                  </a:moveTo>
                  <a:lnTo>
                    <a:pt x="472" y="285"/>
                  </a:lnTo>
                  <a:lnTo>
                    <a:pt x="472" y="278"/>
                  </a:lnTo>
                  <a:lnTo>
                    <a:pt x="452" y="278"/>
                  </a:lnTo>
                  <a:lnTo>
                    <a:pt x="452" y="285"/>
                  </a:lnTo>
                  <a:close/>
                  <a:moveTo>
                    <a:pt x="121" y="239"/>
                  </a:moveTo>
                  <a:lnTo>
                    <a:pt x="121" y="27"/>
                  </a:lnTo>
                  <a:lnTo>
                    <a:pt x="417" y="27"/>
                  </a:lnTo>
                  <a:lnTo>
                    <a:pt x="417" y="239"/>
                  </a:lnTo>
                  <a:lnTo>
                    <a:pt x="121" y="239"/>
                  </a:lnTo>
                  <a:close/>
                  <a:moveTo>
                    <a:pt x="108" y="252"/>
                  </a:moveTo>
                  <a:lnTo>
                    <a:pt x="430" y="252"/>
                  </a:lnTo>
                  <a:lnTo>
                    <a:pt x="430" y="14"/>
                  </a:lnTo>
                  <a:lnTo>
                    <a:pt x="446" y="14"/>
                  </a:lnTo>
                  <a:lnTo>
                    <a:pt x="446" y="0"/>
                  </a:lnTo>
                  <a:lnTo>
                    <a:pt x="96" y="0"/>
                  </a:lnTo>
                  <a:lnTo>
                    <a:pt x="96" y="265"/>
                  </a:lnTo>
                  <a:lnTo>
                    <a:pt x="108" y="265"/>
                  </a:lnTo>
                  <a:lnTo>
                    <a:pt x="108" y="252"/>
                  </a:lnTo>
                  <a:close/>
                  <a:moveTo>
                    <a:pt x="0" y="388"/>
                  </a:moveTo>
                  <a:lnTo>
                    <a:pt x="54" y="388"/>
                  </a:lnTo>
                  <a:lnTo>
                    <a:pt x="54" y="368"/>
                  </a:lnTo>
                  <a:lnTo>
                    <a:pt x="0" y="368"/>
                  </a:lnTo>
                  <a:lnTo>
                    <a:pt x="0" y="388"/>
                  </a:lnTo>
                  <a:close/>
                  <a:moveTo>
                    <a:pt x="316" y="401"/>
                  </a:moveTo>
                  <a:lnTo>
                    <a:pt x="430" y="401"/>
                  </a:lnTo>
                  <a:lnTo>
                    <a:pt x="430" y="391"/>
                  </a:lnTo>
                  <a:lnTo>
                    <a:pt x="316" y="391"/>
                  </a:lnTo>
                  <a:lnTo>
                    <a:pt x="316" y="401"/>
                  </a:lnTo>
                  <a:close/>
                  <a:moveTo>
                    <a:pt x="523" y="378"/>
                  </a:moveTo>
                  <a:lnTo>
                    <a:pt x="538" y="378"/>
                  </a:lnTo>
                  <a:lnTo>
                    <a:pt x="538" y="368"/>
                  </a:lnTo>
                  <a:lnTo>
                    <a:pt x="523" y="368"/>
                  </a:lnTo>
                  <a:lnTo>
                    <a:pt x="523" y="378"/>
                  </a:lnTo>
                  <a:close/>
                  <a:moveTo>
                    <a:pt x="523" y="394"/>
                  </a:moveTo>
                  <a:lnTo>
                    <a:pt x="538" y="394"/>
                  </a:lnTo>
                  <a:lnTo>
                    <a:pt x="538" y="388"/>
                  </a:lnTo>
                  <a:lnTo>
                    <a:pt x="523" y="388"/>
                  </a:lnTo>
                  <a:lnTo>
                    <a:pt x="523" y="394"/>
                  </a:lnTo>
                  <a:close/>
                </a:path>
              </a:pathLst>
            </a:custGeom>
            <a:solidFill>
              <a:srgbClr val="000000"/>
            </a:solidFill>
            <a:ln w="4763">
              <a:solidFill>
                <a:srgbClr val="000000"/>
              </a:solidFill>
              <a:prstDash val="solid"/>
              <a:round/>
              <a:headEnd/>
              <a:tailEnd/>
            </a:ln>
          </p:spPr>
          <p:txBody>
            <a:bodyPr/>
            <a:lstStyle/>
            <a:p>
              <a:endParaRPr lang="en-US" b="0">
                <a:latin typeface="+mn-lt"/>
              </a:endParaRPr>
            </a:p>
          </p:txBody>
        </p:sp>
        <p:sp>
          <p:nvSpPr>
            <p:cNvPr id="45" name="Line 40"/>
            <p:cNvSpPr>
              <a:spLocks noChangeShapeType="1"/>
            </p:cNvSpPr>
            <p:nvPr/>
          </p:nvSpPr>
          <p:spPr bwMode="auto">
            <a:xfrm>
              <a:off x="1084" y="1257"/>
              <a:ext cx="430"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46" name="Line 41"/>
            <p:cNvSpPr>
              <a:spLocks noChangeShapeType="1"/>
            </p:cNvSpPr>
            <p:nvPr/>
          </p:nvSpPr>
          <p:spPr bwMode="auto">
            <a:xfrm flipV="1">
              <a:off x="1193" y="1257"/>
              <a:ext cx="1" cy="19"/>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47" name="Line 42"/>
            <p:cNvSpPr>
              <a:spLocks noChangeShapeType="1"/>
            </p:cNvSpPr>
            <p:nvPr/>
          </p:nvSpPr>
          <p:spPr bwMode="auto">
            <a:xfrm flipV="1">
              <a:off x="1301" y="1257"/>
              <a:ext cx="1" cy="19"/>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grpSp>
      <p:grpSp>
        <p:nvGrpSpPr>
          <p:cNvPr id="48" name="Group 43"/>
          <p:cNvGrpSpPr>
            <a:grpSpLocks/>
          </p:cNvGrpSpPr>
          <p:nvPr/>
        </p:nvGrpSpPr>
        <p:grpSpPr bwMode="auto">
          <a:xfrm>
            <a:off x="2895600" y="6096001"/>
            <a:ext cx="371475" cy="381000"/>
            <a:chOff x="1014" y="912"/>
            <a:chExt cx="574" cy="596"/>
          </a:xfrm>
        </p:grpSpPr>
        <p:sp>
          <p:nvSpPr>
            <p:cNvPr id="49" name="Freeform 44"/>
            <p:cNvSpPr>
              <a:spLocks/>
            </p:cNvSpPr>
            <p:nvPr/>
          </p:nvSpPr>
          <p:spPr bwMode="auto">
            <a:xfrm>
              <a:off x="1014" y="912"/>
              <a:ext cx="574" cy="596"/>
            </a:xfrm>
            <a:custGeom>
              <a:avLst/>
              <a:gdLst>
                <a:gd name="T0" fmla="*/ 124 w 574"/>
                <a:gd name="T1" fmla="*/ 391 h 596"/>
                <a:gd name="T2" fmla="*/ 0 w 574"/>
                <a:gd name="T3" fmla="*/ 391 h 596"/>
                <a:gd name="T4" fmla="*/ 0 w 574"/>
                <a:gd name="T5" fmla="*/ 596 h 596"/>
                <a:gd name="T6" fmla="*/ 574 w 574"/>
                <a:gd name="T7" fmla="*/ 596 h 596"/>
                <a:gd name="T8" fmla="*/ 574 w 574"/>
                <a:gd name="T9" fmla="*/ 391 h 596"/>
                <a:gd name="T10" fmla="*/ 446 w 574"/>
                <a:gd name="T11" fmla="*/ 391 h 596"/>
                <a:gd name="T12" fmla="*/ 446 w 574"/>
                <a:gd name="T13" fmla="*/ 364 h 596"/>
                <a:gd name="T14" fmla="*/ 500 w 574"/>
                <a:gd name="T15" fmla="*/ 364 h 596"/>
                <a:gd name="T16" fmla="*/ 500 w 574"/>
                <a:gd name="T17" fmla="*/ 0 h 596"/>
                <a:gd name="T18" fmla="*/ 70 w 574"/>
                <a:gd name="T19" fmla="*/ 0 h 596"/>
                <a:gd name="T20" fmla="*/ 70 w 574"/>
                <a:gd name="T21" fmla="*/ 364 h 596"/>
                <a:gd name="T22" fmla="*/ 124 w 574"/>
                <a:gd name="T23" fmla="*/ 364 h 596"/>
                <a:gd name="T24" fmla="*/ 124 w 574"/>
                <a:gd name="T25" fmla="*/ 391 h 5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4" h="596">
                  <a:moveTo>
                    <a:pt x="124" y="391"/>
                  </a:moveTo>
                  <a:lnTo>
                    <a:pt x="0" y="391"/>
                  </a:lnTo>
                  <a:lnTo>
                    <a:pt x="0" y="596"/>
                  </a:lnTo>
                  <a:lnTo>
                    <a:pt x="574" y="596"/>
                  </a:lnTo>
                  <a:lnTo>
                    <a:pt x="574" y="391"/>
                  </a:lnTo>
                  <a:lnTo>
                    <a:pt x="446" y="391"/>
                  </a:lnTo>
                  <a:lnTo>
                    <a:pt x="446" y="364"/>
                  </a:lnTo>
                  <a:lnTo>
                    <a:pt x="500" y="364"/>
                  </a:lnTo>
                  <a:lnTo>
                    <a:pt x="500" y="0"/>
                  </a:lnTo>
                  <a:lnTo>
                    <a:pt x="70" y="0"/>
                  </a:lnTo>
                  <a:lnTo>
                    <a:pt x="70" y="364"/>
                  </a:lnTo>
                  <a:lnTo>
                    <a:pt x="124" y="364"/>
                  </a:lnTo>
                  <a:lnTo>
                    <a:pt x="124" y="391"/>
                  </a:lnTo>
                  <a:close/>
                </a:path>
              </a:pathLst>
            </a:custGeom>
            <a:solidFill>
              <a:srgbClr val="FFFFFF"/>
            </a:solidFill>
            <a:ln w="15875">
              <a:solidFill>
                <a:srgbClr val="000000"/>
              </a:solidFill>
              <a:prstDash val="solid"/>
              <a:round/>
              <a:headEnd/>
              <a:tailEnd/>
            </a:ln>
          </p:spPr>
          <p:txBody>
            <a:bodyPr/>
            <a:lstStyle/>
            <a:p>
              <a:endParaRPr lang="en-US" b="0">
                <a:latin typeface="+mn-lt"/>
              </a:endParaRPr>
            </a:p>
          </p:txBody>
        </p:sp>
        <p:sp>
          <p:nvSpPr>
            <p:cNvPr id="50" name="Line 45"/>
            <p:cNvSpPr>
              <a:spLocks noChangeShapeType="1"/>
            </p:cNvSpPr>
            <p:nvPr/>
          </p:nvSpPr>
          <p:spPr bwMode="auto">
            <a:xfrm>
              <a:off x="1138" y="1303"/>
              <a:ext cx="322" cy="1"/>
            </a:xfrm>
            <a:prstGeom prst="line">
              <a:avLst/>
            </a:prstGeom>
            <a:noFill/>
            <a:ln w="1587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51" name="Line 46"/>
            <p:cNvSpPr>
              <a:spLocks noChangeShapeType="1"/>
            </p:cNvSpPr>
            <p:nvPr/>
          </p:nvSpPr>
          <p:spPr bwMode="auto">
            <a:xfrm>
              <a:off x="1138" y="1276"/>
              <a:ext cx="322" cy="1"/>
            </a:xfrm>
            <a:prstGeom prst="line">
              <a:avLst/>
            </a:prstGeom>
            <a:noFill/>
            <a:ln w="1587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52" name="Freeform 47"/>
            <p:cNvSpPr>
              <a:spLocks noEditPoints="1"/>
            </p:cNvSpPr>
            <p:nvPr/>
          </p:nvSpPr>
          <p:spPr bwMode="auto">
            <a:xfrm>
              <a:off x="1310" y="1323"/>
              <a:ext cx="233" cy="168"/>
            </a:xfrm>
            <a:custGeom>
              <a:avLst/>
              <a:gdLst>
                <a:gd name="T0" fmla="*/ 0 w 233"/>
                <a:gd name="T1" fmla="*/ 168 h 168"/>
                <a:gd name="T2" fmla="*/ 188 w 233"/>
                <a:gd name="T3" fmla="*/ 168 h 168"/>
                <a:gd name="T4" fmla="*/ 188 w 233"/>
                <a:gd name="T5" fmla="*/ 0 h 168"/>
                <a:gd name="T6" fmla="*/ 0 w 233"/>
                <a:gd name="T7" fmla="*/ 0 h 168"/>
                <a:gd name="T8" fmla="*/ 0 w 233"/>
                <a:gd name="T9" fmla="*/ 168 h 168"/>
                <a:gd name="T10" fmla="*/ 204 w 233"/>
                <a:gd name="T11" fmla="*/ 26 h 168"/>
                <a:gd name="T12" fmla="*/ 233 w 233"/>
                <a:gd name="T13" fmla="*/ 26 h 168"/>
                <a:gd name="T14" fmla="*/ 233 w 233"/>
                <a:gd name="T15" fmla="*/ 0 h 168"/>
                <a:gd name="T16" fmla="*/ 204 w 233"/>
                <a:gd name="T17" fmla="*/ 0 h 168"/>
                <a:gd name="T18" fmla="*/ 204 w 233"/>
                <a:gd name="T19" fmla="*/ 2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3" h="168">
                  <a:moveTo>
                    <a:pt x="0" y="168"/>
                  </a:moveTo>
                  <a:lnTo>
                    <a:pt x="188" y="168"/>
                  </a:lnTo>
                  <a:lnTo>
                    <a:pt x="188" y="0"/>
                  </a:lnTo>
                  <a:lnTo>
                    <a:pt x="0" y="0"/>
                  </a:lnTo>
                  <a:lnTo>
                    <a:pt x="0" y="168"/>
                  </a:lnTo>
                  <a:close/>
                  <a:moveTo>
                    <a:pt x="204" y="26"/>
                  </a:moveTo>
                  <a:lnTo>
                    <a:pt x="233" y="26"/>
                  </a:lnTo>
                  <a:lnTo>
                    <a:pt x="233" y="0"/>
                  </a:lnTo>
                  <a:lnTo>
                    <a:pt x="204" y="0"/>
                  </a:lnTo>
                  <a:lnTo>
                    <a:pt x="204" y="26"/>
                  </a:lnTo>
                  <a:close/>
                </a:path>
              </a:pathLst>
            </a:custGeom>
            <a:solidFill>
              <a:srgbClr val="FFFFFF"/>
            </a:solidFill>
            <a:ln w="4763">
              <a:solidFill>
                <a:srgbClr val="000000"/>
              </a:solidFill>
              <a:prstDash val="solid"/>
              <a:round/>
              <a:headEnd/>
              <a:tailEnd/>
            </a:ln>
          </p:spPr>
          <p:txBody>
            <a:bodyPr/>
            <a:lstStyle/>
            <a:p>
              <a:endParaRPr lang="en-US" b="0">
                <a:latin typeface="+mn-lt"/>
              </a:endParaRPr>
            </a:p>
          </p:txBody>
        </p:sp>
        <p:sp>
          <p:nvSpPr>
            <p:cNvPr id="53" name="Line 48"/>
            <p:cNvSpPr>
              <a:spLocks noChangeShapeType="1"/>
            </p:cNvSpPr>
            <p:nvPr/>
          </p:nvSpPr>
          <p:spPr bwMode="auto">
            <a:xfrm>
              <a:off x="1310" y="1379"/>
              <a:ext cx="188"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54" name="Line 49"/>
            <p:cNvSpPr>
              <a:spLocks noChangeShapeType="1"/>
            </p:cNvSpPr>
            <p:nvPr/>
          </p:nvSpPr>
          <p:spPr bwMode="auto">
            <a:xfrm>
              <a:off x="1310" y="1435"/>
              <a:ext cx="188"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55" name="Line 50"/>
            <p:cNvSpPr>
              <a:spLocks noChangeShapeType="1"/>
            </p:cNvSpPr>
            <p:nvPr/>
          </p:nvSpPr>
          <p:spPr bwMode="auto">
            <a:xfrm>
              <a:off x="1317" y="1405"/>
              <a:ext cx="172"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56" name="Rectangle 51"/>
            <p:cNvSpPr>
              <a:spLocks noChangeArrowheads="1"/>
            </p:cNvSpPr>
            <p:nvPr/>
          </p:nvSpPr>
          <p:spPr bwMode="auto">
            <a:xfrm>
              <a:off x="1416" y="1389"/>
              <a:ext cx="54" cy="36"/>
            </a:xfrm>
            <a:prstGeom prst="rect">
              <a:avLst/>
            </a:prstGeom>
            <a:noFill/>
            <a:ln w="4763">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US" b="0">
                <a:latin typeface="+mn-lt"/>
              </a:endParaRPr>
            </a:p>
          </p:txBody>
        </p:sp>
        <p:sp>
          <p:nvSpPr>
            <p:cNvPr id="57" name="Freeform 52"/>
            <p:cNvSpPr>
              <a:spLocks noEditPoints="1"/>
            </p:cNvSpPr>
            <p:nvPr/>
          </p:nvSpPr>
          <p:spPr bwMode="auto">
            <a:xfrm>
              <a:off x="1030" y="955"/>
              <a:ext cx="538" cy="401"/>
            </a:xfrm>
            <a:custGeom>
              <a:avLst/>
              <a:gdLst>
                <a:gd name="T0" fmla="*/ 452 w 538"/>
                <a:gd name="T1" fmla="*/ 285 h 401"/>
                <a:gd name="T2" fmla="*/ 472 w 538"/>
                <a:gd name="T3" fmla="*/ 285 h 401"/>
                <a:gd name="T4" fmla="*/ 472 w 538"/>
                <a:gd name="T5" fmla="*/ 278 h 401"/>
                <a:gd name="T6" fmla="*/ 452 w 538"/>
                <a:gd name="T7" fmla="*/ 278 h 401"/>
                <a:gd name="T8" fmla="*/ 452 w 538"/>
                <a:gd name="T9" fmla="*/ 285 h 401"/>
                <a:gd name="T10" fmla="*/ 121 w 538"/>
                <a:gd name="T11" fmla="*/ 239 h 401"/>
                <a:gd name="T12" fmla="*/ 121 w 538"/>
                <a:gd name="T13" fmla="*/ 27 h 401"/>
                <a:gd name="T14" fmla="*/ 417 w 538"/>
                <a:gd name="T15" fmla="*/ 27 h 401"/>
                <a:gd name="T16" fmla="*/ 417 w 538"/>
                <a:gd name="T17" fmla="*/ 239 h 401"/>
                <a:gd name="T18" fmla="*/ 121 w 538"/>
                <a:gd name="T19" fmla="*/ 239 h 401"/>
                <a:gd name="T20" fmla="*/ 108 w 538"/>
                <a:gd name="T21" fmla="*/ 252 h 401"/>
                <a:gd name="T22" fmla="*/ 430 w 538"/>
                <a:gd name="T23" fmla="*/ 252 h 401"/>
                <a:gd name="T24" fmla="*/ 430 w 538"/>
                <a:gd name="T25" fmla="*/ 14 h 401"/>
                <a:gd name="T26" fmla="*/ 446 w 538"/>
                <a:gd name="T27" fmla="*/ 14 h 401"/>
                <a:gd name="T28" fmla="*/ 446 w 538"/>
                <a:gd name="T29" fmla="*/ 0 h 401"/>
                <a:gd name="T30" fmla="*/ 96 w 538"/>
                <a:gd name="T31" fmla="*/ 0 h 401"/>
                <a:gd name="T32" fmla="*/ 96 w 538"/>
                <a:gd name="T33" fmla="*/ 265 h 401"/>
                <a:gd name="T34" fmla="*/ 108 w 538"/>
                <a:gd name="T35" fmla="*/ 265 h 401"/>
                <a:gd name="T36" fmla="*/ 108 w 538"/>
                <a:gd name="T37" fmla="*/ 252 h 401"/>
                <a:gd name="T38" fmla="*/ 0 w 538"/>
                <a:gd name="T39" fmla="*/ 388 h 401"/>
                <a:gd name="T40" fmla="*/ 54 w 538"/>
                <a:gd name="T41" fmla="*/ 388 h 401"/>
                <a:gd name="T42" fmla="*/ 54 w 538"/>
                <a:gd name="T43" fmla="*/ 368 h 401"/>
                <a:gd name="T44" fmla="*/ 0 w 538"/>
                <a:gd name="T45" fmla="*/ 368 h 401"/>
                <a:gd name="T46" fmla="*/ 0 w 538"/>
                <a:gd name="T47" fmla="*/ 388 h 401"/>
                <a:gd name="T48" fmla="*/ 316 w 538"/>
                <a:gd name="T49" fmla="*/ 401 h 401"/>
                <a:gd name="T50" fmla="*/ 430 w 538"/>
                <a:gd name="T51" fmla="*/ 401 h 401"/>
                <a:gd name="T52" fmla="*/ 430 w 538"/>
                <a:gd name="T53" fmla="*/ 391 h 401"/>
                <a:gd name="T54" fmla="*/ 316 w 538"/>
                <a:gd name="T55" fmla="*/ 391 h 401"/>
                <a:gd name="T56" fmla="*/ 316 w 538"/>
                <a:gd name="T57" fmla="*/ 401 h 401"/>
                <a:gd name="T58" fmla="*/ 523 w 538"/>
                <a:gd name="T59" fmla="*/ 378 h 401"/>
                <a:gd name="T60" fmla="*/ 538 w 538"/>
                <a:gd name="T61" fmla="*/ 378 h 401"/>
                <a:gd name="T62" fmla="*/ 538 w 538"/>
                <a:gd name="T63" fmla="*/ 368 h 401"/>
                <a:gd name="T64" fmla="*/ 523 w 538"/>
                <a:gd name="T65" fmla="*/ 368 h 401"/>
                <a:gd name="T66" fmla="*/ 523 w 538"/>
                <a:gd name="T67" fmla="*/ 378 h 401"/>
                <a:gd name="T68" fmla="*/ 523 w 538"/>
                <a:gd name="T69" fmla="*/ 394 h 401"/>
                <a:gd name="T70" fmla="*/ 538 w 538"/>
                <a:gd name="T71" fmla="*/ 394 h 401"/>
                <a:gd name="T72" fmla="*/ 538 w 538"/>
                <a:gd name="T73" fmla="*/ 388 h 401"/>
                <a:gd name="T74" fmla="*/ 523 w 538"/>
                <a:gd name="T75" fmla="*/ 388 h 401"/>
                <a:gd name="T76" fmla="*/ 523 w 538"/>
                <a:gd name="T77" fmla="*/ 394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38" h="401">
                  <a:moveTo>
                    <a:pt x="452" y="285"/>
                  </a:moveTo>
                  <a:lnTo>
                    <a:pt x="472" y="285"/>
                  </a:lnTo>
                  <a:lnTo>
                    <a:pt x="472" y="278"/>
                  </a:lnTo>
                  <a:lnTo>
                    <a:pt x="452" y="278"/>
                  </a:lnTo>
                  <a:lnTo>
                    <a:pt x="452" y="285"/>
                  </a:lnTo>
                  <a:close/>
                  <a:moveTo>
                    <a:pt x="121" y="239"/>
                  </a:moveTo>
                  <a:lnTo>
                    <a:pt x="121" y="27"/>
                  </a:lnTo>
                  <a:lnTo>
                    <a:pt x="417" y="27"/>
                  </a:lnTo>
                  <a:lnTo>
                    <a:pt x="417" y="239"/>
                  </a:lnTo>
                  <a:lnTo>
                    <a:pt x="121" y="239"/>
                  </a:lnTo>
                  <a:close/>
                  <a:moveTo>
                    <a:pt x="108" y="252"/>
                  </a:moveTo>
                  <a:lnTo>
                    <a:pt x="430" y="252"/>
                  </a:lnTo>
                  <a:lnTo>
                    <a:pt x="430" y="14"/>
                  </a:lnTo>
                  <a:lnTo>
                    <a:pt x="446" y="14"/>
                  </a:lnTo>
                  <a:lnTo>
                    <a:pt x="446" y="0"/>
                  </a:lnTo>
                  <a:lnTo>
                    <a:pt x="96" y="0"/>
                  </a:lnTo>
                  <a:lnTo>
                    <a:pt x="96" y="265"/>
                  </a:lnTo>
                  <a:lnTo>
                    <a:pt x="108" y="265"/>
                  </a:lnTo>
                  <a:lnTo>
                    <a:pt x="108" y="252"/>
                  </a:lnTo>
                  <a:close/>
                  <a:moveTo>
                    <a:pt x="0" y="388"/>
                  </a:moveTo>
                  <a:lnTo>
                    <a:pt x="54" y="388"/>
                  </a:lnTo>
                  <a:lnTo>
                    <a:pt x="54" y="368"/>
                  </a:lnTo>
                  <a:lnTo>
                    <a:pt x="0" y="368"/>
                  </a:lnTo>
                  <a:lnTo>
                    <a:pt x="0" y="388"/>
                  </a:lnTo>
                  <a:close/>
                  <a:moveTo>
                    <a:pt x="316" y="401"/>
                  </a:moveTo>
                  <a:lnTo>
                    <a:pt x="430" y="401"/>
                  </a:lnTo>
                  <a:lnTo>
                    <a:pt x="430" y="391"/>
                  </a:lnTo>
                  <a:lnTo>
                    <a:pt x="316" y="391"/>
                  </a:lnTo>
                  <a:lnTo>
                    <a:pt x="316" y="401"/>
                  </a:lnTo>
                  <a:close/>
                  <a:moveTo>
                    <a:pt x="523" y="378"/>
                  </a:moveTo>
                  <a:lnTo>
                    <a:pt x="538" y="378"/>
                  </a:lnTo>
                  <a:lnTo>
                    <a:pt x="538" y="368"/>
                  </a:lnTo>
                  <a:lnTo>
                    <a:pt x="523" y="368"/>
                  </a:lnTo>
                  <a:lnTo>
                    <a:pt x="523" y="378"/>
                  </a:lnTo>
                  <a:close/>
                  <a:moveTo>
                    <a:pt x="523" y="394"/>
                  </a:moveTo>
                  <a:lnTo>
                    <a:pt x="538" y="394"/>
                  </a:lnTo>
                  <a:lnTo>
                    <a:pt x="538" y="388"/>
                  </a:lnTo>
                  <a:lnTo>
                    <a:pt x="523" y="388"/>
                  </a:lnTo>
                  <a:lnTo>
                    <a:pt x="523" y="394"/>
                  </a:lnTo>
                  <a:close/>
                </a:path>
              </a:pathLst>
            </a:custGeom>
            <a:solidFill>
              <a:srgbClr val="000000"/>
            </a:solidFill>
            <a:ln w="4763">
              <a:solidFill>
                <a:srgbClr val="000000"/>
              </a:solidFill>
              <a:prstDash val="solid"/>
              <a:round/>
              <a:headEnd/>
              <a:tailEnd/>
            </a:ln>
          </p:spPr>
          <p:txBody>
            <a:bodyPr/>
            <a:lstStyle/>
            <a:p>
              <a:endParaRPr lang="en-US" b="0">
                <a:latin typeface="+mn-lt"/>
              </a:endParaRPr>
            </a:p>
          </p:txBody>
        </p:sp>
        <p:sp>
          <p:nvSpPr>
            <p:cNvPr id="58" name="Line 53"/>
            <p:cNvSpPr>
              <a:spLocks noChangeShapeType="1"/>
            </p:cNvSpPr>
            <p:nvPr/>
          </p:nvSpPr>
          <p:spPr bwMode="auto">
            <a:xfrm>
              <a:off x="1084" y="1257"/>
              <a:ext cx="430"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59" name="Line 54"/>
            <p:cNvSpPr>
              <a:spLocks noChangeShapeType="1"/>
            </p:cNvSpPr>
            <p:nvPr/>
          </p:nvSpPr>
          <p:spPr bwMode="auto">
            <a:xfrm flipV="1">
              <a:off x="1193" y="1257"/>
              <a:ext cx="1" cy="19"/>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60" name="Line 55"/>
            <p:cNvSpPr>
              <a:spLocks noChangeShapeType="1"/>
            </p:cNvSpPr>
            <p:nvPr/>
          </p:nvSpPr>
          <p:spPr bwMode="auto">
            <a:xfrm flipV="1">
              <a:off x="1301" y="1257"/>
              <a:ext cx="1" cy="19"/>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grpSp>
      <p:grpSp>
        <p:nvGrpSpPr>
          <p:cNvPr id="61" name="Group 56"/>
          <p:cNvGrpSpPr>
            <a:grpSpLocks/>
          </p:cNvGrpSpPr>
          <p:nvPr/>
        </p:nvGrpSpPr>
        <p:grpSpPr bwMode="auto">
          <a:xfrm>
            <a:off x="1371600" y="4572000"/>
            <a:ext cx="2179638" cy="1447800"/>
            <a:chOff x="832" y="1344"/>
            <a:chExt cx="1136" cy="1024"/>
          </a:xfrm>
        </p:grpSpPr>
        <p:sp>
          <p:nvSpPr>
            <p:cNvPr id="62" name="Oval 57"/>
            <p:cNvSpPr>
              <a:spLocks noChangeArrowheads="1"/>
            </p:cNvSpPr>
            <p:nvPr/>
          </p:nvSpPr>
          <p:spPr bwMode="auto">
            <a:xfrm>
              <a:off x="1220" y="1344"/>
              <a:ext cx="495" cy="424"/>
            </a:xfrm>
            <a:prstGeom prst="ellipse">
              <a:avLst/>
            </a:prstGeom>
            <a:solidFill>
              <a:srgbClr val="99CCFF"/>
            </a:solidFill>
            <a:ln w="9525">
              <a:solidFill>
                <a:srgbClr val="99CCFF"/>
              </a:solidFill>
              <a:round/>
              <a:headEnd/>
              <a:tailEnd/>
            </a:ln>
          </p:spPr>
          <p:txBody>
            <a:bodyPr/>
            <a:lstStyle/>
            <a:p>
              <a:endParaRPr lang="en-US" b="0">
                <a:solidFill>
                  <a:srgbClr val="0000FF"/>
                </a:solidFill>
                <a:latin typeface="+mn-lt"/>
              </a:endParaRPr>
            </a:p>
          </p:txBody>
        </p:sp>
        <p:sp>
          <p:nvSpPr>
            <p:cNvPr id="63" name="Oval 58"/>
            <p:cNvSpPr>
              <a:spLocks noChangeArrowheads="1"/>
            </p:cNvSpPr>
            <p:nvPr/>
          </p:nvSpPr>
          <p:spPr bwMode="auto">
            <a:xfrm>
              <a:off x="948" y="1455"/>
              <a:ext cx="379" cy="424"/>
            </a:xfrm>
            <a:prstGeom prst="ellipse">
              <a:avLst/>
            </a:prstGeom>
            <a:solidFill>
              <a:srgbClr val="99CCFF"/>
            </a:solidFill>
            <a:ln w="9525">
              <a:solidFill>
                <a:srgbClr val="99CCFF"/>
              </a:solidFill>
              <a:round/>
              <a:headEnd/>
              <a:tailEnd/>
            </a:ln>
          </p:spPr>
          <p:txBody>
            <a:bodyPr/>
            <a:lstStyle/>
            <a:p>
              <a:endParaRPr lang="en-US" b="0">
                <a:solidFill>
                  <a:srgbClr val="0000FF"/>
                </a:solidFill>
                <a:latin typeface="+mn-lt"/>
              </a:endParaRPr>
            </a:p>
          </p:txBody>
        </p:sp>
        <p:sp>
          <p:nvSpPr>
            <p:cNvPr id="64" name="Oval 59"/>
            <p:cNvSpPr>
              <a:spLocks noChangeArrowheads="1"/>
            </p:cNvSpPr>
            <p:nvPr/>
          </p:nvSpPr>
          <p:spPr bwMode="auto">
            <a:xfrm>
              <a:off x="832" y="1710"/>
              <a:ext cx="256" cy="306"/>
            </a:xfrm>
            <a:prstGeom prst="ellipse">
              <a:avLst/>
            </a:prstGeom>
            <a:solidFill>
              <a:srgbClr val="99CCFF"/>
            </a:solidFill>
            <a:ln w="9525">
              <a:solidFill>
                <a:srgbClr val="99CCFF"/>
              </a:solidFill>
              <a:round/>
              <a:headEnd/>
              <a:tailEnd/>
            </a:ln>
          </p:spPr>
          <p:txBody>
            <a:bodyPr/>
            <a:lstStyle/>
            <a:p>
              <a:endParaRPr lang="en-US" b="0">
                <a:solidFill>
                  <a:srgbClr val="0000FF"/>
                </a:solidFill>
                <a:latin typeface="+mn-lt"/>
              </a:endParaRPr>
            </a:p>
          </p:txBody>
        </p:sp>
        <p:sp>
          <p:nvSpPr>
            <p:cNvPr id="65" name="Oval 60"/>
            <p:cNvSpPr>
              <a:spLocks noChangeArrowheads="1"/>
            </p:cNvSpPr>
            <p:nvPr/>
          </p:nvSpPr>
          <p:spPr bwMode="auto">
            <a:xfrm>
              <a:off x="909" y="1862"/>
              <a:ext cx="435" cy="442"/>
            </a:xfrm>
            <a:prstGeom prst="ellipse">
              <a:avLst/>
            </a:prstGeom>
            <a:solidFill>
              <a:srgbClr val="99CCFF"/>
            </a:solidFill>
            <a:ln w="9525">
              <a:solidFill>
                <a:srgbClr val="99CCFF"/>
              </a:solidFill>
              <a:round/>
              <a:headEnd/>
              <a:tailEnd/>
            </a:ln>
          </p:spPr>
          <p:txBody>
            <a:bodyPr/>
            <a:lstStyle/>
            <a:p>
              <a:endParaRPr lang="en-US" b="0">
                <a:solidFill>
                  <a:srgbClr val="0000FF"/>
                </a:solidFill>
                <a:latin typeface="+mn-lt"/>
              </a:endParaRPr>
            </a:p>
          </p:txBody>
        </p:sp>
        <p:sp>
          <p:nvSpPr>
            <p:cNvPr id="66" name="Oval 61"/>
            <p:cNvSpPr>
              <a:spLocks noChangeArrowheads="1"/>
            </p:cNvSpPr>
            <p:nvPr/>
          </p:nvSpPr>
          <p:spPr bwMode="auto">
            <a:xfrm>
              <a:off x="1086" y="1924"/>
              <a:ext cx="671" cy="444"/>
            </a:xfrm>
            <a:prstGeom prst="ellipse">
              <a:avLst/>
            </a:prstGeom>
            <a:solidFill>
              <a:srgbClr val="99CCFF"/>
            </a:solidFill>
            <a:ln w="9525">
              <a:solidFill>
                <a:srgbClr val="99CCFF"/>
              </a:solidFill>
              <a:round/>
              <a:headEnd/>
              <a:tailEnd/>
            </a:ln>
          </p:spPr>
          <p:txBody>
            <a:bodyPr/>
            <a:lstStyle/>
            <a:p>
              <a:endParaRPr lang="en-US" b="0">
                <a:solidFill>
                  <a:srgbClr val="0000FF"/>
                </a:solidFill>
                <a:latin typeface="+mn-lt"/>
              </a:endParaRPr>
            </a:p>
          </p:txBody>
        </p:sp>
        <p:sp>
          <p:nvSpPr>
            <p:cNvPr id="67" name="Oval 62"/>
            <p:cNvSpPr>
              <a:spLocks noChangeArrowheads="1"/>
            </p:cNvSpPr>
            <p:nvPr/>
          </p:nvSpPr>
          <p:spPr bwMode="auto">
            <a:xfrm>
              <a:off x="1605" y="1488"/>
              <a:ext cx="311" cy="312"/>
            </a:xfrm>
            <a:prstGeom prst="ellipse">
              <a:avLst/>
            </a:prstGeom>
            <a:solidFill>
              <a:srgbClr val="99CCFF"/>
            </a:solidFill>
            <a:ln w="9525">
              <a:solidFill>
                <a:srgbClr val="99CCFF"/>
              </a:solidFill>
              <a:round/>
              <a:headEnd/>
              <a:tailEnd/>
            </a:ln>
          </p:spPr>
          <p:txBody>
            <a:bodyPr/>
            <a:lstStyle/>
            <a:p>
              <a:endParaRPr lang="en-US" b="0">
                <a:solidFill>
                  <a:srgbClr val="0000FF"/>
                </a:solidFill>
                <a:latin typeface="+mn-lt"/>
              </a:endParaRPr>
            </a:p>
          </p:txBody>
        </p:sp>
        <p:sp>
          <p:nvSpPr>
            <p:cNvPr id="68" name="Oval 63"/>
            <p:cNvSpPr>
              <a:spLocks noChangeArrowheads="1"/>
            </p:cNvSpPr>
            <p:nvPr/>
          </p:nvSpPr>
          <p:spPr bwMode="auto">
            <a:xfrm>
              <a:off x="1602" y="1681"/>
              <a:ext cx="366" cy="333"/>
            </a:xfrm>
            <a:prstGeom prst="ellipse">
              <a:avLst/>
            </a:prstGeom>
            <a:solidFill>
              <a:srgbClr val="99CCFF"/>
            </a:solidFill>
            <a:ln w="9525">
              <a:solidFill>
                <a:srgbClr val="99CCFF"/>
              </a:solidFill>
              <a:round/>
              <a:headEnd/>
              <a:tailEnd/>
            </a:ln>
          </p:spPr>
          <p:txBody>
            <a:bodyPr/>
            <a:lstStyle/>
            <a:p>
              <a:endParaRPr lang="en-US" b="0">
                <a:solidFill>
                  <a:srgbClr val="0000FF"/>
                </a:solidFill>
                <a:latin typeface="+mn-lt"/>
              </a:endParaRPr>
            </a:p>
          </p:txBody>
        </p:sp>
        <p:sp>
          <p:nvSpPr>
            <p:cNvPr id="69" name="Oval 64"/>
            <p:cNvSpPr>
              <a:spLocks noChangeArrowheads="1"/>
            </p:cNvSpPr>
            <p:nvPr/>
          </p:nvSpPr>
          <p:spPr bwMode="auto">
            <a:xfrm>
              <a:off x="1569" y="1751"/>
              <a:ext cx="364" cy="547"/>
            </a:xfrm>
            <a:prstGeom prst="ellipse">
              <a:avLst/>
            </a:prstGeom>
            <a:solidFill>
              <a:srgbClr val="99CCFF"/>
            </a:solidFill>
            <a:ln w="9525">
              <a:solidFill>
                <a:srgbClr val="99CCFF"/>
              </a:solidFill>
              <a:round/>
              <a:headEnd/>
              <a:tailEnd/>
            </a:ln>
          </p:spPr>
          <p:txBody>
            <a:bodyPr/>
            <a:lstStyle/>
            <a:p>
              <a:endParaRPr lang="en-US" b="0">
                <a:solidFill>
                  <a:srgbClr val="0000FF"/>
                </a:solidFill>
                <a:latin typeface="+mn-lt"/>
              </a:endParaRPr>
            </a:p>
          </p:txBody>
        </p:sp>
        <p:sp>
          <p:nvSpPr>
            <p:cNvPr id="70" name="Oval 65"/>
            <p:cNvSpPr>
              <a:spLocks noChangeArrowheads="1"/>
            </p:cNvSpPr>
            <p:nvPr/>
          </p:nvSpPr>
          <p:spPr bwMode="auto">
            <a:xfrm>
              <a:off x="912" y="1434"/>
              <a:ext cx="1008" cy="918"/>
            </a:xfrm>
            <a:prstGeom prst="ellipse">
              <a:avLst/>
            </a:prstGeom>
            <a:solidFill>
              <a:srgbClr val="99CCFF"/>
            </a:solidFill>
            <a:ln w="9525">
              <a:solidFill>
                <a:srgbClr val="99CCFF"/>
              </a:solidFill>
              <a:round/>
              <a:headEnd/>
              <a:tailEnd/>
            </a:ln>
          </p:spPr>
          <p:txBody>
            <a:bodyPr/>
            <a:lstStyle/>
            <a:p>
              <a:endParaRPr lang="en-US" b="0">
                <a:solidFill>
                  <a:srgbClr val="0000FF"/>
                </a:solidFill>
                <a:latin typeface="+mn-lt"/>
              </a:endParaRPr>
            </a:p>
          </p:txBody>
        </p:sp>
      </p:grpSp>
      <p:grpSp>
        <p:nvGrpSpPr>
          <p:cNvPr id="71" name="Group 66"/>
          <p:cNvGrpSpPr>
            <a:grpSpLocks/>
          </p:cNvGrpSpPr>
          <p:nvPr/>
        </p:nvGrpSpPr>
        <p:grpSpPr bwMode="auto">
          <a:xfrm>
            <a:off x="5440364" y="4572000"/>
            <a:ext cx="2179637" cy="1447800"/>
            <a:chOff x="832" y="1344"/>
            <a:chExt cx="1136" cy="1024"/>
          </a:xfrm>
        </p:grpSpPr>
        <p:sp>
          <p:nvSpPr>
            <p:cNvPr id="72" name="Oval 67"/>
            <p:cNvSpPr>
              <a:spLocks noChangeArrowheads="1"/>
            </p:cNvSpPr>
            <p:nvPr/>
          </p:nvSpPr>
          <p:spPr bwMode="auto">
            <a:xfrm>
              <a:off x="1220" y="1344"/>
              <a:ext cx="495" cy="424"/>
            </a:xfrm>
            <a:prstGeom prst="ellipse">
              <a:avLst/>
            </a:prstGeom>
            <a:solidFill>
              <a:srgbClr val="99FF66"/>
            </a:solidFill>
            <a:ln w="9525">
              <a:solidFill>
                <a:srgbClr val="99FF66"/>
              </a:solidFill>
              <a:round/>
              <a:headEnd/>
              <a:tailEnd/>
            </a:ln>
          </p:spPr>
          <p:txBody>
            <a:bodyPr/>
            <a:lstStyle/>
            <a:p>
              <a:endParaRPr lang="en-US" b="0">
                <a:latin typeface="+mn-lt"/>
              </a:endParaRPr>
            </a:p>
          </p:txBody>
        </p:sp>
        <p:sp>
          <p:nvSpPr>
            <p:cNvPr id="73" name="Oval 68"/>
            <p:cNvSpPr>
              <a:spLocks noChangeArrowheads="1"/>
            </p:cNvSpPr>
            <p:nvPr/>
          </p:nvSpPr>
          <p:spPr bwMode="auto">
            <a:xfrm>
              <a:off x="948" y="1455"/>
              <a:ext cx="379" cy="424"/>
            </a:xfrm>
            <a:prstGeom prst="ellipse">
              <a:avLst/>
            </a:prstGeom>
            <a:solidFill>
              <a:srgbClr val="99FF66"/>
            </a:solidFill>
            <a:ln w="9525">
              <a:solidFill>
                <a:srgbClr val="99FF66"/>
              </a:solidFill>
              <a:round/>
              <a:headEnd/>
              <a:tailEnd/>
            </a:ln>
          </p:spPr>
          <p:txBody>
            <a:bodyPr/>
            <a:lstStyle/>
            <a:p>
              <a:endParaRPr lang="en-US" b="0">
                <a:latin typeface="+mn-lt"/>
              </a:endParaRPr>
            </a:p>
          </p:txBody>
        </p:sp>
        <p:sp>
          <p:nvSpPr>
            <p:cNvPr id="74" name="Oval 69"/>
            <p:cNvSpPr>
              <a:spLocks noChangeArrowheads="1"/>
            </p:cNvSpPr>
            <p:nvPr/>
          </p:nvSpPr>
          <p:spPr bwMode="auto">
            <a:xfrm>
              <a:off x="832" y="1710"/>
              <a:ext cx="256" cy="306"/>
            </a:xfrm>
            <a:prstGeom prst="ellipse">
              <a:avLst/>
            </a:prstGeom>
            <a:solidFill>
              <a:srgbClr val="99FF66"/>
            </a:solidFill>
            <a:ln w="9525">
              <a:solidFill>
                <a:srgbClr val="99FF66"/>
              </a:solidFill>
              <a:round/>
              <a:headEnd/>
              <a:tailEnd/>
            </a:ln>
          </p:spPr>
          <p:txBody>
            <a:bodyPr/>
            <a:lstStyle/>
            <a:p>
              <a:endParaRPr lang="en-US" b="0">
                <a:latin typeface="+mn-lt"/>
              </a:endParaRPr>
            </a:p>
          </p:txBody>
        </p:sp>
        <p:sp>
          <p:nvSpPr>
            <p:cNvPr id="75" name="Oval 70"/>
            <p:cNvSpPr>
              <a:spLocks noChangeArrowheads="1"/>
            </p:cNvSpPr>
            <p:nvPr/>
          </p:nvSpPr>
          <p:spPr bwMode="auto">
            <a:xfrm>
              <a:off x="909" y="1862"/>
              <a:ext cx="435" cy="442"/>
            </a:xfrm>
            <a:prstGeom prst="ellipse">
              <a:avLst/>
            </a:prstGeom>
            <a:solidFill>
              <a:srgbClr val="99FF66"/>
            </a:solidFill>
            <a:ln w="9525">
              <a:solidFill>
                <a:srgbClr val="99FF66"/>
              </a:solidFill>
              <a:round/>
              <a:headEnd/>
              <a:tailEnd/>
            </a:ln>
          </p:spPr>
          <p:txBody>
            <a:bodyPr/>
            <a:lstStyle/>
            <a:p>
              <a:endParaRPr lang="en-US" b="0">
                <a:latin typeface="+mn-lt"/>
              </a:endParaRPr>
            </a:p>
          </p:txBody>
        </p:sp>
        <p:sp>
          <p:nvSpPr>
            <p:cNvPr id="76" name="Oval 71"/>
            <p:cNvSpPr>
              <a:spLocks noChangeArrowheads="1"/>
            </p:cNvSpPr>
            <p:nvPr/>
          </p:nvSpPr>
          <p:spPr bwMode="auto">
            <a:xfrm>
              <a:off x="1086" y="1924"/>
              <a:ext cx="671" cy="444"/>
            </a:xfrm>
            <a:prstGeom prst="ellipse">
              <a:avLst/>
            </a:prstGeom>
            <a:solidFill>
              <a:srgbClr val="99FF66"/>
            </a:solidFill>
            <a:ln w="9525">
              <a:solidFill>
                <a:srgbClr val="99FF66"/>
              </a:solidFill>
              <a:round/>
              <a:headEnd/>
              <a:tailEnd/>
            </a:ln>
          </p:spPr>
          <p:txBody>
            <a:bodyPr/>
            <a:lstStyle/>
            <a:p>
              <a:endParaRPr lang="en-US" b="0">
                <a:latin typeface="+mn-lt"/>
              </a:endParaRPr>
            </a:p>
          </p:txBody>
        </p:sp>
        <p:sp>
          <p:nvSpPr>
            <p:cNvPr id="77" name="Oval 72"/>
            <p:cNvSpPr>
              <a:spLocks noChangeArrowheads="1"/>
            </p:cNvSpPr>
            <p:nvPr/>
          </p:nvSpPr>
          <p:spPr bwMode="auto">
            <a:xfrm>
              <a:off x="1605" y="1488"/>
              <a:ext cx="311" cy="312"/>
            </a:xfrm>
            <a:prstGeom prst="ellipse">
              <a:avLst/>
            </a:prstGeom>
            <a:solidFill>
              <a:srgbClr val="99FF66"/>
            </a:solidFill>
            <a:ln w="9525">
              <a:solidFill>
                <a:srgbClr val="99FF66"/>
              </a:solidFill>
              <a:round/>
              <a:headEnd/>
              <a:tailEnd/>
            </a:ln>
          </p:spPr>
          <p:txBody>
            <a:bodyPr/>
            <a:lstStyle/>
            <a:p>
              <a:endParaRPr lang="en-US" b="0">
                <a:latin typeface="+mn-lt"/>
              </a:endParaRPr>
            </a:p>
          </p:txBody>
        </p:sp>
        <p:sp>
          <p:nvSpPr>
            <p:cNvPr id="78" name="Oval 73"/>
            <p:cNvSpPr>
              <a:spLocks noChangeArrowheads="1"/>
            </p:cNvSpPr>
            <p:nvPr/>
          </p:nvSpPr>
          <p:spPr bwMode="auto">
            <a:xfrm>
              <a:off x="1602" y="1681"/>
              <a:ext cx="366" cy="333"/>
            </a:xfrm>
            <a:prstGeom prst="ellipse">
              <a:avLst/>
            </a:prstGeom>
            <a:solidFill>
              <a:srgbClr val="99FF66"/>
            </a:solidFill>
            <a:ln w="9525">
              <a:solidFill>
                <a:srgbClr val="99FF66"/>
              </a:solidFill>
              <a:round/>
              <a:headEnd/>
              <a:tailEnd/>
            </a:ln>
          </p:spPr>
          <p:txBody>
            <a:bodyPr/>
            <a:lstStyle/>
            <a:p>
              <a:endParaRPr lang="en-US" b="0">
                <a:latin typeface="+mn-lt"/>
              </a:endParaRPr>
            </a:p>
          </p:txBody>
        </p:sp>
        <p:sp>
          <p:nvSpPr>
            <p:cNvPr id="79" name="Oval 74"/>
            <p:cNvSpPr>
              <a:spLocks noChangeArrowheads="1"/>
            </p:cNvSpPr>
            <p:nvPr/>
          </p:nvSpPr>
          <p:spPr bwMode="auto">
            <a:xfrm>
              <a:off x="1569" y="1751"/>
              <a:ext cx="364" cy="547"/>
            </a:xfrm>
            <a:prstGeom prst="ellipse">
              <a:avLst/>
            </a:prstGeom>
            <a:solidFill>
              <a:srgbClr val="99FF66"/>
            </a:solidFill>
            <a:ln w="9525">
              <a:solidFill>
                <a:srgbClr val="99FF66"/>
              </a:solidFill>
              <a:round/>
              <a:headEnd/>
              <a:tailEnd/>
            </a:ln>
          </p:spPr>
          <p:txBody>
            <a:bodyPr/>
            <a:lstStyle/>
            <a:p>
              <a:endParaRPr lang="en-US" b="0">
                <a:latin typeface="+mn-lt"/>
              </a:endParaRPr>
            </a:p>
          </p:txBody>
        </p:sp>
        <p:sp>
          <p:nvSpPr>
            <p:cNvPr id="80" name="Oval 75"/>
            <p:cNvSpPr>
              <a:spLocks noChangeArrowheads="1"/>
            </p:cNvSpPr>
            <p:nvPr/>
          </p:nvSpPr>
          <p:spPr bwMode="auto">
            <a:xfrm>
              <a:off x="912" y="1434"/>
              <a:ext cx="1008" cy="918"/>
            </a:xfrm>
            <a:prstGeom prst="ellipse">
              <a:avLst/>
            </a:prstGeom>
            <a:solidFill>
              <a:srgbClr val="99FF66"/>
            </a:solidFill>
            <a:ln w="9525">
              <a:solidFill>
                <a:srgbClr val="99FF66"/>
              </a:solidFill>
              <a:round/>
              <a:headEnd/>
              <a:tailEnd/>
            </a:ln>
          </p:spPr>
          <p:txBody>
            <a:bodyPr/>
            <a:lstStyle/>
            <a:p>
              <a:endParaRPr lang="en-US" b="0">
                <a:latin typeface="+mn-lt"/>
              </a:endParaRPr>
            </a:p>
          </p:txBody>
        </p:sp>
      </p:grpSp>
      <p:grpSp>
        <p:nvGrpSpPr>
          <p:cNvPr id="81" name="Group 76"/>
          <p:cNvGrpSpPr>
            <a:grpSpLocks/>
          </p:cNvGrpSpPr>
          <p:nvPr/>
        </p:nvGrpSpPr>
        <p:grpSpPr bwMode="auto">
          <a:xfrm>
            <a:off x="3276600" y="3962401"/>
            <a:ext cx="2438400" cy="1447800"/>
            <a:chOff x="832" y="1344"/>
            <a:chExt cx="1136" cy="1024"/>
          </a:xfrm>
        </p:grpSpPr>
        <p:sp>
          <p:nvSpPr>
            <p:cNvPr id="82" name="Oval 77"/>
            <p:cNvSpPr>
              <a:spLocks noChangeArrowheads="1"/>
            </p:cNvSpPr>
            <p:nvPr/>
          </p:nvSpPr>
          <p:spPr bwMode="auto">
            <a:xfrm>
              <a:off x="1220" y="1344"/>
              <a:ext cx="495" cy="424"/>
            </a:xfrm>
            <a:prstGeom prst="ellipse">
              <a:avLst/>
            </a:prstGeom>
            <a:solidFill>
              <a:srgbClr val="FFCC00"/>
            </a:solidFill>
            <a:ln w="9525">
              <a:solidFill>
                <a:srgbClr val="FFCC00"/>
              </a:solidFill>
              <a:round/>
              <a:headEnd/>
              <a:tailEnd/>
            </a:ln>
          </p:spPr>
          <p:txBody>
            <a:bodyPr/>
            <a:lstStyle/>
            <a:p>
              <a:endParaRPr lang="en-US" b="0">
                <a:latin typeface="+mn-lt"/>
              </a:endParaRPr>
            </a:p>
          </p:txBody>
        </p:sp>
        <p:sp>
          <p:nvSpPr>
            <p:cNvPr id="83" name="Oval 78"/>
            <p:cNvSpPr>
              <a:spLocks noChangeArrowheads="1"/>
            </p:cNvSpPr>
            <p:nvPr/>
          </p:nvSpPr>
          <p:spPr bwMode="auto">
            <a:xfrm>
              <a:off x="948" y="1455"/>
              <a:ext cx="379" cy="424"/>
            </a:xfrm>
            <a:prstGeom prst="ellipse">
              <a:avLst/>
            </a:prstGeom>
            <a:solidFill>
              <a:srgbClr val="FFCC00"/>
            </a:solidFill>
            <a:ln w="9525">
              <a:solidFill>
                <a:srgbClr val="FFCC00"/>
              </a:solidFill>
              <a:round/>
              <a:headEnd/>
              <a:tailEnd/>
            </a:ln>
          </p:spPr>
          <p:txBody>
            <a:bodyPr/>
            <a:lstStyle/>
            <a:p>
              <a:endParaRPr lang="en-US" b="0">
                <a:latin typeface="+mn-lt"/>
              </a:endParaRPr>
            </a:p>
          </p:txBody>
        </p:sp>
        <p:sp>
          <p:nvSpPr>
            <p:cNvPr id="84" name="Oval 79"/>
            <p:cNvSpPr>
              <a:spLocks noChangeArrowheads="1"/>
            </p:cNvSpPr>
            <p:nvPr/>
          </p:nvSpPr>
          <p:spPr bwMode="auto">
            <a:xfrm>
              <a:off x="832" y="1710"/>
              <a:ext cx="256" cy="306"/>
            </a:xfrm>
            <a:prstGeom prst="ellipse">
              <a:avLst/>
            </a:prstGeom>
            <a:solidFill>
              <a:srgbClr val="FFCC00"/>
            </a:solidFill>
            <a:ln w="9525">
              <a:solidFill>
                <a:srgbClr val="FFCC00"/>
              </a:solidFill>
              <a:round/>
              <a:headEnd/>
              <a:tailEnd/>
            </a:ln>
          </p:spPr>
          <p:txBody>
            <a:bodyPr/>
            <a:lstStyle/>
            <a:p>
              <a:endParaRPr lang="en-US" b="0">
                <a:latin typeface="+mn-lt"/>
              </a:endParaRPr>
            </a:p>
          </p:txBody>
        </p:sp>
        <p:sp>
          <p:nvSpPr>
            <p:cNvPr id="85" name="Oval 80"/>
            <p:cNvSpPr>
              <a:spLocks noChangeArrowheads="1"/>
            </p:cNvSpPr>
            <p:nvPr/>
          </p:nvSpPr>
          <p:spPr bwMode="auto">
            <a:xfrm>
              <a:off x="909" y="1862"/>
              <a:ext cx="435" cy="442"/>
            </a:xfrm>
            <a:prstGeom prst="ellipse">
              <a:avLst/>
            </a:prstGeom>
            <a:solidFill>
              <a:srgbClr val="FFCC00"/>
            </a:solidFill>
            <a:ln w="9525">
              <a:solidFill>
                <a:srgbClr val="FFCC00"/>
              </a:solidFill>
              <a:round/>
              <a:headEnd/>
              <a:tailEnd/>
            </a:ln>
          </p:spPr>
          <p:txBody>
            <a:bodyPr/>
            <a:lstStyle/>
            <a:p>
              <a:endParaRPr lang="en-US" b="0">
                <a:latin typeface="+mn-lt"/>
              </a:endParaRPr>
            </a:p>
          </p:txBody>
        </p:sp>
        <p:sp>
          <p:nvSpPr>
            <p:cNvPr id="86" name="Oval 81"/>
            <p:cNvSpPr>
              <a:spLocks noChangeArrowheads="1"/>
            </p:cNvSpPr>
            <p:nvPr/>
          </p:nvSpPr>
          <p:spPr bwMode="auto">
            <a:xfrm>
              <a:off x="1086" y="1924"/>
              <a:ext cx="671" cy="444"/>
            </a:xfrm>
            <a:prstGeom prst="ellipse">
              <a:avLst/>
            </a:prstGeom>
            <a:solidFill>
              <a:srgbClr val="FFCC00"/>
            </a:solidFill>
            <a:ln w="9525">
              <a:solidFill>
                <a:srgbClr val="FFCC00"/>
              </a:solidFill>
              <a:round/>
              <a:headEnd/>
              <a:tailEnd/>
            </a:ln>
          </p:spPr>
          <p:txBody>
            <a:bodyPr/>
            <a:lstStyle/>
            <a:p>
              <a:endParaRPr lang="en-US" b="0">
                <a:latin typeface="+mn-lt"/>
              </a:endParaRPr>
            </a:p>
          </p:txBody>
        </p:sp>
        <p:sp>
          <p:nvSpPr>
            <p:cNvPr id="87" name="Oval 82"/>
            <p:cNvSpPr>
              <a:spLocks noChangeArrowheads="1"/>
            </p:cNvSpPr>
            <p:nvPr/>
          </p:nvSpPr>
          <p:spPr bwMode="auto">
            <a:xfrm>
              <a:off x="1605" y="1488"/>
              <a:ext cx="311" cy="312"/>
            </a:xfrm>
            <a:prstGeom prst="ellipse">
              <a:avLst/>
            </a:prstGeom>
            <a:solidFill>
              <a:srgbClr val="FFCC00"/>
            </a:solidFill>
            <a:ln w="9525">
              <a:solidFill>
                <a:srgbClr val="FFCC00"/>
              </a:solidFill>
              <a:round/>
              <a:headEnd/>
              <a:tailEnd/>
            </a:ln>
          </p:spPr>
          <p:txBody>
            <a:bodyPr/>
            <a:lstStyle/>
            <a:p>
              <a:endParaRPr lang="en-US" b="0">
                <a:latin typeface="+mn-lt"/>
              </a:endParaRPr>
            </a:p>
          </p:txBody>
        </p:sp>
        <p:sp>
          <p:nvSpPr>
            <p:cNvPr id="88" name="Oval 83"/>
            <p:cNvSpPr>
              <a:spLocks noChangeArrowheads="1"/>
            </p:cNvSpPr>
            <p:nvPr/>
          </p:nvSpPr>
          <p:spPr bwMode="auto">
            <a:xfrm>
              <a:off x="1602" y="1681"/>
              <a:ext cx="366" cy="333"/>
            </a:xfrm>
            <a:prstGeom prst="ellipse">
              <a:avLst/>
            </a:prstGeom>
            <a:solidFill>
              <a:srgbClr val="FFCC00"/>
            </a:solidFill>
            <a:ln w="9525">
              <a:solidFill>
                <a:srgbClr val="FFCC00"/>
              </a:solidFill>
              <a:round/>
              <a:headEnd/>
              <a:tailEnd/>
            </a:ln>
          </p:spPr>
          <p:txBody>
            <a:bodyPr/>
            <a:lstStyle/>
            <a:p>
              <a:endParaRPr lang="en-US" b="0">
                <a:latin typeface="+mn-lt"/>
              </a:endParaRPr>
            </a:p>
          </p:txBody>
        </p:sp>
        <p:sp>
          <p:nvSpPr>
            <p:cNvPr id="89" name="Oval 84"/>
            <p:cNvSpPr>
              <a:spLocks noChangeArrowheads="1"/>
            </p:cNvSpPr>
            <p:nvPr/>
          </p:nvSpPr>
          <p:spPr bwMode="auto">
            <a:xfrm>
              <a:off x="1569" y="1751"/>
              <a:ext cx="364" cy="547"/>
            </a:xfrm>
            <a:prstGeom prst="ellipse">
              <a:avLst/>
            </a:prstGeom>
            <a:solidFill>
              <a:srgbClr val="FFCC00"/>
            </a:solidFill>
            <a:ln w="9525">
              <a:solidFill>
                <a:srgbClr val="FFCC00"/>
              </a:solidFill>
              <a:round/>
              <a:headEnd/>
              <a:tailEnd/>
            </a:ln>
          </p:spPr>
          <p:txBody>
            <a:bodyPr/>
            <a:lstStyle/>
            <a:p>
              <a:endParaRPr lang="en-US" b="0">
                <a:latin typeface="+mn-lt"/>
              </a:endParaRPr>
            </a:p>
          </p:txBody>
        </p:sp>
        <p:sp>
          <p:nvSpPr>
            <p:cNvPr id="90" name="Oval 85"/>
            <p:cNvSpPr>
              <a:spLocks noChangeArrowheads="1"/>
            </p:cNvSpPr>
            <p:nvPr/>
          </p:nvSpPr>
          <p:spPr bwMode="auto">
            <a:xfrm>
              <a:off x="912" y="1434"/>
              <a:ext cx="1008" cy="918"/>
            </a:xfrm>
            <a:prstGeom prst="ellipse">
              <a:avLst/>
            </a:prstGeom>
            <a:solidFill>
              <a:srgbClr val="FFCC00"/>
            </a:solidFill>
            <a:ln w="9525">
              <a:solidFill>
                <a:srgbClr val="FFCC00"/>
              </a:solidFill>
              <a:round/>
              <a:headEnd/>
              <a:tailEnd/>
            </a:ln>
          </p:spPr>
          <p:txBody>
            <a:bodyPr/>
            <a:lstStyle/>
            <a:p>
              <a:endParaRPr lang="en-US" b="0">
                <a:latin typeface="+mn-lt"/>
              </a:endParaRPr>
            </a:p>
          </p:txBody>
        </p:sp>
      </p:grpSp>
      <p:sp>
        <p:nvSpPr>
          <p:cNvPr id="92" name="Text Box 87"/>
          <p:cNvSpPr txBox="1">
            <a:spLocks noChangeArrowheads="1"/>
          </p:cNvSpPr>
          <p:nvPr/>
        </p:nvSpPr>
        <p:spPr bwMode="auto">
          <a:xfrm>
            <a:off x="252488" y="6143637"/>
            <a:ext cx="867111" cy="335935"/>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r>
              <a:rPr lang="en-US">
                <a:latin typeface="+mn-lt"/>
              </a:rPr>
              <a:t>Clients</a:t>
            </a:r>
          </a:p>
        </p:txBody>
      </p:sp>
      <p:sp>
        <p:nvSpPr>
          <p:cNvPr id="93" name="Freeform 88"/>
          <p:cNvSpPr>
            <a:spLocks/>
          </p:cNvSpPr>
          <p:nvPr/>
        </p:nvSpPr>
        <p:spPr bwMode="auto">
          <a:xfrm>
            <a:off x="1525600" y="3881439"/>
            <a:ext cx="3043237" cy="2211387"/>
          </a:xfrm>
          <a:custGeom>
            <a:avLst/>
            <a:gdLst>
              <a:gd name="T0" fmla="*/ 1920 w 1920"/>
              <a:gd name="T1" fmla="*/ 0 h 1392"/>
              <a:gd name="T2" fmla="*/ 1776 w 1920"/>
              <a:gd name="T3" fmla="*/ 192 h 1392"/>
              <a:gd name="T4" fmla="*/ 1488 w 1920"/>
              <a:gd name="T5" fmla="*/ 288 h 1392"/>
              <a:gd name="T6" fmla="*/ 864 w 1920"/>
              <a:gd name="T7" fmla="*/ 672 h 1392"/>
              <a:gd name="T8" fmla="*/ 288 w 1920"/>
              <a:gd name="T9" fmla="*/ 1056 h 1392"/>
              <a:gd name="T10" fmla="*/ 0 w 1920"/>
              <a:gd name="T11" fmla="*/ 1392 h 1392"/>
            </a:gdLst>
            <a:ahLst/>
            <a:cxnLst>
              <a:cxn ang="0">
                <a:pos x="T0" y="T1"/>
              </a:cxn>
              <a:cxn ang="0">
                <a:pos x="T2" y="T3"/>
              </a:cxn>
              <a:cxn ang="0">
                <a:pos x="T4" y="T5"/>
              </a:cxn>
              <a:cxn ang="0">
                <a:pos x="T6" y="T7"/>
              </a:cxn>
              <a:cxn ang="0">
                <a:pos x="T8" y="T9"/>
              </a:cxn>
              <a:cxn ang="0">
                <a:pos x="T10" y="T11"/>
              </a:cxn>
            </a:cxnLst>
            <a:rect l="0" t="0" r="r" b="b"/>
            <a:pathLst>
              <a:path w="1920" h="1392">
                <a:moveTo>
                  <a:pt x="1920" y="0"/>
                </a:moveTo>
                <a:lnTo>
                  <a:pt x="1776" y="192"/>
                </a:lnTo>
                <a:lnTo>
                  <a:pt x="1488" y="288"/>
                </a:lnTo>
                <a:lnTo>
                  <a:pt x="864" y="672"/>
                </a:lnTo>
                <a:lnTo>
                  <a:pt x="288" y="1056"/>
                </a:lnTo>
                <a:lnTo>
                  <a:pt x="0" y="1392"/>
                </a:lnTo>
              </a:path>
            </a:pathLst>
          </a:custGeom>
          <a:noFill/>
          <a:ln w="25400" cap="flat" cmpd="sng">
            <a:solidFill>
              <a:schemeClr val="tx2"/>
            </a:solidFill>
            <a:prstDash val="solid"/>
            <a:round/>
            <a:headEnd type="none" w="med" len="med"/>
            <a:tailEnd type="triangle" w="med" len="med"/>
          </a:ln>
          <a:effectLst/>
          <a:extLst>
            <a:ext uri="{909E8E84-426E-40dd-AFC4-6F175D3DCCD1}">
              <a14:hiddenFill xmlns="" xmlns:a14="http://schemas.microsoft.com/office/drawing/2010/main">
                <a:solidFill>
                  <a:schemeClr val="bg1"/>
                </a:solidFill>
              </a14:hiddenFill>
            </a:ext>
            <a:ext uri="{AF507438-7753-43e0-B8FC-AC1667EBCBE1}">
              <a14:hiddenEffects xmlns="" xmlns:a14="http://schemas.microsoft.com/office/drawing/2010/main">
                <a:effectLst>
                  <a:outerShdw blurRad="63500" dist="35921" dir="2700000" algn="ctr" rotWithShape="0">
                    <a:schemeClr val="bg2"/>
                  </a:outerShdw>
                </a:effectLst>
              </a14:hiddenEffects>
            </a:ext>
          </a:extLst>
        </p:spPr>
        <p:txBody>
          <a:bodyPr lIns="90431" tIns="44423" rIns="90431" bIns="44423"/>
          <a:lstStyle/>
          <a:p>
            <a:endParaRPr lang="en-US" b="0">
              <a:latin typeface="+mn-lt"/>
            </a:endParaRPr>
          </a:p>
        </p:txBody>
      </p:sp>
      <p:sp>
        <p:nvSpPr>
          <p:cNvPr id="94" name="Freeform 89"/>
          <p:cNvSpPr>
            <a:spLocks/>
          </p:cNvSpPr>
          <p:nvPr/>
        </p:nvSpPr>
        <p:spPr bwMode="auto">
          <a:xfrm>
            <a:off x="3048000" y="3886200"/>
            <a:ext cx="1600200" cy="2209800"/>
          </a:xfrm>
          <a:custGeom>
            <a:avLst/>
            <a:gdLst>
              <a:gd name="T0" fmla="*/ 1008 w 1008"/>
              <a:gd name="T1" fmla="*/ 0 h 1296"/>
              <a:gd name="T2" fmla="*/ 864 w 1008"/>
              <a:gd name="T3" fmla="*/ 336 h 1296"/>
              <a:gd name="T4" fmla="*/ 0 w 1008"/>
              <a:gd name="T5" fmla="*/ 864 h 1296"/>
              <a:gd name="T6" fmla="*/ 0 w 1008"/>
              <a:gd name="T7" fmla="*/ 1296 h 1296"/>
            </a:gdLst>
            <a:ahLst/>
            <a:cxnLst>
              <a:cxn ang="0">
                <a:pos x="T0" y="T1"/>
              </a:cxn>
              <a:cxn ang="0">
                <a:pos x="T2" y="T3"/>
              </a:cxn>
              <a:cxn ang="0">
                <a:pos x="T4" y="T5"/>
              </a:cxn>
              <a:cxn ang="0">
                <a:pos x="T6" y="T7"/>
              </a:cxn>
            </a:cxnLst>
            <a:rect l="0" t="0" r="r" b="b"/>
            <a:pathLst>
              <a:path w="1008" h="1296">
                <a:moveTo>
                  <a:pt x="1008" y="0"/>
                </a:moveTo>
                <a:lnTo>
                  <a:pt x="864" y="336"/>
                </a:lnTo>
                <a:lnTo>
                  <a:pt x="0" y="864"/>
                </a:lnTo>
                <a:lnTo>
                  <a:pt x="0" y="1296"/>
                </a:lnTo>
              </a:path>
            </a:pathLst>
          </a:custGeom>
          <a:noFill/>
          <a:ln w="25400" cap="flat" cmpd="sng">
            <a:solidFill>
              <a:schemeClr val="tx2"/>
            </a:solidFill>
            <a:prstDash val="solid"/>
            <a:round/>
            <a:headEnd type="none" w="med" len="med"/>
            <a:tailEnd type="triangle" w="med" len="med"/>
          </a:ln>
          <a:effectLst/>
          <a:extLst>
            <a:ext uri="{909E8E84-426E-40dd-AFC4-6F175D3DCCD1}">
              <a14:hiddenFill xmlns="" xmlns:a14="http://schemas.microsoft.com/office/drawing/2010/main">
                <a:solidFill>
                  <a:schemeClr val="bg1"/>
                </a:solidFill>
              </a14:hiddenFill>
            </a:ext>
            <a:ext uri="{AF507438-7753-43e0-B8FC-AC1667EBCBE1}">
              <a14:hiddenEffects xmlns="" xmlns:a14="http://schemas.microsoft.com/office/drawing/2010/main">
                <a:effectLst>
                  <a:outerShdw blurRad="63500" dist="35921" dir="2700000" algn="ctr" rotWithShape="0">
                    <a:schemeClr val="bg2"/>
                  </a:outerShdw>
                </a:effectLst>
              </a14:hiddenEffects>
            </a:ext>
          </a:extLst>
        </p:spPr>
        <p:txBody>
          <a:bodyPr lIns="90431" tIns="44423" rIns="90431" bIns="44423"/>
          <a:lstStyle/>
          <a:p>
            <a:endParaRPr lang="en-US" b="0">
              <a:latin typeface="+mn-lt"/>
            </a:endParaRPr>
          </a:p>
        </p:txBody>
      </p:sp>
      <p:sp>
        <p:nvSpPr>
          <p:cNvPr id="95" name="Freeform 90"/>
          <p:cNvSpPr>
            <a:spLocks/>
          </p:cNvSpPr>
          <p:nvPr/>
        </p:nvSpPr>
        <p:spPr bwMode="auto">
          <a:xfrm>
            <a:off x="4724401" y="3886200"/>
            <a:ext cx="2895600" cy="2209800"/>
          </a:xfrm>
          <a:custGeom>
            <a:avLst/>
            <a:gdLst>
              <a:gd name="T0" fmla="*/ 0 w 1824"/>
              <a:gd name="T1" fmla="*/ 0 h 1392"/>
              <a:gd name="T2" fmla="*/ 384 w 1824"/>
              <a:gd name="T3" fmla="*/ 288 h 1392"/>
              <a:gd name="T4" fmla="*/ 672 w 1824"/>
              <a:gd name="T5" fmla="*/ 624 h 1392"/>
              <a:gd name="T6" fmla="*/ 1248 w 1824"/>
              <a:gd name="T7" fmla="*/ 672 h 1392"/>
              <a:gd name="T8" fmla="*/ 1824 w 1824"/>
              <a:gd name="T9" fmla="*/ 1392 h 1392"/>
            </a:gdLst>
            <a:ahLst/>
            <a:cxnLst>
              <a:cxn ang="0">
                <a:pos x="T0" y="T1"/>
              </a:cxn>
              <a:cxn ang="0">
                <a:pos x="T2" y="T3"/>
              </a:cxn>
              <a:cxn ang="0">
                <a:pos x="T4" y="T5"/>
              </a:cxn>
              <a:cxn ang="0">
                <a:pos x="T6" y="T7"/>
              </a:cxn>
              <a:cxn ang="0">
                <a:pos x="T8" y="T9"/>
              </a:cxn>
            </a:cxnLst>
            <a:rect l="0" t="0" r="r" b="b"/>
            <a:pathLst>
              <a:path w="1824" h="1392">
                <a:moveTo>
                  <a:pt x="0" y="0"/>
                </a:moveTo>
                <a:lnTo>
                  <a:pt x="384" y="288"/>
                </a:lnTo>
                <a:lnTo>
                  <a:pt x="672" y="624"/>
                </a:lnTo>
                <a:lnTo>
                  <a:pt x="1248" y="672"/>
                </a:lnTo>
                <a:lnTo>
                  <a:pt x="1824" y="1392"/>
                </a:lnTo>
              </a:path>
            </a:pathLst>
          </a:custGeom>
          <a:noFill/>
          <a:ln w="25400" cap="flat" cmpd="sng">
            <a:solidFill>
              <a:schemeClr val="tx2"/>
            </a:solidFill>
            <a:prstDash val="solid"/>
            <a:round/>
            <a:headEnd type="none" w="med" len="med"/>
            <a:tailEnd type="triangle" w="med" len="med"/>
          </a:ln>
          <a:effectLst/>
          <a:extLst>
            <a:ext uri="{909E8E84-426E-40dd-AFC4-6F175D3DCCD1}">
              <a14:hiddenFill xmlns="" xmlns:a14="http://schemas.microsoft.com/office/drawing/2010/main">
                <a:solidFill>
                  <a:schemeClr val="bg1"/>
                </a:solidFill>
              </a14:hiddenFill>
            </a:ext>
            <a:ext uri="{AF507438-7753-43e0-B8FC-AC1667EBCBE1}">
              <a14:hiddenEffects xmlns="" xmlns:a14="http://schemas.microsoft.com/office/drawing/2010/main">
                <a:effectLst>
                  <a:outerShdw blurRad="63500" dist="35921" dir="2700000" algn="ctr" rotWithShape="0">
                    <a:schemeClr val="bg2"/>
                  </a:outerShdw>
                </a:effectLst>
              </a14:hiddenEffects>
            </a:ext>
          </a:extLst>
        </p:spPr>
        <p:txBody>
          <a:bodyPr lIns="90431" tIns="44423" rIns="90431" bIns="44423"/>
          <a:lstStyle/>
          <a:p>
            <a:endParaRPr lang="en-US" b="0">
              <a:latin typeface="+mn-lt"/>
            </a:endParaRPr>
          </a:p>
        </p:txBody>
      </p:sp>
      <p:sp>
        <p:nvSpPr>
          <p:cNvPr id="96" name="Freeform 91"/>
          <p:cNvSpPr>
            <a:spLocks/>
          </p:cNvSpPr>
          <p:nvPr/>
        </p:nvSpPr>
        <p:spPr bwMode="auto">
          <a:xfrm>
            <a:off x="4648200" y="3886200"/>
            <a:ext cx="1600200" cy="2209800"/>
          </a:xfrm>
          <a:custGeom>
            <a:avLst/>
            <a:gdLst>
              <a:gd name="T0" fmla="*/ 0 w 1008"/>
              <a:gd name="T1" fmla="*/ 0 h 1392"/>
              <a:gd name="T2" fmla="*/ 384 w 1008"/>
              <a:gd name="T3" fmla="*/ 432 h 1392"/>
              <a:gd name="T4" fmla="*/ 672 w 1008"/>
              <a:gd name="T5" fmla="*/ 864 h 1392"/>
              <a:gd name="T6" fmla="*/ 912 w 1008"/>
              <a:gd name="T7" fmla="*/ 1008 h 1392"/>
              <a:gd name="T8" fmla="*/ 1008 w 1008"/>
              <a:gd name="T9" fmla="*/ 1392 h 1392"/>
            </a:gdLst>
            <a:ahLst/>
            <a:cxnLst>
              <a:cxn ang="0">
                <a:pos x="T0" y="T1"/>
              </a:cxn>
              <a:cxn ang="0">
                <a:pos x="T2" y="T3"/>
              </a:cxn>
              <a:cxn ang="0">
                <a:pos x="T4" y="T5"/>
              </a:cxn>
              <a:cxn ang="0">
                <a:pos x="T6" y="T7"/>
              </a:cxn>
              <a:cxn ang="0">
                <a:pos x="T8" y="T9"/>
              </a:cxn>
            </a:cxnLst>
            <a:rect l="0" t="0" r="r" b="b"/>
            <a:pathLst>
              <a:path w="1008" h="1392">
                <a:moveTo>
                  <a:pt x="0" y="0"/>
                </a:moveTo>
                <a:lnTo>
                  <a:pt x="384" y="432"/>
                </a:lnTo>
                <a:lnTo>
                  <a:pt x="672" y="864"/>
                </a:lnTo>
                <a:lnTo>
                  <a:pt x="912" y="1008"/>
                </a:lnTo>
                <a:lnTo>
                  <a:pt x="1008" y="1392"/>
                </a:lnTo>
              </a:path>
            </a:pathLst>
          </a:custGeom>
          <a:noFill/>
          <a:ln w="25400" cap="flat" cmpd="sng">
            <a:solidFill>
              <a:schemeClr val="tx2"/>
            </a:solidFill>
            <a:prstDash val="solid"/>
            <a:round/>
            <a:headEnd type="none" w="med" len="med"/>
            <a:tailEnd type="triangle" w="med" len="med"/>
          </a:ln>
          <a:effectLst/>
          <a:extLst>
            <a:ext uri="{909E8E84-426E-40dd-AFC4-6F175D3DCCD1}">
              <a14:hiddenFill xmlns="" xmlns:a14="http://schemas.microsoft.com/office/drawing/2010/main">
                <a:solidFill>
                  <a:schemeClr val="bg1"/>
                </a:solidFill>
              </a14:hiddenFill>
            </a:ext>
            <a:ext uri="{AF507438-7753-43e0-B8FC-AC1667EBCBE1}">
              <a14:hiddenEffects xmlns="" xmlns:a14="http://schemas.microsoft.com/office/drawing/2010/main">
                <a:effectLst>
                  <a:outerShdw blurRad="63500" dist="35921" dir="2700000" algn="ctr" rotWithShape="0">
                    <a:schemeClr val="bg2"/>
                  </a:outerShdw>
                </a:effectLst>
              </a14:hiddenEffects>
            </a:ext>
          </a:extLst>
        </p:spPr>
        <p:txBody>
          <a:bodyPr lIns="90431" tIns="44423" rIns="90431" bIns="44423"/>
          <a:lstStyle/>
          <a:p>
            <a:endParaRPr lang="en-US" b="0">
              <a:latin typeface="+mn-lt"/>
            </a:endParaRPr>
          </a:p>
        </p:txBody>
      </p:sp>
      <p:sp>
        <p:nvSpPr>
          <p:cNvPr id="97" name="Text Box 92"/>
          <p:cNvSpPr txBox="1">
            <a:spLocks noChangeArrowheads="1"/>
          </p:cNvSpPr>
          <p:nvPr/>
        </p:nvSpPr>
        <p:spPr bwMode="auto">
          <a:xfrm>
            <a:off x="4087196" y="4860267"/>
            <a:ext cx="1323004" cy="397545"/>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25400">
                <a:solidFill>
                  <a:schemeClr val="tx2"/>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r>
              <a:rPr lang="en-US" b="0" dirty="0">
                <a:latin typeface="+mn-lt"/>
              </a:rPr>
              <a:t>Tier-1 ISP</a:t>
            </a:r>
          </a:p>
        </p:txBody>
      </p:sp>
      <p:sp>
        <p:nvSpPr>
          <p:cNvPr id="98" name="Text Box 93"/>
          <p:cNvSpPr txBox="1">
            <a:spLocks noChangeArrowheads="1"/>
          </p:cNvSpPr>
          <p:nvPr/>
        </p:nvSpPr>
        <p:spPr bwMode="auto">
          <a:xfrm>
            <a:off x="2048383" y="5562600"/>
            <a:ext cx="769068" cy="371094"/>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25400">
                <a:solidFill>
                  <a:schemeClr val="tx2"/>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r>
              <a:rPr lang="en-US" sz="1800" b="0" dirty="0">
                <a:latin typeface="+mn-lt"/>
              </a:rPr>
              <a:t>ISP-1</a:t>
            </a:r>
          </a:p>
        </p:txBody>
      </p:sp>
      <p:sp>
        <p:nvSpPr>
          <p:cNvPr id="99" name="Text Box 94"/>
          <p:cNvSpPr txBox="1">
            <a:spLocks noChangeArrowheads="1"/>
          </p:cNvSpPr>
          <p:nvPr/>
        </p:nvSpPr>
        <p:spPr bwMode="auto">
          <a:xfrm>
            <a:off x="6315583" y="5562600"/>
            <a:ext cx="769068" cy="371094"/>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25400">
                <a:solidFill>
                  <a:schemeClr val="tx2"/>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r>
              <a:rPr lang="en-US" sz="1800" b="0" dirty="0">
                <a:latin typeface="+mn-lt"/>
              </a:rPr>
              <a:t>ISP-2</a:t>
            </a:r>
          </a:p>
        </p:txBody>
      </p:sp>
      <p:graphicFrame>
        <p:nvGraphicFramePr>
          <p:cNvPr id="101" name="Object 2"/>
          <p:cNvGraphicFramePr>
            <a:graphicFrameLocks noChangeAspect="1"/>
          </p:cNvGraphicFramePr>
          <p:nvPr/>
        </p:nvGraphicFramePr>
        <p:xfrm>
          <a:off x="4562474" y="2566987"/>
          <a:ext cx="314325" cy="515938"/>
        </p:xfrm>
        <a:graphic>
          <a:graphicData uri="http://schemas.openxmlformats.org/presentationml/2006/ole">
            <mc:AlternateContent xmlns:mc="http://schemas.openxmlformats.org/markup-compatibility/2006">
              <mc:Choice xmlns:v="urn:schemas-microsoft-com:vml" Requires="v">
                <p:oleObj spid="_x0000_s7264" name="Clip" r:id="rId3" imgW="2107949" imgH="3470495" progId="MS_ClipArt_Gallery.5">
                  <p:embed/>
                </p:oleObj>
              </mc:Choice>
              <mc:Fallback>
                <p:oleObj name="Clip" r:id="rId3" imgW="2107949" imgH="3470495" progId="MS_ClipArt_Gallery.5">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62474" y="2566987"/>
                        <a:ext cx="314325" cy="515938"/>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
        <p:nvSpPr>
          <p:cNvPr id="102" name="Rectangle 96"/>
          <p:cNvSpPr>
            <a:spLocks noChangeArrowheads="1"/>
          </p:cNvSpPr>
          <p:nvPr/>
        </p:nvSpPr>
        <p:spPr bwMode="auto">
          <a:xfrm>
            <a:off x="4114799" y="3586162"/>
            <a:ext cx="236538" cy="228600"/>
          </a:xfrm>
          <a:prstGeom prst="rect">
            <a:avLst/>
          </a:prstGeom>
          <a:solidFill>
            <a:srgbClr val="EAEAEA"/>
          </a:solidFill>
          <a:ln w="9525">
            <a:miter lim="800000"/>
            <a:headEnd/>
            <a:tailEnd/>
          </a:ln>
          <a:scene3d>
            <a:camera prst="legacyObliqueTopLeft"/>
            <a:lightRig rig="legacyFlat3" dir="t"/>
          </a:scene3d>
          <a:sp3d extrusionH="125400" prstMaterial="legacyMatte">
            <a:bevelT w="13500" h="13500" prst="angle"/>
            <a:bevelB w="13500" h="13500" prst="angle"/>
            <a:extrusionClr>
              <a:srgbClr val="EAEAEA"/>
            </a:extrusionClr>
          </a:sp3d>
        </p:spPr>
        <p:txBody>
          <a:bodyPr wrap="none" lIns="90431" tIns="44423" rIns="90431" bIns="44423" anchor="ctr">
            <a:flatTx/>
          </a:bodyPr>
          <a:lstStyle/>
          <a:p>
            <a:endParaRPr lang="en-US"/>
          </a:p>
        </p:txBody>
      </p:sp>
      <p:sp>
        <p:nvSpPr>
          <p:cNvPr id="103" name="Rectangle 97"/>
          <p:cNvSpPr>
            <a:spLocks noChangeArrowheads="1"/>
          </p:cNvSpPr>
          <p:nvPr/>
        </p:nvSpPr>
        <p:spPr bwMode="auto">
          <a:xfrm>
            <a:off x="4648199" y="3586162"/>
            <a:ext cx="236538" cy="228600"/>
          </a:xfrm>
          <a:prstGeom prst="rect">
            <a:avLst/>
          </a:prstGeom>
          <a:solidFill>
            <a:srgbClr val="EAEAEA"/>
          </a:solidFill>
          <a:ln w="9525">
            <a:miter lim="800000"/>
            <a:headEnd/>
            <a:tailEnd/>
          </a:ln>
          <a:scene3d>
            <a:camera prst="legacyObliqueTopLeft"/>
            <a:lightRig rig="legacyFlat3" dir="t"/>
          </a:scene3d>
          <a:sp3d extrusionH="125400" prstMaterial="legacyMatte">
            <a:bevelT w="13500" h="13500" prst="angle"/>
            <a:bevelB w="13500" h="13500" prst="angle"/>
            <a:extrusionClr>
              <a:srgbClr val="EAEAEA"/>
            </a:extrusionClr>
          </a:sp3d>
        </p:spPr>
        <p:txBody>
          <a:bodyPr wrap="none" lIns="90431" tIns="44423" rIns="90431" bIns="44423" anchor="ctr">
            <a:flatTx/>
          </a:bodyPr>
          <a:lstStyle/>
          <a:p>
            <a:endParaRPr lang="en-US"/>
          </a:p>
        </p:txBody>
      </p:sp>
      <p:sp>
        <p:nvSpPr>
          <p:cNvPr id="104" name="Rectangle 98"/>
          <p:cNvSpPr>
            <a:spLocks noChangeArrowheads="1"/>
          </p:cNvSpPr>
          <p:nvPr/>
        </p:nvSpPr>
        <p:spPr bwMode="auto">
          <a:xfrm>
            <a:off x="5105399" y="3586162"/>
            <a:ext cx="236538" cy="228600"/>
          </a:xfrm>
          <a:prstGeom prst="rect">
            <a:avLst/>
          </a:prstGeom>
          <a:solidFill>
            <a:srgbClr val="EAEAEA"/>
          </a:solidFill>
          <a:ln w="9525">
            <a:miter lim="800000"/>
            <a:headEnd/>
            <a:tailEnd/>
          </a:ln>
          <a:scene3d>
            <a:camera prst="legacyObliqueTopLeft"/>
            <a:lightRig rig="legacyFlat3" dir="t"/>
          </a:scene3d>
          <a:sp3d extrusionH="125400" prstMaterial="legacyMatte">
            <a:bevelT w="13500" h="13500" prst="angle"/>
            <a:bevelB w="13500" h="13500" prst="angle"/>
            <a:extrusionClr>
              <a:srgbClr val="EAEAEA"/>
            </a:extrusionClr>
          </a:sp3d>
        </p:spPr>
        <p:txBody>
          <a:bodyPr wrap="none" lIns="90431" tIns="44423" rIns="90431" bIns="44423" anchor="ctr">
            <a:flatTx/>
          </a:bodyPr>
          <a:lstStyle/>
          <a:p>
            <a:endParaRPr lang="en-US"/>
          </a:p>
        </p:txBody>
      </p:sp>
      <p:sp>
        <p:nvSpPr>
          <p:cNvPr id="105" name="Oval 99"/>
          <p:cNvSpPr>
            <a:spLocks noChangeArrowheads="1"/>
          </p:cNvSpPr>
          <p:nvPr/>
        </p:nvSpPr>
        <p:spPr bwMode="auto">
          <a:xfrm>
            <a:off x="3659187" y="3429000"/>
            <a:ext cx="1979612" cy="457200"/>
          </a:xfrm>
          <a:prstGeom prst="ellipse">
            <a:avLst/>
          </a:prstGeom>
          <a:noFill/>
          <a:ln w="12700">
            <a:solidFill>
              <a:srgbClr val="0000FF"/>
            </a:solidFill>
            <a:round/>
            <a:headEnd/>
            <a:tailEnd/>
          </a:ln>
          <a:extLst>
            <a:ext uri="{909E8E84-426E-40dd-AFC4-6F175D3DCCD1}">
              <a14:hiddenFill xmlns="" xmlns:a14="http://schemas.microsoft.com/office/drawing/2010/main">
                <a:solidFill>
                  <a:srgbClr val="FFFFFF"/>
                </a:solidFill>
              </a14:hiddenFill>
            </a:ext>
          </a:extLst>
        </p:spPr>
        <p:txBody>
          <a:bodyPr wrap="none" lIns="90431" tIns="44423" rIns="90431" bIns="44423" anchor="ctr"/>
          <a:lstStyle/>
          <a:p>
            <a:endParaRPr lang="en-US"/>
          </a:p>
        </p:txBody>
      </p:sp>
      <p:sp>
        <p:nvSpPr>
          <p:cNvPr id="106" name="Line 100"/>
          <p:cNvSpPr>
            <a:spLocks noChangeShapeType="1"/>
          </p:cNvSpPr>
          <p:nvPr/>
        </p:nvSpPr>
        <p:spPr bwMode="auto">
          <a:xfrm>
            <a:off x="4722824" y="3052763"/>
            <a:ext cx="1587" cy="381000"/>
          </a:xfrm>
          <a:prstGeom prst="line">
            <a:avLst/>
          </a:prstGeom>
          <a:noFill/>
          <a:ln w="25400">
            <a:solidFill>
              <a:schemeClr val="tx2"/>
            </a:solidFill>
            <a:round/>
            <a:headEnd type="triangle" w="med" len="med"/>
            <a:tailEnd type="triangle" w="med" len="med"/>
          </a:ln>
          <a:extLst>
            <a:ext uri="{909E8E84-426E-40dd-AFC4-6F175D3DCCD1}">
              <a14:hiddenFill xmlns="" xmlns:a14="http://schemas.microsoft.com/office/drawing/2010/main">
                <a:noFill/>
              </a14:hiddenFill>
            </a:ext>
          </a:extLst>
        </p:spPr>
        <p:txBody>
          <a:bodyPr lIns="90431" tIns="44423" rIns="90431" bIns="44423"/>
          <a:lstStyle/>
          <a:p>
            <a:endParaRPr lang="en-US"/>
          </a:p>
        </p:txBody>
      </p:sp>
      <p:sp>
        <p:nvSpPr>
          <p:cNvPr id="107" name="Text Box 101"/>
          <p:cNvSpPr txBox="1">
            <a:spLocks noChangeArrowheads="1"/>
          </p:cNvSpPr>
          <p:nvPr/>
        </p:nvSpPr>
        <p:spPr bwMode="auto">
          <a:xfrm>
            <a:off x="1981200" y="3481399"/>
            <a:ext cx="1681142" cy="33863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wrap="none" lIns="90431" tIns="44423" rIns="90431" bIns="44423">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sz="1600" b="0">
                <a:solidFill>
                  <a:srgbClr val="0000FF"/>
                </a:solidFill>
                <a:latin typeface="Arial" charset="0"/>
              </a:rPr>
              <a:t>Reverse proxies</a:t>
            </a:r>
          </a:p>
        </p:txBody>
      </p:sp>
      <p:sp>
        <p:nvSpPr>
          <p:cNvPr id="108" name="Rectangle 98"/>
          <p:cNvSpPr>
            <a:spLocks noChangeArrowheads="1"/>
          </p:cNvSpPr>
          <p:nvPr/>
        </p:nvSpPr>
        <p:spPr bwMode="auto">
          <a:xfrm>
            <a:off x="2303463" y="5262563"/>
            <a:ext cx="236537" cy="228600"/>
          </a:xfrm>
          <a:prstGeom prst="rect">
            <a:avLst/>
          </a:prstGeom>
          <a:solidFill>
            <a:srgbClr val="EAEAEA"/>
          </a:solidFill>
          <a:ln w="9525">
            <a:miter lim="800000"/>
            <a:headEnd/>
            <a:tailEnd/>
          </a:ln>
          <a:scene3d>
            <a:camera prst="legacyObliqueTopLeft"/>
            <a:lightRig rig="legacyFlat3" dir="t"/>
          </a:scene3d>
          <a:sp3d extrusionH="125400" prstMaterial="legacyMatte">
            <a:bevelT w="13500" h="13500" prst="angle"/>
            <a:bevelB w="13500" h="13500" prst="angle"/>
            <a:extrusionClr>
              <a:srgbClr val="EAEAEA"/>
            </a:extrusionClr>
          </a:sp3d>
        </p:spPr>
        <p:txBody>
          <a:bodyPr wrap="none" lIns="90431" tIns="44423" rIns="90431" bIns="44423" anchor="ctr">
            <a:flatTx/>
          </a:bodyPr>
          <a:lstStyle/>
          <a:p>
            <a:endParaRPr lang="en-US"/>
          </a:p>
        </p:txBody>
      </p:sp>
      <p:sp>
        <p:nvSpPr>
          <p:cNvPr id="109" name="Rectangle 99"/>
          <p:cNvSpPr>
            <a:spLocks noChangeArrowheads="1"/>
          </p:cNvSpPr>
          <p:nvPr/>
        </p:nvSpPr>
        <p:spPr bwMode="auto">
          <a:xfrm>
            <a:off x="2963863" y="5262563"/>
            <a:ext cx="236537" cy="228600"/>
          </a:xfrm>
          <a:prstGeom prst="rect">
            <a:avLst/>
          </a:prstGeom>
          <a:solidFill>
            <a:srgbClr val="EAEAEA"/>
          </a:solidFill>
          <a:ln w="9525">
            <a:miter lim="800000"/>
            <a:headEnd/>
            <a:tailEnd/>
          </a:ln>
          <a:scene3d>
            <a:camera prst="legacyObliqueTopLeft"/>
            <a:lightRig rig="legacyFlat3" dir="t"/>
          </a:scene3d>
          <a:sp3d extrusionH="125400" prstMaterial="legacyMatte">
            <a:bevelT w="13500" h="13500" prst="angle"/>
            <a:bevelB w="13500" h="13500" prst="angle"/>
            <a:extrusionClr>
              <a:srgbClr val="EAEAEA"/>
            </a:extrusionClr>
          </a:sp3d>
        </p:spPr>
        <p:txBody>
          <a:bodyPr wrap="none" lIns="90431" tIns="44423" rIns="90431" bIns="44423" anchor="ctr">
            <a:flatTx/>
          </a:bodyPr>
          <a:lstStyle/>
          <a:p>
            <a:endParaRPr lang="en-US"/>
          </a:p>
        </p:txBody>
      </p:sp>
      <p:sp>
        <p:nvSpPr>
          <p:cNvPr id="110" name="Oval 100"/>
          <p:cNvSpPr>
            <a:spLocks noChangeArrowheads="1"/>
          </p:cNvSpPr>
          <p:nvPr/>
        </p:nvSpPr>
        <p:spPr bwMode="auto">
          <a:xfrm>
            <a:off x="2074862" y="5105400"/>
            <a:ext cx="1260966" cy="457200"/>
          </a:xfrm>
          <a:prstGeom prst="ellipse">
            <a:avLst/>
          </a:prstGeom>
          <a:noFill/>
          <a:ln w="19050" cmpd="sng">
            <a:solidFill>
              <a:srgbClr val="0000FF"/>
            </a:solidFill>
            <a:round/>
            <a:headEnd/>
            <a:tailEnd/>
          </a:ln>
          <a:extLst>
            <a:ext uri="{909E8E84-426E-40dd-AFC4-6F175D3DCCD1}">
              <a14:hiddenFill xmlns="" xmlns:a14="http://schemas.microsoft.com/office/drawing/2010/main">
                <a:solidFill>
                  <a:srgbClr val="FFFFFF"/>
                </a:solidFill>
              </a14:hiddenFill>
            </a:ext>
          </a:extLst>
        </p:spPr>
        <p:txBody>
          <a:bodyPr wrap="none" lIns="90431" tIns="44423" rIns="90431" bIns="44423" anchor="ctr"/>
          <a:lstStyle/>
          <a:p>
            <a:endParaRPr lang="en-US">
              <a:solidFill>
                <a:srgbClr val="0000FF"/>
              </a:solidFill>
            </a:endParaRPr>
          </a:p>
        </p:txBody>
      </p:sp>
      <p:sp>
        <p:nvSpPr>
          <p:cNvPr id="111" name="Text Box 110"/>
          <p:cNvSpPr txBox="1">
            <a:spLocks noChangeArrowheads="1"/>
          </p:cNvSpPr>
          <p:nvPr/>
        </p:nvSpPr>
        <p:spPr bwMode="auto">
          <a:xfrm>
            <a:off x="398465" y="5076837"/>
            <a:ext cx="1669497" cy="33863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wrap="none" lIns="90431" tIns="44423" rIns="90431" bIns="44423">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sz="1600" b="0" dirty="0">
                <a:solidFill>
                  <a:srgbClr val="0000FF"/>
                </a:solidFill>
                <a:latin typeface="Arial" charset="0"/>
              </a:rPr>
              <a:t>Forward proxies</a:t>
            </a:r>
          </a:p>
        </p:txBody>
      </p:sp>
      <p:sp>
        <p:nvSpPr>
          <p:cNvPr id="6" name="Slide Number Placeholder 5">
            <a:extLst>
              <a:ext uri="{FF2B5EF4-FFF2-40B4-BE49-F238E27FC236}">
                <a16:creationId xmlns:a16="http://schemas.microsoft.com/office/drawing/2014/main" id="{73570B24-C218-F34A-8D3F-4B4559F0F37C}"/>
              </a:ext>
            </a:extLst>
          </p:cNvPr>
          <p:cNvSpPr>
            <a:spLocks noGrp="1"/>
          </p:cNvSpPr>
          <p:nvPr>
            <p:ph type="sldNum" sz="quarter" idx="12"/>
          </p:nvPr>
        </p:nvSpPr>
        <p:spPr/>
        <p:txBody>
          <a:bodyPr/>
          <a:lstStyle/>
          <a:p>
            <a:fld id="{A190D881-957A-7944-A8D0-1584E528B88F}" type="slidenum">
              <a:rPr lang="en-US" smtClean="0"/>
              <a:pPr/>
              <a:t>43</a:t>
            </a:fld>
            <a:endParaRPr lang="en-US"/>
          </a:p>
        </p:txBody>
      </p:sp>
    </p:spTree>
    <p:extLst>
      <p:ext uri="{BB962C8B-B14F-4D97-AF65-F5344CB8AC3E}">
        <p14:creationId xmlns:p14="http://schemas.microsoft.com/office/powerpoint/2010/main" val="57076920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p:txBody>
          <a:bodyPr/>
          <a:lstStyle/>
          <a:p>
            <a:r>
              <a:rPr lang="en-US" dirty="0"/>
              <a:t>HTTP/1.1</a:t>
            </a:r>
          </a:p>
          <a:p>
            <a:pPr lvl="1"/>
            <a:r>
              <a:rPr lang="en-US" dirty="0"/>
              <a:t>Text-based protocol</a:t>
            </a:r>
          </a:p>
          <a:p>
            <a:pPr lvl="1"/>
            <a:r>
              <a:rPr lang="en-US" dirty="0"/>
              <a:t>Replaced by binary HTTP/2 protocol, which being replaced by HTTP/3</a:t>
            </a:r>
          </a:p>
          <a:p>
            <a:r>
              <a:rPr lang="en-US" dirty="0"/>
              <a:t>Many ways to improve performance</a:t>
            </a:r>
          </a:p>
          <a:p>
            <a:pPr lvl="1"/>
            <a:r>
              <a:rPr lang="en-US" dirty="0"/>
              <a:t>Pipelining and batching</a:t>
            </a:r>
          </a:p>
          <a:p>
            <a:pPr lvl="1"/>
            <a:r>
              <a:rPr lang="en-US" dirty="0"/>
              <a:t>Caching in proxies and CDNs</a:t>
            </a:r>
          </a:p>
          <a:p>
            <a:pPr lvl="1"/>
            <a:r>
              <a:rPr lang="en-US" dirty="0"/>
              <a:t>Datacenters</a:t>
            </a:r>
          </a:p>
        </p:txBody>
      </p:sp>
      <p:sp>
        <p:nvSpPr>
          <p:cNvPr id="4" name="Date Placeholder 3"/>
          <p:cNvSpPr>
            <a:spLocks noGrp="1"/>
          </p:cNvSpPr>
          <p:nvPr>
            <p:ph type="dt" sz="half" idx="10"/>
          </p:nvPr>
        </p:nvSpPr>
        <p:spPr/>
        <p:txBody>
          <a:bodyPr/>
          <a:lstStyle/>
          <a:p>
            <a:r>
              <a:rPr lang="en-US"/>
              <a:t>September 9, 2019</a:t>
            </a:r>
            <a:endParaRPr lang="en-US" sz="1050" b="0">
              <a:latin typeface="Times New Roman" charset="0"/>
            </a:endParaRPr>
          </a:p>
        </p:txBody>
      </p:sp>
      <p:sp>
        <p:nvSpPr>
          <p:cNvPr id="5" name="Footer Placeholder 4"/>
          <p:cNvSpPr>
            <a:spLocks noGrp="1"/>
          </p:cNvSpPr>
          <p:nvPr>
            <p:ph type="ftr" sz="quarter" idx="11"/>
          </p:nvPr>
        </p:nvSpPr>
        <p:spPr/>
        <p:txBody>
          <a:bodyPr/>
          <a:lstStyle/>
          <a:p>
            <a:r>
              <a:rPr lang="en-US"/>
              <a:t>EECS 489 – Lecture 3</a:t>
            </a:r>
            <a:endParaRPr lang="en-US" sz="1050" b="0">
              <a:latin typeface="Times New Roman" charset="0"/>
            </a:endParaRPr>
          </a:p>
        </p:txBody>
      </p:sp>
      <p:sp>
        <p:nvSpPr>
          <p:cNvPr id="6" name="Slide Number Placeholder 5">
            <a:extLst>
              <a:ext uri="{FF2B5EF4-FFF2-40B4-BE49-F238E27FC236}">
                <a16:creationId xmlns:a16="http://schemas.microsoft.com/office/drawing/2014/main" id="{EE21F18B-F249-F549-99C5-7ED148959F24}"/>
              </a:ext>
            </a:extLst>
          </p:cNvPr>
          <p:cNvSpPr>
            <a:spLocks noGrp="1"/>
          </p:cNvSpPr>
          <p:nvPr>
            <p:ph type="sldNum" sz="quarter" idx="12"/>
          </p:nvPr>
        </p:nvSpPr>
        <p:spPr/>
        <p:txBody>
          <a:bodyPr/>
          <a:lstStyle/>
          <a:p>
            <a:fld id="{A190D881-957A-7944-A8D0-1584E528B88F}" type="slidenum">
              <a:rPr lang="en-US" smtClean="0"/>
              <a:pPr/>
              <a:t>44</a:t>
            </a:fld>
            <a:endParaRPr lang="en-US"/>
          </a:p>
        </p:txBody>
      </p:sp>
    </p:spTree>
    <p:extLst>
      <p:ext uri="{BB962C8B-B14F-4D97-AF65-F5344CB8AC3E}">
        <p14:creationId xmlns:p14="http://schemas.microsoft.com/office/powerpoint/2010/main" val="1249381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p:cNvSpPr>
            <a:spLocks noGrp="1" noChangeArrowheads="1"/>
          </p:cNvSpPr>
          <p:nvPr>
            <p:ph type="title"/>
          </p:nvPr>
        </p:nvSpPr>
        <p:spPr/>
        <p:txBody>
          <a:bodyPr/>
          <a:lstStyle/>
          <a:p>
            <a:r>
              <a:rPr lang="en-US" dirty="0"/>
              <a:t>The Web</a:t>
            </a:r>
            <a:r>
              <a:rPr lang="en-US"/>
              <a:t>: History (cont’d)</a:t>
            </a:r>
            <a:endParaRPr lang="en-US" dirty="0"/>
          </a:p>
        </p:txBody>
      </p:sp>
      <p:sp>
        <p:nvSpPr>
          <p:cNvPr id="28676" name="Rectangle 3"/>
          <p:cNvSpPr>
            <a:spLocks noGrp="1" noChangeArrowheads="1"/>
          </p:cNvSpPr>
          <p:nvPr>
            <p:ph idx="1"/>
          </p:nvPr>
        </p:nvSpPr>
        <p:spPr/>
        <p:txBody>
          <a:bodyPr/>
          <a:lstStyle/>
          <a:p>
            <a:r>
              <a:rPr lang="en-US" dirty="0"/>
              <a:t>World Wide Web (WWW): a distributed database of </a:t>
            </a:r>
            <a:r>
              <a:rPr lang="ja-JP" altLang="en-US" dirty="0"/>
              <a:t>“</a:t>
            </a:r>
            <a:r>
              <a:rPr lang="en-US" dirty="0"/>
              <a:t>pages</a:t>
            </a:r>
            <a:r>
              <a:rPr lang="ja-JP" altLang="en-US" dirty="0"/>
              <a:t>”</a:t>
            </a:r>
            <a:r>
              <a:rPr lang="en-US" dirty="0"/>
              <a:t> linked through Hypertext Transport Protocol (HTTP)</a:t>
            </a:r>
          </a:p>
          <a:p>
            <a:pPr lvl="1"/>
            <a:r>
              <a:rPr lang="en-US" dirty="0"/>
              <a:t>HTTP/1.1 – 1996 </a:t>
            </a:r>
          </a:p>
          <a:p>
            <a:pPr lvl="2"/>
            <a:r>
              <a:rPr lang="en-US" dirty="0"/>
              <a:t>Performance and security optimizations</a:t>
            </a:r>
          </a:p>
          <a:p>
            <a:pPr lvl="1"/>
            <a:r>
              <a:rPr lang="en-US" dirty="0"/>
              <a:t>HTTP/2 – 2015</a:t>
            </a:r>
          </a:p>
          <a:p>
            <a:pPr lvl="2"/>
            <a:r>
              <a:rPr lang="en-US" dirty="0"/>
              <a:t>Latency optimizations via request multiplexing over single TCP connection</a:t>
            </a:r>
          </a:p>
          <a:p>
            <a:pPr lvl="2"/>
            <a:r>
              <a:rPr lang="en-US" dirty="0"/>
              <a:t>Binary protocol instead of text</a:t>
            </a:r>
          </a:p>
          <a:p>
            <a:pPr lvl="2"/>
            <a:r>
              <a:rPr lang="en-US" dirty="0"/>
              <a:t>Server push</a:t>
            </a:r>
          </a:p>
          <a:p>
            <a:pPr lvl="2"/>
            <a:endParaRPr lang="en-US" dirty="0"/>
          </a:p>
        </p:txBody>
      </p:sp>
      <p:sp>
        <p:nvSpPr>
          <p:cNvPr id="3" name="Date Placeholder 2"/>
          <p:cNvSpPr>
            <a:spLocks noGrp="1"/>
          </p:cNvSpPr>
          <p:nvPr>
            <p:ph type="dt" sz="half" idx="10"/>
          </p:nvPr>
        </p:nvSpPr>
        <p:spPr/>
        <p:txBody>
          <a:bodyPr/>
          <a:lstStyle/>
          <a:p>
            <a:r>
              <a:rPr lang="en-US"/>
              <a:t>September 9, 2019</a:t>
            </a:r>
            <a:endParaRPr lang="en-US" sz="1050" b="0">
              <a:latin typeface="Times New Roman" charset="0"/>
            </a:endParaRPr>
          </a:p>
        </p:txBody>
      </p:sp>
      <p:sp>
        <p:nvSpPr>
          <p:cNvPr id="4" name="Footer Placeholder 3"/>
          <p:cNvSpPr>
            <a:spLocks noGrp="1"/>
          </p:cNvSpPr>
          <p:nvPr>
            <p:ph type="ftr" sz="quarter" idx="11"/>
          </p:nvPr>
        </p:nvSpPr>
        <p:spPr/>
        <p:txBody>
          <a:bodyPr/>
          <a:lstStyle/>
          <a:p>
            <a:r>
              <a:rPr lang="en-US"/>
              <a:t>EECS 489 – Lecture 3</a:t>
            </a:r>
            <a:endParaRPr lang="en-US" sz="1050" b="0">
              <a:latin typeface="Times New Roman" charset="0"/>
            </a:endParaRPr>
          </a:p>
        </p:txBody>
      </p:sp>
      <p:sp>
        <p:nvSpPr>
          <p:cNvPr id="2" name="Slide Number Placeholder 1">
            <a:extLst>
              <a:ext uri="{FF2B5EF4-FFF2-40B4-BE49-F238E27FC236}">
                <a16:creationId xmlns:a16="http://schemas.microsoft.com/office/drawing/2014/main" id="{E44D1CE8-42AF-2E4D-A910-E82C8AC8C646}"/>
              </a:ext>
            </a:extLst>
          </p:cNvPr>
          <p:cNvSpPr>
            <a:spLocks noGrp="1"/>
          </p:cNvSpPr>
          <p:nvPr>
            <p:ph type="sldNum" sz="quarter" idx="12"/>
          </p:nvPr>
        </p:nvSpPr>
        <p:spPr/>
        <p:txBody>
          <a:bodyPr/>
          <a:lstStyle/>
          <a:p>
            <a:fld id="{A190D881-957A-7944-A8D0-1584E528B88F}" type="slidenum">
              <a:rPr lang="en-US" smtClean="0"/>
              <a:pPr/>
              <a:t>5</a:t>
            </a:fld>
            <a:endParaRPr lang="en-US"/>
          </a:p>
        </p:txBody>
      </p:sp>
    </p:spTree>
    <p:extLst>
      <p:ext uri="{BB962C8B-B14F-4D97-AF65-F5344CB8AC3E}">
        <p14:creationId xmlns:p14="http://schemas.microsoft.com/office/powerpoint/2010/main" val="4075136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p:cNvSpPr>
            <a:spLocks noGrp="1" noChangeArrowheads="1"/>
          </p:cNvSpPr>
          <p:nvPr>
            <p:ph type="title"/>
          </p:nvPr>
        </p:nvSpPr>
        <p:spPr/>
        <p:txBody>
          <a:bodyPr/>
          <a:lstStyle/>
          <a:p>
            <a:r>
              <a:rPr lang="en-US" dirty="0"/>
              <a:t>The Web</a:t>
            </a:r>
            <a:r>
              <a:rPr lang="en-US"/>
              <a:t>: History (cont’d)</a:t>
            </a:r>
            <a:endParaRPr lang="en-US" dirty="0"/>
          </a:p>
        </p:txBody>
      </p:sp>
      <p:sp>
        <p:nvSpPr>
          <p:cNvPr id="28676" name="Rectangle 3"/>
          <p:cNvSpPr>
            <a:spLocks noGrp="1" noChangeArrowheads="1"/>
          </p:cNvSpPr>
          <p:nvPr>
            <p:ph idx="1"/>
          </p:nvPr>
        </p:nvSpPr>
        <p:spPr/>
        <p:txBody>
          <a:bodyPr/>
          <a:lstStyle/>
          <a:p>
            <a:r>
              <a:rPr lang="en-US" dirty="0"/>
              <a:t>World Wide Web (WWW): a distributed database of </a:t>
            </a:r>
            <a:r>
              <a:rPr lang="ja-JP" altLang="en-US" dirty="0"/>
              <a:t>“</a:t>
            </a:r>
            <a:r>
              <a:rPr lang="en-US" dirty="0"/>
              <a:t>pages</a:t>
            </a:r>
            <a:r>
              <a:rPr lang="ja-JP" altLang="en-US" dirty="0"/>
              <a:t>”</a:t>
            </a:r>
            <a:r>
              <a:rPr lang="en-US" dirty="0"/>
              <a:t> linked through Hypertext Transport Protocol (HTTP)</a:t>
            </a:r>
          </a:p>
          <a:p>
            <a:pPr lvl="1"/>
            <a:r>
              <a:rPr lang="en-US" dirty="0"/>
              <a:t>HTTP/3 – TBA</a:t>
            </a:r>
          </a:p>
          <a:p>
            <a:pPr lvl="2"/>
            <a:r>
              <a:rPr lang="en-US" dirty="0"/>
              <a:t>Built on top of QUIC, which is a user-space congestion control protocol on UDP</a:t>
            </a:r>
          </a:p>
          <a:p>
            <a:pPr lvl="2"/>
            <a:r>
              <a:rPr lang="en-US" dirty="0"/>
              <a:t>Solves head-of-line (HOL) blocking problem in multiplexing over single TCP connection</a:t>
            </a:r>
          </a:p>
        </p:txBody>
      </p:sp>
      <p:sp>
        <p:nvSpPr>
          <p:cNvPr id="3" name="Date Placeholder 2"/>
          <p:cNvSpPr>
            <a:spLocks noGrp="1"/>
          </p:cNvSpPr>
          <p:nvPr>
            <p:ph type="dt" sz="half" idx="10"/>
          </p:nvPr>
        </p:nvSpPr>
        <p:spPr/>
        <p:txBody>
          <a:bodyPr/>
          <a:lstStyle/>
          <a:p>
            <a:r>
              <a:rPr lang="en-US"/>
              <a:t>September 9, 2019</a:t>
            </a:r>
            <a:endParaRPr lang="en-US" sz="1050" b="0">
              <a:latin typeface="Times New Roman" charset="0"/>
            </a:endParaRPr>
          </a:p>
        </p:txBody>
      </p:sp>
      <p:sp>
        <p:nvSpPr>
          <p:cNvPr id="4" name="Footer Placeholder 3"/>
          <p:cNvSpPr>
            <a:spLocks noGrp="1"/>
          </p:cNvSpPr>
          <p:nvPr>
            <p:ph type="ftr" sz="quarter" idx="11"/>
          </p:nvPr>
        </p:nvSpPr>
        <p:spPr/>
        <p:txBody>
          <a:bodyPr/>
          <a:lstStyle/>
          <a:p>
            <a:r>
              <a:rPr lang="en-US"/>
              <a:t>EECS 489 – Lecture 3</a:t>
            </a:r>
            <a:endParaRPr lang="en-US" sz="1050" b="0">
              <a:latin typeface="Times New Roman" charset="0"/>
            </a:endParaRPr>
          </a:p>
        </p:txBody>
      </p:sp>
      <p:sp>
        <p:nvSpPr>
          <p:cNvPr id="2" name="Slide Number Placeholder 1">
            <a:extLst>
              <a:ext uri="{FF2B5EF4-FFF2-40B4-BE49-F238E27FC236}">
                <a16:creationId xmlns:a16="http://schemas.microsoft.com/office/drawing/2014/main" id="{E44D1CE8-42AF-2E4D-A910-E82C8AC8C646}"/>
              </a:ext>
            </a:extLst>
          </p:cNvPr>
          <p:cNvSpPr>
            <a:spLocks noGrp="1"/>
          </p:cNvSpPr>
          <p:nvPr>
            <p:ph type="sldNum" sz="quarter" idx="12"/>
          </p:nvPr>
        </p:nvSpPr>
        <p:spPr/>
        <p:txBody>
          <a:bodyPr/>
          <a:lstStyle/>
          <a:p>
            <a:fld id="{A190D881-957A-7944-A8D0-1584E528B88F}" type="slidenum">
              <a:rPr lang="en-US" smtClean="0"/>
              <a:pPr/>
              <a:t>6</a:t>
            </a:fld>
            <a:endParaRPr lang="en-US"/>
          </a:p>
        </p:txBody>
      </p:sp>
    </p:spTree>
    <p:extLst>
      <p:ext uri="{BB962C8B-B14F-4D97-AF65-F5344CB8AC3E}">
        <p14:creationId xmlns:p14="http://schemas.microsoft.com/office/powerpoint/2010/main" val="22279679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686D5C-E3DF-B44A-8298-9521E09376A6}"/>
              </a:ext>
            </a:extLst>
          </p:cNvPr>
          <p:cNvSpPr>
            <a:spLocks noGrp="1"/>
          </p:cNvSpPr>
          <p:nvPr>
            <p:ph type="title"/>
          </p:nvPr>
        </p:nvSpPr>
        <p:spPr/>
        <p:txBody>
          <a:bodyPr/>
          <a:lstStyle/>
          <a:p>
            <a:r>
              <a:rPr lang="en-US" dirty="0"/>
              <a:t>What does it consist of?</a:t>
            </a:r>
          </a:p>
        </p:txBody>
      </p:sp>
      <p:sp>
        <p:nvSpPr>
          <p:cNvPr id="3" name="Content Placeholder 2">
            <a:extLst>
              <a:ext uri="{FF2B5EF4-FFF2-40B4-BE49-F238E27FC236}">
                <a16:creationId xmlns:a16="http://schemas.microsoft.com/office/drawing/2014/main" id="{21EF2C60-DE15-7746-95FD-B01731998A18}"/>
              </a:ext>
            </a:extLst>
          </p:cNvPr>
          <p:cNvSpPr>
            <a:spLocks noGrp="1"/>
          </p:cNvSpPr>
          <p:nvPr>
            <p:ph idx="1"/>
          </p:nvPr>
        </p:nvSpPr>
        <p:spPr/>
        <p:txBody>
          <a:bodyPr/>
          <a:lstStyle/>
          <a:p>
            <a:r>
              <a:rPr lang="en-US" dirty="0"/>
              <a:t>Who uses it?</a:t>
            </a:r>
          </a:p>
          <a:p>
            <a:r>
              <a:rPr lang="en-US" dirty="0"/>
              <a:t>Who provides the content?</a:t>
            </a:r>
          </a:p>
          <a:p>
            <a:r>
              <a:rPr lang="en-US" dirty="0"/>
              <a:t>How do they communicate?</a:t>
            </a:r>
          </a:p>
          <a:p>
            <a:endParaRPr lang="en-US" dirty="0"/>
          </a:p>
          <a:p>
            <a:r>
              <a:rPr lang="en-US" dirty="0"/>
              <a:t>How do we find the content?</a:t>
            </a:r>
          </a:p>
          <a:p>
            <a:r>
              <a:rPr lang="en-US" dirty="0"/>
              <a:t>How is the content organized?</a:t>
            </a:r>
          </a:p>
          <a:p>
            <a:r>
              <a:rPr lang="en-US" dirty="0"/>
              <a:t>How is it displayed?</a:t>
            </a:r>
          </a:p>
          <a:p>
            <a:endParaRPr lang="en-US" dirty="0"/>
          </a:p>
        </p:txBody>
      </p:sp>
      <p:sp>
        <p:nvSpPr>
          <p:cNvPr id="4" name="Date Placeholder 3">
            <a:extLst>
              <a:ext uri="{FF2B5EF4-FFF2-40B4-BE49-F238E27FC236}">
                <a16:creationId xmlns:a16="http://schemas.microsoft.com/office/drawing/2014/main" id="{CAA4CC35-5CAA-9444-85CA-F5A310E12664}"/>
              </a:ext>
            </a:extLst>
          </p:cNvPr>
          <p:cNvSpPr>
            <a:spLocks noGrp="1"/>
          </p:cNvSpPr>
          <p:nvPr>
            <p:ph type="dt" sz="half" idx="10"/>
          </p:nvPr>
        </p:nvSpPr>
        <p:spPr/>
        <p:txBody>
          <a:bodyPr/>
          <a:lstStyle/>
          <a:p>
            <a:r>
              <a:rPr lang="en-US"/>
              <a:t>September 9, 2019</a:t>
            </a:r>
            <a:endParaRPr lang="en-US" sz="1050" b="0">
              <a:latin typeface="Times New Roman" charset="0"/>
            </a:endParaRPr>
          </a:p>
        </p:txBody>
      </p:sp>
      <p:sp>
        <p:nvSpPr>
          <p:cNvPr id="5" name="Footer Placeholder 4">
            <a:extLst>
              <a:ext uri="{FF2B5EF4-FFF2-40B4-BE49-F238E27FC236}">
                <a16:creationId xmlns:a16="http://schemas.microsoft.com/office/drawing/2014/main" id="{F43E7BE9-1F45-8E48-871F-723944F1AFE3}"/>
              </a:ext>
            </a:extLst>
          </p:cNvPr>
          <p:cNvSpPr>
            <a:spLocks noGrp="1"/>
          </p:cNvSpPr>
          <p:nvPr>
            <p:ph type="ftr" sz="quarter" idx="11"/>
          </p:nvPr>
        </p:nvSpPr>
        <p:spPr/>
        <p:txBody>
          <a:bodyPr/>
          <a:lstStyle/>
          <a:p>
            <a:r>
              <a:rPr lang="en-US"/>
              <a:t>EECS 489 – Lecture 3</a:t>
            </a:r>
            <a:endParaRPr lang="en-US" sz="1050" b="0">
              <a:latin typeface="Times New Roman" charset="0"/>
            </a:endParaRPr>
          </a:p>
        </p:txBody>
      </p:sp>
      <p:sp>
        <p:nvSpPr>
          <p:cNvPr id="6" name="Slide Number Placeholder 5">
            <a:extLst>
              <a:ext uri="{FF2B5EF4-FFF2-40B4-BE49-F238E27FC236}">
                <a16:creationId xmlns:a16="http://schemas.microsoft.com/office/drawing/2014/main" id="{EC8FD08C-D82B-4F4B-9D30-80703A76054F}"/>
              </a:ext>
            </a:extLst>
          </p:cNvPr>
          <p:cNvSpPr>
            <a:spLocks noGrp="1"/>
          </p:cNvSpPr>
          <p:nvPr>
            <p:ph type="sldNum" sz="quarter" idx="12"/>
          </p:nvPr>
        </p:nvSpPr>
        <p:spPr/>
        <p:txBody>
          <a:bodyPr/>
          <a:lstStyle/>
          <a:p>
            <a:fld id="{A190D881-957A-7944-A8D0-1584E528B88F}" type="slidenum">
              <a:rPr lang="en-US" smtClean="0"/>
              <a:pPr/>
              <a:t>7</a:t>
            </a:fld>
            <a:endParaRPr lang="en-US"/>
          </a:p>
        </p:txBody>
      </p:sp>
    </p:spTree>
    <p:extLst>
      <p:ext uri="{BB962C8B-B14F-4D97-AF65-F5344CB8AC3E}">
        <p14:creationId xmlns:p14="http://schemas.microsoft.com/office/powerpoint/2010/main" val="6864832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843" name="Rectangle 2"/>
          <p:cNvSpPr>
            <a:spLocks noGrp="1" noChangeArrowheads="1"/>
          </p:cNvSpPr>
          <p:nvPr>
            <p:ph type="title"/>
          </p:nvPr>
        </p:nvSpPr>
        <p:spPr/>
        <p:txBody>
          <a:bodyPr/>
          <a:lstStyle/>
          <a:p>
            <a:r>
              <a:rPr lang="en-US" dirty="0"/>
              <a:t>Web components</a:t>
            </a:r>
          </a:p>
        </p:txBody>
      </p:sp>
      <p:sp>
        <p:nvSpPr>
          <p:cNvPr id="1064963" name="Rectangle 3"/>
          <p:cNvSpPr>
            <a:spLocks noGrp="1" noChangeArrowheads="1"/>
          </p:cNvSpPr>
          <p:nvPr>
            <p:ph type="body" idx="1"/>
          </p:nvPr>
        </p:nvSpPr>
        <p:spPr/>
        <p:txBody>
          <a:bodyPr/>
          <a:lstStyle/>
          <a:p>
            <a:r>
              <a:rPr lang="en-US" dirty="0"/>
              <a:t>Infrastructure:</a:t>
            </a:r>
          </a:p>
          <a:p>
            <a:pPr lvl="1"/>
            <a:r>
              <a:rPr lang="en-US" dirty="0"/>
              <a:t>Clients</a:t>
            </a:r>
          </a:p>
          <a:p>
            <a:pPr lvl="1"/>
            <a:r>
              <a:rPr lang="en-US" dirty="0"/>
              <a:t>Servers (DNS, CDN, Datacenters)</a:t>
            </a:r>
          </a:p>
          <a:p>
            <a:pPr lvl="1"/>
            <a:endParaRPr lang="en-US" dirty="0"/>
          </a:p>
          <a:p>
            <a:r>
              <a:rPr lang="en-US" dirty="0"/>
              <a:t>Content:</a:t>
            </a:r>
          </a:p>
          <a:p>
            <a:pPr lvl="1"/>
            <a:r>
              <a:rPr lang="en-US" dirty="0"/>
              <a:t>URL: naming content</a:t>
            </a:r>
          </a:p>
          <a:p>
            <a:pPr lvl="1"/>
            <a:r>
              <a:rPr lang="en-US" dirty="0"/>
              <a:t>HTML: formatting content</a:t>
            </a:r>
          </a:p>
          <a:p>
            <a:pPr lvl="1"/>
            <a:endParaRPr lang="en-US" dirty="0"/>
          </a:p>
          <a:p>
            <a:r>
              <a:rPr lang="en-US" dirty="0"/>
              <a:t>Protocol for exchanging information: </a:t>
            </a:r>
            <a:r>
              <a:rPr lang="en-US" dirty="0">
                <a:solidFill>
                  <a:srgbClr val="0000FF"/>
                </a:solidFill>
              </a:rPr>
              <a:t>HTTP</a:t>
            </a:r>
          </a:p>
        </p:txBody>
      </p:sp>
      <p:sp>
        <p:nvSpPr>
          <p:cNvPr id="2" name="Date Placeholder 1"/>
          <p:cNvSpPr>
            <a:spLocks noGrp="1"/>
          </p:cNvSpPr>
          <p:nvPr>
            <p:ph type="dt" sz="half" idx="10"/>
          </p:nvPr>
        </p:nvSpPr>
        <p:spPr/>
        <p:txBody>
          <a:bodyPr/>
          <a:lstStyle/>
          <a:p>
            <a:r>
              <a:rPr lang="en-US"/>
              <a:t>September 9, 2019</a:t>
            </a:r>
          </a:p>
        </p:txBody>
      </p:sp>
      <p:sp>
        <p:nvSpPr>
          <p:cNvPr id="3" name="Footer Placeholder 2"/>
          <p:cNvSpPr>
            <a:spLocks noGrp="1"/>
          </p:cNvSpPr>
          <p:nvPr>
            <p:ph type="ftr" sz="quarter" idx="11"/>
          </p:nvPr>
        </p:nvSpPr>
        <p:spPr/>
        <p:txBody>
          <a:bodyPr/>
          <a:lstStyle/>
          <a:p>
            <a:r>
              <a:rPr lang="en-US"/>
              <a:t>EECS 489 – Lecture 3</a:t>
            </a:r>
          </a:p>
        </p:txBody>
      </p:sp>
      <p:sp>
        <p:nvSpPr>
          <p:cNvPr id="4" name="Slide Number Placeholder 3">
            <a:extLst>
              <a:ext uri="{FF2B5EF4-FFF2-40B4-BE49-F238E27FC236}">
                <a16:creationId xmlns:a16="http://schemas.microsoft.com/office/drawing/2014/main" id="{99E481E5-06EA-FD4B-99D9-7E83317429CE}"/>
              </a:ext>
            </a:extLst>
          </p:cNvPr>
          <p:cNvSpPr>
            <a:spLocks noGrp="1"/>
          </p:cNvSpPr>
          <p:nvPr>
            <p:ph type="sldNum" sz="quarter" idx="12"/>
          </p:nvPr>
        </p:nvSpPr>
        <p:spPr/>
        <p:txBody>
          <a:bodyPr/>
          <a:lstStyle/>
          <a:p>
            <a:fld id="{A190D881-957A-7944-A8D0-1584E528B88F}" type="slidenum">
              <a:rPr lang="en-US" smtClean="0"/>
              <a:pPr/>
              <a:t>8</a:t>
            </a:fld>
            <a:endParaRPr lang="en-US"/>
          </a:p>
        </p:txBody>
      </p:sp>
    </p:spTree>
    <p:extLst>
      <p:ext uri="{BB962C8B-B14F-4D97-AF65-F5344CB8AC3E}">
        <p14:creationId xmlns:p14="http://schemas.microsoft.com/office/powerpoint/2010/main" val="14380883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6496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6496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6496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6496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6496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6496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6496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496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9924E-C6B4-5048-8634-D39FF32A05E1}"/>
              </a:ext>
            </a:extLst>
          </p:cNvPr>
          <p:cNvSpPr>
            <a:spLocks noGrp="1"/>
          </p:cNvSpPr>
          <p:nvPr>
            <p:ph type="title"/>
          </p:nvPr>
        </p:nvSpPr>
        <p:spPr/>
        <p:txBody>
          <a:bodyPr/>
          <a:lstStyle/>
          <a:p>
            <a:r>
              <a:rPr lang="en-US" dirty="0"/>
              <a:t>Why is there nothing about the network?</a:t>
            </a:r>
          </a:p>
        </p:txBody>
      </p:sp>
      <p:sp>
        <p:nvSpPr>
          <p:cNvPr id="4" name="Date Placeholder 3">
            <a:extLst>
              <a:ext uri="{FF2B5EF4-FFF2-40B4-BE49-F238E27FC236}">
                <a16:creationId xmlns:a16="http://schemas.microsoft.com/office/drawing/2014/main" id="{A810A6F7-78F6-7E4A-881C-CACA8E81C440}"/>
              </a:ext>
            </a:extLst>
          </p:cNvPr>
          <p:cNvSpPr>
            <a:spLocks noGrp="1"/>
          </p:cNvSpPr>
          <p:nvPr>
            <p:ph type="dt" sz="half" idx="10"/>
          </p:nvPr>
        </p:nvSpPr>
        <p:spPr/>
        <p:txBody>
          <a:bodyPr/>
          <a:lstStyle/>
          <a:p>
            <a:r>
              <a:rPr lang="en-US"/>
              <a:t>September 9, 2019</a:t>
            </a:r>
            <a:endParaRPr lang="en-US" sz="1050" b="0">
              <a:latin typeface="Times New Roman" charset="0"/>
            </a:endParaRPr>
          </a:p>
        </p:txBody>
      </p:sp>
      <p:sp>
        <p:nvSpPr>
          <p:cNvPr id="5" name="Footer Placeholder 4">
            <a:extLst>
              <a:ext uri="{FF2B5EF4-FFF2-40B4-BE49-F238E27FC236}">
                <a16:creationId xmlns:a16="http://schemas.microsoft.com/office/drawing/2014/main" id="{EF6CF32F-268E-4940-B654-73B268083CCC}"/>
              </a:ext>
            </a:extLst>
          </p:cNvPr>
          <p:cNvSpPr>
            <a:spLocks noGrp="1"/>
          </p:cNvSpPr>
          <p:nvPr>
            <p:ph type="ftr" sz="quarter" idx="11"/>
          </p:nvPr>
        </p:nvSpPr>
        <p:spPr/>
        <p:txBody>
          <a:bodyPr/>
          <a:lstStyle/>
          <a:p>
            <a:r>
              <a:rPr lang="en-US"/>
              <a:t>EECS 489 – Lecture 3</a:t>
            </a:r>
            <a:endParaRPr lang="en-US" sz="1050" b="0">
              <a:latin typeface="Times New Roman" charset="0"/>
            </a:endParaRPr>
          </a:p>
        </p:txBody>
      </p:sp>
      <p:grpSp>
        <p:nvGrpSpPr>
          <p:cNvPr id="45" name="Group 44">
            <a:extLst>
              <a:ext uri="{FF2B5EF4-FFF2-40B4-BE49-F238E27FC236}">
                <a16:creationId xmlns:a16="http://schemas.microsoft.com/office/drawing/2014/main" id="{6BCD461C-E90C-8942-8A8D-00E5F0D28493}"/>
              </a:ext>
            </a:extLst>
          </p:cNvPr>
          <p:cNvGrpSpPr/>
          <p:nvPr/>
        </p:nvGrpSpPr>
        <p:grpSpPr>
          <a:xfrm>
            <a:off x="1066800" y="2438400"/>
            <a:ext cx="7113588" cy="2577900"/>
            <a:chOff x="1066800" y="2438400"/>
            <a:chExt cx="7113588" cy="2577900"/>
          </a:xfrm>
        </p:grpSpPr>
        <p:sp>
          <p:nvSpPr>
            <p:cNvPr id="7" name="Rectangle 4">
              <a:extLst>
                <a:ext uri="{FF2B5EF4-FFF2-40B4-BE49-F238E27FC236}">
                  <a16:creationId xmlns:a16="http://schemas.microsoft.com/office/drawing/2014/main" id="{6084CC52-5591-D849-8400-98C5A049ED17}"/>
                </a:ext>
              </a:extLst>
            </p:cNvPr>
            <p:cNvSpPr>
              <a:spLocks noChangeArrowheads="1"/>
            </p:cNvSpPr>
            <p:nvPr/>
          </p:nvSpPr>
          <p:spPr bwMode="auto">
            <a:xfrm>
              <a:off x="1066800" y="2819400"/>
              <a:ext cx="1703388" cy="381000"/>
            </a:xfrm>
            <a:prstGeom prst="rect">
              <a:avLst/>
            </a:prstGeom>
            <a:solidFill>
              <a:schemeClr val="accent4">
                <a:lumMod val="20000"/>
                <a:lumOff val="80000"/>
              </a:schemeClr>
            </a:solidFill>
            <a:ln w="25400">
              <a:solidFill>
                <a:schemeClr val="tx1"/>
              </a:solidFill>
              <a:miter lim="800000"/>
              <a:headEnd/>
              <a:tailEnd/>
            </a:ln>
          </p:spPr>
          <p:txBody>
            <a:bodyPr wrap="none" lIns="91425" tIns="45713" rIns="91425" bIns="45713" anchor="ctr"/>
            <a:lstStyle/>
            <a:p>
              <a:endParaRPr lang="en-US">
                <a:solidFill>
                  <a:schemeClr val="bg1"/>
                </a:solidFill>
                <a:ea typeface="Arial" charset="0"/>
                <a:cs typeface="Arial" charset="0"/>
              </a:endParaRPr>
            </a:p>
          </p:txBody>
        </p:sp>
        <p:sp>
          <p:nvSpPr>
            <p:cNvPr id="8" name="Text Box 5">
              <a:extLst>
                <a:ext uri="{FF2B5EF4-FFF2-40B4-BE49-F238E27FC236}">
                  <a16:creationId xmlns:a16="http://schemas.microsoft.com/office/drawing/2014/main" id="{A5AB6CDF-AF84-2D45-8858-4A22E484A588}"/>
                </a:ext>
              </a:extLst>
            </p:cNvPr>
            <p:cNvSpPr txBox="1">
              <a:spLocks noChangeArrowheads="1"/>
            </p:cNvSpPr>
            <p:nvPr/>
          </p:nvSpPr>
          <p:spPr bwMode="auto">
            <a:xfrm>
              <a:off x="1233488" y="2803525"/>
              <a:ext cx="1367955" cy="4000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91416" tIns="45709" rIns="91416" bIns="45709">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algn="l"/>
              <a:r>
                <a:rPr lang="en-US" dirty="0">
                  <a:solidFill>
                    <a:schemeClr val="bg1"/>
                  </a:solidFill>
                  <a:latin typeface="Arial" charset="0"/>
                  <a:ea typeface="Arial" charset="0"/>
                  <a:cs typeface="Arial" charset="0"/>
                </a:rPr>
                <a:t>Transport</a:t>
              </a:r>
            </a:p>
          </p:txBody>
        </p:sp>
        <p:sp>
          <p:nvSpPr>
            <p:cNvPr id="9" name="Rectangle 6">
              <a:extLst>
                <a:ext uri="{FF2B5EF4-FFF2-40B4-BE49-F238E27FC236}">
                  <a16:creationId xmlns:a16="http://schemas.microsoft.com/office/drawing/2014/main" id="{4D8F8F19-2BE4-B145-B8BA-D405A989A345}"/>
                </a:ext>
              </a:extLst>
            </p:cNvPr>
            <p:cNvSpPr>
              <a:spLocks noChangeArrowheads="1"/>
            </p:cNvSpPr>
            <p:nvPr/>
          </p:nvSpPr>
          <p:spPr bwMode="auto">
            <a:xfrm>
              <a:off x="1066800" y="3200400"/>
              <a:ext cx="1703388" cy="381000"/>
            </a:xfrm>
            <a:prstGeom prst="rect">
              <a:avLst/>
            </a:prstGeom>
            <a:solidFill>
              <a:schemeClr val="bg1">
                <a:lumMod val="65000"/>
              </a:schemeClr>
            </a:solidFill>
            <a:ln w="25400">
              <a:solidFill>
                <a:schemeClr val="tx1"/>
              </a:solidFill>
              <a:miter lim="800000"/>
              <a:headEnd/>
              <a:tailEnd/>
            </a:ln>
          </p:spPr>
          <p:txBody>
            <a:bodyPr wrap="none" lIns="91425" tIns="45713" rIns="91425" bIns="45713" anchor="ctr"/>
            <a:lstStyle/>
            <a:p>
              <a:endParaRPr lang="en-US">
                <a:solidFill>
                  <a:schemeClr val="bg2">
                    <a:lumMod val="50000"/>
                  </a:schemeClr>
                </a:solidFill>
                <a:ea typeface="Arial" charset="0"/>
                <a:cs typeface="Arial" charset="0"/>
              </a:endParaRPr>
            </a:p>
          </p:txBody>
        </p:sp>
        <p:sp>
          <p:nvSpPr>
            <p:cNvPr id="10" name="Text Box 7">
              <a:extLst>
                <a:ext uri="{FF2B5EF4-FFF2-40B4-BE49-F238E27FC236}">
                  <a16:creationId xmlns:a16="http://schemas.microsoft.com/office/drawing/2014/main" id="{CB7A033C-C3C6-014A-B516-478EF9A64AAC}"/>
                </a:ext>
              </a:extLst>
            </p:cNvPr>
            <p:cNvSpPr txBox="1">
              <a:spLocks noChangeArrowheads="1"/>
            </p:cNvSpPr>
            <p:nvPr/>
          </p:nvSpPr>
          <p:spPr bwMode="auto">
            <a:xfrm>
              <a:off x="1325563" y="3184525"/>
              <a:ext cx="1196113" cy="4000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91416" tIns="45709" rIns="91416" bIns="45709">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algn="l"/>
              <a:r>
                <a:rPr lang="en-US">
                  <a:solidFill>
                    <a:schemeClr val="bg2">
                      <a:lumMod val="50000"/>
                    </a:schemeClr>
                  </a:solidFill>
                  <a:latin typeface="Arial" charset="0"/>
                  <a:ea typeface="Arial" charset="0"/>
                  <a:cs typeface="Arial" charset="0"/>
                </a:rPr>
                <a:t>Network</a:t>
              </a:r>
            </a:p>
          </p:txBody>
        </p:sp>
        <p:sp>
          <p:nvSpPr>
            <p:cNvPr id="11" name="Rectangle 8">
              <a:extLst>
                <a:ext uri="{FF2B5EF4-FFF2-40B4-BE49-F238E27FC236}">
                  <a16:creationId xmlns:a16="http://schemas.microsoft.com/office/drawing/2014/main" id="{71C678CA-27CA-0045-8C8D-A2E0911E10D1}"/>
                </a:ext>
              </a:extLst>
            </p:cNvPr>
            <p:cNvSpPr>
              <a:spLocks noChangeArrowheads="1"/>
            </p:cNvSpPr>
            <p:nvPr/>
          </p:nvSpPr>
          <p:spPr bwMode="auto">
            <a:xfrm>
              <a:off x="1066800" y="3581400"/>
              <a:ext cx="1703388" cy="381000"/>
            </a:xfrm>
            <a:prstGeom prst="rect">
              <a:avLst/>
            </a:prstGeom>
            <a:solidFill>
              <a:schemeClr val="bg1">
                <a:lumMod val="65000"/>
              </a:schemeClr>
            </a:solidFill>
            <a:ln w="25400">
              <a:solidFill>
                <a:schemeClr val="tx1"/>
              </a:solidFill>
              <a:miter lim="800000"/>
              <a:headEnd/>
              <a:tailEnd/>
            </a:ln>
          </p:spPr>
          <p:txBody>
            <a:bodyPr wrap="none" lIns="91425" tIns="45713" rIns="91425" bIns="45713" anchor="ctr"/>
            <a:lstStyle/>
            <a:p>
              <a:endParaRPr lang="en-US">
                <a:solidFill>
                  <a:schemeClr val="bg2">
                    <a:lumMod val="50000"/>
                  </a:schemeClr>
                </a:solidFill>
                <a:ea typeface="Arial" charset="0"/>
                <a:cs typeface="Arial" charset="0"/>
              </a:endParaRPr>
            </a:p>
          </p:txBody>
        </p:sp>
        <p:sp>
          <p:nvSpPr>
            <p:cNvPr id="12" name="Text Box 9">
              <a:extLst>
                <a:ext uri="{FF2B5EF4-FFF2-40B4-BE49-F238E27FC236}">
                  <a16:creationId xmlns:a16="http://schemas.microsoft.com/office/drawing/2014/main" id="{1DC274E1-A87C-084C-88E4-468990A3F286}"/>
                </a:ext>
              </a:extLst>
            </p:cNvPr>
            <p:cNvSpPr txBox="1">
              <a:spLocks noChangeArrowheads="1"/>
            </p:cNvSpPr>
            <p:nvPr/>
          </p:nvSpPr>
          <p:spPr bwMode="auto">
            <a:xfrm>
              <a:off x="1331913" y="3565525"/>
              <a:ext cx="1181685" cy="4000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91416" tIns="45709" rIns="91416" bIns="45709">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algn="l"/>
              <a:r>
                <a:rPr lang="en-US">
                  <a:solidFill>
                    <a:schemeClr val="bg2">
                      <a:lumMod val="50000"/>
                    </a:schemeClr>
                  </a:solidFill>
                  <a:latin typeface="Arial" charset="0"/>
                  <a:ea typeface="Arial" charset="0"/>
                  <a:cs typeface="Arial" charset="0"/>
                </a:rPr>
                <a:t>Datalink</a:t>
              </a:r>
            </a:p>
          </p:txBody>
        </p:sp>
        <p:sp>
          <p:nvSpPr>
            <p:cNvPr id="13" name="Rectangle 10">
              <a:extLst>
                <a:ext uri="{FF2B5EF4-FFF2-40B4-BE49-F238E27FC236}">
                  <a16:creationId xmlns:a16="http://schemas.microsoft.com/office/drawing/2014/main" id="{A4408228-516B-8349-882A-F9A4F2633B4E}"/>
                </a:ext>
              </a:extLst>
            </p:cNvPr>
            <p:cNvSpPr>
              <a:spLocks noChangeArrowheads="1"/>
            </p:cNvSpPr>
            <p:nvPr/>
          </p:nvSpPr>
          <p:spPr bwMode="auto">
            <a:xfrm>
              <a:off x="1066800" y="3962400"/>
              <a:ext cx="1703388" cy="381000"/>
            </a:xfrm>
            <a:prstGeom prst="rect">
              <a:avLst/>
            </a:prstGeom>
            <a:solidFill>
              <a:schemeClr val="bg1">
                <a:lumMod val="65000"/>
              </a:schemeClr>
            </a:solidFill>
            <a:ln w="25400">
              <a:solidFill>
                <a:schemeClr val="tx1"/>
              </a:solidFill>
              <a:miter lim="800000"/>
              <a:headEnd/>
              <a:tailEnd/>
            </a:ln>
          </p:spPr>
          <p:txBody>
            <a:bodyPr wrap="none" lIns="91425" tIns="45713" rIns="91425" bIns="45713" anchor="ctr"/>
            <a:lstStyle/>
            <a:p>
              <a:endParaRPr lang="en-US">
                <a:solidFill>
                  <a:schemeClr val="bg2">
                    <a:lumMod val="50000"/>
                  </a:schemeClr>
                </a:solidFill>
                <a:ea typeface="Arial" charset="0"/>
                <a:cs typeface="Arial" charset="0"/>
              </a:endParaRPr>
            </a:p>
          </p:txBody>
        </p:sp>
        <p:sp>
          <p:nvSpPr>
            <p:cNvPr id="14" name="Text Box 11">
              <a:extLst>
                <a:ext uri="{FF2B5EF4-FFF2-40B4-BE49-F238E27FC236}">
                  <a16:creationId xmlns:a16="http://schemas.microsoft.com/office/drawing/2014/main" id="{07F41EC8-DF6A-D84A-A336-A994DBF2F3B3}"/>
                </a:ext>
              </a:extLst>
            </p:cNvPr>
            <p:cNvSpPr txBox="1">
              <a:spLocks noChangeArrowheads="1"/>
            </p:cNvSpPr>
            <p:nvPr/>
          </p:nvSpPr>
          <p:spPr bwMode="auto">
            <a:xfrm>
              <a:off x="1311275" y="3946525"/>
              <a:ext cx="1224967" cy="4000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91416" tIns="45709" rIns="91416" bIns="45709">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algn="l"/>
              <a:r>
                <a:rPr lang="en-US">
                  <a:solidFill>
                    <a:schemeClr val="bg2">
                      <a:lumMod val="50000"/>
                    </a:schemeClr>
                  </a:solidFill>
                  <a:latin typeface="Arial" charset="0"/>
                  <a:ea typeface="Arial" charset="0"/>
                  <a:cs typeface="Arial" charset="0"/>
                </a:rPr>
                <a:t>Physical</a:t>
              </a:r>
            </a:p>
          </p:txBody>
        </p:sp>
        <p:sp>
          <p:nvSpPr>
            <p:cNvPr id="15" name="Rectangle 12">
              <a:extLst>
                <a:ext uri="{FF2B5EF4-FFF2-40B4-BE49-F238E27FC236}">
                  <a16:creationId xmlns:a16="http://schemas.microsoft.com/office/drawing/2014/main" id="{A41B833D-2166-474A-864D-95F38BD9CAA6}"/>
                </a:ext>
              </a:extLst>
            </p:cNvPr>
            <p:cNvSpPr>
              <a:spLocks noChangeArrowheads="1"/>
            </p:cNvSpPr>
            <p:nvPr/>
          </p:nvSpPr>
          <p:spPr bwMode="auto">
            <a:xfrm>
              <a:off x="6477000" y="2819400"/>
              <a:ext cx="1703388" cy="381000"/>
            </a:xfrm>
            <a:prstGeom prst="rect">
              <a:avLst/>
            </a:prstGeom>
            <a:solidFill>
              <a:schemeClr val="accent4">
                <a:lumMod val="20000"/>
                <a:lumOff val="80000"/>
              </a:schemeClr>
            </a:solidFill>
            <a:ln w="25400">
              <a:solidFill>
                <a:schemeClr val="tx1"/>
              </a:solidFill>
              <a:miter lim="800000"/>
              <a:headEnd/>
              <a:tailEnd/>
            </a:ln>
          </p:spPr>
          <p:txBody>
            <a:bodyPr wrap="none" lIns="91425" tIns="45713" rIns="91425" bIns="45713" anchor="ctr"/>
            <a:lstStyle/>
            <a:p>
              <a:endParaRPr lang="en-US">
                <a:solidFill>
                  <a:schemeClr val="bg1"/>
                </a:solidFill>
                <a:ea typeface="Arial" charset="0"/>
                <a:cs typeface="Arial" charset="0"/>
              </a:endParaRPr>
            </a:p>
          </p:txBody>
        </p:sp>
        <p:sp>
          <p:nvSpPr>
            <p:cNvPr id="16" name="Text Box 13">
              <a:extLst>
                <a:ext uri="{FF2B5EF4-FFF2-40B4-BE49-F238E27FC236}">
                  <a16:creationId xmlns:a16="http://schemas.microsoft.com/office/drawing/2014/main" id="{21AC3F20-29F1-8B40-B287-1688324D7FD7}"/>
                </a:ext>
              </a:extLst>
            </p:cNvPr>
            <p:cNvSpPr txBox="1">
              <a:spLocks noChangeArrowheads="1"/>
            </p:cNvSpPr>
            <p:nvPr/>
          </p:nvSpPr>
          <p:spPr bwMode="auto">
            <a:xfrm>
              <a:off x="6643688" y="2803525"/>
              <a:ext cx="1367955" cy="4000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91416" tIns="45709" rIns="91416" bIns="45709">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algn="l"/>
              <a:r>
                <a:rPr lang="en-US">
                  <a:solidFill>
                    <a:schemeClr val="bg1"/>
                  </a:solidFill>
                  <a:latin typeface="Arial" charset="0"/>
                  <a:ea typeface="Arial" charset="0"/>
                  <a:cs typeface="Arial" charset="0"/>
                </a:rPr>
                <a:t>Transport</a:t>
              </a:r>
            </a:p>
          </p:txBody>
        </p:sp>
        <p:sp>
          <p:nvSpPr>
            <p:cNvPr id="17" name="Rectangle 14">
              <a:extLst>
                <a:ext uri="{FF2B5EF4-FFF2-40B4-BE49-F238E27FC236}">
                  <a16:creationId xmlns:a16="http://schemas.microsoft.com/office/drawing/2014/main" id="{E32E59E7-03FB-E04B-98ED-3DBFE0A78DC6}"/>
                </a:ext>
              </a:extLst>
            </p:cNvPr>
            <p:cNvSpPr>
              <a:spLocks noChangeArrowheads="1"/>
            </p:cNvSpPr>
            <p:nvPr/>
          </p:nvSpPr>
          <p:spPr bwMode="auto">
            <a:xfrm>
              <a:off x="6477000" y="3200400"/>
              <a:ext cx="1703388" cy="381000"/>
            </a:xfrm>
            <a:prstGeom prst="rect">
              <a:avLst/>
            </a:prstGeom>
            <a:solidFill>
              <a:schemeClr val="bg1">
                <a:lumMod val="65000"/>
              </a:schemeClr>
            </a:solidFill>
            <a:ln w="25400">
              <a:solidFill>
                <a:schemeClr val="tx1"/>
              </a:solidFill>
              <a:miter lim="800000"/>
              <a:headEnd/>
              <a:tailEnd/>
            </a:ln>
          </p:spPr>
          <p:txBody>
            <a:bodyPr wrap="none" lIns="91425" tIns="45713" rIns="91425" bIns="45713" anchor="ctr"/>
            <a:lstStyle/>
            <a:p>
              <a:endParaRPr lang="en-US">
                <a:solidFill>
                  <a:schemeClr val="bg2">
                    <a:lumMod val="50000"/>
                  </a:schemeClr>
                </a:solidFill>
                <a:ea typeface="Arial" charset="0"/>
                <a:cs typeface="Arial" charset="0"/>
              </a:endParaRPr>
            </a:p>
          </p:txBody>
        </p:sp>
        <p:sp>
          <p:nvSpPr>
            <p:cNvPr id="18" name="Text Box 15">
              <a:extLst>
                <a:ext uri="{FF2B5EF4-FFF2-40B4-BE49-F238E27FC236}">
                  <a16:creationId xmlns:a16="http://schemas.microsoft.com/office/drawing/2014/main" id="{2867E3DC-300F-074C-A091-A16574ABA022}"/>
                </a:ext>
              </a:extLst>
            </p:cNvPr>
            <p:cNvSpPr txBox="1">
              <a:spLocks noChangeArrowheads="1"/>
            </p:cNvSpPr>
            <p:nvPr/>
          </p:nvSpPr>
          <p:spPr bwMode="auto">
            <a:xfrm>
              <a:off x="6735763" y="3184525"/>
              <a:ext cx="1196113" cy="4000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91416" tIns="45709" rIns="91416" bIns="45709">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algn="l"/>
              <a:r>
                <a:rPr lang="en-US">
                  <a:solidFill>
                    <a:schemeClr val="bg2">
                      <a:lumMod val="50000"/>
                    </a:schemeClr>
                  </a:solidFill>
                  <a:latin typeface="Arial" charset="0"/>
                  <a:ea typeface="Arial" charset="0"/>
                  <a:cs typeface="Arial" charset="0"/>
                </a:rPr>
                <a:t>Network</a:t>
              </a:r>
            </a:p>
          </p:txBody>
        </p:sp>
        <p:sp>
          <p:nvSpPr>
            <p:cNvPr id="19" name="Rectangle 16">
              <a:extLst>
                <a:ext uri="{FF2B5EF4-FFF2-40B4-BE49-F238E27FC236}">
                  <a16:creationId xmlns:a16="http://schemas.microsoft.com/office/drawing/2014/main" id="{DB212FEE-70CC-0E4F-92CD-4FBFC97987A0}"/>
                </a:ext>
              </a:extLst>
            </p:cNvPr>
            <p:cNvSpPr>
              <a:spLocks noChangeArrowheads="1"/>
            </p:cNvSpPr>
            <p:nvPr/>
          </p:nvSpPr>
          <p:spPr bwMode="auto">
            <a:xfrm>
              <a:off x="6477000" y="3581400"/>
              <a:ext cx="1703388" cy="381000"/>
            </a:xfrm>
            <a:prstGeom prst="rect">
              <a:avLst/>
            </a:prstGeom>
            <a:solidFill>
              <a:schemeClr val="bg1">
                <a:lumMod val="65000"/>
              </a:schemeClr>
            </a:solidFill>
            <a:ln w="25400">
              <a:solidFill>
                <a:schemeClr val="tx1"/>
              </a:solidFill>
              <a:miter lim="800000"/>
              <a:headEnd/>
              <a:tailEnd/>
            </a:ln>
          </p:spPr>
          <p:txBody>
            <a:bodyPr wrap="none" lIns="91425" tIns="45713" rIns="91425" bIns="45713" anchor="ctr"/>
            <a:lstStyle/>
            <a:p>
              <a:endParaRPr lang="en-US">
                <a:solidFill>
                  <a:schemeClr val="bg2">
                    <a:lumMod val="50000"/>
                  </a:schemeClr>
                </a:solidFill>
                <a:ea typeface="Arial" charset="0"/>
                <a:cs typeface="Arial" charset="0"/>
              </a:endParaRPr>
            </a:p>
          </p:txBody>
        </p:sp>
        <p:sp>
          <p:nvSpPr>
            <p:cNvPr id="20" name="Text Box 17">
              <a:extLst>
                <a:ext uri="{FF2B5EF4-FFF2-40B4-BE49-F238E27FC236}">
                  <a16:creationId xmlns:a16="http://schemas.microsoft.com/office/drawing/2014/main" id="{7977350B-5929-A747-BA57-FDB1CBC6C6A3}"/>
                </a:ext>
              </a:extLst>
            </p:cNvPr>
            <p:cNvSpPr txBox="1">
              <a:spLocks noChangeArrowheads="1"/>
            </p:cNvSpPr>
            <p:nvPr/>
          </p:nvSpPr>
          <p:spPr bwMode="auto">
            <a:xfrm>
              <a:off x="6742113" y="3565525"/>
              <a:ext cx="1181685" cy="4000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91416" tIns="45709" rIns="91416" bIns="45709">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algn="l"/>
              <a:r>
                <a:rPr lang="en-US">
                  <a:solidFill>
                    <a:schemeClr val="bg2">
                      <a:lumMod val="50000"/>
                    </a:schemeClr>
                  </a:solidFill>
                  <a:latin typeface="Arial" charset="0"/>
                  <a:ea typeface="Arial" charset="0"/>
                  <a:cs typeface="Arial" charset="0"/>
                </a:rPr>
                <a:t>Datalink</a:t>
              </a:r>
            </a:p>
          </p:txBody>
        </p:sp>
        <p:sp>
          <p:nvSpPr>
            <p:cNvPr id="21" name="Rectangle 18">
              <a:extLst>
                <a:ext uri="{FF2B5EF4-FFF2-40B4-BE49-F238E27FC236}">
                  <a16:creationId xmlns:a16="http://schemas.microsoft.com/office/drawing/2014/main" id="{58DF4B30-C2D0-094E-B5E4-8EBB812D5CEE}"/>
                </a:ext>
              </a:extLst>
            </p:cNvPr>
            <p:cNvSpPr>
              <a:spLocks noChangeArrowheads="1"/>
            </p:cNvSpPr>
            <p:nvPr/>
          </p:nvSpPr>
          <p:spPr bwMode="auto">
            <a:xfrm>
              <a:off x="6477000" y="3962400"/>
              <a:ext cx="1703388" cy="381000"/>
            </a:xfrm>
            <a:prstGeom prst="rect">
              <a:avLst/>
            </a:prstGeom>
            <a:solidFill>
              <a:schemeClr val="bg1">
                <a:lumMod val="65000"/>
              </a:schemeClr>
            </a:solidFill>
            <a:ln w="25400">
              <a:solidFill>
                <a:schemeClr val="tx1"/>
              </a:solidFill>
              <a:miter lim="800000"/>
              <a:headEnd/>
              <a:tailEnd/>
            </a:ln>
          </p:spPr>
          <p:txBody>
            <a:bodyPr wrap="none" lIns="91425" tIns="45713" rIns="91425" bIns="45713" anchor="ctr"/>
            <a:lstStyle/>
            <a:p>
              <a:endParaRPr lang="en-US">
                <a:solidFill>
                  <a:schemeClr val="bg2">
                    <a:lumMod val="50000"/>
                  </a:schemeClr>
                </a:solidFill>
                <a:ea typeface="Arial" charset="0"/>
                <a:cs typeface="Arial" charset="0"/>
              </a:endParaRPr>
            </a:p>
          </p:txBody>
        </p:sp>
        <p:sp>
          <p:nvSpPr>
            <p:cNvPr id="22" name="Text Box 19">
              <a:extLst>
                <a:ext uri="{FF2B5EF4-FFF2-40B4-BE49-F238E27FC236}">
                  <a16:creationId xmlns:a16="http://schemas.microsoft.com/office/drawing/2014/main" id="{DFDD6229-6193-404E-AA71-540C66150530}"/>
                </a:ext>
              </a:extLst>
            </p:cNvPr>
            <p:cNvSpPr txBox="1">
              <a:spLocks noChangeArrowheads="1"/>
            </p:cNvSpPr>
            <p:nvPr/>
          </p:nvSpPr>
          <p:spPr bwMode="auto">
            <a:xfrm>
              <a:off x="6721475" y="3946525"/>
              <a:ext cx="1224967" cy="4000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91416" tIns="45709" rIns="91416" bIns="45709">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algn="l"/>
              <a:r>
                <a:rPr lang="en-US">
                  <a:solidFill>
                    <a:schemeClr val="bg2">
                      <a:lumMod val="50000"/>
                    </a:schemeClr>
                  </a:solidFill>
                  <a:latin typeface="Arial" charset="0"/>
                  <a:ea typeface="Arial" charset="0"/>
                  <a:cs typeface="Arial" charset="0"/>
                </a:rPr>
                <a:t>Physical</a:t>
              </a:r>
            </a:p>
          </p:txBody>
        </p:sp>
        <p:sp>
          <p:nvSpPr>
            <p:cNvPr id="23" name="Rectangle 20">
              <a:extLst>
                <a:ext uri="{FF2B5EF4-FFF2-40B4-BE49-F238E27FC236}">
                  <a16:creationId xmlns:a16="http://schemas.microsoft.com/office/drawing/2014/main" id="{1C7464A8-3EF4-F741-A9B8-8CF6ED31623F}"/>
                </a:ext>
              </a:extLst>
            </p:cNvPr>
            <p:cNvSpPr>
              <a:spLocks noChangeArrowheads="1"/>
            </p:cNvSpPr>
            <p:nvPr/>
          </p:nvSpPr>
          <p:spPr bwMode="auto">
            <a:xfrm>
              <a:off x="3706813" y="3200400"/>
              <a:ext cx="1703387" cy="381000"/>
            </a:xfrm>
            <a:prstGeom prst="rect">
              <a:avLst/>
            </a:prstGeom>
            <a:solidFill>
              <a:schemeClr val="bg1">
                <a:lumMod val="65000"/>
              </a:schemeClr>
            </a:solidFill>
            <a:ln w="25400">
              <a:solidFill>
                <a:schemeClr val="tx1"/>
              </a:solidFill>
              <a:miter lim="800000"/>
              <a:headEnd/>
              <a:tailEnd/>
            </a:ln>
          </p:spPr>
          <p:txBody>
            <a:bodyPr wrap="none" lIns="91425" tIns="45713" rIns="91425" bIns="45713" anchor="ctr"/>
            <a:lstStyle/>
            <a:p>
              <a:endParaRPr lang="en-US">
                <a:solidFill>
                  <a:schemeClr val="bg2">
                    <a:lumMod val="50000"/>
                  </a:schemeClr>
                </a:solidFill>
                <a:ea typeface="Arial" charset="0"/>
                <a:cs typeface="Arial" charset="0"/>
              </a:endParaRPr>
            </a:p>
          </p:txBody>
        </p:sp>
        <p:sp>
          <p:nvSpPr>
            <p:cNvPr id="24" name="Text Box 21">
              <a:extLst>
                <a:ext uri="{FF2B5EF4-FFF2-40B4-BE49-F238E27FC236}">
                  <a16:creationId xmlns:a16="http://schemas.microsoft.com/office/drawing/2014/main" id="{114E4131-8D50-0745-8E63-8D1F34845061}"/>
                </a:ext>
              </a:extLst>
            </p:cNvPr>
            <p:cNvSpPr txBox="1">
              <a:spLocks noChangeArrowheads="1"/>
            </p:cNvSpPr>
            <p:nvPr/>
          </p:nvSpPr>
          <p:spPr bwMode="auto">
            <a:xfrm>
              <a:off x="3965575" y="3184525"/>
              <a:ext cx="1196113" cy="4000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91416" tIns="45709" rIns="91416" bIns="45709">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algn="l"/>
              <a:r>
                <a:rPr lang="en-US">
                  <a:solidFill>
                    <a:schemeClr val="bg2">
                      <a:lumMod val="50000"/>
                    </a:schemeClr>
                  </a:solidFill>
                  <a:latin typeface="Arial" charset="0"/>
                  <a:ea typeface="Arial" charset="0"/>
                  <a:cs typeface="Arial" charset="0"/>
                </a:rPr>
                <a:t>Network</a:t>
              </a:r>
            </a:p>
          </p:txBody>
        </p:sp>
        <p:sp>
          <p:nvSpPr>
            <p:cNvPr id="25" name="Rectangle 22">
              <a:extLst>
                <a:ext uri="{FF2B5EF4-FFF2-40B4-BE49-F238E27FC236}">
                  <a16:creationId xmlns:a16="http://schemas.microsoft.com/office/drawing/2014/main" id="{31991950-C3F9-E644-B115-C910137845A6}"/>
                </a:ext>
              </a:extLst>
            </p:cNvPr>
            <p:cNvSpPr>
              <a:spLocks noChangeArrowheads="1"/>
            </p:cNvSpPr>
            <p:nvPr/>
          </p:nvSpPr>
          <p:spPr bwMode="auto">
            <a:xfrm>
              <a:off x="3706813" y="3581400"/>
              <a:ext cx="1703387" cy="381000"/>
            </a:xfrm>
            <a:prstGeom prst="rect">
              <a:avLst/>
            </a:prstGeom>
            <a:solidFill>
              <a:schemeClr val="bg1">
                <a:lumMod val="65000"/>
              </a:schemeClr>
            </a:solidFill>
            <a:ln w="25400">
              <a:solidFill>
                <a:schemeClr val="tx1"/>
              </a:solidFill>
              <a:miter lim="800000"/>
              <a:headEnd/>
              <a:tailEnd/>
            </a:ln>
          </p:spPr>
          <p:txBody>
            <a:bodyPr wrap="none" lIns="91425" tIns="45713" rIns="91425" bIns="45713" anchor="ctr"/>
            <a:lstStyle/>
            <a:p>
              <a:endParaRPr lang="en-US">
                <a:solidFill>
                  <a:schemeClr val="bg2">
                    <a:lumMod val="50000"/>
                  </a:schemeClr>
                </a:solidFill>
                <a:ea typeface="Arial" charset="0"/>
                <a:cs typeface="Arial" charset="0"/>
              </a:endParaRPr>
            </a:p>
          </p:txBody>
        </p:sp>
        <p:sp>
          <p:nvSpPr>
            <p:cNvPr id="26" name="Text Box 23">
              <a:extLst>
                <a:ext uri="{FF2B5EF4-FFF2-40B4-BE49-F238E27FC236}">
                  <a16:creationId xmlns:a16="http://schemas.microsoft.com/office/drawing/2014/main" id="{22D76A70-D4FA-474D-AEAC-E621B5D1E100}"/>
                </a:ext>
              </a:extLst>
            </p:cNvPr>
            <p:cNvSpPr txBox="1">
              <a:spLocks noChangeArrowheads="1"/>
            </p:cNvSpPr>
            <p:nvPr/>
          </p:nvSpPr>
          <p:spPr bwMode="auto">
            <a:xfrm>
              <a:off x="3971925" y="3565525"/>
              <a:ext cx="1181685" cy="4000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91416" tIns="45709" rIns="91416" bIns="45709">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algn="l"/>
              <a:r>
                <a:rPr lang="en-US">
                  <a:solidFill>
                    <a:schemeClr val="bg2">
                      <a:lumMod val="50000"/>
                    </a:schemeClr>
                  </a:solidFill>
                  <a:latin typeface="Arial" charset="0"/>
                  <a:ea typeface="Arial" charset="0"/>
                  <a:cs typeface="Arial" charset="0"/>
                </a:rPr>
                <a:t>Datalink</a:t>
              </a:r>
            </a:p>
          </p:txBody>
        </p:sp>
        <p:sp>
          <p:nvSpPr>
            <p:cNvPr id="27" name="Rectangle 24">
              <a:extLst>
                <a:ext uri="{FF2B5EF4-FFF2-40B4-BE49-F238E27FC236}">
                  <a16:creationId xmlns:a16="http://schemas.microsoft.com/office/drawing/2014/main" id="{29991395-F6DC-7D4F-9AC6-3009C8715489}"/>
                </a:ext>
              </a:extLst>
            </p:cNvPr>
            <p:cNvSpPr>
              <a:spLocks noChangeArrowheads="1"/>
            </p:cNvSpPr>
            <p:nvPr/>
          </p:nvSpPr>
          <p:spPr bwMode="auto">
            <a:xfrm>
              <a:off x="3706813" y="3962400"/>
              <a:ext cx="1703387" cy="381000"/>
            </a:xfrm>
            <a:prstGeom prst="rect">
              <a:avLst/>
            </a:prstGeom>
            <a:solidFill>
              <a:schemeClr val="bg1">
                <a:lumMod val="65000"/>
              </a:schemeClr>
            </a:solidFill>
            <a:ln w="25400">
              <a:solidFill>
                <a:schemeClr val="tx1"/>
              </a:solidFill>
              <a:miter lim="800000"/>
              <a:headEnd/>
              <a:tailEnd/>
            </a:ln>
          </p:spPr>
          <p:txBody>
            <a:bodyPr wrap="none" lIns="91425" tIns="45713" rIns="91425" bIns="45713" anchor="ctr"/>
            <a:lstStyle/>
            <a:p>
              <a:endParaRPr lang="en-US">
                <a:solidFill>
                  <a:schemeClr val="bg2">
                    <a:lumMod val="50000"/>
                  </a:schemeClr>
                </a:solidFill>
                <a:ea typeface="Arial" charset="0"/>
                <a:cs typeface="Arial" charset="0"/>
              </a:endParaRPr>
            </a:p>
          </p:txBody>
        </p:sp>
        <p:sp>
          <p:nvSpPr>
            <p:cNvPr id="28" name="Text Box 25">
              <a:extLst>
                <a:ext uri="{FF2B5EF4-FFF2-40B4-BE49-F238E27FC236}">
                  <a16:creationId xmlns:a16="http://schemas.microsoft.com/office/drawing/2014/main" id="{3DA7E817-9A03-9042-9516-8A4A2070C5DD}"/>
                </a:ext>
              </a:extLst>
            </p:cNvPr>
            <p:cNvSpPr txBox="1">
              <a:spLocks noChangeArrowheads="1"/>
            </p:cNvSpPr>
            <p:nvPr/>
          </p:nvSpPr>
          <p:spPr bwMode="auto">
            <a:xfrm>
              <a:off x="3951288" y="3946525"/>
              <a:ext cx="1224967" cy="4000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91416" tIns="45709" rIns="91416" bIns="45709">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algn="l"/>
              <a:r>
                <a:rPr lang="en-US">
                  <a:solidFill>
                    <a:schemeClr val="bg2">
                      <a:lumMod val="50000"/>
                    </a:schemeClr>
                  </a:solidFill>
                  <a:latin typeface="Arial" charset="0"/>
                  <a:ea typeface="Arial" charset="0"/>
                  <a:cs typeface="Arial" charset="0"/>
                </a:rPr>
                <a:t>Physical</a:t>
              </a:r>
            </a:p>
          </p:txBody>
        </p:sp>
        <p:cxnSp>
          <p:nvCxnSpPr>
            <p:cNvPr id="29" name="AutoShape 26">
              <a:extLst>
                <a:ext uri="{FF2B5EF4-FFF2-40B4-BE49-F238E27FC236}">
                  <a16:creationId xmlns:a16="http://schemas.microsoft.com/office/drawing/2014/main" id="{79B8FFC1-4CF2-7347-BAAD-0847F49DBA82}"/>
                </a:ext>
              </a:extLst>
            </p:cNvPr>
            <p:cNvCxnSpPr>
              <a:cxnSpLocks noChangeShapeType="1"/>
              <a:stCxn id="13" idx="3"/>
              <a:endCxn id="27" idx="1"/>
            </p:cNvCxnSpPr>
            <p:nvPr/>
          </p:nvCxnSpPr>
          <p:spPr bwMode="auto">
            <a:xfrm>
              <a:off x="2782888" y="4152900"/>
              <a:ext cx="911225" cy="0"/>
            </a:xfrm>
            <a:prstGeom prst="straightConnector1">
              <a:avLst/>
            </a:prstGeom>
            <a:noFill/>
            <a:ln w="19050">
              <a:solidFill>
                <a:schemeClr val="bg2">
                  <a:lumMod val="90000"/>
                </a:schemeClr>
              </a:solidFill>
              <a:prstDash val="sysDot"/>
              <a:round/>
              <a:headEnd type="triangle" w="med" len="med"/>
              <a:tailEnd type="triangle" w="med" len="med"/>
            </a:ln>
            <a:extLst>
              <a:ext uri="{909E8E84-426E-40dd-AFC4-6F175D3DCCD1}">
                <a14:hiddenFill xmlns:a14="http://schemas.microsoft.com/office/drawing/2010/main" xmlns="">
                  <a:noFill/>
                </a14:hiddenFill>
              </a:ext>
            </a:extLst>
          </p:spPr>
        </p:cxnSp>
        <p:cxnSp>
          <p:nvCxnSpPr>
            <p:cNvPr id="30" name="AutoShape 27">
              <a:extLst>
                <a:ext uri="{FF2B5EF4-FFF2-40B4-BE49-F238E27FC236}">
                  <a16:creationId xmlns:a16="http://schemas.microsoft.com/office/drawing/2014/main" id="{5553BD2A-EACF-5C42-9F23-23E3F3EAF2FE}"/>
                </a:ext>
              </a:extLst>
            </p:cNvPr>
            <p:cNvCxnSpPr>
              <a:cxnSpLocks noChangeShapeType="1"/>
              <a:stCxn id="11" idx="3"/>
              <a:endCxn id="25" idx="1"/>
            </p:cNvCxnSpPr>
            <p:nvPr/>
          </p:nvCxnSpPr>
          <p:spPr bwMode="auto">
            <a:xfrm>
              <a:off x="2782888" y="3771900"/>
              <a:ext cx="911225" cy="0"/>
            </a:xfrm>
            <a:prstGeom prst="straightConnector1">
              <a:avLst/>
            </a:prstGeom>
            <a:noFill/>
            <a:ln w="19050">
              <a:solidFill>
                <a:schemeClr val="bg2">
                  <a:lumMod val="90000"/>
                </a:schemeClr>
              </a:solidFill>
              <a:prstDash val="sysDot"/>
              <a:round/>
              <a:headEnd type="triangle" w="med" len="med"/>
              <a:tailEnd type="triangle" w="med" len="med"/>
            </a:ln>
            <a:extLst>
              <a:ext uri="{909E8E84-426E-40dd-AFC4-6F175D3DCCD1}">
                <a14:hiddenFill xmlns:a14="http://schemas.microsoft.com/office/drawing/2010/main" xmlns="">
                  <a:noFill/>
                </a14:hiddenFill>
              </a:ext>
            </a:extLst>
          </p:spPr>
        </p:cxnSp>
        <p:cxnSp>
          <p:nvCxnSpPr>
            <p:cNvPr id="31" name="AutoShape 28">
              <a:extLst>
                <a:ext uri="{FF2B5EF4-FFF2-40B4-BE49-F238E27FC236}">
                  <a16:creationId xmlns:a16="http://schemas.microsoft.com/office/drawing/2014/main" id="{3A75A5D4-C03F-3847-8F76-3F5B678AE744}"/>
                </a:ext>
              </a:extLst>
            </p:cNvPr>
            <p:cNvCxnSpPr>
              <a:cxnSpLocks noChangeShapeType="1"/>
              <a:stCxn id="9" idx="3"/>
              <a:endCxn id="23" idx="1"/>
            </p:cNvCxnSpPr>
            <p:nvPr/>
          </p:nvCxnSpPr>
          <p:spPr bwMode="auto">
            <a:xfrm>
              <a:off x="2782888" y="3390900"/>
              <a:ext cx="911225" cy="0"/>
            </a:xfrm>
            <a:prstGeom prst="straightConnector1">
              <a:avLst/>
            </a:prstGeom>
            <a:noFill/>
            <a:ln w="19050">
              <a:solidFill>
                <a:schemeClr val="bg2">
                  <a:lumMod val="90000"/>
                </a:schemeClr>
              </a:solidFill>
              <a:prstDash val="sysDot"/>
              <a:round/>
              <a:headEnd type="triangle" w="med" len="med"/>
              <a:tailEnd type="triangle" w="med" len="med"/>
            </a:ln>
            <a:extLst>
              <a:ext uri="{909E8E84-426E-40dd-AFC4-6F175D3DCCD1}">
                <a14:hiddenFill xmlns:a14="http://schemas.microsoft.com/office/drawing/2010/main" xmlns="">
                  <a:noFill/>
                </a14:hiddenFill>
              </a:ext>
            </a:extLst>
          </p:spPr>
        </p:cxnSp>
        <p:cxnSp>
          <p:nvCxnSpPr>
            <p:cNvPr id="32" name="AutoShape 29">
              <a:extLst>
                <a:ext uri="{FF2B5EF4-FFF2-40B4-BE49-F238E27FC236}">
                  <a16:creationId xmlns:a16="http://schemas.microsoft.com/office/drawing/2014/main" id="{396C6EF5-CBE3-7648-847A-35380FA991C6}"/>
                </a:ext>
              </a:extLst>
            </p:cNvPr>
            <p:cNvCxnSpPr>
              <a:cxnSpLocks noChangeShapeType="1"/>
              <a:stCxn id="27" idx="3"/>
              <a:endCxn id="21" idx="1"/>
            </p:cNvCxnSpPr>
            <p:nvPr/>
          </p:nvCxnSpPr>
          <p:spPr bwMode="auto">
            <a:xfrm>
              <a:off x="5422900" y="4152900"/>
              <a:ext cx="1041400" cy="0"/>
            </a:xfrm>
            <a:prstGeom prst="straightConnector1">
              <a:avLst/>
            </a:prstGeom>
            <a:noFill/>
            <a:ln w="19050">
              <a:solidFill>
                <a:schemeClr val="bg2">
                  <a:lumMod val="90000"/>
                </a:schemeClr>
              </a:solidFill>
              <a:prstDash val="sysDot"/>
              <a:round/>
              <a:headEnd type="triangle" w="med" len="med"/>
              <a:tailEnd type="triangle" w="med" len="med"/>
            </a:ln>
            <a:extLst>
              <a:ext uri="{909E8E84-426E-40dd-AFC4-6F175D3DCCD1}">
                <a14:hiddenFill xmlns:a14="http://schemas.microsoft.com/office/drawing/2010/main" xmlns="">
                  <a:noFill/>
                </a14:hiddenFill>
              </a:ext>
            </a:extLst>
          </p:spPr>
        </p:cxnSp>
        <p:cxnSp>
          <p:nvCxnSpPr>
            <p:cNvPr id="33" name="AutoShape 30">
              <a:extLst>
                <a:ext uri="{FF2B5EF4-FFF2-40B4-BE49-F238E27FC236}">
                  <a16:creationId xmlns:a16="http://schemas.microsoft.com/office/drawing/2014/main" id="{4BAAC610-26DA-2941-B090-02609F7B5F0A}"/>
                </a:ext>
              </a:extLst>
            </p:cNvPr>
            <p:cNvCxnSpPr>
              <a:cxnSpLocks noChangeShapeType="1"/>
              <a:stCxn id="25" idx="3"/>
              <a:endCxn id="19" idx="1"/>
            </p:cNvCxnSpPr>
            <p:nvPr/>
          </p:nvCxnSpPr>
          <p:spPr bwMode="auto">
            <a:xfrm>
              <a:off x="5422900" y="3771900"/>
              <a:ext cx="1041400" cy="0"/>
            </a:xfrm>
            <a:prstGeom prst="straightConnector1">
              <a:avLst/>
            </a:prstGeom>
            <a:noFill/>
            <a:ln w="19050">
              <a:solidFill>
                <a:schemeClr val="bg2">
                  <a:lumMod val="90000"/>
                </a:schemeClr>
              </a:solidFill>
              <a:prstDash val="sysDot"/>
              <a:round/>
              <a:headEnd type="triangle" w="med" len="med"/>
              <a:tailEnd type="triangle" w="med" len="med"/>
            </a:ln>
            <a:extLst>
              <a:ext uri="{909E8E84-426E-40dd-AFC4-6F175D3DCCD1}">
                <a14:hiddenFill xmlns:a14="http://schemas.microsoft.com/office/drawing/2010/main" xmlns="">
                  <a:noFill/>
                </a14:hiddenFill>
              </a:ext>
            </a:extLst>
          </p:spPr>
        </p:cxnSp>
        <p:cxnSp>
          <p:nvCxnSpPr>
            <p:cNvPr id="34" name="AutoShape 31">
              <a:extLst>
                <a:ext uri="{FF2B5EF4-FFF2-40B4-BE49-F238E27FC236}">
                  <a16:creationId xmlns:a16="http://schemas.microsoft.com/office/drawing/2014/main" id="{B0689C38-A64C-9647-8D50-1AD8E0B55E4F}"/>
                </a:ext>
              </a:extLst>
            </p:cNvPr>
            <p:cNvCxnSpPr>
              <a:cxnSpLocks noChangeShapeType="1"/>
              <a:stCxn id="23" idx="3"/>
              <a:endCxn id="17" idx="1"/>
            </p:cNvCxnSpPr>
            <p:nvPr/>
          </p:nvCxnSpPr>
          <p:spPr bwMode="auto">
            <a:xfrm>
              <a:off x="5422900" y="3390900"/>
              <a:ext cx="1041400" cy="0"/>
            </a:xfrm>
            <a:prstGeom prst="straightConnector1">
              <a:avLst/>
            </a:prstGeom>
            <a:noFill/>
            <a:ln w="19050">
              <a:solidFill>
                <a:schemeClr val="bg2">
                  <a:lumMod val="90000"/>
                </a:schemeClr>
              </a:solidFill>
              <a:prstDash val="sysDot"/>
              <a:round/>
              <a:headEnd type="triangle" w="med" len="med"/>
              <a:tailEnd type="triangle" w="med" len="med"/>
            </a:ln>
            <a:extLst>
              <a:ext uri="{909E8E84-426E-40dd-AFC4-6F175D3DCCD1}">
                <a14:hiddenFill xmlns:a14="http://schemas.microsoft.com/office/drawing/2010/main" xmlns="">
                  <a:noFill/>
                </a14:hiddenFill>
              </a:ext>
            </a:extLst>
          </p:spPr>
        </p:cxnSp>
        <p:cxnSp>
          <p:nvCxnSpPr>
            <p:cNvPr id="35" name="AutoShape 32">
              <a:extLst>
                <a:ext uri="{FF2B5EF4-FFF2-40B4-BE49-F238E27FC236}">
                  <a16:creationId xmlns:a16="http://schemas.microsoft.com/office/drawing/2014/main" id="{5F3D525D-87E6-9341-85D2-7533DF8DD440}"/>
                </a:ext>
              </a:extLst>
            </p:cNvPr>
            <p:cNvCxnSpPr>
              <a:cxnSpLocks noChangeShapeType="1"/>
              <a:stCxn id="7" idx="3"/>
              <a:endCxn id="15" idx="1"/>
            </p:cNvCxnSpPr>
            <p:nvPr/>
          </p:nvCxnSpPr>
          <p:spPr bwMode="auto">
            <a:xfrm>
              <a:off x="2782888" y="3009900"/>
              <a:ext cx="3681412" cy="0"/>
            </a:xfrm>
            <a:prstGeom prst="straightConnector1">
              <a:avLst/>
            </a:prstGeom>
            <a:noFill/>
            <a:ln w="19050">
              <a:solidFill>
                <a:schemeClr val="tx1"/>
              </a:solidFill>
              <a:prstDash val="sysDot"/>
              <a:round/>
              <a:headEnd type="triangle" w="med" len="med"/>
              <a:tailEnd type="triangle" w="med" len="med"/>
            </a:ln>
            <a:extLst>
              <a:ext uri="{909E8E84-426E-40dd-AFC4-6F175D3DCCD1}">
                <a14:hiddenFill xmlns:a14="http://schemas.microsoft.com/office/drawing/2010/main" xmlns="">
                  <a:noFill/>
                </a14:hiddenFill>
              </a:ext>
            </a:extLst>
          </p:spPr>
        </p:cxnSp>
        <p:grpSp>
          <p:nvGrpSpPr>
            <p:cNvPr id="36" name="Group 33">
              <a:extLst>
                <a:ext uri="{FF2B5EF4-FFF2-40B4-BE49-F238E27FC236}">
                  <a16:creationId xmlns:a16="http://schemas.microsoft.com/office/drawing/2014/main" id="{D8219378-BA52-594D-B261-0FEE28295C52}"/>
                </a:ext>
              </a:extLst>
            </p:cNvPr>
            <p:cNvGrpSpPr>
              <a:grpSpLocks/>
            </p:cNvGrpSpPr>
            <p:nvPr/>
          </p:nvGrpSpPr>
          <p:grpSpPr bwMode="auto">
            <a:xfrm>
              <a:off x="1066800" y="2438400"/>
              <a:ext cx="7113588" cy="400050"/>
              <a:chOff x="647" y="2280"/>
              <a:chExt cx="4481" cy="252"/>
            </a:xfrm>
          </p:grpSpPr>
          <p:sp>
            <p:nvSpPr>
              <p:cNvPr id="37" name="Rectangle 34">
                <a:extLst>
                  <a:ext uri="{FF2B5EF4-FFF2-40B4-BE49-F238E27FC236}">
                    <a16:creationId xmlns:a16="http://schemas.microsoft.com/office/drawing/2014/main" id="{BCDDEA64-A714-9244-B774-09E8840398E7}"/>
                  </a:ext>
                </a:extLst>
              </p:cNvPr>
              <p:cNvSpPr>
                <a:spLocks noChangeArrowheads="1"/>
              </p:cNvSpPr>
              <p:nvPr/>
            </p:nvSpPr>
            <p:spPr bwMode="auto">
              <a:xfrm>
                <a:off x="647" y="2280"/>
                <a:ext cx="1073" cy="240"/>
              </a:xfrm>
              <a:prstGeom prst="rect">
                <a:avLst/>
              </a:prstGeom>
              <a:solidFill>
                <a:srgbClr val="0000FF"/>
              </a:solidFill>
              <a:ln w="25400">
                <a:solidFill>
                  <a:schemeClr val="tx1"/>
                </a:solidFill>
                <a:miter lim="800000"/>
                <a:headEnd/>
                <a:tailEnd/>
              </a:ln>
            </p:spPr>
            <p:txBody>
              <a:bodyPr wrap="none" anchor="ctr"/>
              <a:lstStyle/>
              <a:p>
                <a:endParaRPr lang="en-US">
                  <a:solidFill>
                    <a:schemeClr val="bg1"/>
                  </a:solidFill>
                  <a:ea typeface="Arial" charset="0"/>
                  <a:cs typeface="Arial" charset="0"/>
                </a:endParaRPr>
              </a:p>
            </p:txBody>
          </p:sp>
          <p:sp>
            <p:nvSpPr>
              <p:cNvPr id="38" name="Text Box 35">
                <a:extLst>
                  <a:ext uri="{FF2B5EF4-FFF2-40B4-BE49-F238E27FC236}">
                    <a16:creationId xmlns:a16="http://schemas.microsoft.com/office/drawing/2014/main" id="{2AFBFA54-570E-8848-B2B7-BECD7D94E206}"/>
                  </a:ext>
                </a:extLst>
              </p:cNvPr>
              <p:cNvSpPr txBox="1">
                <a:spLocks noChangeArrowheads="1"/>
              </p:cNvSpPr>
              <p:nvPr/>
            </p:nvSpPr>
            <p:spPr bwMode="auto">
              <a:xfrm>
                <a:off x="695" y="2280"/>
                <a:ext cx="996" cy="2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91430" tIns="45716" rIns="91430" bIns="45716">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algn="l"/>
                <a:r>
                  <a:rPr lang="en-US">
                    <a:solidFill>
                      <a:schemeClr val="bg1"/>
                    </a:solidFill>
                    <a:latin typeface="Arial" charset="0"/>
                    <a:ea typeface="Arial" charset="0"/>
                    <a:cs typeface="Arial" charset="0"/>
                  </a:rPr>
                  <a:t>Application</a:t>
                </a:r>
              </a:p>
            </p:txBody>
          </p:sp>
          <p:sp>
            <p:nvSpPr>
              <p:cNvPr id="39" name="Rectangle 36">
                <a:extLst>
                  <a:ext uri="{FF2B5EF4-FFF2-40B4-BE49-F238E27FC236}">
                    <a16:creationId xmlns:a16="http://schemas.microsoft.com/office/drawing/2014/main" id="{0322AACE-624F-524C-AB06-DDE62640D02E}"/>
                  </a:ext>
                </a:extLst>
              </p:cNvPr>
              <p:cNvSpPr>
                <a:spLocks noChangeArrowheads="1"/>
              </p:cNvSpPr>
              <p:nvPr/>
            </p:nvSpPr>
            <p:spPr bwMode="auto">
              <a:xfrm>
                <a:off x="4055" y="2280"/>
                <a:ext cx="1073" cy="240"/>
              </a:xfrm>
              <a:prstGeom prst="rect">
                <a:avLst/>
              </a:prstGeom>
              <a:solidFill>
                <a:srgbClr val="0000FF"/>
              </a:solidFill>
              <a:ln w="25400">
                <a:solidFill>
                  <a:schemeClr val="tx1"/>
                </a:solidFill>
                <a:miter lim="800000"/>
                <a:headEnd/>
                <a:tailEnd/>
              </a:ln>
            </p:spPr>
            <p:txBody>
              <a:bodyPr wrap="none" anchor="ctr"/>
              <a:lstStyle/>
              <a:p>
                <a:endParaRPr lang="en-US">
                  <a:solidFill>
                    <a:schemeClr val="bg1"/>
                  </a:solidFill>
                  <a:ea typeface="Arial" charset="0"/>
                  <a:cs typeface="Arial" charset="0"/>
                </a:endParaRPr>
              </a:p>
            </p:txBody>
          </p:sp>
          <p:sp>
            <p:nvSpPr>
              <p:cNvPr id="40" name="Text Box 37">
                <a:extLst>
                  <a:ext uri="{FF2B5EF4-FFF2-40B4-BE49-F238E27FC236}">
                    <a16:creationId xmlns:a16="http://schemas.microsoft.com/office/drawing/2014/main" id="{2142066D-47ED-EB47-A42E-A18B38484216}"/>
                  </a:ext>
                </a:extLst>
              </p:cNvPr>
              <p:cNvSpPr txBox="1">
                <a:spLocks noChangeArrowheads="1"/>
              </p:cNvSpPr>
              <p:nvPr/>
            </p:nvSpPr>
            <p:spPr bwMode="auto">
              <a:xfrm>
                <a:off x="4076" y="2280"/>
                <a:ext cx="996" cy="2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91430" tIns="45716" rIns="91430" bIns="45716">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algn="l"/>
                <a:r>
                  <a:rPr lang="en-US">
                    <a:solidFill>
                      <a:schemeClr val="bg1"/>
                    </a:solidFill>
                    <a:latin typeface="Arial" charset="0"/>
                    <a:ea typeface="Arial" charset="0"/>
                    <a:cs typeface="Arial" charset="0"/>
                  </a:rPr>
                  <a:t>Application</a:t>
                </a:r>
              </a:p>
            </p:txBody>
          </p:sp>
          <p:cxnSp>
            <p:nvCxnSpPr>
              <p:cNvPr id="41" name="AutoShape 38">
                <a:extLst>
                  <a:ext uri="{FF2B5EF4-FFF2-40B4-BE49-F238E27FC236}">
                    <a16:creationId xmlns:a16="http://schemas.microsoft.com/office/drawing/2014/main" id="{000A2BC3-649B-B742-BDB3-F822A9864C5F}"/>
                  </a:ext>
                </a:extLst>
              </p:cNvPr>
              <p:cNvCxnSpPr>
                <a:cxnSpLocks noChangeShapeType="1"/>
                <a:stCxn id="37" idx="3"/>
                <a:endCxn id="40" idx="1"/>
              </p:cNvCxnSpPr>
              <p:nvPr/>
            </p:nvCxnSpPr>
            <p:spPr bwMode="auto">
              <a:xfrm>
                <a:off x="1720" y="2400"/>
                <a:ext cx="2356" cy="6"/>
              </a:xfrm>
              <a:prstGeom prst="straightConnector1">
                <a:avLst/>
              </a:prstGeom>
              <a:noFill/>
              <a:ln w="19050">
                <a:solidFill>
                  <a:schemeClr val="tx1"/>
                </a:solidFill>
                <a:prstDash val="sysDot"/>
                <a:round/>
                <a:headEnd type="triangle" w="med" len="med"/>
                <a:tailEnd type="triangle" w="med" len="med"/>
              </a:ln>
              <a:extLst>
                <a:ext uri="{909E8E84-426E-40dd-AFC4-6F175D3DCCD1}">
                  <a14:hiddenFill xmlns:a14="http://schemas.microsoft.com/office/drawing/2010/main" xmlns="">
                    <a:noFill/>
                  </a14:hiddenFill>
                </a:ext>
              </a:extLst>
            </p:spPr>
          </p:cxnSp>
        </p:grpSp>
        <p:sp>
          <p:nvSpPr>
            <p:cNvPr id="42" name="Text Box 39">
              <a:extLst>
                <a:ext uri="{FF2B5EF4-FFF2-40B4-BE49-F238E27FC236}">
                  <a16:creationId xmlns:a16="http://schemas.microsoft.com/office/drawing/2014/main" id="{797740BE-A653-BD4C-840E-E45FB322DF59}"/>
                </a:ext>
              </a:extLst>
            </p:cNvPr>
            <p:cNvSpPr txBox="1">
              <a:spLocks noChangeArrowheads="1"/>
            </p:cNvSpPr>
            <p:nvPr/>
          </p:nvSpPr>
          <p:spPr bwMode="auto">
            <a:xfrm>
              <a:off x="1226968" y="4495800"/>
              <a:ext cx="1381469" cy="520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329" tIns="44373" rIns="90329" bIns="44373">
              <a:spAutoFit/>
            </a:bodyPr>
            <a:lstStyle>
              <a:lvl1pPr defTabSz="912813" eaLnBrk="0" hangingPunct="0">
                <a:defRPr sz="2000" b="1">
                  <a:solidFill>
                    <a:schemeClr val="tx1"/>
                  </a:solidFill>
                  <a:latin typeface="Courier New" charset="0"/>
                  <a:ea typeface="ＭＳ Ｐゴシック" charset="0"/>
                  <a:cs typeface="ＭＳ Ｐゴシック" charset="0"/>
                </a:defRPr>
              </a:lvl1pPr>
              <a:lvl2pPr marL="742950" indent="-285750" defTabSz="912813" eaLnBrk="0" hangingPunct="0">
                <a:defRPr sz="2000" b="1">
                  <a:solidFill>
                    <a:schemeClr val="tx1"/>
                  </a:solidFill>
                  <a:latin typeface="Courier New" charset="0"/>
                  <a:ea typeface="ＭＳ Ｐゴシック" charset="0"/>
                </a:defRPr>
              </a:lvl2pPr>
              <a:lvl3pPr marL="1143000" indent="-228600" defTabSz="912813" eaLnBrk="0" hangingPunct="0">
                <a:defRPr sz="2000" b="1">
                  <a:solidFill>
                    <a:schemeClr val="tx1"/>
                  </a:solidFill>
                  <a:latin typeface="Courier New" charset="0"/>
                  <a:ea typeface="ＭＳ Ｐゴシック" charset="0"/>
                </a:defRPr>
              </a:lvl3pPr>
              <a:lvl4pPr marL="1600200" indent="-228600" defTabSz="912813" eaLnBrk="0" hangingPunct="0">
                <a:defRPr sz="2000" b="1">
                  <a:solidFill>
                    <a:schemeClr val="tx1"/>
                  </a:solidFill>
                  <a:latin typeface="Courier New" charset="0"/>
                  <a:ea typeface="ＭＳ Ｐゴシック" charset="0"/>
                </a:defRPr>
              </a:lvl4pPr>
              <a:lvl5pPr marL="2057400" indent="-228600" defTabSz="912813" eaLnBrk="0" hangingPunct="0">
                <a:defRPr sz="2000" b="1">
                  <a:solidFill>
                    <a:schemeClr val="tx1"/>
                  </a:solidFill>
                  <a:latin typeface="Courier New" charset="0"/>
                  <a:ea typeface="ＭＳ Ｐゴシック" charset="0"/>
                </a:defRPr>
              </a:lvl5pPr>
              <a:lvl6pPr marL="2514600" indent="-228600" algn="r" defTabSz="912813"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defTabSz="912813"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defTabSz="912813"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defTabSz="912813" eaLnBrk="0" fontAlgn="base" hangingPunct="0">
                <a:spcBef>
                  <a:spcPct val="0"/>
                </a:spcBef>
                <a:spcAft>
                  <a:spcPct val="0"/>
                </a:spcAft>
                <a:defRPr sz="2000" b="1">
                  <a:solidFill>
                    <a:schemeClr val="tx1"/>
                  </a:solidFill>
                  <a:latin typeface="Courier New" charset="0"/>
                  <a:ea typeface="ＭＳ Ｐゴシック" charset="0"/>
                </a:defRPr>
              </a:lvl9pPr>
            </a:lstStyle>
            <a:p>
              <a:pPr algn="ctr"/>
              <a:r>
                <a:rPr lang="en-US" sz="2800" dirty="0">
                  <a:solidFill>
                    <a:srgbClr val="0000FF"/>
                  </a:solidFill>
                  <a:latin typeface="Arial" charset="0"/>
                  <a:ea typeface="Arial" charset="0"/>
                  <a:cs typeface="Arial" charset="0"/>
                </a:rPr>
                <a:t>Clients</a:t>
              </a:r>
            </a:p>
          </p:txBody>
        </p:sp>
        <p:sp>
          <p:nvSpPr>
            <p:cNvPr id="43" name="Text Box 40">
              <a:extLst>
                <a:ext uri="{FF2B5EF4-FFF2-40B4-BE49-F238E27FC236}">
                  <a16:creationId xmlns:a16="http://schemas.microsoft.com/office/drawing/2014/main" id="{AFA87016-E6B1-D54D-8B3D-45DB7FC5A8D6}"/>
                </a:ext>
              </a:extLst>
            </p:cNvPr>
            <p:cNvSpPr txBox="1">
              <a:spLocks noChangeArrowheads="1"/>
            </p:cNvSpPr>
            <p:nvPr/>
          </p:nvSpPr>
          <p:spPr bwMode="auto">
            <a:xfrm>
              <a:off x="6578643" y="4495800"/>
              <a:ext cx="1501694" cy="520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329" tIns="44373" rIns="90329" bIns="44373">
              <a:spAutoFit/>
            </a:bodyPr>
            <a:lstStyle>
              <a:lvl1pPr defTabSz="912813" eaLnBrk="0" hangingPunct="0">
                <a:defRPr sz="2000" b="1">
                  <a:solidFill>
                    <a:schemeClr val="tx1"/>
                  </a:solidFill>
                  <a:latin typeface="Courier New" charset="0"/>
                  <a:ea typeface="ＭＳ Ｐゴシック" charset="0"/>
                  <a:cs typeface="ＭＳ Ｐゴシック" charset="0"/>
                </a:defRPr>
              </a:lvl1pPr>
              <a:lvl2pPr marL="742950" indent="-285750" defTabSz="912813" eaLnBrk="0" hangingPunct="0">
                <a:defRPr sz="2000" b="1">
                  <a:solidFill>
                    <a:schemeClr val="tx1"/>
                  </a:solidFill>
                  <a:latin typeface="Courier New" charset="0"/>
                  <a:ea typeface="ＭＳ Ｐゴシック" charset="0"/>
                </a:defRPr>
              </a:lvl2pPr>
              <a:lvl3pPr marL="1143000" indent="-228600" defTabSz="912813" eaLnBrk="0" hangingPunct="0">
                <a:defRPr sz="2000" b="1">
                  <a:solidFill>
                    <a:schemeClr val="tx1"/>
                  </a:solidFill>
                  <a:latin typeface="Courier New" charset="0"/>
                  <a:ea typeface="ＭＳ Ｐゴシック" charset="0"/>
                </a:defRPr>
              </a:lvl3pPr>
              <a:lvl4pPr marL="1600200" indent="-228600" defTabSz="912813" eaLnBrk="0" hangingPunct="0">
                <a:defRPr sz="2000" b="1">
                  <a:solidFill>
                    <a:schemeClr val="tx1"/>
                  </a:solidFill>
                  <a:latin typeface="Courier New" charset="0"/>
                  <a:ea typeface="ＭＳ Ｐゴシック" charset="0"/>
                </a:defRPr>
              </a:lvl4pPr>
              <a:lvl5pPr marL="2057400" indent="-228600" defTabSz="912813" eaLnBrk="0" hangingPunct="0">
                <a:defRPr sz="2000" b="1">
                  <a:solidFill>
                    <a:schemeClr val="tx1"/>
                  </a:solidFill>
                  <a:latin typeface="Courier New" charset="0"/>
                  <a:ea typeface="ＭＳ Ｐゴシック" charset="0"/>
                </a:defRPr>
              </a:lvl5pPr>
              <a:lvl6pPr marL="2514600" indent="-228600" algn="r" defTabSz="912813"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defTabSz="912813"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defTabSz="912813"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defTabSz="912813" eaLnBrk="0" fontAlgn="base" hangingPunct="0">
                <a:spcBef>
                  <a:spcPct val="0"/>
                </a:spcBef>
                <a:spcAft>
                  <a:spcPct val="0"/>
                </a:spcAft>
                <a:defRPr sz="2000" b="1">
                  <a:solidFill>
                    <a:schemeClr val="tx1"/>
                  </a:solidFill>
                  <a:latin typeface="Courier New" charset="0"/>
                  <a:ea typeface="ＭＳ Ｐゴシック" charset="0"/>
                </a:defRPr>
              </a:lvl9pPr>
            </a:lstStyle>
            <a:p>
              <a:pPr algn="ctr"/>
              <a:r>
                <a:rPr lang="en-US" sz="2800" dirty="0">
                  <a:solidFill>
                    <a:srgbClr val="0000FF"/>
                  </a:solidFill>
                  <a:latin typeface="Arial" charset="0"/>
                  <a:ea typeface="Arial" charset="0"/>
                  <a:cs typeface="Arial" charset="0"/>
                </a:rPr>
                <a:t>Servers</a:t>
              </a:r>
            </a:p>
          </p:txBody>
        </p:sp>
        <p:sp>
          <p:nvSpPr>
            <p:cNvPr id="44" name="Text Box 41">
              <a:extLst>
                <a:ext uri="{FF2B5EF4-FFF2-40B4-BE49-F238E27FC236}">
                  <a16:creationId xmlns:a16="http://schemas.microsoft.com/office/drawing/2014/main" id="{E7CB7631-7711-A44F-896F-E0448428BA2F}"/>
                </a:ext>
              </a:extLst>
            </p:cNvPr>
            <p:cNvSpPr txBox="1">
              <a:spLocks noChangeArrowheads="1"/>
            </p:cNvSpPr>
            <p:nvPr/>
          </p:nvSpPr>
          <p:spPr bwMode="auto">
            <a:xfrm>
              <a:off x="3887818" y="4495800"/>
              <a:ext cx="1339790" cy="520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329" tIns="44373" rIns="90329" bIns="44373">
              <a:spAutoFit/>
            </a:bodyPr>
            <a:lstStyle>
              <a:lvl1pPr defTabSz="912813" eaLnBrk="0" hangingPunct="0">
                <a:defRPr sz="2000" b="1">
                  <a:solidFill>
                    <a:schemeClr val="tx1"/>
                  </a:solidFill>
                  <a:latin typeface="Courier New" charset="0"/>
                  <a:ea typeface="ＭＳ Ｐゴシック" charset="0"/>
                  <a:cs typeface="ＭＳ Ｐゴシック" charset="0"/>
                </a:defRPr>
              </a:lvl1pPr>
              <a:lvl2pPr marL="742950" indent="-285750" defTabSz="912813" eaLnBrk="0" hangingPunct="0">
                <a:defRPr sz="2000" b="1">
                  <a:solidFill>
                    <a:schemeClr val="tx1"/>
                  </a:solidFill>
                  <a:latin typeface="Courier New" charset="0"/>
                  <a:ea typeface="ＭＳ Ｐゴシック" charset="0"/>
                </a:defRPr>
              </a:lvl2pPr>
              <a:lvl3pPr marL="1143000" indent="-228600" defTabSz="912813" eaLnBrk="0" hangingPunct="0">
                <a:defRPr sz="2000" b="1">
                  <a:solidFill>
                    <a:schemeClr val="tx1"/>
                  </a:solidFill>
                  <a:latin typeface="Courier New" charset="0"/>
                  <a:ea typeface="ＭＳ Ｐゴシック" charset="0"/>
                </a:defRPr>
              </a:lvl3pPr>
              <a:lvl4pPr marL="1600200" indent="-228600" defTabSz="912813" eaLnBrk="0" hangingPunct="0">
                <a:defRPr sz="2000" b="1">
                  <a:solidFill>
                    <a:schemeClr val="tx1"/>
                  </a:solidFill>
                  <a:latin typeface="Courier New" charset="0"/>
                  <a:ea typeface="ＭＳ Ｐゴシック" charset="0"/>
                </a:defRPr>
              </a:lvl4pPr>
              <a:lvl5pPr marL="2057400" indent="-228600" defTabSz="912813" eaLnBrk="0" hangingPunct="0">
                <a:defRPr sz="2000" b="1">
                  <a:solidFill>
                    <a:schemeClr val="tx1"/>
                  </a:solidFill>
                  <a:latin typeface="Courier New" charset="0"/>
                  <a:ea typeface="ＭＳ Ｐゴシック" charset="0"/>
                </a:defRPr>
              </a:lvl5pPr>
              <a:lvl6pPr marL="2514600" indent="-228600" algn="r" defTabSz="912813"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defTabSz="912813"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defTabSz="912813"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defTabSz="912813" eaLnBrk="0" fontAlgn="base" hangingPunct="0">
                <a:spcBef>
                  <a:spcPct val="0"/>
                </a:spcBef>
                <a:spcAft>
                  <a:spcPct val="0"/>
                </a:spcAft>
                <a:defRPr sz="2000" b="1">
                  <a:solidFill>
                    <a:schemeClr val="tx1"/>
                  </a:solidFill>
                  <a:latin typeface="Courier New" charset="0"/>
                  <a:ea typeface="ＭＳ Ｐゴシック" charset="0"/>
                </a:defRPr>
              </a:lvl9pPr>
            </a:lstStyle>
            <a:p>
              <a:pPr algn="ctr"/>
              <a:r>
                <a:rPr lang="en-US" sz="2800" dirty="0">
                  <a:solidFill>
                    <a:schemeClr val="bg2">
                      <a:lumMod val="50000"/>
                    </a:schemeClr>
                  </a:solidFill>
                  <a:latin typeface="Arial" charset="0"/>
                  <a:ea typeface="Arial" charset="0"/>
                  <a:cs typeface="Arial" charset="0"/>
                </a:rPr>
                <a:t>Switch</a:t>
              </a:r>
            </a:p>
          </p:txBody>
        </p:sp>
      </p:grpSp>
      <p:sp>
        <p:nvSpPr>
          <p:cNvPr id="3" name="Slide Number Placeholder 2">
            <a:extLst>
              <a:ext uri="{FF2B5EF4-FFF2-40B4-BE49-F238E27FC236}">
                <a16:creationId xmlns:a16="http://schemas.microsoft.com/office/drawing/2014/main" id="{0BDB04DE-118F-3E49-B372-B1A13DB04D21}"/>
              </a:ext>
            </a:extLst>
          </p:cNvPr>
          <p:cNvSpPr>
            <a:spLocks noGrp="1"/>
          </p:cNvSpPr>
          <p:nvPr>
            <p:ph type="sldNum" sz="quarter" idx="12"/>
          </p:nvPr>
        </p:nvSpPr>
        <p:spPr/>
        <p:txBody>
          <a:bodyPr/>
          <a:lstStyle/>
          <a:p>
            <a:fld id="{9507A418-0CEB-9E4A-BA45-3B7D3D133EB9}" type="slidenum">
              <a:rPr lang="en-US" smtClean="0"/>
              <a:pPr/>
              <a:t>9</a:t>
            </a:fld>
            <a:endParaRPr lang="en-US"/>
          </a:p>
        </p:txBody>
      </p:sp>
    </p:spTree>
    <p:extLst>
      <p:ext uri="{BB962C8B-B14F-4D97-AF65-F5344CB8AC3E}">
        <p14:creationId xmlns:p14="http://schemas.microsoft.com/office/powerpoint/2010/main" val="32563215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dbllineb">
  <a:themeElements>
    <a:clrScheme name="">
      <a:dk1>
        <a:srgbClr val="333399"/>
      </a:dk1>
      <a:lt1>
        <a:srgbClr val="FFFFFF"/>
      </a:lt1>
      <a:dk2>
        <a:srgbClr val="CC0000"/>
      </a:dk2>
      <a:lt2>
        <a:srgbClr val="CECECE"/>
      </a:lt2>
      <a:accent1>
        <a:srgbClr val="EBEBEB"/>
      </a:accent1>
      <a:accent2>
        <a:srgbClr val="232323"/>
      </a:accent2>
      <a:accent3>
        <a:srgbClr val="FFFFFF"/>
      </a:accent3>
      <a:accent4>
        <a:srgbClr val="2A2A82"/>
      </a:accent4>
      <a:accent5>
        <a:srgbClr val="F3F3F3"/>
      </a:accent5>
      <a:accent6>
        <a:srgbClr val="1F1F1F"/>
      </a:accent6>
      <a:hlink>
        <a:srgbClr val="9C9C9C"/>
      </a:hlink>
      <a:folHlink>
        <a:srgbClr val="676767"/>
      </a:folHlink>
    </a:clrScheme>
    <a:fontScheme name="dbllineb">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accent2"/>
          </a:solidFill>
          <a:prstDash val="solid"/>
          <a:round/>
          <a:headEnd type="none" w="med" len="med"/>
          <a:tailEnd type="stealth" w="med" len="lg"/>
        </a:ln>
        <a:effectLst/>
      </a:spPr>
      <a:bodyPr vert="horz" wrap="none" lIns="91440" tIns="45720" rIns="91440" bIns="45720" numCol="1"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accent2"/>
          </a:solidFill>
          <a:prstDash val="solid"/>
          <a:round/>
          <a:headEnd type="none" w="med" len="med"/>
          <a:tailEnd type="stealth" w="med" len="lg"/>
        </a:ln>
        <a:effectLst/>
      </a:spPr>
      <a:bodyPr vert="horz" wrap="none" lIns="91440" tIns="45720" rIns="91440" bIns="45720" numCol="1"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1" i="0" u="none" strike="noStrike" cap="none" normalizeH="0" baseline="0" smtClean="0">
            <a:ln>
              <a:noFill/>
            </a:ln>
            <a:solidFill>
              <a:schemeClr val="tx1"/>
            </a:solidFill>
            <a:effectLst/>
            <a:latin typeface="Arial" charset="0"/>
          </a:defRPr>
        </a:defPPr>
      </a:lstStyle>
    </a:lnDef>
  </a:objectDefaults>
  <a:extraClrSchemeLst>
    <a:extraClrScheme>
      <a:clrScheme name="dbllineb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bllineb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dbllineb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bllineb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bllineb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bllineb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dbllineb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c:\msoffice\powerpnt\template\bwovrhd\dbllineb.ppt</Template>
  <TotalTime>1490453252</TotalTime>
  <Pages>7</Pages>
  <Words>2480</Words>
  <Application>Microsoft Macintosh PowerPoint</Application>
  <PresentationFormat>On-screen Show (4:3)</PresentationFormat>
  <Paragraphs>543</Paragraphs>
  <Slides>44</Slides>
  <Notes>22</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44</vt:i4>
      </vt:variant>
    </vt:vector>
  </HeadingPairs>
  <TitlesOfParts>
    <vt:vector size="55" baseType="lpstr">
      <vt:lpstr>Arial</vt:lpstr>
      <vt:lpstr>Arial Black</vt:lpstr>
      <vt:lpstr>Courier</vt:lpstr>
      <vt:lpstr>Courier New</vt:lpstr>
      <vt:lpstr>Gill Sans</vt:lpstr>
      <vt:lpstr>Lucida Console</vt:lpstr>
      <vt:lpstr>Monotype Sorts</vt:lpstr>
      <vt:lpstr>Times New Roman</vt:lpstr>
      <vt:lpstr>Wingdings</vt:lpstr>
      <vt:lpstr>dbllineb</vt:lpstr>
      <vt:lpstr>Clip</vt:lpstr>
      <vt:lpstr>EECS 489 Computer Networks  Fall 2020</vt:lpstr>
      <vt:lpstr>Agenda</vt:lpstr>
      <vt:lpstr>The Web: Precursor</vt:lpstr>
      <vt:lpstr>The Web: History</vt:lpstr>
      <vt:lpstr>The Web: History (cont’d)</vt:lpstr>
      <vt:lpstr>The Web: History (cont’d)</vt:lpstr>
      <vt:lpstr>What does it consist of?</vt:lpstr>
      <vt:lpstr>Web components</vt:lpstr>
      <vt:lpstr>Why is there nothing about the network?</vt:lpstr>
      <vt:lpstr>URL: Uniform Record Locator</vt:lpstr>
      <vt:lpstr>URL: Uniform Record Locator</vt:lpstr>
      <vt:lpstr>Hyper Text Transfer Protocol (HTTP)</vt:lpstr>
      <vt:lpstr>Steps in HTTP request/response</vt:lpstr>
      <vt:lpstr>Method types (HTTP 1.1)</vt:lpstr>
      <vt:lpstr>Client-to-server communication</vt:lpstr>
      <vt:lpstr>Client-to-server communication</vt:lpstr>
      <vt:lpstr>Server-to-client communication</vt:lpstr>
      <vt:lpstr>HTTP is stateless </vt:lpstr>
      <vt:lpstr>How does a stateless protocol keep state?</vt:lpstr>
      <vt:lpstr>State in a stateless protocol: Cookies</vt:lpstr>
      <vt:lpstr>“Abuse” of cookies</vt:lpstr>
      <vt:lpstr>5-minute break!</vt:lpstr>
      <vt:lpstr>Announcements</vt:lpstr>
      <vt:lpstr>Performance goals</vt:lpstr>
      <vt:lpstr>Solutions?</vt:lpstr>
      <vt:lpstr>Solutions?</vt:lpstr>
      <vt:lpstr>Solutions?</vt:lpstr>
      <vt:lpstr>HTTP performance</vt:lpstr>
      <vt:lpstr>Object request response time</vt:lpstr>
      <vt:lpstr>Non-persistent connections</vt:lpstr>
      <vt:lpstr>Concurrent requests and responses</vt:lpstr>
      <vt:lpstr>Persistent connections</vt:lpstr>
      <vt:lpstr>Pipelined requests &amp; responses</vt:lpstr>
      <vt:lpstr>Scorecard: Getting n small objects</vt:lpstr>
      <vt:lpstr>Scorecard: Getting n large objects each of size F</vt:lpstr>
      <vt:lpstr>Caching</vt:lpstr>
      <vt:lpstr>Caching: How</vt:lpstr>
      <vt:lpstr>Caching: How</vt:lpstr>
      <vt:lpstr>Caching: How</vt:lpstr>
      <vt:lpstr>Caching: Where?</vt:lpstr>
      <vt:lpstr>Caching: Where?</vt:lpstr>
      <vt:lpstr>Caching with Reverse Proxies</vt:lpstr>
      <vt:lpstr>Caching with Forward Proxies</vt:lpstr>
      <vt:lpstr>Summary</vt:lpstr>
    </vt:vector>
  </TitlesOfParts>
  <Manager/>
  <Company>UC Riverside</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CS153: Lecture 3 - Processes</dc:title>
  <dc:subject/>
  <dc:creator>Harsha V. Madhyastha</dc:creator>
  <cp:keywords/>
  <dc:description/>
  <cp:lastModifiedBy>Chowdhury, N M Mosharaf</cp:lastModifiedBy>
  <cp:revision>1293</cp:revision>
  <cp:lastPrinted>1999-09-08T17:25:07Z</cp:lastPrinted>
  <dcterms:created xsi:type="dcterms:W3CDTF">2014-01-14T18:15:50Z</dcterms:created>
  <dcterms:modified xsi:type="dcterms:W3CDTF">2020-09-04T15:25:43Z</dcterms:modified>
  <cp:category/>
</cp:coreProperties>
</file>