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notesSlides/notesSlide20.xml" ContentType="application/vnd.openxmlformats-officedocument.presentationml.notesSlide+xml"/>
  <Override PartName="/ppt/tags/tag6.xml" ContentType="application/vnd.openxmlformats-officedocument.presentationml.tags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8" r:id="rId2"/>
    <p:sldId id="487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02" r:id="rId28"/>
    <p:sldId id="503" r:id="rId29"/>
    <p:sldId id="537" r:id="rId30"/>
    <p:sldId id="538" r:id="rId31"/>
    <p:sldId id="539" r:id="rId32"/>
    <p:sldId id="540" r:id="rId33"/>
    <p:sldId id="541" r:id="rId34"/>
    <p:sldId id="543" r:id="rId35"/>
    <p:sldId id="544" r:id="rId36"/>
    <p:sldId id="545" r:id="rId37"/>
    <p:sldId id="546" r:id="rId38"/>
    <p:sldId id="547" r:id="rId39"/>
    <p:sldId id="548" r:id="rId40"/>
    <p:sldId id="549" r:id="rId41"/>
    <p:sldId id="550" r:id="rId42"/>
    <p:sldId id="551" r:id="rId43"/>
    <p:sldId id="552" r:id="rId44"/>
    <p:sldId id="553" r:id="rId45"/>
    <p:sldId id="554" r:id="rId46"/>
    <p:sldId id="556" r:id="rId47"/>
    <p:sldId id="557" r:id="rId48"/>
    <p:sldId id="512" r:id="rId4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45"/>
    <p:restoredTop sz="94643"/>
  </p:normalViewPr>
  <p:slideViewPr>
    <p:cSldViewPr>
      <p:cViewPr varScale="1">
        <p:scale>
          <a:sx n="115" d="100"/>
          <a:sy n="115" d="100"/>
        </p:scale>
        <p:origin x="54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91987194861787"/>
          <c:y val="0.146432545931759"/>
          <c:w val="0.408602417344891"/>
          <c:h val="0.61172335958005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</c:v>
                </c:pt>
              </c:strCache>
            </c:strRef>
          </c:tx>
          <c:spPr>
            <a:ln w="38100">
              <a:solidFill>
                <a:srgbClr val="D3A600"/>
              </a:solidFill>
            </a:ln>
            <a:effectLst/>
          </c:spPr>
          <c:marker>
            <c:symbol val="diamond"/>
            <c:size val="6"/>
            <c:spPr>
              <a:solidFill>
                <a:srgbClr val="D3A600"/>
              </a:solidFill>
              <a:ln>
                <a:solidFill>
                  <a:srgbClr val="D3A600"/>
                </a:solidFill>
              </a:ln>
              <a:effectLst/>
            </c:spPr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Sheet1!$B$21:$B$28</c:f>
              <c:numCache>
                <c:formatCode>General</c:formatCode>
                <c:ptCount val="8"/>
                <c:pt idx="0">
                  <c:v>1.006646</c:v>
                </c:pt>
                <c:pt idx="1">
                  <c:v>1.001773</c:v>
                </c:pt>
                <c:pt idx="2">
                  <c:v>1.002619</c:v>
                </c:pt>
                <c:pt idx="3">
                  <c:v>1.003519</c:v>
                </c:pt>
                <c:pt idx="4">
                  <c:v>1.005064</c:v>
                </c:pt>
                <c:pt idx="5">
                  <c:v>1.006082</c:v>
                </c:pt>
                <c:pt idx="6">
                  <c:v>1.006989</c:v>
                </c:pt>
                <c:pt idx="7">
                  <c:v>1.008016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DCTCP</c:v>
                </c:pt>
              </c:strCache>
            </c:strRef>
          </c:tx>
          <c:spPr>
            <a:ln w="38100"/>
          </c:spPr>
          <c:marker>
            <c:symbol val="x"/>
            <c:size val="6"/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Sheet1!$E$21:$E$28</c:f>
              <c:numCache>
                <c:formatCode>General</c:formatCode>
                <c:ptCount val="8"/>
                <c:pt idx="0">
                  <c:v>1.277691</c:v>
                </c:pt>
                <c:pt idx="1">
                  <c:v>1.544221</c:v>
                </c:pt>
                <c:pt idx="2">
                  <c:v>1.791598</c:v>
                </c:pt>
                <c:pt idx="3">
                  <c:v>2.047597</c:v>
                </c:pt>
                <c:pt idx="4">
                  <c:v>2.329352</c:v>
                </c:pt>
                <c:pt idx="5">
                  <c:v>2.661969</c:v>
                </c:pt>
                <c:pt idx="6">
                  <c:v>3.063145</c:v>
                </c:pt>
                <c:pt idx="7">
                  <c:v>3.59595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TCP-DropTail</c:v>
                </c:pt>
              </c:strCache>
            </c:strRef>
          </c:tx>
          <c:spPr>
            <a:ln w="38100">
              <a:solidFill>
                <a:schemeClr val="accent6"/>
              </a:solidFill>
            </a:ln>
          </c:spPr>
          <c:marker>
            <c:symbol val="circle"/>
            <c:size val="6"/>
            <c:spPr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Sheet1!$F$21:$F$28</c:f>
              <c:numCache>
                <c:formatCode>General</c:formatCode>
                <c:ptCount val="8"/>
                <c:pt idx="0">
                  <c:v>2.712796</c:v>
                </c:pt>
                <c:pt idx="1">
                  <c:v>3.886607</c:v>
                </c:pt>
                <c:pt idx="2">
                  <c:v>5.053694</c:v>
                </c:pt>
                <c:pt idx="3">
                  <c:v>6.539819</c:v>
                </c:pt>
                <c:pt idx="4">
                  <c:v>8.425597</c:v>
                </c:pt>
                <c:pt idx="5">
                  <c:v>11.081239</c:v>
                </c:pt>
                <c:pt idx="6">
                  <c:v>15.050176</c:v>
                </c:pt>
                <c:pt idx="7">
                  <c:v>20.373317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70931312"/>
        <c:axId val="-1770440480"/>
      </c:lineChart>
      <c:catAx>
        <c:axId val="-17709313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Load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accent2"/>
            </a:solidFill>
          </a:ln>
        </c:spPr>
        <c:crossAx val="-1770440480"/>
        <c:crosses val="autoZero"/>
        <c:auto val="1"/>
        <c:lblAlgn val="ctr"/>
        <c:lblOffset val="100"/>
        <c:noMultiLvlLbl val="0"/>
      </c:catAx>
      <c:valAx>
        <c:axId val="-1770440480"/>
        <c:scaling>
          <c:orientation val="minMax"/>
          <c:max val="1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FCT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accent2"/>
            </a:solidFill>
          </a:ln>
        </c:spPr>
        <c:crossAx val="-177093131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93900725644589"/>
          <c:y val="0.000303149606299211"/>
          <c:w val="0.61982476455149"/>
          <c:h val="0.10946797900262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>
          <a:solidFill>
            <a:schemeClr val="accent2"/>
          </a:solidFill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</a:t>
            </a:r>
            <a:r>
              <a:rPr lang="en-US" baseline="0" dirty="0" smtClean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Many paths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7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</a:t>
            </a:r>
            <a:r>
              <a:rPr lang="en-US" baseline="0" dirty="0" smtClean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Many paths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1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</a:t>
            </a:r>
            <a:r>
              <a:rPr lang="en-US" baseline="0" dirty="0" smtClean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Many paths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</a:t>
            </a:r>
            <a:r>
              <a:rPr lang="en-US" baseline="0" dirty="0" smtClean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Many paths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99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</a:t>
            </a:r>
            <a:r>
              <a:rPr lang="en-US" baseline="0" dirty="0" smtClean="0"/>
              <a:t> Buffers – bad for latency</a:t>
            </a:r>
          </a:p>
          <a:p>
            <a:r>
              <a:rPr lang="en-US" baseline="0" dirty="0" smtClean="0"/>
              <a:t>Shallow Buffers – bad for bursts &amp; throughput</a:t>
            </a:r>
          </a:p>
          <a:p>
            <a:r>
              <a:rPr lang="en-US" baseline="0" dirty="0" smtClean="0"/>
              <a:t>Reduce </a:t>
            </a:r>
            <a:r>
              <a:rPr lang="en-US" baseline="0" dirty="0" err="1" smtClean="0"/>
              <a:t>RTO</a:t>
            </a:r>
            <a:r>
              <a:rPr lang="en-US" baseline="-25000" dirty="0" err="1" smtClean="0"/>
              <a:t>min</a:t>
            </a:r>
            <a:r>
              <a:rPr lang="en-US" baseline="0" dirty="0" smtClean="0"/>
              <a:t> – no good for latency</a:t>
            </a:r>
          </a:p>
          <a:p>
            <a:r>
              <a:rPr lang="en-US" baseline="0" dirty="0" smtClean="0"/>
              <a:t>AQM – Difficult to tune, not fast enough for </a:t>
            </a:r>
            <a:r>
              <a:rPr lang="en-US" baseline="0" dirty="0" err="1" smtClean="0"/>
              <a:t>incast</a:t>
            </a:r>
            <a:r>
              <a:rPr lang="en-US" baseline="0" dirty="0" smtClean="0"/>
              <a:t>-style micro-bursts, lose throughput in low stat-</a:t>
            </a:r>
            <a:r>
              <a:rPr lang="en-US" baseline="0" dirty="0" err="1" smtClean="0"/>
              <a:t>mux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9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EA2B-EFC1-4DB2-A297-B21C4C7A67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06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88F11-916A-C446-A3D3-EB791675F86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3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47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our existing solutions</a:t>
            </a:r>
            <a:r>
              <a:rPr lang="en-US" baseline="0" dirty="0" smtClean="0"/>
              <a:t> rely on point-to-point flow abstraction. </a:t>
            </a:r>
          </a:p>
          <a:p>
            <a:endParaRPr lang="en-US" dirty="0" smtClean="0"/>
          </a:p>
          <a:p>
            <a:r>
              <a:rPr lang="en-US" dirty="0" smtClean="0"/>
              <a:t>We have seen hundreds, if not thousands,</a:t>
            </a:r>
            <a:r>
              <a:rPr lang="en-US" baseline="0" dirty="0" smtClean="0"/>
              <a:t> of proposals to try to address the performance issues using flow as a basic abstraction.</a:t>
            </a:r>
          </a:p>
          <a:p>
            <a:r>
              <a:rPr lang="en-US" baseline="0" dirty="0" smtClean="0"/>
              <a:t>In the early days, it was all about fair allocation.</a:t>
            </a:r>
          </a:p>
          <a:p>
            <a:r>
              <a:rPr lang="en-US" baseline="0" dirty="0" smtClean="0"/>
              <a:t>Recently, as datacenters became more widely used, it’s all about improving flow completion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flows fundamentally cannot capture the collective communication behavior seen in of data-parallel applications.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2084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baseline="0" dirty="0" smtClean="0"/>
              <a:t>et us see the potentials of inter-coflow scheduling through a simple example.</a:t>
            </a:r>
          </a:p>
          <a:p>
            <a:r>
              <a:rPr lang="en-US" dirty="0" smtClean="0"/>
              <a:t>We have two</a:t>
            </a:r>
            <a:r>
              <a:rPr lang="en-US" baseline="0" dirty="0" smtClean="0"/>
              <a:t> coflows: coflow1 in black with one flow on link1 and coflow2 with two flows. </a:t>
            </a:r>
          </a:p>
          <a:p>
            <a:r>
              <a:rPr lang="en-US" baseline="0" dirty="0" smtClean="0"/>
              <a:t>Each block represent a unit of data.</a:t>
            </a:r>
          </a:p>
          <a:p>
            <a:r>
              <a:rPr lang="en-US" baseline="0" dirty="0" smtClean="0"/>
              <a:t>Assume, it takes a unit time time to send each unit of data.</a:t>
            </a:r>
          </a:p>
          <a:p>
            <a:endParaRPr lang="en-US" baseline="0" dirty="0" smtClean="0"/>
          </a:p>
          <a:p>
            <a:r>
              <a:rPr lang="en-US" dirty="0" smtClean="0"/>
              <a:t>Let’s start</a:t>
            </a:r>
            <a:r>
              <a:rPr lang="en-US" baseline="0" dirty="0" smtClean="0"/>
              <a:t> with considering what happens today.</a:t>
            </a:r>
          </a:p>
          <a:p>
            <a:r>
              <a:rPr lang="en-US" baseline="0" dirty="0" smtClean="0"/>
              <a:t>In this plot, we have time in the X-axis and the links on Y-axis.</a:t>
            </a:r>
          </a:p>
          <a:p>
            <a:r>
              <a:rPr lang="en-US" baseline="0" dirty="0" smtClean="0"/>
              <a:t>Link1 will be almost equally shared between the two flows from two different coflows and the other link will be used completely by coflow2’s flow.</a:t>
            </a:r>
          </a:p>
          <a:p>
            <a:r>
              <a:rPr lang="en-US" dirty="0" smtClean="0"/>
              <a:t>After, 6 time units, both coflows will finish. </a:t>
            </a:r>
          </a:p>
          <a:p>
            <a:endParaRPr lang="en-US" dirty="0" smtClean="0"/>
          </a:p>
          <a:p>
            <a:r>
              <a:rPr lang="en-US" dirty="0" smtClean="0"/>
              <a:t>Recently,</a:t>
            </a:r>
            <a:r>
              <a:rPr lang="en-US" baseline="0" dirty="0" smtClean="0"/>
              <a:t> there has been a lot of focus on minimizing flow completion times by prioritizing flows of smaller size. </a:t>
            </a:r>
          </a:p>
          <a:p>
            <a:r>
              <a:rPr lang="en-US" baseline="0" dirty="0" smtClean="0"/>
              <a:t>In that case, the orange flow in link1 will be prioritized over the black flow.</a:t>
            </a:r>
          </a:p>
          <a:p>
            <a:r>
              <a:rPr lang="en-US" baseline="0" dirty="0" smtClean="0"/>
              <a:t>After 3 time units, the orange flow will finish.</a:t>
            </a:r>
          </a:p>
          <a:p>
            <a:r>
              <a:rPr lang="en-US" baseline="0" dirty="0" smtClean="0"/>
              <a:t>Note that coflow2 hasn’t finished yet, because it still has 3 more data units from its flow on link2.</a:t>
            </a:r>
          </a:p>
          <a:p>
            <a:r>
              <a:rPr lang="en-US" baseline="0" dirty="0" smtClean="0"/>
              <a:t>Eventually, when all flow finishes, the coflow completion times remain the same even thought the flow completion time has improved.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optimal solution for minimizing application-level performance, in this case, would be to let the black coflow finish first.</a:t>
            </a:r>
          </a:p>
          <a:p>
            <a:r>
              <a:rPr lang="en-US" baseline="0" dirty="0" smtClean="0"/>
              <a:t>As a result, we can see application-level performance improvement for coflow1 without any impact on the other coflow.</a:t>
            </a:r>
          </a:p>
          <a:p>
            <a:endParaRPr lang="en-US" dirty="0" smtClean="0"/>
          </a:p>
          <a:p>
            <a:r>
              <a:rPr lang="en-US" dirty="0" smtClean="0"/>
              <a:t>In fact, it is quite easy to show that significantly decreasing flow completion times</a:t>
            </a:r>
            <a:r>
              <a:rPr lang="en-US" baseline="0" dirty="0" smtClean="0"/>
              <a:t> might still not result in any improvement in user experience.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35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57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</a:t>
            </a:r>
            <a:r>
              <a:rPr lang="en-US" baseline="0" dirty="0" smtClean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Many paths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60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</a:t>
            </a:r>
            <a:r>
              <a:rPr lang="en-US" baseline="0" dirty="0" smtClean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Many paths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3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</a:t>
            </a:r>
            <a:r>
              <a:rPr lang="en-US" baseline="0" dirty="0" smtClean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Many paths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05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</a:t>
            </a:r>
            <a:r>
              <a:rPr lang="en-US" baseline="0" dirty="0" smtClean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Many paths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55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</a:t>
            </a:r>
            <a:r>
              <a:rPr lang="en-US" baseline="0" dirty="0" smtClean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Many paths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55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</a:t>
            </a:r>
            <a:r>
              <a:rPr lang="en-US" baseline="0" dirty="0" smtClean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Many paths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68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Few</a:t>
            </a:r>
            <a:r>
              <a:rPr lang="en-US" baseline="0" dirty="0" smtClean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Many paths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April 5, 2017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EECS 489 – Lecture 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330525"/>
          </a:xfrm>
        </p:spPr>
        <p:txBody>
          <a:bodyPr anchor="ctr">
            <a:normAutofit/>
          </a:bodyPr>
          <a:lstStyle>
            <a:lvl1pPr marL="0" indent="514350">
              <a:defRPr sz="405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t>April 5, 2017</a:t>
            </a:r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t>EECS 489 – Lecture 22</a:t>
            </a:r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9334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4BE6-8AD8-2A49-BC7C-EB31A7D2B34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6910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chart" Target="../charts/chart1.xml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2017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mtClean="0"/>
          </a:p>
          <a:p>
            <a:r>
              <a:rPr lang="en-US" smtClean="0"/>
              <a:t>Per-packet </a:t>
            </a:r>
            <a:r>
              <a:rPr lang="en-US" dirty="0" smtClean="0"/>
              <a:t>load balancing </a:t>
            </a:r>
            <a:endParaRPr lang="en-US" dirty="0" smtClean="0"/>
          </a:p>
        </p:txBody>
      </p:sp>
      <p:grpSp>
        <p:nvGrpSpPr>
          <p:cNvPr id="44" name="Group 43"/>
          <p:cNvGrpSpPr/>
          <p:nvPr/>
        </p:nvGrpSpPr>
        <p:grpSpPr>
          <a:xfrm>
            <a:off x="3084998" y="1620484"/>
            <a:ext cx="3313923" cy="2438348"/>
            <a:chOff x="3084998" y="1620484"/>
            <a:chExt cx="3313923" cy="2438348"/>
          </a:xfrm>
        </p:grpSpPr>
        <p:grpSp>
          <p:nvGrpSpPr>
            <p:cNvPr id="43" name="Group 42"/>
            <p:cNvGrpSpPr/>
            <p:nvPr/>
          </p:nvGrpSpPr>
          <p:grpSpPr>
            <a:xfrm>
              <a:off x="3084998" y="1620484"/>
              <a:ext cx="3313923" cy="1480601"/>
              <a:chOff x="3084998" y="1620484"/>
              <a:chExt cx="3313923" cy="1480601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049276" y="2558609"/>
                <a:ext cx="1331606" cy="5424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H="1" flipV="1">
                <a:off x="3665097" y="2120349"/>
                <a:ext cx="649665" cy="4382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H="1" flipV="1">
                <a:off x="4682538" y="2058941"/>
                <a:ext cx="1" cy="491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4921247" y="2058941"/>
                <a:ext cx="677123" cy="4996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382178" y="1620484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to D</a:t>
                </a:r>
                <a:endParaRPr lang="en-US" sz="2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84998" y="1720238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to D</a:t>
                </a:r>
                <a:endParaRPr lang="en-US" sz="20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77312" y="1842990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to D</a:t>
                </a:r>
                <a:endParaRPr lang="en-US" sz="2000" dirty="0"/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3596680" y="3101086"/>
              <a:ext cx="797828" cy="7890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4682537" y="3101086"/>
              <a:ext cx="1" cy="957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5003788" y="3101085"/>
              <a:ext cx="594582" cy="7890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516707" y="3430053"/>
            <a:ext cx="1189900" cy="1394298"/>
            <a:chOff x="2516707" y="3430053"/>
            <a:chExt cx="1189900" cy="1394298"/>
          </a:xfrm>
        </p:grpSpPr>
        <p:sp>
          <p:nvSpPr>
            <p:cNvPr id="28" name="Rectangle 27"/>
            <p:cNvSpPr/>
            <p:nvPr/>
          </p:nvSpPr>
          <p:spPr>
            <a:xfrm>
              <a:off x="3395803" y="3430053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52283" y="3582453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96881" y="3733777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53361" y="3898506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16707" y="4116465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from A</a:t>
              </a:r>
              <a:br>
                <a:rPr lang="en-US" sz="2000" dirty="0" smtClean="0"/>
              </a:br>
              <a:r>
                <a:rPr lang="en-US" sz="2000" dirty="0" smtClean="0"/>
                <a:t> (to D)</a:t>
              </a:r>
              <a:endParaRPr lang="en-US" sz="20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996063" y="3475993"/>
            <a:ext cx="902811" cy="1360687"/>
            <a:chOff x="3996063" y="3475993"/>
            <a:chExt cx="902811" cy="1360687"/>
          </a:xfrm>
        </p:grpSpPr>
        <p:sp>
          <p:nvSpPr>
            <p:cNvPr id="32" name="Rectangle 31"/>
            <p:cNvSpPr/>
            <p:nvPr/>
          </p:nvSpPr>
          <p:spPr>
            <a:xfrm>
              <a:off x="4314762" y="3475993"/>
              <a:ext cx="310804" cy="19726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14762" y="3861568"/>
              <a:ext cx="310804" cy="19726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96063" y="4128794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from B</a:t>
              </a:r>
              <a:br>
                <a:rPr lang="en-US" sz="2000" dirty="0" smtClean="0"/>
              </a:br>
              <a:r>
                <a:rPr lang="en-US" sz="2000" dirty="0" smtClean="0"/>
                <a:t> (to D)</a:t>
              </a:r>
              <a:endParaRPr lang="en-US" sz="20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380882" y="3500602"/>
            <a:ext cx="902811" cy="1316994"/>
            <a:chOff x="5380882" y="3500602"/>
            <a:chExt cx="902811" cy="1316994"/>
          </a:xfrm>
        </p:grpSpPr>
        <p:sp>
          <p:nvSpPr>
            <p:cNvPr id="34" name="Rectangle 33"/>
            <p:cNvSpPr/>
            <p:nvPr/>
          </p:nvSpPr>
          <p:spPr>
            <a:xfrm>
              <a:off x="5466508" y="3500602"/>
              <a:ext cx="310804" cy="1972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80882" y="4109710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from C</a:t>
              </a:r>
              <a:br>
                <a:rPr lang="en-US" sz="2000" dirty="0" smtClean="0"/>
              </a:br>
              <a:r>
                <a:rPr lang="en-US" sz="2000" dirty="0" smtClean="0"/>
                <a:t> (to D)</a:t>
              </a:r>
              <a:endParaRPr lang="en-US" sz="2000" dirty="0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9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Per-packet load balancing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raffic well spread (even w/ elephant flows)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BUT</a:t>
            </a:r>
            <a:r>
              <a:rPr lang="en-US" dirty="0" smtClean="0"/>
              <a:t> Interacts poorly w/ TCP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8"/>
            <a:ext cx="687902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 D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 D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 D</a:t>
            </a:r>
            <a:endParaRPr lang="en-US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26047" y="2120348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14762" y="2065987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72269" y="2216535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27099" y="2483860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47057" y="2335857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87566" y="2375438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267200" y="2243100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from A</a:t>
            </a:r>
            <a:br>
              <a:rPr lang="en-US" sz="2000" dirty="0" smtClean="0"/>
            </a:br>
            <a:r>
              <a:rPr lang="en-US" sz="2000" dirty="0" smtClean="0"/>
              <a:t> (to D)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from B</a:t>
            </a:r>
            <a:br>
              <a:rPr lang="en-US" sz="2000" dirty="0" smtClean="0"/>
            </a:br>
            <a:r>
              <a:rPr lang="en-US" sz="2000" dirty="0" smtClean="0"/>
              <a:t> (to D)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from C</a:t>
            </a:r>
            <a:br>
              <a:rPr lang="en-US" sz="2000" dirty="0" smtClean="0"/>
            </a:br>
            <a:r>
              <a:rPr lang="en-US" sz="2000" dirty="0" smtClean="0"/>
              <a:t> (to D)</a:t>
            </a:r>
            <a:endParaRPr lang="en-US" sz="2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1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w/ per-packet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ender sends </a:t>
            </a:r>
            <a:r>
              <a:rPr lang="en-US" dirty="0" err="1" smtClean="0"/>
              <a:t>seq</a:t>
            </a:r>
            <a:r>
              <a:rPr lang="en-US" dirty="0" smtClean="0"/>
              <a:t>#: 1,2,3,4,5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eceiver receives: 5,4,3,2,1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ender will enter fast retransmit, reduce CWND, retransmit #1, …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epeatedly!</a:t>
            </a:r>
          </a:p>
          <a:p>
            <a:r>
              <a:rPr lang="en-US" dirty="0"/>
              <a:t>Information </a:t>
            </a:r>
            <a:r>
              <a:rPr lang="en-US" dirty="0" smtClean="0"/>
              <a:t>sharing </a:t>
            </a:r>
            <a:r>
              <a:rPr lang="en-US" dirty="0"/>
              <a:t>between </a:t>
            </a:r>
            <a:r>
              <a:rPr lang="en-US" dirty="0" smtClean="0"/>
              <a:t>multiple paths affects TCP</a:t>
            </a:r>
          </a:p>
          <a:p>
            <a:pPr lvl="1"/>
            <a:r>
              <a:rPr lang="en-US" dirty="0" smtClean="0"/>
              <a:t>One RTT and timeout estimator for multiple paths</a:t>
            </a:r>
          </a:p>
          <a:p>
            <a:pPr lvl="1"/>
            <a:r>
              <a:rPr lang="en-US" dirty="0" smtClean="0"/>
              <a:t>CWND halved when a packet is dropped on any path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0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Multipath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Multipath TCP (</a:t>
            </a:r>
            <a:r>
              <a:rPr lang="en-US" dirty="0" smtClean="0"/>
              <a:t>MPTCP</a:t>
            </a:r>
            <a:r>
              <a:rPr lang="en-US" dirty="0"/>
              <a:t>) is an ongoing effort to extend TCP to coexist with multipath routing </a:t>
            </a:r>
          </a:p>
          <a:p>
            <a:pPr lvl="1"/>
            <a:r>
              <a:rPr lang="en-US" dirty="0"/>
              <a:t>Value beyond datacenters (e.g., spread traffic across </a:t>
            </a:r>
            <a:r>
              <a:rPr lang="en-US" dirty="0" smtClean="0"/>
              <a:t>WiFi and </a:t>
            </a:r>
            <a:r>
              <a:rPr lang="en-US" dirty="0"/>
              <a:t>4G access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Per-flow load balancing (ECMP, “Equal Cost Multi Path”)</a:t>
            </a:r>
          </a:p>
          <a:p>
            <a:pPr lvl="1"/>
            <a:r>
              <a:rPr lang="en-US" dirty="0" smtClean="0"/>
              <a:t>E.g., based on (src and dst IP and port)</a:t>
            </a:r>
          </a:p>
          <a:p>
            <a:pPr lvl="1"/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9"/>
            <a:ext cx="649665" cy="438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 D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 D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 D</a:t>
            </a:r>
            <a:endParaRPr lang="en-US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95803" y="343005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52283" y="358245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96881" y="3733777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53361" y="3898506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314762" y="3475993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314762" y="3861568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66508" y="3500602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from A</a:t>
            </a:r>
            <a:br>
              <a:rPr lang="en-US" sz="2000" dirty="0" smtClean="0"/>
            </a:br>
            <a:r>
              <a:rPr lang="en-US" sz="2000" dirty="0" smtClean="0"/>
              <a:t> (to D)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from B</a:t>
            </a:r>
            <a:br>
              <a:rPr lang="en-US" sz="2000" dirty="0" smtClean="0"/>
            </a:br>
            <a:r>
              <a:rPr lang="en-US" sz="2000" dirty="0" smtClean="0"/>
              <a:t> (to D)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from C</a:t>
            </a:r>
            <a:br>
              <a:rPr lang="en-US" sz="2000" dirty="0" smtClean="0"/>
            </a:br>
            <a:r>
              <a:rPr lang="en-US" sz="2000" dirty="0" smtClean="0"/>
              <a:t> (to D)</a:t>
            </a:r>
            <a:endParaRPr lang="en-US" sz="20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3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Per-flow load balancing (ECMP)</a:t>
            </a:r>
          </a:p>
          <a:p>
            <a:pPr lvl="1"/>
            <a:r>
              <a:rPr lang="en-US" dirty="0" smtClean="0"/>
              <a:t>A flow follows a single path (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TCP is happy) </a:t>
            </a:r>
          </a:p>
          <a:p>
            <a:pPr lvl="1"/>
            <a:r>
              <a:rPr lang="en-US" dirty="0" smtClean="0"/>
              <a:t>Suboptimal load-balancing; elephants are a problem</a:t>
            </a:r>
          </a:p>
          <a:p>
            <a:pPr lvl="1"/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9"/>
            <a:ext cx="649665" cy="438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 D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 D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 D</a:t>
            </a:r>
            <a:endParaRPr lang="en-US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334000" y="173378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82729" y="1846074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60759" y="1999506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94913" y="2126875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32035" y="2149846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86155" y="2390844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50668" y="2235117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from A</a:t>
            </a:r>
            <a:br>
              <a:rPr lang="en-US" sz="2000" dirty="0" smtClean="0"/>
            </a:br>
            <a:r>
              <a:rPr lang="en-US" sz="2000" dirty="0" smtClean="0"/>
              <a:t> (to D)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from B</a:t>
            </a:r>
            <a:br>
              <a:rPr lang="en-US" sz="2000" dirty="0" smtClean="0"/>
            </a:br>
            <a:r>
              <a:rPr lang="en-US" sz="2000" dirty="0" smtClean="0"/>
              <a:t> (to D)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from C</a:t>
            </a:r>
            <a:br>
              <a:rPr lang="en-US" sz="2000" dirty="0" smtClean="0"/>
            </a:br>
            <a:r>
              <a:rPr lang="en-US" sz="2000" dirty="0" smtClean="0"/>
              <a:t> (to 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005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Extend DV / LS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How: </a:t>
            </a:r>
          </a:p>
          <a:p>
            <a:pPr lvl="1"/>
            <a:r>
              <a:rPr lang="en-US" dirty="0" smtClean="0"/>
              <a:t>Simple extensions to DV/LS</a:t>
            </a:r>
          </a:p>
          <a:p>
            <a:pPr lvl="1"/>
            <a:r>
              <a:rPr lang="en-US" dirty="0" smtClean="0"/>
              <a:t>ECMP for load balancing 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Simple; reuses existing solutions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Problem</a:t>
            </a:r>
            <a:r>
              <a:rPr lang="en-US" dirty="0" smtClean="0"/>
              <a:t>: poor scaling</a:t>
            </a:r>
          </a:p>
          <a:p>
            <a:pPr lvl="1"/>
            <a:r>
              <a:rPr lang="en-US" dirty="0" smtClean="0"/>
              <a:t>With N destinations, O(N) routing entries and messages</a:t>
            </a:r>
          </a:p>
          <a:p>
            <a:pPr lvl="1"/>
            <a:r>
              <a:rPr lang="en-US" dirty="0" smtClean="0"/>
              <a:t>N now in the millions!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09397" y="5881008"/>
            <a:ext cx="1035635" cy="40011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10.0.*.*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1486" y="5874508"/>
            <a:ext cx="1035635" cy="400110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10.1.*.*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93496" y="5843104"/>
            <a:ext cx="1035635" cy="4001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10.2.*.*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06315" y="5820107"/>
            <a:ext cx="1035635" cy="400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10.3.*.*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8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5996" y="5719903"/>
            <a:ext cx="865441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10.0.0.*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31095" y="5705231"/>
            <a:ext cx="865441" cy="338554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10.1.0.*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32536" y="5719903"/>
            <a:ext cx="865441" cy="338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10.2.0.*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6421" y="5719903"/>
            <a:ext cx="865441" cy="3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10.3.0.*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82187" y="5707574"/>
            <a:ext cx="865441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10.0.1.*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48936" y="5719903"/>
            <a:ext cx="865441" cy="338554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10.1.1.*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01112" y="5708322"/>
            <a:ext cx="865441" cy="338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10.2.1.*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91162" y="5707574"/>
            <a:ext cx="865441" cy="3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10.3.1.*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1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</a:t>
            </a:r>
            <a:r>
              <a:rPr lang="en-US" dirty="0" smtClean="0"/>
              <a:t>datacenters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676741"/>
            <a:ext cx="1862090" cy="1282215"/>
          </a:xfrm>
          <a:prstGeom prst="wedgeRoundRectCallout">
            <a:avLst>
              <a:gd name="adj1" fmla="val 97822"/>
              <a:gd name="adj2" fmla="val -19417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10.0.*.* </a:t>
            </a:r>
            <a:r>
              <a:rPr lang="en-US" dirty="0" smtClean="0">
                <a:sym typeface="Wingdings"/>
              </a:rPr>
              <a:t> 1</a:t>
            </a:r>
            <a:r>
              <a:rPr lang="en-US" dirty="0" smtClean="0"/>
              <a:t>  </a:t>
            </a:r>
          </a:p>
          <a:p>
            <a:r>
              <a:rPr lang="en-US" dirty="0" smtClean="0"/>
              <a:t>10.1.*.* </a:t>
            </a:r>
            <a:r>
              <a:rPr lang="en-US" dirty="0" smtClean="0">
                <a:sym typeface="Wingdings"/>
              </a:rPr>
              <a:t> 2</a:t>
            </a:r>
            <a:endParaRPr lang="en-US" dirty="0" smtClean="0"/>
          </a:p>
          <a:p>
            <a:r>
              <a:rPr lang="en-US" dirty="0" smtClean="0"/>
              <a:t>10.2.*.* </a:t>
            </a:r>
            <a:r>
              <a:rPr lang="en-US" dirty="0" smtClean="0">
                <a:sym typeface="Wingdings"/>
              </a:rPr>
              <a:t> 3</a:t>
            </a:r>
            <a:endParaRPr lang="en-US" dirty="0" smtClean="0"/>
          </a:p>
          <a:p>
            <a:r>
              <a:rPr lang="en-US" dirty="0" smtClean="0"/>
              <a:t>10.3.*.* </a:t>
            </a:r>
            <a:r>
              <a:rPr lang="en-US" dirty="0" smtClean="0">
                <a:sym typeface="Wingdings"/>
              </a:rPr>
              <a:t>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4307" y="219482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83942" y="221187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96632" y="217934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3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83403" y="1974741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4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907075"/>
            <a:ext cx="1862090" cy="1051881"/>
          </a:xfrm>
          <a:prstGeom prst="wedgeRoundRectCallout">
            <a:avLst>
              <a:gd name="adj1" fmla="val -4148"/>
              <a:gd name="adj2" fmla="val 127010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10.0.0.* </a:t>
            </a:r>
            <a:r>
              <a:rPr lang="en-US" dirty="0" smtClean="0">
                <a:sym typeface="Wingdings"/>
              </a:rPr>
              <a:t> 1</a:t>
            </a:r>
            <a:r>
              <a:rPr lang="en-US" dirty="0" smtClean="0"/>
              <a:t>  </a:t>
            </a:r>
          </a:p>
          <a:p>
            <a:r>
              <a:rPr lang="en-US" dirty="0" smtClean="0"/>
              <a:t>10.0.1.* </a:t>
            </a:r>
            <a:r>
              <a:rPr lang="en-US" dirty="0" smtClean="0">
                <a:sym typeface="Wingdings"/>
              </a:rPr>
              <a:t> 2</a:t>
            </a:r>
            <a:endParaRPr lang="en-US" dirty="0" smtClean="0"/>
          </a:p>
          <a:p>
            <a:r>
              <a:rPr lang="en-US" dirty="0" smtClean="0"/>
              <a:t>*.*.*.* </a:t>
            </a:r>
            <a:r>
              <a:rPr lang="en-US" dirty="0" smtClean="0">
                <a:sym typeface="Wingdings"/>
              </a:rPr>
              <a:t> 3, 4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05487" y="395679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1726" y="401843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8317" y="35840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3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65084" y="3307217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4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504137"/>
            <a:ext cx="1862090" cy="1454819"/>
          </a:xfrm>
          <a:prstGeom prst="wedgeRoundRectCallout">
            <a:avLst>
              <a:gd name="adj1" fmla="val -837"/>
              <a:gd name="adj2" fmla="val 108366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10.0.0.* </a:t>
            </a:r>
            <a:r>
              <a:rPr lang="en-US" dirty="0" smtClean="0">
                <a:sym typeface="Wingdings"/>
              </a:rPr>
              <a:t> 1</a:t>
            </a:r>
            <a:r>
              <a:rPr lang="en-US" dirty="0" smtClean="0"/>
              <a:t>  </a:t>
            </a:r>
          </a:p>
          <a:p>
            <a:r>
              <a:rPr lang="en-US" dirty="0" smtClean="0"/>
              <a:t>10.0.1.* </a:t>
            </a:r>
            <a:r>
              <a:rPr lang="en-US" dirty="0" smtClean="0">
                <a:sym typeface="Wingdings"/>
              </a:rPr>
              <a:t> 2</a:t>
            </a:r>
            <a:endParaRPr lang="en-US" dirty="0" smtClean="0"/>
          </a:p>
          <a:p>
            <a:r>
              <a:rPr lang="en-US" b="1" dirty="0" smtClean="0">
                <a:solidFill>
                  <a:schemeClr val="bg1"/>
                </a:solidFill>
              </a:rPr>
              <a:t> *.*.*.0 </a:t>
            </a:r>
            <a:r>
              <a:rPr lang="en-US" b="1" dirty="0" smtClean="0">
                <a:solidFill>
                  <a:schemeClr val="bg1"/>
                </a:solidFill>
                <a:sym typeface="Wingdings"/>
              </a:rPr>
              <a:t> 3</a:t>
            </a:r>
          </a:p>
          <a:p>
            <a:r>
              <a:rPr lang="en-US" b="1" dirty="0" smtClean="0">
                <a:solidFill>
                  <a:schemeClr val="bg1"/>
                </a:solidFill>
                <a:sym typeface="Wingdings"/>
              </a:rPr>
              <a:t> *.*.*.1  4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487" y="395679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1726" y="401843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8317" y="35840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3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65084" y="3307217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4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1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42340" y="2245623"/>
            <a:ext cx="1862090" cy="1454819"/>
          </a:xfrm>
          <a:prstGeom prst="wedgeRoundRectCallout">
            <a:avLst>
              <a:gd name="adj1" fmla="val -2162"/>
              <a:gd name="adj2" fmla="val 110909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10.0.0.0 </a:t>
            </a:r>
            <a:r>
              <a:rPr lang="en-US" dirty="0" smtClean="0">
                <a:sym typeface="Wingdings"/>
              </a:rPr>
              <a:t> 1</a:t>
            </a:r>
            <a:r>
              <a:rPr lang="en-US" dirty="0" smtClean="0"/>
              <a:t>  </a:t>
            </a:r>
          </a:p>
          <a:p>
            <a:r>
              <a:rPr lang="en-US" dirty="0" smtClean="0"/>
              <a:t>10.0.0.1 </a:t>
            </a:r>
            <a:r>
              <a:rPr lang="en-US" dirty="0" smtClean="0">
                <a:sym typeface="Wingdings"/>
              </a:rPr>
              <a:t> 2</a:t>
            </a:r>
            <a:endParaRPr lang="en-US" dirty="0" smtClean="0"/>
          </a:p>
          <a:p>
            <a:r>
              <a:rPr lang="en-US" b="1" dirty="0" smtClean="0">
                <a:solidFill>
                  <a:schemeClr val="bg1"/>
                </a:solidFill>
              </a:rPr>
              <a:t> *.*.*.0 </a:t>
            </a:r>
            <a:r>
              <a:rPr lang="en-US" b="1" dirty="0" smtClean="0">
                <a:solidFill>
                  <a:schemeClr val="bg1"/>
                </a:solidFill>
                <a:sym typeface="Wingdings"/>
              </a:rPr>
              <a:t> 3</a:t>
            </a:r>
          </a:p>
          <a:p>
            <a:r>
              <a:rPr lang="en-US" b="1" dirty="0" smtClean="0">
                <a:solidFill>
                  <a:schemeClr val="bg1"/>
                </a:solidFill>
                <a:sym typeface="Wingdings"/>
              </a:rPr>
              <a:t> *.*.*.1  4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7747" y="4782836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69396" y="47828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80357" y="432377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3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19853" y="4129113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4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10.0.1.1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10.1.1.1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10.2.1.1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10.3.0.0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10.3.0.1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10.3.1.0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10.3.1.1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1: Topology-aware addressing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Addresses embed location in regular topology</a:t>
            </a:r>
          </a:p>
          <a:p>
            <a:r>
              <a:rPr lang="en-US" dirty="0" smtClean="0"/>
              <a:t>Maximum #entries/switch: k ( = 4 in example) </a:t>
            </a:r>
          </a:p>
          <a:p>
            <a:pPr lvl="1"/>
            <a:r>
              <a:rPr lang="en-US" dirty="0" smtClean="0"/>
              <a:t>Constant, independent of #destinations!</a:t>
            </a:r>
          </a:p>
          <a:p>
            <a:r>
              <a:rPr lang="en-US" dirty="0" smtClean="0"/>
              <a:t>No route computation / messages / protocols </a:t>
            </a:r>
          </a:p>
          <a:p>
            <a:pPr lvl="1"/>
            <a:r>
              <a:rPr lang="en-US" dirty="0" smtClean="0"/>
              <a:t>Topology is hard-coded, but still need localized link failure detection</a:t>
            </a:r>
          </a:p>
          <a:p>
            <a:r>
              <a:rPr lang="en-US" dirty="0" smtClean="0"/>
              <a:t>Problems?</a:t>
            </a:r>
          </a:p>
          <a:p>
            <a:pPr lvl="1"/>
            <a:r>
              <a:rPr lang="en-US" dirty="0" smtClean="0"/>
              <a:t>VM migration: ideally, VM keeps its IP address when it moves</a:t>
            </a:r>
          </a:p>
          <a:p>
            <a:pPr lvl="1"/>
            <a:r>
              <a:rPr lang="en-US" dirty="0" smtClean="0"/>
              <a:t>Vulnerable </a:t>
            </a:r>
            <a:r>
              <a:rPr lang="en-US" dirty="0"/>
              <a:t>to (topology/addresses) </a:t>
            </a:r>
            <a:r>
              <a:rPr lang="en-US" dirty="0" smtClean="0"/>
              <a:t>misconfiguration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2: Centralize + Source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 “controller” server knows topology and computes routes</a:t>
            </a:r>
          </a:p>
          <a:p>
            <a:r>
              <a:rPr lang="en-US" dirty="0" smtClean="0"/>
              <a:t>Controller hands server all paths to each destination</a:t>
            </a:r>
          </a:p>
          <a:p>
            <a:pPr lvl="1"/>
            <a:r>
              <a:rPr lang="en-US" dirty="0" smtClean="0"/>
              <a:t>O(#destinations) state per server, but server memory cheap (e.g., 1M routes x 100B/route=100MB)</a:t>
            </a:r>
          </a:p>
          <a:p>
            <a:r>
              <a:rPr lang="en-US" dirty="0" smtClean="0"/>
              <a:t>Server inserts entire path vector into packet header (“source routing”)</a:t>
            </a:r>
          </a:p>
          <a:p>
            <a:pPr lvl="1"/>
            <a:r>
              <a:rPr lang="en-US" dirty="0" smtClean="0"/>
              <a:t>E.g., header=[dst=D | index=0 | path={S5,S1,S2,S9}]</a:t>
            </a:r>
          </a:p>
          <a:p>
            <a:r>
              <a:rPr lang="en-US" dirty="0" smtClean="0"/>
              <a:t>Switch forwards based on packet header</a:t>
            </a:r>
          </a:p>
          <a:p>
            <a:pPr lvl="1"/>
            <a:r>
              <a:rPr lang="en-US" dirty="0" smtClean="0"/>
              <a:t>index++;  next-hop = path[index]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2: Centralize + Source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#entries per switch? </a:t>
            </a:r>
          </a:p>
          <a:p>
            <a:pPr lvl="1"/>
            <a:r>
              <a:rPr lang="en-US" dirty="0" smtClean="0"/>
              <a:t>None!</a:t>
            </a:r>
          </a:p>
          <a:p>
            <a:r>
              <a:rPr lang="en-US" dirty="0" smtClean="0"/>
              <a:t>#routing messages?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kin to a broadcast from controller to all servers</a:t>
            </a:r>
          </a:p>
          <a:p>
            <a:r>
              <a:rPr lang="en-US" dirty="0" smtClean="0"/>
              <a:t>Pro: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witches very simple and scalable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lexibility: end-points control route selection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calability / robustness of controller (SDN issue)</a:t>
            </a:r>
          </a:p>
          <a:p>
            <a:pPr lvl="1"/>
            <a:r>
              <a:rPr lang="en-US" dirty="0" smtClean="0"/>
              <a:t>Clean-slate design of everything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0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Teaching evaluations are out!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Networking in modern datacenters</a:t>
            </a:r>
          </a:p>
          <a:p>
            <a:pPr lvl="1"/>
            <a:r>
              <a:rPr lang="en-US" dirty="0" smtClean="0"/>
              <a:t>L2/L3 design</a:t>
            </a:r>
            <a:endParaRPr lang="en-US" dirty="0" smtClean="0"/>
          </a:p>
          <a:p>
            <a:pPr lvl="2"/>
            <a:r>
              <a:rPr lang="en-US" dirty="0"/>
              <a:t>A</a:t>
            </a:r>
            <a:r>
              <a:rPr lang="en-US" dirty="0" smtClean="0"/>
              <a:t>ddressing </a:t>
            </a:r>
            <a:r>
              <a:rPr lang="en-US" dirty="0" smtClean="0"/>
              <a:t>/ routing / forwarding in the </a:t>
            </a:r>
            <a:r>
              <a:rPr lang="en-US" dirty="0" smtClean="0"/>
              <a:t>Fat-Tree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L4 </a:t>
            </a:r>
            <a:r>
              <a:rPr lang="en-US" dirty="0" smtClean="0">
                <a:solidFill>
                  <a:srgbClr val="0000FF"/>
                </a:solidFill>
              </a:rPr>
              <a:t>design</a:t>
            </a:r>
            <a:endParaRPr lang="en-US" dirty="0" smtClean="0">
              <a:solidFill>
                <a:srgbClr val="0000FF"/>
              </a:solidFill>
            </a:endParaRPr>
          </a:p>
          <a:p>
            <a:pPr lvl="2"/>
            <a:r>
              <a:rPr lang="en-US" dirty="0" smtClean="0"/>
              <a:t>Transport protocol design (w/ Fat-Tree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L7 design</a:t>
            </a:r>
          </a:p>
          <a:p>
            <a:pPr lvl="2"/>
            <a:r>
              <a:rPr lang="en-US" dirty="0" smtClean="0"/>
              <a:t>Exploiting application-level information (w/ Fat-Tree)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requirements</a:t>
            </a:r>
          </a:p>
          <a:p>
            <a:pPr lvl="1"/>
            <a:r>
              <a:rPr lang="en-US" dirty="0" smtClean="0"/>
              <a:t>High “bisection bandwidth”</a:t>
            </a:r>
          </a:p>
          <a:p>
            <a:pPr lvl="1"/>
            <a:r>
              <a:rPr lang="en-US" dirty="0" smtClean="0"/>
              <a:t>Low latency, even in the worst-case</a:t>
            </a:r>
          </a:p>
          <a:p>
            <a:pPr lvl="1"/>
            <a:r>
              <a:rPr lang="en-US" dirty="0" smtClean="0"/>
              <a:t>Large scale </a:t>
            </a:r>
          </a:p>
          <a:p>
            <a:pPr lvl="1"/>
            <a:r>
              <a:rPr lang="en-US" dirty="0" smtClean="0"/>
              <a:t>Low cost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8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Partition-Aggregate traffic from user-facing queries</a:t>
            </a:r>
          </a:p>
          <a:p>
            <a:pPr lvl="1"/>
            <a:r>
              <a:rPr lang="en-US" dirty="0" smtClean="0"/>
              <a:t>Numerous short flows with small traffic footprint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Latency-sensitive</a:t>
            </a:r>
          </a:p>
          <a:p>
            <a:r>
              <a:rPr lang="en-US" dirty="0" smtClean="0"/>
              <a:t>Map-Reduce traffic from data analytics</a:t>
            </a:r>
          </a:p>
          <a:p>
            <a:pPr lvl="1"/>
            <a:r>
              <a:rPr lang="en-US" dirty="0" smtClean="0"/>
              <a:t>Comparatively fewer large flows with massive traffic footprint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Throughput-sensitive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Tension </a:t>
            </a:r>
            <a:r>
              <a:rPr lang="en-US" dirty="0" smtClean="0"/>
              <a:t>between </a:t>
            </a:r>
            <a:r>
              <a:rPr lang="en-US" dirty="0"/>
              <a:t>r</a:t>
            </a:r>
            <a:r>
              <a:rPr lang="en-US" dirty="0" smtClean="0"/>
              <a:t>equirements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High throughput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smtClean="0"/>
              <a:t>Deep queues at switches</a:t>
            </a:r>
          </a:p>
          <a:p>
            <a:pPr lvl="1"/>
            <a:r>
              <a:rPr lang="en-US" sz="2000" dirty="0" smtClean="0"/>
              <a:t>Queueing delays increase latency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Low latency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 smtClean="0"/>
              <a:t>Shallow queues at switches</a:t>
            </a:r>
          </a:p>
          <a:p>
            <a:pPr lvl="1"/>
            <a:r>
              <a:rPr lang="en-US" sz="2000" dirty="0" smtClean="0"/>
              <a:t>Bad for bursts and throughput</a:t>
            </a:r>
            <a:endParaRPr lang="en-US" sz="20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68FF-8BB4-3349-8005-AE9F629C616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19712" y="4262006"/>
            <a:ext cx="1385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DCTCP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257300" y="5159973"/>
            <a:ext cx="6629400" cy="830997"/>
          </a:xfrm>
          <a:prstGeom prst="roundRect">
            <a:avLst>
              <a:gd name="adj" fmla="val 0"/>
            </a:avLst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/>
            <a:r>
              <a:rPr lang="en-US" sz="2400" b="1" dirty="0" smtClean="0">
                <a:solidFill>
                  <a:srgbClr val="0000FF"/>
                </a:solidFill>
              </a:rPr>
              <a:t>Objective:</a:t>
            </a:r>
          </a:p>
          <a:p>
            <a:pPr lvl="0" algn="ctr"/>
            <a:r>
              <a:rPr lang="en-US" sz="2400" b="1" dirty="0" smtClean="0">
                <a:solidFill>
                  <a:schemeClr val="tx1"/>
                </a:solidFill>
              </a:rPr>
              <a:t>Low Queue Occupancy &amp; High Throughput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76676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 TCP (DCTCP)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Proposal from Microsoft Research, 2010</a:t>
            </a:r>
          </a:p>
          <a:p>
            <a:pPr lvl="1"/>
            <a:r>
              <a:rPr lang="en-US" dirty="0" smtClean="0"/>
              <a:t>Incremental fixes to TCP for DC environments </a:t>
            </a:r>
          </a:p>
          <a:p>
            <a:pPr lvl="1"/>
            <a:r>
              <a:rPr lang="en-US" dirty="0" smtClean="0"/>
              <a:t>Deployed in Microsoft datacenters (~rumor)</a:t>
            </a:r>
          </a:p>
          <a:p>
            <a:r>
              <a:rPr lang="en-US" dirty="0" smtClean="0"/>
              <a:t>Leverages Explicit Congestion Notification (ECN)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54EE-BB9B-1946-B650-43AA8497107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92159"/>
      </p:ext>
    </p:extLst>
  </p:cSld>
  <p:clrMapOvr>
    <a:masterClrMapping/>
  </p:clrMapOvr>
  <p:transition spd="slow" advTm="2761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Lec#12: Explicit Congestion Notification (ECN)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in RFC 3168 using ToS/DSCP bits in the IP header</a:t>
            </a:r>
          </a:p>
          <a:p>
            <a:r>
              <a:rPr lang="en-US" dirty="0" smtClean="0"/>
              <a:t>Single bit in packet header; set by congested routers</a:t>
            </a:r>
          </a:p>
          <a:p>
            <a:pPr lvl="1"/>
            <a:r>
              <a:rPr lang="en-US" dirty="0" smtClean="0"/>
              <a:t>If data packet has bit set, then ACK has ECN bit set</a:t>
            </a:r>
          </a:p>
          <a:p>
            <a:r>
              <a:rPr lang="en-US" dirty="0" smtClean="0"/>
              <a:t>Routers typically set ECN bit based on average queue length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Congestion semantics exactly like that of drop</a:t>
            </a:r>
          </a:p>
          <a:p>
            <a:pPr lvl="1"/>
            <a:r>
              <a:rPr lang="en-US" dirty="0" smtClean="0"/>
              <a:t>I.e., sender reacts as though it saw a drop</a:t>
            </a:r>
          </a:p>
          <a:p>
            <a:pPr lvl="5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6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DCTCP: Key ideas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905000"/>
          </a:xfrm>
        </p:spPr>
        <p:txBody>
          <a:bodyPr/>
          <a:lstStyle/>
          <a:p>
            <a:r>
              <a:rPr lang="en-US" dirty="0" smtClean="0"/>
              <a:t>React early, quickly, and with certainty using ECN</a:t>
            </a:r>
          </a:p>
          <a:p>
            <a:r>
              <a:rPr lang="en-US" dirty="0" smtClean="0"/>
              <a:t>React in </a:t>
            </a:r>
            <a:r>
              <a:rPr lang="en-US" dirty="0" smtClean="0">
                <a:solidFill>
                  <a:srgbClr val="0000FF"/>
                </a:solidFill>
              </a:rPr>
              <a:t>proportion to the extent of congestion</a:t>
            </a:r>
            <a:r>
              <a:rPr lang="en-US" dirty="0" smtClean="0"/>
              <a:t>, not its presence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35408"/>
              </p:ext>
            </p:extLst>
          </p:nvPr>
        </p:nvGraphicFramePr>
        <p:xfrm>
          <a:off x="605589" y="3810000"/>
          <a:ext cx="7932821" cy="1699192"/>
        </p:xfrm>
        <a:graphic>
          <a:graphicData uri="http://schemas.openxmlformats.org/drawingml/2006/table">
            <a:tbl>
              <a:tblPr/>
              <a:tblGrid>
                <a:gridCol w="2419434"/>
                <a:gridCol w="2690395"/>
                <a:gridCol w="2822992"/>
              </a:tblGrid>
              <a:tr h="164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ECN Marks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TCP 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DCTCP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1 0 1 1 1 1 0 1 1 1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40%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0 0 0 0 0 0 0 0 0 1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242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63"/>
    </mc:Choice>
    <mc:Fallback xmlns:mv="urn:schemas-microsoft-com:mac:vml" xmlns="">
      <mp:transition xmlns:mp="http://schemas.microsoft.com/office/mac/powerpoint/2008/main" spd="slow" advTm="10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due to DCTCP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switch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rgbClr val="0000FF"/>
                </a:solidFill>
              </a:rPr>
              <a:t>instantaneous</a:t>
            </a:r>
            <a:r>
              <a:rPr lang="en-US" dirty="0" smtClean="0"/>
              <a:t> queue length &gt; k</a:t>
            </a:r>
          </a:p>
          <a:p>
            <a:pPr lvl="2"/>
            <a:r>
              <a:rPr lang="en-US" dirty="0" smtClean="0"/>
              <a:t>Set ECN bit in the packet</a:t>
            </a:r>
          </a:p>
          <a:p>
            <a:r>
              <a:rPr lang="en-US" dirty="0" smtClean="0"/>
              <a:t>At the receiver</a:t>
            </a:r>
          </a:p>
          <a:p>
            <a:pPr lvl="1"/>
            <a:r>
              <a:rPr lang="en-US" dirty="0" smtClean="0"/>
              <a:t>If ECN bit is set in a packet, set ECN bit for its ACK</a:t>
            </a:r>
          </a:p>
          <a:p>
            <a:r>
              <a:rPr lang="en-US" dirty="0" smtClean="0"/>
              <a:t>At the sender</a:t>
            </a:r>
          </a:p>
          <a:p>
            <a:pPr lvl="1"/>
            <a:r>
              <a:rPr lang="en-US" dirty="0" smtClean="0"/>
              <a:t>Maintain an EWMA of the fraction of packets marked (α)</a:t>
            </a:r>
          </a:p>
          <a:p>
            <a:pPr lvl="1"/>
            <a:r>
              <a:rPr lang="en-US" dirty="0" smtClean="0"/>
              <a:t>Adapt window based on α: </a:t>
            </a:r>
            <a:r>
              <a:rPr lang="en-US" dirty="0" smtClean="0">
                <a:solidFill>
                  <a:srgbClr val="0000FF"/>
                </a:solidFill>
              </a:rPr>
              <a:t>W ← (1 – α/2) W</a:t>
            </a:r>
          </a:p>
          <a:p>
            <a:pPr lvl="1"/>
            <a:r>
              <a:rPr lang="en-US" dirty="0"/>
              <a:t>α </a:t>
            </a:r>
            <a:r>
              <a:rPr lang="en-US" dirty="0" smtClean="0"/>
              <a:t>= 1 implies high congestion: </a:t>
            </a:r>
            <a:r>
              <a:rPr lang="en-US" dirty="0">
                <a:solidFill>
                  <a:srgbClr val="0000FF"/>
                </a:solidFill>
              </a:rPr>
              <a:t>W ← </a:t>
            </a:r>
            <a:r>
              <a:rPr lang="en-US" dirty="0" smtClean="0">
                <a:solidFill>
                  <a:srgbClr val="0000FF"/>
                </a:solidFill>
              </a:rPr>
              <a:t>W/2 </a:t>
            </a:r>
            <a:r>
              <a:rPr lang="en-US" dirty="0" smtClean="0"/>
              <a:t>(like TCP)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7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DCTCP: Why it 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early and quickly: use ECN </a:t>
            </a:r>
          </a:p>
          <a:p>
            <a:pPr lvl="1"/>
            <a:r>
              <a:rPr lang="en-US" dirty="0" smtClean="0">
                <a:sym typeface="Wingdings"/>
              </a:rPr>
              <a:t>Avoid large buildup in queues  lower latency</a:t>
            </a:r>
          </a:p>
          <a:p>
            <a:r>
              <a:rPr lang="en-US" dirty="0" smtClean="0"/>
              <a:t>React in proportion to the extent of congestion, not its presence</a:t>
            </a:r>
          </a:p>
          <a:p>
            <a:pPr lvl="1"/>
            <a:r>
              <a:rPr lang="en-US" dirty="0" smtClean="0"/>
              <a:t>Maintain high throughput by not over-reacting to congestion</a:t>
            </a:r>
          </a:p>
          <a:p>
            <a:pPr lvl="1"/>
            <a:r>
              <a:rPr lang="en-US" dirty="0" smtClean="0"/>
              <a:t>Reduces variance in sending rates, lowering queue buildups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Still far from ideal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673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63"/>
    </mc:Choice>
    <mc:Fallback xmlns:mv="urn:schemas-microsoft-com:mac:vml" xmlns="">
      <mp:transition xmlns:mp="http://schemas.microsoft.com/office/mac/powerpoint/2008/main" spd="slow" advTm="10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ideal for a transport protocol?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flow is completely transferred?</a:t>
            </a:r>
          </a:p>
          <a:p>
            <a:r>
              <a:rPr lang="en-US" dirty="0" smtClean="0"/>
              <a:t>Latency of each packet in the flow?</a:t>
            </a:r>
          </a:p>
          <a:p>
            <a:r>
              <a:rPr lang="en-US" dirty="0" smtClean="0"/>
              <a:t>Number of packet drops?</a:t>
            </a:r>
          </a:p>
          <a:p>
            <a:r>
              <a:rPr lang="en-US" dirty="0" smtClean="0"/>
              <a:t>Link utilization? </a:t>
            </a:r>
          </a:p>
          <a:p>
            <a:r>
              <a:rPr lang="en-US" dirty="0" smtClean="0"/>
              <a:t>Average queue length at switches?</a:t>
            </a:r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5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Completion Time (FCT)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from when flow started at the sender, to when all packets in the flow were received at the receiver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3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FCT with DCTCP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02861"/>
              </p:ext>
            </p:extLst>
          </p:nvPr>
        </p:nvGraphicFramePr>
        <p:xfrm>
          <a:off x="1023362" y="1780409"/>
          <a:ext cx="7089567" cy="3563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711" y="5420380"/>
            <a:ext cx="782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rgbClr val="0000FF"/>
                </a:solidFill>
              </a:rPr>
              <a:t>Queues are still shared ⇒ Head-of-line blocking</a:t>
            </a:r>
            <a:endParaRPr lang="en-US" sz="2800" b="0" dirty="0">
              <a:solidFill>
                <a:srgbClr val="0000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24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53"/>
    </mc:Choice>
    <mc:Fallback xmlns="">
      <p:transition xmlns:p14="http://schemas.microsoft.com/office/powerpoint/2010/main" spd="slow" advTm="4025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Recap: Clos </a:t>
            </a:r>
            <a:r>
              <a:rPr lang="en-US" dirty="0" smtClean="0"/>
              <a:t>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Multi-stage network</a:t>
            </a:r>
          </a:p>
          <a:p>
            <a:r>
              <a:rPr lang="en-US" dirty="0" smtClean="0"/>
              <a:t>k pods, where each pod has two layers of k/2 switches</a:t>
            </a:r>
          </a:p>
          <a:p>
            <a:pPr lvl="1"/>
            <a:r>
              <a:rPr lang="en-US" dirty="0" smtClean="0"/>
              <a:t>k/2 ports up and k/2 down</a:t>
            </a:r>
          </a:p>
          <a:p>
            <a:r>
              <a:rPr lang="en-US" dirty="0"/>
              <a:t>All links have the same b/w</a:t>
            </a:r>
          </a:p>
          <a:p>
            <a:r>
              <a:rPr lang="en-US" dirty="0" smtClean="0"/>
              <a:t>At </a:t>
            </a:r>
            <a:r>
              <a:rPr lang="en-US" dirty="0" smtClean="0"/>
              <a:t>most k</a:t>
            </a:r>
            <a:r>
              <a:rPr lang="en-US" baseline="30000" dirty="0" smtClean="0"/>
              <a:t>3</a:t>
            </a:r>
            <a:r>
              <a:rPr lang="en-US" dirty="0" smtClean="0"/>
              <a:t>/4 machines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k = 4</a:t>
            </a:r>
          </a:p>
          <a:p>
            <a:pPr lvl="1"/>
            <a:r>
              <a:rPr lang="en-US" dirty="0" smtClean="0"/>
              <a:t>16 </a:t>
            </a:r>
            <a:r>
              <a:rPr lang="en-US" dirty="0" smtClean="0"/>
              <a:t>machines</a:t>
            </a:r>
            <a:endParaRPr lang="en-US" dirty="0" smtClean="0"/>
          </a:p>
          <a:p>
            <a:r>
              <a:rPr lang="en-US" dirty="0"/>
              <a:t>For k=48, </a:t>
            </a:r>
            <a:r>
              <a:rPr lang="en-US" dirty="0" smtClean="0"/>
              <a:t>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Pod 1</a:t>
            </a:r>
            <a:endParaRPr lang="en-US" sz="1200" dirty="0"/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Pod 2</a:t>
            </a:r>
            <a:endParaRPr lang="en-US" sz="1200" dirty="0"/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Pod 3</a:t>
            </a:r>
            <a:endParaRPr lang="en-US" sz="1200" dirty="0"/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Pod 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718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Use priorities!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Packets carry a single priority number</a:t>
            </a:r>
          </a:p>
          <a:p>
            <a:pPr lvl="1"/>
            <a:r>
              <a:rPr lang="en-US" dirty="0" smtClean="0"/>
              <a:t>Priority </a:t>
            </a:r>
            <a:r>
              <a:rPr lang="en-US" dirty="0"/>
              <a:t>= remaining flow </a:t>
            </a:r>
            <a:r>
              <a:rPr lang="en-US" dirty="0" smtClean="0"/>
              <a:t>size</a:t>
            </a:r>
            <a:endParaRPr lang="en-US" dirty="0"/>
          </a:p>
          <a:p>
            <a:r>
              <a:rPr lang="en-US" dirty="0"/>
              <a:t>Switches 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small queues (e.g., 10 packets)</a:t>
            </a:r>
          </a:p>
          <a:p>
            <a:pPr lvl="1"/>
            <a:r>
              <a:rPr lang="en-US" dirty="0" smtClean="0"/>
              <a:t>Send highest-priority/ </a:t>
            </a:r>
            <a:r>
              <a:rPr lang="en-US" dirty="0"/>
              <a:t>drop </a:t>
            </a:r>
            <a:r>
              <a:rPr lang="en-US" dirty="0" smtClean="0"/>
              <a:t>lowest-priority packet</a:t>
            </a:r>
            <a:endParaRPr lang="en-US" dirty="0"/>
          </a:p>
          <a:p>
            <a:r>
              <a:rPr lang="en-US" dirty="0"/>
              <a:t>Servers</a:t>
            </a:r>
          </a:p>
          <a:p>
            <a:pPr lvl="1"/>
            <a:r>
              <a:rPr lang="en-US" dirty="0"/>
              <a:t>Transmit/retransmit aggressively (at full link rate)</a:t>
            </a:r>
          </a:p>
          <a:p>
            <a:pPr lvl="1"/>
            <a:r>
              <a:rPr lang="en-US" dirty="0"/>
              <a:t>Drop transmission rate only under extreme loss (timeouts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Provides FCT close to the ideal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645"/>
    </mc:Choice>
    <mc:Fallback xmlns="">
      <p:transition xmlns:p14="http://schemas.microsoft.com/office/powerpoint/2010/main" spd="slow" advTm="926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there yet?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Nope!</a:t>
            </a:r>
          </a:p>
          <a:p>
            <a:r>
              <a:rPr lang="en-US" dirty="0" smtClean="0"/>
              <a:t>Someone asked “What do datacenter applications </a:t>
            </a:r>
            <a:r>
              <a:rPr lang="en-US" i="1" dirty="0" smtClean="0">
                <a:solidFill>
                  <a:srgbClr val="0000FF"/>
                </a:solidFill>
              </a:rPr>
              <a:t>really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care about?”</a:t>
            </a:r>
          </a:p>
          <a:p>
            <a:pPr lvl="2"/>
            <a:r>
              <a:rPr lang="en-US" dirty="0" smtClean="0"/>
              <a:t>Someone = Yours truly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Networking in modern datacenters</a:t>
            </a:r>
          </a:p>
          <a:p>
            <a:pPr lvl="1"/>
            <a:r>
              <a:rPr lang="en-US" dirty="0" smtClean="0"/>
              <a:t>L2/L3 design</a:t>
            </a:r>
            <a:endParaRPr lang="en-US" dirty="0" smtClean="0"/>
          </a:p>
          <a:p>
            <a:pPr lvl="2"/>
            <a:r>
              <a:rPr lang="en-US" dirty="0"/>
              <a:t>A</a:t>
            </a:r>
            <a:r>
              <a:rPr lang="en-US" dirty="0" smtClean="0"/>
              <a:t>ddressing </a:t>
            </a:r>
            <a:r>
              <a:rPr lang="en-US" dirty="0" smtClean="0"/>
              <a:t>/ routing / forwarding in the </a:t>
            </a:r>
            <a:r>
              <a:rPr lang="en-US" dirty="0" smtClean="0"/>
              <a:t>Fat-Tree</a:t>
            </a:r>
            <a:endParaRPr lang="en-US" dirty="0"/>
          </a:p>
          <a:p>
            <a:pPr lvl="1"/>
            <a:r>
              <a:rPr lang="en-US" dirty="0" smtClean="0"/>
              <a:t>L4 </a:t>
            </a:r>
            <a:r>
              <a:rPr lang="en-US" dirty="0" smtClean="0"/>
              <a:t>design</a:t>
            </a:r>
            <a:endParaRPr lang="en-US" dirty="0" smtClean="0"/>
          </a:p>
          <a:p>
            <a:pPr lvl="2"/>
            <a:r>
              <a:rPr lang="en-US" dirty="0" smtClean="0"/>
              <a:t>Transport protocol design (w/ Fat-Tree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L7 design</a:t>
            </a:r>
          </a:p>
          <a:p>
            <a:pPr lvl="2"/>
            <a:r>
              <a:rPr lang="en-US" dirty="0" smtClean="0"/>
              <a:t>Exploiting application-level information (w/ Fat-Tree)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Map-Reduce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 rot="5400000">
            <a:off x="4281164" y="2543824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5400000">
            <a:off x="4281164" y="3827923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8426111" y="4014729"/>
              <a:ext cx="136430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8930959" y="4114376"/>
              <a:ext cx="900732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9435808" y="4155651"/>
              <a:ext cx="495522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10072241" y="4014729"/>
              <a:ext cx="36706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9942533" y="4114376"/>
              <a:ext cx="88436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8426111" y="4014729"/>
              <a:ext cx="387402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8854785" y="4114376"/>
              <a:ext cx="76174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8954424" y="4155651"/>
              <a:ext cx="481384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9054063" y="4114376"/>
              <a:ext cx="888470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9095335" y="4014729"/>
              <a:ext cx="1343974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74179" y="1849397"/>
            <a:ext cx="370471" cy="3016700"/>
            <a:chOff x="2374179" y="2077997"/>
            <a:chExt cx="370471" cy="3016700"/>
          </a:xfrm>
        </p:grpSpPr>
        <p:sp>
          <p:nvSpPr>
            <p:cNvPr id="43" name="Oval 42"/>
            <p:cNvSpPr/>
            <p:nvPr/>
          </p:nvSpPr>
          <p:spPr>
            <a:xfrm rot="5400000">
              <a:off x="2374194" y="20779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2374194" y="27415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5400000">
              <a:off x="2374194" y="3405183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2374194" y="407125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5400000">
              <a:off x="2374194" y="472424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89803" y="2049718"/>
            <a:ext cx="484377" cy="2631159"/>
            <a:chOff x="1889803" y="2278318"/>
            <a:chExt cx="484377" cy="2631159"/>
          </a:xfrm>
        </p:grpSpPr>
        <p:cxnSp>
          <p:nvCxnSpPr>
            <p:cNvPr id="48" name="Straight Arrow Connector 47"/>
            <p:cNvCxnSpPr/>
            <p:nvPr/>
          </p:nvCxnSpPr>
          <p:spPr>
            <a:xfrm rot="5400000" flipV="1">
              <a:off x="2126497" y="2041624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134056" y="2686694"/>
              <a:ext cx="0" cy="48024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V="1">
              <a:off x="2135020" y="4017326"/>
              <a:ext cx="4933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V="1">
              <a:off x="2131912" y="4667209"/>
              <a:ext cx="11148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V="1">
              <a:off x="2137486" y="3353725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509754" y="1828800"/>
            <a:ext cx="370442" cy="3046746"/>
            <a:chOff x="1509754" y="2057400"/>
            <a:chExt cx="370442" cy="3046746"/>
          </a:xfrm>
        </p:grpSpPr>
        <p:sp>
          <p:nvSpPr>
            <p:cNvPr id="38" name="Can 37"/>
            <p:cNvSpPr/>
            <p:nvPr/>
          </p:nvSpPr>
          <p:spPr>
            <a:xfrm>
              <a:off x="1509754" y="20574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1509754" y="27210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an 39"/>
            <p:cNvSpPr/>
            <p:nvPr/>
          </p:nvSpPr>
          <p:spPr>
            <a:xfrm>
              <a:off x="1509754" y="338460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n 40"/>
            <p:cNvSpPr/>
            <p:nvPr/>
          </p:nvSpPr>
          <p:spPr>
            <a:xfrm>
              <a:off x="1509754" y="469251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n 41"/>
            <p:cNvSpPr/>
            <p:nvPr/>
          </p:nvSpPr>
          <p:spPr>
            <a:xfrm>
              <a:off x="1509754" y="4045736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690487" y="4969738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Reduce Stage</a:t>
            </a:r>
            <a:endParaRPr lang="en-US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94893" y="496973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Map Stage</a:t>
            </a:r>
            <a:endParaRPr lang="en-US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651621" y="1898798"/>
            <a:ext cx="3120780" cy="3090174"/>
            <a:chOff x="4651621" y="2127398"/>
            <a:chExt cx="3120780" cy="3090174"/>
          </a:xfrm>
        </p:grpSpPr>
        <p:sp>
          <p:nvSpPr>
            <p:cNvPr id="67" name="Rectangle 66"/>
            <p:cNvSpPr/>
            <p:nvPr/>
          </p:nvSpPr>
          <p:spPr>
            <a:xfrm rot="5400000">
              <a:off x="4673467" y="2118638"/>
              <a:ext cx="3090174" cy="3107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 rot="5400000">
              <a:off x="4496545" y="3112735"/>
              <a:ext cx="1284099" cy="973948"/>
              <a:chOff x="8954424" y="3132855"/>
              <a:chExt cx="976906" cy="740952"/>
            </a:xfrm>
            <a:noFill/>
          </p:grpSpPr>
          <p:sp>
            <p:nvSpPr>
              <p:cNvPr id="83" name="Oval 82"/>
              <p:cNvSpPr/>
              <p:nvPr/>
            </p:nvSpPr>
            <p:spPr>
              <a:xfrm>
                <a:off x="9372156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954424" y="3373424"/>
                <a:ext cx="45900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9612706" y="3373424"/>
                <a:ext cx="31862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rot="5400000">
              <a:off x="4900269" y="3197094"/>
              <a:ext cx="2304975" cy="962884"/>
              <a:chOff x="8626067" y="2441595"/>
              <a:chExt cx="1753559" cy="732535"/>
            </a:xfrm>
            <a:noFill/>
          </p:grpSpPr>
          <p:sp>
            <p:nvSpPr>
              <p:cNvPr id="77" name="Oval 76"/>
              <p:cNvSpPr/>
              <p:nvPr/>
            </p:nvSpPr>
            <p:spPr>
              <a:xfrm>
                <a:off x="8626067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0097804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9383029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H="1" flipV="1">
                <a:off x="8766978" y="2723439"/>
                <a:ext cx="646450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9513067" y="2723439"/>
                <a:ext cx="10873" cy="409416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9612706" y="2723439"/>
                <a:ext cx="626009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 rot="5400000">
              <a:off x="5812246" y="3218965"/>
              <a:ext cx="2353315" cy="909411"/>
              <a:chOff x="8603979" y="1749741"/>
              <a:chExt cx="1790335" cy="691854"/>
            </a:xfrm>
            <a:noFill/>
          </p:grpSpPr>
          <p:sp>
            <p:nvSpPr>
              <p:cNvPr id="71" name="Can 70"/>
              <p:cNvSpPr/>
              <p:nvPr/>
            </p:nvSpPr>
            <p:spPr>
              <a:xfrm rot="16200000">
                <a:off x="9386615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9523940" y="2047232"/>
                <a:ext cx="3585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an 72"/>
              <p:cNvSpPr/>
              <p:nvPr/>
            </p:nvSpPr>
            <p:spPr>
              <a:xfrm rot="16200000">
                <a:off x="8619648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8760559" y="2047232"/>
                <a:ext cx="6419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an 74"/>
              <p:cNvSpPr/>
              <p:nvPr/>
            </p:nvSpPr>
            <p:spPr>
              <a:xfrm rot="16200000">
                <a:off x="10096823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10237734" y="2047232"/>
                <a:ext cx="981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590550" y="5410200"/>
            <a:ext cx="7962900" cy="1200329"/>
          </a:xfrm>
          <a:prstGeom prst="rect">
            <a:avLst/>
          </a:prstGeom>
          <a:solidFill>
            <a:srgbClr val="D3A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Observation: </a:t>
            </a:r>
          </a:p>
          <a:p>
            <a:pPr algn="ctr"/>
            <a:r>
              <a:rPr lang="en-US" sz="2400" dirty="0" smtClean="0"/>
              <a:t>A communication stage cannot complete until all its flows have completed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211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Flow-based solutions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5721" y="3085724"/>
            <a:ext cx="48185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GPS</a:t>
            </a:r>
            <a:endParaRPr lang="en-US" sz="1200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7507" y="3087516"/>
            <a:ext cx="49850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RED</a:t>
            </a:r>
            <a:endParaRPr lang="en-US" sz="1200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2519" y="2802495"/>
            <a:ext cx="518486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WFQ</a:t>
            </a:r>
            <a:endParaRPr lang="en-US" sz="1200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45000" y="2802494"/>
            <a:ext cx="591185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CSFQ</a:t>
            </a:r>
            <a:endParaRPr lang="en-US" sz="1200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44984" y="3087515"/>
            <a:ext cx="48019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ECN</a:t>
            </a:r>
            <a:endParaRPr lang="en-US" sz="1200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74944" y="3087515"/>
            <a:ext cx="47186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XCP</a:t>
            </a:r>
            <a:endParaRPr lang="en-US" sz="1200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7294" y="3087516"/>
            <a:ext cx="632423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</a:t>
            </a:r>
            <a:r>
              <a:rPr lang="en-US" sz="1200" baseline="30000" dirty="0">
                <a:solidFill>
                  <a:prstClr val="black"/>
                </a:solidFill>
                <a:ea typeface="Arial" charset="0"/>
                <a:cs typeface="Arial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TCP</a:t>
            </a:r>
            <a:endParaRPr lang="en-US" sz="1200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4839" y="3087515"/>
            <a:ext cx="686857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DCTCP</a:t>
            </a:r>
            <a:endParaRPr lang="en-US" sz="1200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24771" y="2802494"/>
            <a:ext cx="49018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PDQ</a:t>
            </a:r>
            <a:endParaRPr lang="en-US" sz="1200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29815" y="2802494"/>
            <a:ext cx="324619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</a:t>
            </a:r>
            <a:r>
              <a:rPr lang="en-US" sz="1200" baseline="30000" dirty="0">
                <a:solidFill>
                  <a:prstClr val="black"/>
                </a:solidFill>
                <a:ea typeface="Arial" charset="0"/>
                <a:cs typeface="Arial" charset="0"/>
              </a:rPr>
              <a:t>3</a:t>
            </a:r>
            <a:endParaRPr lang="en-US" sz="1200" baseline="30000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59751" y="3087515"/>
            <a:ext cx="47353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FCP</a:t>
            </a:r>
            <a:endParaRPr lang="en-US" sz="1200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64797" y="2802495"/>
            <a:ext cx="605833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DeTail</a:t>
            </a:r>
            <a:endParaRPr lang="en-US" sz="1200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87248" y="2802494"/>
            <a:ext cx="730533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pFabric</a:t>
            </a:r>
            <a:endParaRPr lang="en-US" sz="1200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31183" y="3343378"/>
            <a:ext cx="8249817" cy="358404"/>
            <a:chOff x="574911" y="3314838"/>
            <a:chExt cx="10999756" cy="477871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769978" y="3380246"/>
              <a:ext cx="10804689" cy="0"/>
            </a:xfrm>
            <a:prstGeom prst="straightConnector1">
              <a:avLst/>
            </a:prstGeom>
            <a:ln w="57150" cmpd="sng">
              <a:solidFill>
                <a:schemeClr val="accent6">
                  <a:lumMod val="7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266370" y="3320061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346978" y="3321942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0607585" y="3321943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12371" y="3423376"/>
              <a:ext cx="69933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2005</a:t>
              </a:r>
              <a:endParaRPr lang="en-US" sz="1200" dirty="0">
                <a:solidFill>
                  <a:prstClr val="black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8623" y="3423376"/>
              <a:ext cx="69933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2010</a:t>
              </a:r>
              <a:endParaRPr lang="en-US" sz="1200" dirty="0">
                <a:solidFill>
                  <a:prstClr val="black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53586" y="3423377"/>
              <a:ext cx="699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2015</a:t>
              </a:r>
              <a:endParaRPr lang="en-US" sz="1200" dirty="0">
                <a:solidFill>
                  <a:prstClr val="black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1418885" y="3322450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4911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1980s</a:t>
              </a:r>
              <a:endParaRPr lang="en-US" sz="1200" dirty="0">
                <a:solidFill>
                  <a:prstClr val="black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64867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1990s</a:t>
              </a:r>
              <a:endParaRPr lang="en-US" sz="1200" dirty="0">
                <a:solidFill>
                  <a:prstClr val="black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3291230" y="3314838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47219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2000s</a:t>
              </a:r>
              <a:endParaRPr lang="en-US" sz="1200" dirty="0">
                <a:solidFill>
                  <a:prstClr val="black"/>
                </a:solidFill>
                <a:ea typeface="Arial" charset="0"/>
                <a:cs typeface="Arial" charset="0"/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4447762" y="2004834"/>
            <a:ext cx="197" cy="2789504"/>
          </a:xfrm>
          <a:prstGeom prst="line">
            <a:avLst/>
          </a:prstGeom>
          <a:ln w="38100" cmpd="sng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07401" y="3087515"/>
            <a:ext cx="49351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RCP</a:t>
            </a:r>
            <a:endParaRPr lang="en-US" sz="1200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9429" y="4092441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Per-</a:t>
            </a:r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Flow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 Fairness</a:t>
            </a:r>
            <a:endParaRPr lang="en-US" sz="788" dirty="0">
              <a:solidFill>
                <a:prstClr val="black">
                  <a:lumMod val="85000"/>
                  <a:lumOff val="15000"/>
                </a:prstClr>
              </a:solidFill>
              <a:ea typeface="Arial" charset="0"/>
              <a:cs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66079" y="4092441"/>
            <a:ext cx="3457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Flow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Completion Time</a:t>
            </a:r>
            <a:endParaRPr lang="en-US" sz="788" dirty="0">
              <a:solidFill>
                <a:prstClr val="black">
                  <a:lumMod val="85000"/>
                  <a:lumOff val="15000"/>
                </a:prstClr>
              </a:solidFill>
              <a:ea typeface="Arial" charset="0"/>
              <a:cs typeface="Arial" charset="0"/>
            </a:endParaRP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93887" y="5374880"/>
            <a:ext cx="7956226" cy="1330720"/>
          </a:xfrm>
          <a:prstGeom prst="rect">
            <a:avLst/>
          </a:prstGeom>
          <a:solidFill>
            <a:srgbClr val="D3A600"/>
          </a:solidFill>
          <a:ln w="285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33399"/>
                </a:solidFill>
                <a:latin typeface="Arial" charset="0"/>
                <a:ea typeface="Arial" charset="0"/>
                <a:cs typeface="Arial" charset="0"/>
              </a:rPr>
              <a:t>Independent flows cannot capture collective communication patterns </a:t>
            </a:r>
            <a:r>
              <a:rPr lang="en-US" sz="2400" dirty="0" smtClean="0">
                <a:solidFill>
                  <a:srgbClr val="333399"/>
                </a:solidFill>
                <a:latin typeface="Arial" charset="0"/>
                <a:ea typeface="Arial" charset="0"/>
                <a:cs typeface="Arial" charset="0"/>
              </a:rPr>
              <a:t>that </a:t>
            </a:r>
            <a:r>
              <a:rPr lang="en-US" sz="2400" dirty="0">
                <a:solidFill>
                  <a:srgbClr val="333399"/>
                </a:solidFill>
                <a:latin typeface="Arial" charset="0"/>
                <a:ea typeface="Arial" charset="0"/>
                <a:cs typeface="Arial" charset="0"/>
              </a:rPr>
              <a:t>are common in data-parallel applications</a:t>
            </a:r>
            <a:endParaRPr lang="en-US" sz="2400" dirty="0">
              <a:solidFill>
                <a:srgbClr val="333399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20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7" grpId="0" animBg="1"/>
      <p:bldP spid="39" grpId="0"/>
      <p:bldP spid="40" grpId="0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Coflow abstraction [SIGCOMM’14]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Coflow is a communication </a:t>
            </a:r>
            <a:r>
              <a:rPr lang="en-US" dirty="0"/>
              <a:t>abstraction for data-parallel applications to express their performance </a:t>
            </a:r>
            <a:r>
              <a:rPr lang="en-US" dirty="0" smtClean="0"/>
              <a:t>goals; e.g., </a:t>
            </a:r>
            <a:endParaRPr lang="en-US" dirty="0"/>
          </a:p>
          <a:p>
            <a:pPr lvl="1"/>
            <a:r>
              <a:rPr lang="en-US" dirty="0"/>
              <a:t>Minimize completion times,</a:t>
            </a:r>
          </a:p>
          <a:p>
            <a:pPr lvl="1"/>
            <a:r>
              <a:rPr lang="en-US" dirty="0"/>
              <a:t>Meet deadlines, or </a:t>
            </a:r>
          </a:p>
          <a:p>
            <a:pPr lvl="1"/>
            <a:r>
              <a:rPr lang="en-US" dirty="0"/>
              <a:t>Perform fair </a:t>
            </a:r>
            <a:r>
              <a:rPr lang="en-US" dirty="0" smtClean="0"/>
              <a:t>allocation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Not for individual flows; for entire stages!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2277265" y="4871142"/>
            <a:ext cx="1097280" cy="1453458"/>
            <a:chOff x="2374179" y="1849397"/>
            <a:chExt cx="2277441" cy="3016700"/>
          </a:xfrm>
        </p:grpSpPr>
        <p:sp>
          <p:nvSpPr>
            <p:cNvPr id="21" name="Oval 20"/>
            <p:cNvSpPr/>
            <p:nvPr/>
          </p:nvSpPr>
          <p:spPr>
            <a:xfrm rot="5400000">
              <a:off x="4281164" y="2543824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4281164" y="3827923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5400000">
              <a:off x="2282389" y="2496878"/>
              <a:ext cx="2646259" cy="1721735"/>
              <a:chOff x="8426111" y="4014729"/>
              <a:chExt cx="2013198" cy="130984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8426111" y="4014729"/>
                <a:ext cx="1364308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8930959" y="4114376"/>
                <a:ext cx="900732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9435808" y="4155651"/>
                <a:ext cx="495522" cy="1168925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10072241" y="4014729"/>
                <a:ext cx="367068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9942533" y="4114376"/>
                <a:ext cx="88436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2282389" y="2496878"/>
              <a:ext cx="2646259" cy="1721735"/>
              <a:chOff x="8426111" y="4014729"/>
              <a:chExt cx="2013198" cy="1309847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V="1">
                <a:off x="8426111" y="4014729"/>
                <a:ext cx="387402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 flipV="1">
                <a:off x="8854785" y="4114376"/>
                <a:ext cx="76174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8954424" y="4155651"/>
                <a:ext cx="481384" cy="1168925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 flipV="1">
                <a:off x="9054063" y="4114376"/>
                <a:ext cx="888470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9095335" y="4014729"/>
                <a:ext cx="1343974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374179" y="1849397"/>
              <a:ext cx="370471" cy="3016700"/>
              <a:chOff x="2374179" y="2077997"/>
              <a:chExt cx="370471" cy="3016700"/>
            </a:xfrm>
          </p:grpSpPr>
          <p:sp>
            <p:nvSpPr>
              <p:cNvPr id="36" name="Oval 35"/>
              <p:cNvSpPr/>
              <p:nvPr/>
            </p:nvSpPr>
            <p:spPr>
              <a:xfrm rot="5400000">
                <a:off x="2374194" y="2077982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 rot="5400000">
                <a:off x="2374194" y="2741582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 rot="5400000">
                <a:off x="2374194" y="3405183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 rot="5400000">
                <a:off x="2374194" y="4071250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rot="5400000">
                <a:off x="2374194" y="4724240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4342266" y="5117078"/>
            <a:ext cx="731520" cy="900260"/>
            <a:chOff x="1404596" y="2821322"/>
            <a:chExt cx="1344424" cy="1654541"/>
          </a:xfrm>
        </p:grpSpPr>
        <p:sp>
          <p:nvSpPr>
            <p:cNvPr id="43" name="Oval 42"/>
            <p:cNvSpPr/>
            <p:nvPr/>
          </p:nvSpPr>
          <p:spPr>
            <a:xfrm rot="5400000">
              <a:off x="1404611" y="282130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1404611" y="4105406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 rot="5400000">
              <a:off x="1658352" y="3069002"/>
              <a:ext cx="1153132" cy="1028205"/>
              <a:chOff x="8954420" y="3132855"/>
              <a:chExt cx="877270" cy="782230"/>
            </a:xfrm>
            <a:noFill/>
          </p:grpSpPr>
          <p:sp>
            <p:nvSpPr>
              <p:cNvPr id="46" name="Oval 45"/>
              <p:cNvSpPr/>
              <p:nvPr/>
            </p:nvSpPr>
            <p:spPr>
              <a:xfrm>
                <a:off x="9283851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rot="16200000">
                <a:off x="8889578" y="3438267"/>
                <a:ext cx="500388" cy="370703"/>
              </a:xfrm>
              <a:prstGeom prst="straightConnector1">
                <a:avLst/>
              </a:prstGeom>
              <a:grpFill/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rot="16200000" flipV="1">
                <a:off x="9407215" y="3490610"/>
                <a:ext cx="541661" cy="307289"/>
              </a:xfrm>
              <a:prstGeom prst="straightConnector1">
                <a:avLst/>
              </a:prstGeom>
              <a:grpFill/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5974080" y="4906218"/>
            <a:ext cx="731520" cy="1318220"/>
            <a:chOff x="5255097" y="2297449"/>
            <a:chExt cx="1279101" cy="2304975"/>
          </a:xfrm>
        </p:grpSpPr>
        <p:sp>
          <p:nvSpPr>
            <p:cNvPr id="50" name="Oval 49"/>
            <p:cNvSpPr/>
            <p:nvPr/>
          </p:nvSpPr>
          <p:spPr>
            <a:xfrm rot="5400000">
              <a:off x="5255112" y="3278135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5400000">
              <a:off x="6163742" y="2297434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5400000">
              <a:off x="6163742" y="423196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5400000">
              <a:off x="6163742" y="329242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rot="5400000" flipH="1" flipV="1">
              <a:off x="5442656" y="2611328"/>
              <a:ext cx="849730" cy="592413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V="1">
              <a:off x="5887502" y="3201437"/>
              <a:ext cx="14292" cy="538159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 flipV="1">
              <a:off x="5456090" y="3709565"/>
              <a:ext cx="822861" cy="592413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900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6492250" y="3553676"/>
            <a:ext cx="2316649" cy="1353469"/>
            <a:chOff x="1535760" y="4870223"/>
            <a:chExt cx="3088865" cy="1417158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1538245" y="5959333"/>
              <a:ext cx="3086380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596567" y="5932896"/>
              <a:ext cx="763457" cy="354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  <a:endParaRPr lang="en-US" b="0" i="1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08855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 sz="1200" b="0" i="1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27617" y="5929376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 sz="1200" b="0" i="1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141778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  <a:endParaRPr lang="en-US" sz="1200" b="0" i="1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599636" y="3547782"/>
            <a:ext cx="2288298" cy="1353469"/>
            <a:chOff x="1535760" y="4870223"/>
            <a:chExt cx="3051064" cy="1417158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1538245" y="5959333"/>
              <a:ext cx="3048579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596567" y="5932896"/>
              <a:ext cx="763457" cy="354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  <a:endParaRPr lang="en-US" b="0" i="1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08855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 sz="1200" b="0" i="1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27617" y="5929376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 sz="1200" b="0" i="1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41779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  <a:endParaRPr lang="en-US" sz="1200" b="0" i="1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3933" y="3548531"/>
            <a:ext cx="2313836" cy="1353469"/>
            <a:chOff x="1535760" y="4870223"/>
            <a:chExt cx="3085115" cy="1417158"/>
          </a:xfrm>
          <a:effectLst/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538245" y="5959333"/>
              <a:ext cx="3082630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96565" y="5932896"/>
              <a:ext cx="763457" cy="3544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  <a:endParaRPr lang="en-US" sz="2000" b="0" i="1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08855" y="5925529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 sz="1200" b="0" i="1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27618" y="5929376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 sz="1200" b="0" i="1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41778" y="5925529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  <a:endParaRPr lang="en-US" sz="1200" b="0" i="1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inter-coflow scheduling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71061" y="3898031"/>
            <a:ext cx="2054310" cy="134191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48363" y="4246507"/>
            <a:ext cx="2267084" cy="275865"/>
            <a:chOff x="1460689" y="4160512"/>
            <a:chExt cx="3296230" cy="367820"/>
          </a:xfrm>
        </p:grpSpPr>
        <p:sp>
          <p:nvSpPr>
            <p:cNvPr id="35" name="Freeform 34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7709" y="3831167"/>
            <a:ext cx="2267084" cy="275865"/>
            <a:chOff x="1460689" y="4160512"/>
            <a:chExt cx="3296230" cy="367820"/>
          </a:xfrm>
        </p:grpSpPr>
        <p:sp>
          <p:nvSpPr>
            <p:cNvPr id="40" name="Freeform 39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4287941" y="4317803"/>
            <a:ext cx="1036991" cy="1329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14588" y="4317485"/>
            <a:ext cx="671345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516878" y="4320904"/>
            <a:ext cx="692211" cy="133351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05083" y="4319781"/>
            <a:ext cx="1009880" cy="1334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1619" y="4905774"/>
            <a:ext cx="20602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Coflow1 comp. time = 5</a:t>
            </a:r>
          </a:p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Coflow2 comp. </a:t>
            </a:r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time = </a:t>
            </a:r>
            <a:r>
              <a:rPr lang="en-US" sz="1400" b="0" i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6</a:t>
            </a:r>
          </a:p>
          <a:p>
            <a:pPr algn="r"/>
            <a:r>
              <a:rPr lang="en-US" sz="1400" b="0" dirty="0" smtClean="0">
                <a:solidFill>
                  <a:srgbClr val="000000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5</a:t>
            </a:r>
            <a:endParaRPr lang="en-US" sz="1400" b="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73324" y="4911671"/>
            <a:ext cx="21317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Coflow1 comp. time = </a:t>
            </a:r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5</a:t>
            </a:r>
            <a:endParaRPr lang="en-US" sz="1400" b="0" i="1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Coflow2 comp. </a:t>
            </a:r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time = </a:t>
            </a:r>
            <a:r>
              <a:rPr lang="en-US" sz="1400" b="0" i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6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4.33</a:t>
            </a:r>
            <a:endParaRPr lang="en-US" sz="1400" b="0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600" y="3187334"/>
            <a:ext cx="2381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>
                <a:solidFill>
                  <a:schemeClr val="accent2"/>
                </a:solidFill>
                <a:ea typeface="Arial" charset="0"/>
                <a:cs typeface="Arial" charset="0"/>
              </a:rPr>
              <a:t>Fair </a:t>
            </a:r>
            <a:r>
              <a:rPr lang="en-US" sz="1400" b="0" smtClean="0">
                <a:solidFill>
                  <a:schemeClr val="accent2"/>
                </a:solidFill>
                <a:ea typeface="Arial" charset="0"/>
                <a:cs typeface="Arial" charset="0"/>
              </a:rPr>
              <a:t>Sharing (TCP, DCTCP)</a:t>
            </a:r>
            <a:endParaRPr lang="en-US" sz="1400" b="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05200" y="3185484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Smallest-Flow </a:t>
            </a:r>
            <a:r>
              <a:rPr lang="en-US" sz="1400" b="0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First (</a:t>
            </a:r>
            <a:r>
              <a:rPr lang="en-US" sz="1400" b="0" dirty="0" err="1" smtClean="0">
                <a:solidFill>
                  <a:schemeClr val="accent2"/>
                </a:solidFill>
                <a:ea typeface="Arial" charset="0"/>
                <a:cs typeface="Arial" charset="0"/>
              </a:rPr>
              <a:t>pFabric</a:t>
            </a:r>
            <a:r>
              <a:rPr lang="en-US" sz="1400" b="0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  <a:endParaRPr lang="en-US" sz="1400" b="0" baseline="3000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592961" y="3185485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a typeface="Arial" charset="0"/>
                <a:cs typeface="Arial" charset="0"/>
              </a:rPr>
              <a:t>Smallest-</a:t>
            </a:r>
            <a:r>
              <a:rPr lang="en-US" sz="1400" b="0" dirty="0" err="1">
                <a:solidFill>
                  <a:srgbClr val="0000FF"/>
                </a:solidFill>
                <a:ea typeface="Arial" charset="0"/>
                <a:cs typeface="Arial" charset="0"/>
              </a:rPr>
              <a:t>Coflow</a:t>
            </a:r>
            <a:r>
              <a:rPr lang="en-US" sz="1400" b="0" dirty="0">
                <a:solidFill>
                  <a:srgbClr val="0000FF"/>
                </a:solidFill>
                <a:ea typeface="Arial" charset="0"/>
                <a:cs typeface="Arial" charset="0"/>
              </a:rPr>
              <a:t> First</a:t>
            </a:r>
            <a:endParaRPr lang="en-US" sz="1400" b="0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3473979" y="4245017"/>
            <a:ext cx="2267084" cy="275865"/>
            <a:chOff x="1460689" y="4160512"/>
            <a:chExt cx="3296230" cy="367820"/>
          </a:xfrm>
        </p:grpSpPr>
        <p:sp>
          <p:nvSpPr>
            <p:cNvPr id="108" name="Freeform 107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9" name="Freeform 108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473325" y="3829676"/>
            <a:ext cx="2267084" cy="275865"/>
            <a:chOff x="1460689" y="4160512"/>
            <a:chExt cx="3296230" cy="367820"/>
          </a:xfrm>
        </p:grpSpPr>
        <p:sp>
          <p:nvSpPr>
            <p:cNvPr id="126" name="Freeform 125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6375938" y="4245743"/>
            <a:ext cx="2267084" cy="275865"/>
            <a:chOff x="1460689" y="4160512"/>
            <a:chExt cx="3296230" cy="367820"/>
          </a:xfrm>
        </p:grpSpPr>
        <p:sp>
          <p:nvSpPr>
            <p:cNvPr id="129" name="Freeform 128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375284" y="3830403"/>
            <a:ext cx="2267084" cy="275865"/>
            <a:chOff x="1460689" y="4160512"/>
            <a:chExt cx="3296230" cy="367820"/>
          </a:xfrm>
        </p:grpSpPr>
        <p:sp>
          <p:nvSpPr>
            <p:cNvPr id="132" name="Freeform 131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6492251" y="4903189"/>
            <a:ext cx="205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Coflow1 comp. time = </a:t>
            </a:r>
            <a:r>
              <a:rPr lang="en-US" sz="1400" b="0" i="1" dirty="0">
                <a:solidFill>
                  <a:srgbClr val="0000FF"/>
                </a:solidFill>
                <a:ea typeface="Arial" charset="0"/>
                <a:cs typeface="Arial" charset="0"/>
              </a:rPr>
              <a:t>3</a:t>
            </a:r>
            <a:endParaRPr lang="en-US" sz="1400" b="0" i="1" dirty="0">
              <a:solidFill>
                <a:srgbClr val="0000FF"/>
              </a:solidFill>
              <a:ea typeface="Arial" charset="0"/>
              <a:cs typeface="Arial" charset="0"/>
            </a:endParaRPr>
          </a:p>
          <a:p>
            <a:pPr algn="r"/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Coflow2 comp. </a:t>
            </a:r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time = </a:t>
            </a:r>
            <a:r>
              <a:rPr lang="en-US" sz="1400" b="0" i="1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6</a:t>
            </a:r>
          </a:p>
          <a:p>
            <a:pPr algn="r"/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4.67</a:t>
            </a:r>
            <a:endParaRPr lang="en-US" sz="1400" b="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  <a:endParaRPr lang="en-US" sz="1400" b="0" i="1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28600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  <a:endParaRPr lang="en-US" sz="1400" b="0" i="1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276600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  <a:endParaRPr lang="en-US" sz="1400" b="0" i="1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276600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  <a:endParaRPr lang="en-US" sz="1400" b="0" i="1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160294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  <a:endParaRPr lang="en-US" sz="1400" b="0" i="1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160294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  <a:endParaRPr lang="en-US" sz="1400" b="0" i="1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152400" y="2272760"/>
            <a:ext cx="9448800" cy="607920"/>
            <a:chOff x="0" y="1887344"/>
            <a:chExt cx="12192000" cy="810559"/>
          </a:xfrm>
        </p:grpSpPr>
        <p:sp>
          <p:nvSpPr>
            <p:cNvPr id="123" name="TextBox 122"/>
            <p:cNvSpPr txBox="1"/>
            <p:nvPr/>
          </p:nvSpPr>
          <p:spPr>
            <a:xfrm>
              <a:off x="0" y="2287534"/>
              <a:ext cx="12192000" cy="41036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             Link 1</a:t>
              </a:r>
              <a:endParaRPr lang="en-US" sz="14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0" y="1887344"/>
              <a:ext cx="12192000" cy="410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             Link 2</a:t>
              </a:r>
              <a:endParaRPr lang="en-US" sz="14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87864" y="1906302"/>
            <a:ext cx="5611712" cy="1044749"/>
            <a:chOff x="2187864" y="1906302"/>
            <a:chExt cx="5611712" cy="1044749"/>
          </a:xfrm>
        </p:grpSpPr>
        <p:sp>
          <p:nvSpPr>
            <p:cNvPr id="121" name="Rounded Rectangle 120"/>
            <p:cNvSpPr/>
            <p:nvPr/>
          </p:nvSpPr>
          <p:spPr>
            <a:xfrm>
              <a:off x="2191643" y="2192205"/>
              <a:ext cx="2016675" cy="758846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60964" y="2571990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3 Units</a:t>
              </a:r>
              <a:endPara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187864" y="1908544"/>
              <a:ext cx="2014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Coflow 1</a:t>
              </a:r>
              <a:endParaRPr lang="en-US" sz="14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368611" y="2643786"/>
              <a:ext cx="1015764" cy="133406"/>
              <a:chOff x="3223998" y="2381197"/>
              <a:chExt cx="1354352" cy="177874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3223998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687548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147923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4944042" y="2191050"/>
              <a:ext cx="2817101" cy="71936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58000" y="2254048"/>
              <a:ext cx="941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 Units</a:t>
              </a:r>
              <a:endPara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941455" y="1906302"/>
              <a:ext cx="2690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Coflow 2</a:t>
              </a:r>
              <a:endParaRPr lang="en-US" sz="14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5032523" y="2354800"/>
              <a:ext cx="2053989" cy="133406"/>
              <a:chOff x="6700623" y="1981147"/>
              <a:chExt cx="2738652" cy="177874"/>
            </a:xfrm>
            <a:solidFill>
              <a:srgbClr val="D3A600"/>
            </a:solidFill>
          </p:grpSpPr>
          <p:sp>
            <p:nvSpPr>
              <p:cNvPr id="152" name="Rectangle 151"/>
              <p:cNvSpPr/>
              <p:nvPr/>
            </p:nvSpPr>
            <p:spPr>
              <a:xfrm>
                <a:off x="670062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16417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6245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808492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854847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90088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7010400" y="2571990"/>
              <a:ext cx="783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 Units</a:t>
              </a:r>
              <a:endPara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5028168" y="2643786"/>
              <a:ext cx="670483" cy="133406"/>
              <a:chOff x="3223998" y="1981147"/>
              <a:chExt cx="893977" cy="177874"/>
            </a:xfrm>
            <a:solidFill>
              <a:srgbClr val="D3A600"/>
            </a:solidFill>
          </p:grpSpPr>
          <p:sp>
            <p:nvSpPr>
              <p:cNvPr id="135" name="Rectangle 134"/>
              <p:cNvSpPr/>
              <p:nvPr/>
            </p:nvSpPr>
            <p:spPr>
              <a:xfrm>
                <a:off x="322399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6875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140" name="Rectangle 139"/>
          <p:cNvSpPr/>
          <p:nvPr/>
        </p:nvSpPr>
        <p:spPr>
          <a:xfrm>
            <a:off x="3615999" y="3909674"/>
            <a:ext cx="665564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290085" y="3909674"/>
            <a:ext cx="1372199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508070" y="3900432"/>
            <a:ext cx="1009880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527336" y="3900432"/>
            <a:ext cx="1021511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1409" y="4313373"/>
            <a:ext cx="1704236" cy="143962"/>
            <a:chOff x="747771" y="4730688"/>
            <a:chExt cx="2272314" cy="191949"/>
          </a:xfrm>
        </p:grpSpPr>
        <p:sp>
          <p:nvSpPr>
            <p:cNvPr id="16" name="Rectangle 15"/>
            <p:cNvSpPr/>
            <p:nvPr/>
          </p:nvSpPr>
          <p:spPr>
            <a:xfrm>
              <a:off x="748178" y="4730688"/>
              <a:ext cx="1813909" cy="95312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7771" y="4827325"/>
              <a:ext cx="1813909" cy="953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564338" y="4732953"/>
              <a:ext cx="455747" cy="1889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1458936" y="5791200"/>
            <a:ext cx="6226129" cy="960218"/>
          </a:xfrm>
          <a:prstGeom prst="rect">
            <a:avLst/>
          </a:prstGeom>
          <a:solidFill>
            <a:srgbClr val="D3A600"/>
          </a:solidFill>
          <a:ln w="28575" cmpd="sng">
            <a:noFill/>
          </a:ln>
          <a:effectLst/>
        </p:spPr>
        <p:txBody>
          <a:bodyPr wrap="square" lIns="137160" tIns="34290" rIns="137160" bIns="34290" rtlCol="0" anchor="ctr">
            <a:noAutofit/>
          </a:bodyPr>
          <a:lstStyle/>
          <a:p>
            <a:pPr algn="ctr"/>
            <a:r>
              <a:rPr lang="en-US" sz="2000" dirty="0" smtClean="0">
                <a:ea typeface="Arial" charset="0"/>
                <a:cs typeface="Arial" charset="0"/>
              </a:rPr>
              <a:t>Coflow completion time (CCT) is a better predictor </a:t>
            </a:r>
            <a:r>
              <a:rPr lang="en-US" sz="2000" smtClean="0">
                <a:ea typeface="Arial" charset="0"/>
                <a:cs typeface="Arial" charset="0"/>
              </a:rPr>
              <a:t>of job-level performance than </a:t>
            </a:r>
            <a:r>
              <a:rPr lang="en-US" sz="2000" dirty="0" smtClean="0">
                <a:ea typeface="Arial" charset="0"/>
                <a:cs typeface="Arial" charset="0"/>
              </a:rPr>
              <a:t>FCT</a:t>
            </a:r>
            <a:endParaRPr lang="en-US" sz="2000" dirty="0">
              <a:ea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01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44" grpId="0" animBg="1"/>
      <p:bldP spid="68" grpId="0" animBg="1"/>
      <p:bldP spid="69" grpId="0" animBg="1"/>
      <p:bldP spid="90" grpId="0"/>
      <p:bldP spid="92" grpId="0"/>
      <p:bldP spid="95" grpId="0"/>
      <p:bldP spid="96" grpId="0"/>
      <p:bldP spid="97" grpId="0"/>
      <p:bldP spid="4" grpId="0"/>
      <p:bldP spid="107" grpId="0"/>
      <p:bldP spid="113" grpId="0"/>
      <p:bldP spid="114" grpId="0"/>
      <p:bldP spid="115" grpId="0"/>
      <p:bldP spid="116" grpId="0"/>
      <p:bldP spid="140" grpId="0" animBg="1"/>
      <p:bldP spid="141" grpId="0" animBg="1"/>
      <p:bldP spid="151" grpId="0" animBg="1"/>
      <p:bldP spid="155" grpId="0" animBg="1"/>
      <p:bldP spid="13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 coflows?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applications to annotate coflows</a:t>
            </a:r>
          </a:p>
          <a:p>
            <a:pPr lvl="1"/>
            <a:r>
              <a:rPr lang="en-US" dirty="0" smtClean="0"/>
              <a:t>Possible to infer them as well [SIGCOMM’16]</a:t>
            </a:r>
          </a:p>
          <a:p>
            <a:r>
              <a:rPr lang="en-US" dirty="0" smtClean="0"/>
              <a:t>Managed communication</a:t>
            </a:r>
          </a:p>
          <a:p>
            <a:pPr lvl="1"/>
            <a:r>
              <a:rPr lang="en-US" dirty="0" smtClean="0"/>
              <a:t>Applications do not communicate; instead, a central entity does the communication on their behalf</a:t>
            </a:r>
            <a:endParaRPr lang="en-US" dirty="0"/>
          </a:p>
          <a:p>
            <a:r>
              <a:rPr lang="en-US" dirty="0" smtClean="0"/>
              <a:t>Centralized scheduling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L2/L3:</a:t>
            </a:r>
            <a:r>
              <a:rPr lang="en-US" dirty="0" smtClean="0"/>
              <a:t> Source routing and load balancing to exploit multiple paths over the Clos topology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L4:</a:t>
            </a:r>
            <a:r>
              <a:rPr lang="en-US" dirty="0" smtClean="0"/>
              <a:t> Find a better balance between latency and throughput requirements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L7:</a:t>
            </a:r>
            <a:r>
              <a:rPr lang="en-US" dirty="0" smtClean="0"/>
              <a:t> Exploit </a:t>
            </a:r>
            <a:r>
              <a:rPr lang="en-US" dirty="0"/>
              <a:t>application-level information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0000FF"/>
                </a:solidFill>
              </a:rPr>
              <a:t>coflows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Next lecture</a:t>
            </a:r>
            <a:r>
              <a:rPr lang="en-US" dirty="0" smtClean="0"/>
              <a:t>: Wireless and security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276" y="915023"/>
            <a:ext cx="9022668" cy="5224813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Fat-Tree topology [SIGCOMM’08]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Networking in modern datacenters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L2/L3 design</a:t>
            </a:r>
            <a:endParaRPr lang="en-US" dirty="0" smtClean="0">
              <a:solidFill>
                <a:srgbClr val="0000FF"/>
              </a:solidFill>
            </a:endParaRPr>
          </a:p>
          <a:p>
            <a:pPr lvl="2"/>
            <a:r>
              <a:rPr lang="en-US" dirty="0"/>
              <a:t>A</a:t>
            </a:r>
            <a:r>
              <a:rPr lang="en-US" dirty="0" smtClean="0"/>
              <a:t>ddressing </a:t>
            </a:r>
            <a:r>
              <a:rPr lang="en-US" dirty="0" smtClean="0"/>
              <a:t>/ routing / forwarding in the </a:t>
            </a:r>
            <a:r>
              <a:rPr lang="en-US" dirty="0" smtClean="0"/>
              <a:t>Fat-Tree</a:t>
            </a:r>
            <a:endParaRPr lang="en-US" dirty="0"/>
          </a:p>
          <a:p>
            <a:pPr lvl="1"/>
            <a:r>
              <a:rPr lang="en-US" dirty="0" smtClean="0"/>
              <a:t>L4 </a:t>
            </a:r>
            <a:r>
              <a:rPr lang="en-US" dirty="0" smtClean="0"/>
              <a:t>design</a:t>
            </a:r>
            <a:endParaRPr lang="en-US" dirty="0" smtClean="0"/>
          </a:p>
          <a:p>
            <a:pPr lvl="2"/>
            <a:r>
              <a:rPr lang="en-US" dirty="0" smtClean="0"/>
              <a:t>Transport protocol design (w/ Fat-Tree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L7 design</a:t>
            </a:r>
          </a:p>
          <a:p>
            <a:pPr lvl="2"/>
            <a:r>
              <a:rPr lang="en-US" dirty="0" smtClean="0"/>
              <a:t>Exploiting application-level information (w/ Fat-Tree)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89099" y="1417638"/>
            <a:ext cx="7545766" cy="4611236"/>
            <a:chOff x="9276" y="915023"/>
            <a:chExt cx="9022668" cy="509798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347265" y="187648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64596" y="378902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multiple paths well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122002" y="2724707"/>
            <a:ext cx="4746927" cy="2724706"/>
          </a:xfrm>
          <a:custGeom>
            <a:avLst/>
            <a:gdLst>
              <a:gd name="connsiteX0" fmla="*/ 0 w 4746927"/>
              <a:gd name="connsiteY0" fmla="*/ 2724706 h 2724706"/>
              <a:gd name="connsiteX1" fmla="*/ 172616 w 4746927"/>
              <a:gd name="connsiteY1" fmla="*/ 2441139 h 2724706"/>
              <a:gd name="connsiteX2" fmla="*/ 197275 w 4746927"/>
              <a:gd name="connsiteY2" fmla="*/ 1602768 h 2724706"/>
              <a:gd name="connsiteX3" fmla="*/ 1849452 w 4746927"/>
              <a:gd name="connsiteY3" fmla="*/ 0 h 2724706"/>
              <a:gd name="connsiteX4" fmla="*/ 4068795 w 4746927"/>
              <a:gd name="connsiteY4" fmla="*/ 1541123 h 2724706"/>
              <a:gd name="connsiteX5" fmla="*/ 4685279 w 4746927"/>
              <a:gd name="connsiteY5" fmla="*/ 2145244 h 2724706"/>
              <a:gd name="connsiteX6" fmla="*/ 4746927 w 4746927"/>
              <a:gd name="connsiteY6" fmla="*/ 2650732 h 2724706"/>
              <a:gd name="connsiteX7" fmla="*/ 4746927 w 4746927"/>
              <a:gd name="connsiteY7" fmla="*/ 2650732 h 272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6927" h="2724706">
                <a:moveTo>
                  <a:pt x="0" y="2724706"/>
                </a:moveTo>
                <a:lnTo>
                  <a:pt x="172616" y="2441139"/>
                </a:lnTo>
                <a:lnTo>
                  <a:pt x="197275" y="1602768"/>
                </a:lnTo>
                <a:lnTo>
                  <a:pt x="1849452" y="0"/>
                </a:lnTo>
                <a:lnTo>
                  <a:pt x="4068795" y="1541123"/>
                </a:lnTo>
                <a:lnTo>
                  <a:pt x="4685279" y="2145244"/>
                </a:lnTo>
                <a:lnTo>
                  <a:pt x="4746927" y="2650732"/>
                </a:lnTo>
                <a:lnTo>
                  <a:pt x="4746927" y="2650732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08309" y="2626075"/>
            <a:ext cx="4734597" cy="2860325"/>
          </a:xfrm>
          <a:custGeom>
            <a:avLst/>
            <a:gdLst>
              <a:gd name="connsiteX0" fmla="*/ 0 w 4734597"/>
              <a:gd name="connsiteY0" fmla="*/ 2774022 h 2860325"/>
              <a:gd name="connsiteX1" fmla="*/ 197275 w 4734597"/>
              <a:gd name="connsiteY1" fmla="*/ 2305521 h 2860325"/>
              <a:gd name="connsiteX2" fmla="*/ 283582 w 4734597"/>
              <a:gd name="connsiteY2" fmla="*/ 1689071 h 2860325"/>
              <a:gd name="connsiteX3" fmla="*/ 2946794 w 4734597"/>
              <a:gd name="connsiteY3" fmla="*/ 0 h 2860325"/>
              <a:gd name="connsiteX4" fmla="*/ 3982487 w 4734597"/>
              <a:gd name="connsiteY4" fmla="*/ 1504136 h 2860325"/>
              <a:gd name="connsiteX5" fmla="*/ 4672949 w 4734597"/>
              <a:gd name="connsiteY5" fmla="*/ 2182231 h 2860325"/>
              <a:gd name="connsiteX6" fmla="*/ 4734597 w 4734597"/>
              <a:gd name="connsiteY6" fmla="*/ 2860325 h 286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4597" h="2860325">
                <a:moveTo>
                  <a:pt x="0" y="2774022"/>
                </a:moveTo>
                <a:lnTo>
                  <a:pt x="197275" y="2305521"/>
                </a:lnTo>
                <a:lnTo>
                  <a:pt x="283582" y="1689071"/>
                </a:lnTo>
                <a:lnTo>
                  <a:pt x="2946794" y="0"/>
                </a:lnTo>
                <a:lnTo>
                  <a:pt x="3982487" y="1504136"/>
                </a:lnTo>
                <a:lnTo>
                  <a:pt x="4672949" y="2182231"/>
                </a:lnTo>
                <a:lnTo>
                  <a:pt x="4734597" y="286032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82287" y="2576759"/>
            <a:ext cx="4771587" cy="2884983"/>
          </a:xfrm>
          <a:custGeom>
            <a:avLst/>
            <a:gdLst>
              <a:gd name="connsiteX0" fmla="*/ 0 w 4771587"/>
              <a:gd name="connsiteY0" fmla="*/ 2884983 h 2884983"/>
              <a:gd name="connsiteX1" fmla="*/ 209604 w 4771587"/>
              <a:gd name="connsiteY1" fmla="*/ 2453468 h 2884983"/>
              <a:gd name="connsiteX2" fmla="*/ 875407 w 4771587"/>
              <a:gd name="connsiteY2" fmla="*/ 1812361 h 2884983"/>
              <a:gd name="connsiteX3" fmla="*/ 4056465 w 4771587"/>
              <a:gd name="connsiteY3" fmla="*/ 0 h 2884983"/>
              <a:gd name="connsiteX4" fmla="*/ 4771587 w 4771587"/>
              <a:gd name="connsiteY4" fmla="*/ 1615097 h 2884983"/>
              <a:gd name="connsiteX5" fmla="*/ 4771587 w 4771587"/>
              <a:gd name="connsiteY5" fmla="*/ 2330179 h 2884983"/>
              <a:gd name="connsiteX6" fmla="*/ 4709938 w 4771587"/>
              <a:gd name="connsiteY6" fmla="*/ 2811009 h 288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1587" h="2884983">
                <a:moveTo>
                  <a:pt x="0" y="2884983"/>
                </a:moveTo>
                <a:lnTo>
                  <a:pt x="209604" y="2453468"/>
                </a:lnTo>
                <a:lnTo>
                  <a:pt x="875407" y="1812361"/>
                </a:lnTo>
                <a:lnTo>
                  <a:pt x="4056465" y="0"/>
                </a:lnTo>
                <a:lnTo>
                  <a:pt x="4771587" y="1615097"/>
                </a:lnTo>
                <a:lnTo>
                  <a:pt x="4771587" y="2330179"/>
                </a:lnTo>
                <a:lnTo>
                  <a:pt x="4709938" y="281100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68595" y="2737036"/>
            <a:ext cx="5079828" cy="2700048"/>
          </a:xfrm>
          <a:custGeom>
            <a:avLst/>
            <a:gdLst>
              <a:gd name="connsiteX0" fmla="*/ 0 w 5079828"/>
              <a:gd name="connsiteY0" fmla="*/ 2700048 h 2700048"/>
              <a:gd name="connsiteX1" fmla="*/ 184945 w 5079828"/>
              <a:gd name="connsiteY1" fmla="*/ 2305520 h 2700048"/>
              <a:gd name="connsiteX2" fmla="*/ 924726 w 5079828"/>
              <a:gd name="connsiteY2" fmla="*/ 1664413 h 2700048"/>
              <a:gd name="connsiteX3" fmla="*/ 5079828 w 5079828"/>
              <a:gd name="connsiteY3" fmla="*/ 0 h 2700048"/>
              <a:gd name="connsiteX4" fmla="*/ 4771586 w 5079828"/>
              <a:gd name="connsiteY4" fmla="*/ 1479478 h 2700048"/>
              <a:gd name="connsiteX5" fmla="*/ 4734597 w 5079828"/>
              <a:gd name="connsiteY5" fmla="*/ 2219217 h 2700048"/>
              <a:gd name="connsiteX6" fmla="*/ 4660619 w 5079828"/>
              <a:gd name="connsiteY6" fmla="*/ 2663061 h 27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9828" h="2700048">
                <a:moveTo>
                  <a:pt x="0" y="2700048"/>
                </a:moveTo>
                <a:lnTo>
                  <a:pt x="184945" y="2305520"/>
                </a:lnTo>
                <a:lnTo>
                  <a:pt x="924726" y="1664413"/>
                </a:lnTo>
                <a:lnTo>
                  <a:pt x="5079828" y="0"/>
                </a:lnTo>
                <a:lnTo>
                  <a:pt x="4771586" y="1479478"/>
                </a:lnTo>
                <a:lnTo>
                  <a:pt x="4734597" y="2219217"/>
                </a:lnTo>
                <a:lnTo>
                  <a:pt x="4660619" y="2663061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L2/L3 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protocol must expose all available paths</a:t>
            </a:r>
          </a:p>
          <a:p>
            <a:r>
              <a:rPr lang="en-US" dirty="0"/>
              <a:t>Forwarding must spread traffic evenly over all </a:t>
            </a:r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Extend DV / LS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Distance-Vector: Remember all next-hops that advertise equal cost to a destination 	</a:t>
            </a:r>
          </a:p>
          <a:p>
            <a:pPr lvl="1"/>
            <a:r>
              <a:rPr lang="en-US" dirty="0" smtClean="0"/>
              <a:t>Link-State: Extend Dijkstra’s to compute all equal cost shortest paths to each destination </a:t>
            </a:r>
          </a:p>
          <a:p>
            <a:r>
              <a:rPr lang="en-US" dirty="0" smtClean="0"/>
              <a:t>Forwarding: how to spread traffic across next hops?</a:t>
            </a:r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5|0.1|0.6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6.7|3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3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8.9|12.2|14.5|8.8|8.4|1.9|2.2"/>
</p:tagLst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1490453077</TotalTime>
  <Pages>7</Pages>
  <Words>3042</Words>
  <Application>Microsoft Macintosh PowerPoint</Application>
  <PresentationFormat>On-screen Show (4:3)</PresentationFormat>
  <Paragraphs>743</Paragraphs>
  <Slides>48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 Black</vt:lpstr>
      <vt:lpstr>Calibri</vt:lpstr>
      <vt:lpstr>Gill Sans</vt:lpstr>
      <vt:lpstr>Monotype Sorts</vt:lpstr>
      <vt:lpstr>ＭＳ Ｐゴシック</vt:lpstr>
      <vt:lpstr>Segoe UI</vt:lpstr>
      <vt:lpstr>Times New Roman</vt:lpstr>
      <vt:lpstr>Wingdings</vt:lpstr>
      <vt:lpstr>ZapfDingbats</vt:lpstr>
      <vt:lpstr>Arial</vt:lpstr>
      <vt:lpstr>dbllineb</vt:lpstr>
      <vt:lpstr>EECS 489 Computer Networks  Winter 2017</vt:lpstr>
      <vt:lpstr>Agenda</vt:lpstr>
      <vt:lpstr>Recap: Last lecture</vt:lpstr>
      <vt:lpstr>Recap: Clos topology</vt:lpstr>
      <vt:lpstr>Fat-Tree topology [SIGCOMM’08]</vt:lpstr>
      <vt:lpstr>Agenda</vt:lpstr>
      <vt:lpstr>Using multiple paths well</vt:lpstr>
      <vt:lpstr>L2/L3 design goals</vt:lpstr>
      <vt:lpstr>Extend DV / LS ?</vt:lpstr>
      <vt:lpstr>Forwarding </vt:lpstr>
      <vt:lpstr>Forwarding </vt:lpstr>
      <vt:lpstr>TCP w/ per-packet load balancing</vt:lpstr>
      <vt:lpstr>Multipath TCP</vt:lpstr>
      <vt:lpstr>Forwarding </vt:lpstr>
      <vt:lpstr>Forwarding </vt:lpstr>
      <vt:lpstr>Extend DV / LS ?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2: Centralize + Source routes</vt:lpstr>
      <vt:lpstr>Solution 2: Centralize + Source routes</vt:lpstr>
      <vt:lpstr>5-minute break!</vt:lpstr>
      <vt:lpstr>Announcements</vt:lpstr>
      <vt:lpstr>Agenda</vt:lpstr>
      <vt:lpstr>Workloads</vt:lpstr>
      <vt:lpstr>Tension between requirements</vt:lpstr>
      <vt:lpstr>Data Center TCP (DCTCP)</vt:lpstr>
      <vt:lpstr>Lec#12: Explicit Congestion Notification (ECN)</vt:lpstr>
      <vt:lpstr>DCTCP: Key ideas</vt:lpstr>
      <vt:lpstr>Actions due to DCTCP</vt:lpstr>
      <vt:lpstr>DCTCP: Why it works</vt:lpstr>
      <vt:lpstr>What’s ideal for a transport protocol?</vt:lpstr>
      <vt:lpstr>Flow Completion Time (FCT)</vt:lpstr>
      <vt:lpstr>FCT with DCTCP</vt:lpstr>
      <vt:lpstr>Solution: Use priorities!</vt:lpstr>
      <vt:lpstr>Are we there yet?</vt:lpstr>
      <vt:lpstr>Agenda</vt:lpstr>
      <vt:lpstr>The Map-Reduce Example</vt:lpstr>
      <vt:lpstr>Flow-based solutions</vt:lpstr>
      <vt:lpstr>The Coflow abstraction [SIGCOMM’14]</vt:lpstr>
      <vt:lpstr>Benefits of inter-coflow scheduling</vt:lpstr>
      <vt:lpstr>How to implement coflows?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Chowdhury</cp:lastModifiedBy>
  <cp:revision>1224</cp:revision>
  <cp:lastPrinted>1999-09-08T17:25:07Z</cp:lastPrinted>
  <dcterms:created xsi:type="dcterms:W3CDTF">2014-01-14T18:15:50Z</dcterms:created>
  <dcterms:modified xsi:type="dcterms:W3CDTF">2017-04-03T01:14:16Z</dcterms:modified>
  <cp:category/>
</cp:coreProperties>
</file>