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32" r:id="rId22"/>
    <p:sldId id="533" r:id="rId23"/>
    <p:sldId id="534" r:id="rId24"/>
    <p:sldId id="555" r:id="rId25"/>
    <p:sldId id="536" r:id="rId26"/>
    <p:sldId id="540" r:id="rId27"/>
    <p:sldId id="541" r:id="rId28"/>
    <p:sldId id="542" r:id="rId29"/>
    <p:sldId id="543" r:id="rId30"/>
    <p:sldId id="502" r:id="rId31"/>
    <p:sldId id="503" r:id="rId32"/>
    <p:sldId id="544" r:id="rId33"/>
    <p:sldId id="545" r:id="rId34"/>
    <p:sldId id="546" r:id="rId35"/>
    <p:sldId id="547" r:id="rId36"/>
    <p:sldId id="548" r:id="rId37"/>
    <p:sldId id="550" r:id="rId38"/>
    <p:sldId id="551" r:id="rId39"/>
    <p:sldId id="552" r:id="rId40"/>
    <p:sldId id="553" r:id="rId41"/>
    <p:sldId id="554" r:id="rId42"/>
    <p:sldId id="512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/>
    <p:restoredTop sz="96291"/>
  </p:normalViewPr>
  <p:slideViewPr>
    <p:cSldViewPr snapToGrid="0">
      <p:cViewPr varScale="1">
        <p:scale>
          <a:sx n="122" d="100"/>
          <a:sy n="122" d="100"/>
        </p:scale>
        <p:origin x="29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Destination is only safe </a:t>
            </a:r>
            <a:r>
              <a:rPr lang="en-US" dirty="0" err="1" smtClean="0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6,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path to a given destination</a:t>
            </a:r>
          </a:p>
          <a:p>
            <a:r>
              <a:rPr lang="en-US" dirty="0" smtClean="0"/>
              <a:t>How do we know that the state contained in forwarding tables meets our goal?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is what “</a:t>
            </a:r>
            <a:r>
              <a:rPr lang="en-US" dirty="0" smtClean="0">
                <a:solidFill>
                  <a:srgbClr val="0000FF"/>
                </a:solidFill>
              </a:rPr>
              <a:t>validity</a:t>
            </a:r>
            <a:r>
              <a:rPr lang="en-US" dirty="0" smtClean="0"/>
              <a:t>” of routing state tells us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/>
              <a:t>vs. global view of state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  <a:p>
            <a:pPr lvl="1"/>
            <a:r>
              <a:rPr lang="en-US" dirty="0" smtClean="0"/>
              <a:t>(Will discuss later where this routing state comes from)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if valid?</a:t>
            </a:r>
          </a:p>
          <a:p>
            <a:r>
              <a:rPr lang="en-US" dirty="0" smtClean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rgbClr val="0000FF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dead end</a:t>
            </a:r>
            <a:r>
              <a:rPr lang="en-US" dirty="0" smtClean="0"/>
              <a:t> 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loop</a:t>
            </a:r>
            <a:r>
              <a:rPr lang="en-US" dirty="0" smtClean="0"/>
              <a:t> is when a packet cycles around the same set of nodes forever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Loop!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MIT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end to MIT @ #0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#6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333399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</a:t>
            </a:r>
            <a:r>
              <a:rPr lang="en-US" sz="1200" dirty="0" smtClean="0"/>
              <a:t>Table @ #2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rgbClr val="0000FF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recap</a:t>
            </a:r>
          </a:p>
          <a:p>
            <a:r>
              <a:rPr lang="en-US" dirty="0" smtClean="0"/>
              <a:t>Routing fundamentals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(“only 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run into a dead end before hitting destination,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ou’ll never reach the destination</a:t>
            </a:r>
          </a:p>
          <a:p>
            <a:r>
              <a:rPr lang="en-US" dirty="0" smtClean="0"/>
              <a:t>If you run into a loop, </a:t>
            </a:r>
          </a:p>
          <a:p>
            <a:pPr lvl="1"/>
            <a:r>
              <a:rPr lang="en-US" dirty="0" smtClean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(“if”)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are no dead ends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no loops</a:t>
            </a:r>
          </a:p>
          <a:p>
            <a:r>
              <a:rPr lang="en-US" dirty="0" smtClean="0"/>
              <a:t>Packet must keep wandering, but without repeating</a:t>
            </a:r>
          </a:p>
          <a:p>
            <a:pPr lvl="1"/>
            <a:r>
              <a:rPr lang="en-US" dirty="0" smtClean="0"/>
              <a:t>If ever enter same switch from same link, will loop</a:t>
            </a:r>
          </a:p>
          <a:p>
            <a:r>
              <a:rPr lang="en-US" dirty="0" smtClean="0"/>
              <a:t>Only a finite number of possible links for it to visit</a:t>
            </a:r>
          </a:p>
          <a:p>
            <a:pPr lvl="1"/>
            <a:r>
              <a:rPr lang="en-US" dirty="0" smtClean="0"/>
              <a:t>It cannot keep wandering forever without looping</a:t>
            </a:r>
          </a:p>
          <a:p>
            <a:pPr lvl="1"/>
            <a:r>
              <a:rPr lang="en-US" dirty="0" smtClean="0"/>
              <a:t>Must eventually hit destination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validity of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only on a single destination</a:t>
            </a:r>
          </a:p>
          <a:p>
            <a:pPr lvl="1"/>
            <a:r>
              <a:rPr lang="en-US" dirty="0" smtClean="0"/>
              <a:t>Ignore all other routing state</a:t>
            </a:r>
          </a:p>
          <a:p>
            <a:r>
              <a:rPr lang="en-US" dirty="0" smtClean="0"/>
              <a:t>Mark outgoing link (“next hop”) with arrow</a:t>
            </a:r>
          </a:p>
          <a:p>
            <a:pPr lvl="1"/>
            <a:r>
              <a:rPr lang="en-US" dirty="0" smtClean="0"/>
              <a:t>There is only one at each node</a:t>
            </a:r>
          </a:p>
          <a:p>
            <a:r>
              <a:rPr lang="en-US" dirty="0" smtClean="0"/>
              <a:t>Eliminate all links with no arrows</a:t>
            </a:r>
          </a:p>
          <a:p>
            <a:r>
              <a:rPr lang="en-US" dirty="0" smtClean="0"/>
              <a:t>Look at what’s left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unused 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</a:t>
            </a:r>
            <a:r>
              <a:rPr lang="en-US" sz="2812" dirty="0" smtClean="0">
                <a:solidFill>
                  <a:srgbClr val="0000FF"/>
                </a:solidFill>
                <a:latin typeface="Arial"/>
              </a:rPr>
              <a:t>spanning </a:t>
            </a:r>
            <a:r>
              <a:rPr lang="en-US" sz="2812" dirty="0">
                <a:solidFill>
                  <a:srgbClr val="0000FF"/>
                </a:solidFill>
                <a:latin typeface="Arial"/>
              </a:rPr>
              <a:t>t</a:t>
            </a:r>
            <a:r>
              <a:rPr lang="en-US" sz="2812" dirty="0" smtClean="0">
                <a:solidFill>
                  <a:srgbClr val="0000FF"/>
                </a:solidFill>
                <a:latin typeface="Arial"/>
              </a:rPr>
              <a:t>ree</a:t>
            </a:r>
            <a:r>
              <a:rPr lang="en-US" sz="2812" dirty="0">
                <a:solidFill>
                  <a:srgbClr val="0000FF"/>
                </a:solidFill>
                <a:latin typeface="Arial"/>
              </a:rPr>
              <a:t>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 smtClean="0">
                <a:solidFill>
                  <a:srgbClr val="0000FF"/>
                </a:solidFill>
                <a:latin typeface="Arial"/>
              </a:rPr>
              <a:t>Is this valid?</a:t>
            </a:r>
            <a:endParaRPr lang="en-US" sz="2812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valid: Contains loop!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easy to check validity of routing state for a particular destination</a:t>
            </a:r>
          </a:p>
          <a:p>
            <a:r>
              <a:rPr lang="en-US" dirty="0" smtClean="0"/>
              <a:t>Dead ends are</a:t>
            </a:r>
            <a:r>
              <a:rPr lang="en-US" dirty="0"/>
              <a:t> </a:t>
            </a:r>
            <a:r>
              <a:rPr lang="en-US" dirty="0" smtClean="0"/>
              <a:t>n</a:t>
            </a:r>
            <a:r>
              <a:rPr lang="en-US" dirty="0" smtClean="0"/>
              <a:t>odes without outgoing arrow</a:t>
            </a:r>
          </a:p>
          <a:p>
            <a:r>
              <a:rPr lang="en-US" dirty="0" smtClean="0"/>
              <a:t>Loops are obvious too</a:t>
            </a:r>
          </a:p>
          <a:p>
            <a:pPr lvl="1"/>
            <a:r>
              <a:rPr lang="en-US" dirty="0" smtClean="0"/>
              <a:t>Disconnected from rest of graph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Network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grades are out!</a:t>
            </a:r>
            <a:endParaRPr lang="en-US" dirty="0"/>
          </a:p>
          <a:p>
            <a:r>
              <a:rPr lang="en-US" dirty="0" smtClean="0"/>
              <a:t>Assignment 3 has been out for a week</a:t>
            </a:r>
            <a:endParaRPr lang="en-US" dirty="0" smtClean="0"/>
          </a:p>
          <a:p>
            <a:pPr lvl="1"/>
            <a:r>
              <a:rPr lang="en-US" dirty="0" smtClean="0"/>
              <a:t>Due on March 22, 2017 at 11:59 PM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 smtClean="0"/>
              <a:t>of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v1: Find a path to a given destination</a:t>
            </a:r>
          </a:p>
          <a:p>
            <a:r>
              <a:rPr lang="en-US" dirty="0" smtClean="0"/>
              <a:t>v2: Find a </a:t>
            </a:r>
            <a:r>
              <a:rPr lang="en-US" i="1" dirty="0" smtClean="0">
                <a:solidFill>
                  <a:srgbClr val="0000FF"/>
                </a:solidFill>
              </a:rPr>
              <a:t>least-cost path</a:t>
            </a:r>
            <a:r>
              <a:rPr lang="en-US" dirty="0" smtClean="0"/>
              <a:t> to a given destination 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32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 smtClean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  <a:endParaRPr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 smtClean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</a:t>
            </a:r>
            <a:r>
              <a:rPr lang="en-US" sz="2250" b="0" dirty="0" smtClean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oad 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lang="en-US" sz="2250" b="0" dirty="0" smtClean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ost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Least-cost path routing</a:t>
            </a:r>
            <a:endParaRPr lang="en-US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Given:</a:t>
            </a:r>
            <a:r>
              <a:rPr lang="en-US" dirty="0" smtClean="0"/>
              <a:t> router graph &amp; link costs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Goal:</a:t>
            </a:r>
            <a:r>
              <a:rPr lang="en-US" dirty="0" smtClean="0"/>
              <a:t> find least-cost path                                           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rom each source router to each destination router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</a:t>
            </a:r>
            <a:r>
              <a:rPr lang="en-US" dirty="0" smtClean="0"/>
              <a:t>281: </a:t>
            </a:r>
            <a:br>
              <a:rPr lang="en-US" dirty="0" smtClean="0"/>
            </a:br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omputes least-cost paths from one node (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src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400" dirty="0" smtClean="0">
                <a:latin typeface="Arial" charset="0"/>
                <a:ea typeface="Arial" charset="0"/>
                <a:cs typeface="Arial" charset="0"/>
              </a:rPr>
              <a:t>) to all other nodes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After k iterations, know least-cost path to k dest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ination</a:t>
            </a:r>
            <a:r>
              <a:rPr lang="en-US" altLang="ja-JP" sz="2000" dirty="0" smtClean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otations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D(u) =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0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2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N' = {u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}; D(u) = 0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3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for all nodes v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4  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if v adjacent to u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5        then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6      else D(v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= ∞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7  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9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add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update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D(v) for all v adjacent to w and not in 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':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b="1" dirty="0" smtClean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/*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least path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until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all nodes 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are in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81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  <a:endParaRPr kumimoji="0" lang="en-US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endParaRP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N</a:t>
            </a:r>
            <a:r>
              <a:rPr lang="en-US" sz="28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</a:t>
            </a:r>
            <a:r>
              <a:rPr lang="en-US" sz="20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</a:t>
            </a:r>
            <a:r>
              <a:rPr lang="en-US" sz="2000" b="0" dirty="0" smtClean="0">
                <a:solidFill>
                  <a:schemeClr val="accent2"/>
                </a:solidFill>
                <a:ea typeface="Arial" charset="0"/>
                <a:cs typeface="Arial" charset="0"/>
              </a:rPr>
              <a:t>ies 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algorithm: Example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</a:t>
            </a:r>
            <a:r>
              <a:rPr lang="en-US" sz="2000" i="1" dirty="0" smtClean="0">
                <a:solidFill>
                  <a:schemeClr val="accent2"/>
                </a:solidFill>
              </a:rPr>
              <a:t>rom </a:t>
            </a:r>
            <a:r>
              <a:rPr lang="en-US" sz="2000" i="1" dirty="0" smtClean="0">
                <a:solidFill>
                  <a:srgbClr val="0000FF"/>
                </a:solidFill>
              </a:rPr>
              <a:t>u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 smtClean="0">
                <a:solidFill>
                  <a:schemeClr val="accent2"/>
                </a:solidFill>
              </a:rPr>
              <a:t>in </a:t>
            </a:r>
            <a:r>
              <a:rPr lang="en-US" sz="2000" i="1" dirty="0" smtClean="0">
                <a:solidFill>
                  <a:srgbClr val="0000FF"/>
                </a:solidFill>
              </a:rPr>
              <a:t>u</a:t>
            </a:r>
            <a:endParaRPr lang="en-US" sz="2000" i="1" dirty="0">
              <a:solidFill>
                <a:srgbClr val="0000FF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>
                  <a:solidFill>
                    <a:schemeClr val="accent2"/>
                  </a:solidFill>
                </a:rPr>
                <a:t>w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>
                  <a:solidFill>
                    <a:schemeClr val="accent2"/>
                  </a:solidFill>
                </a:rPr>
                <a:t>x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 smtClean="0">
                  <a:solidFill>
                    <a:schemeClr val="accent2"/>
                  </a:solidFill>
                </a:rPr>
                <a:t>y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</a:t>
              </a:r>
              <a:r>
                <a:rPr lang="en-US" sz="1800" b="0" dirty="0" smtClean="0">
                  <a:solidFill>
                    <a:schemeClr val="accent2"/>
                  </a:solidFill>
                </a:rPr>
                <a:t>u, w)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</a:t>
              </a:r>
              <a:r>
                <a:rPr lang="en-US" sz="1800" b="0" dirty="0" smtClean="0">
                  <a:solidFill>
                    <a:schemeClr val="accent2"/>
                  </a:solidFill>
                </a:rPr>
                <a:t>u, w)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</a:t>
              </a:r>
              <a:r>
                <a:rPr lang="en-US" sz="1800" b="0" dirty="0" smtClean="0">
                  <a:solidFill>
                    <a:schemeClr val="accent2"/>
                  </a:solidFill>
                </a:rPr>
                <a:t>, x)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</a:t>
              </a:r>
              <a:r>
                <a:rPr lang="en-US" sz="1800" b="0" dirty="0" smtClean="0">
                  <a:solidFill>
                    <a:schemeClr val="accent2"/>
                  </a:solidFill>
                </a:rPr>
                <a:t>, w)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</a:t>
              </a:r>
              <a:r>
                <a:rPr lang="en-US" sz="1800" b="0" dirty="0" smtClean="0">
                  <a:solidFill>
                    <a:schemeClr val="accent2"/>
                  </a:solidFill>
                </a:rPr>
                <a:t>, w)</a:t>
              </a:r>
              <a:endParaRPr lang="en-US" sz="1800" b="0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control plane calculates valid routes and sets up forwarding table</a:t>
            </a:r>
          </a:p>
          <a:p>
            <a:pPr lvl="1"/>
            <a:r>
              <a:rPr lang="en-US" dirty="0" smtClean="0"/>
              <a:t>Avoiding loops and dead ends</a:t>
            </a:r>
            <a:endParaRPr lang="en-US" dirty="0" smtClean="0"/>
          </a:p>
          <a:p>
            <a:r>
              <a:rPr lang="en-US" dirty="0" smtClean="0"/>
              <a:t>Least-cost routes can be calculated using Dijkstra’s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Next lecture</a:t>
            </a:r>
            <a:r>
              <a:rPr lang="en-US" dirty="0" smtClean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55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  <a:endParaRPr lang="en-US" dirty="0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  <a:r>
              <a:rPr lang="en-US" smtClean="0"/>
              <a:t>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/>
                <a:gridCol w="1219200"/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Directing a packet to the correct interface so that it progresses to its destination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Read address from packet header</a:t>
            </a:r>
          </a:p>
          <a:p>
            <a:pPr lvl="1"/>
            <a:r>
              <a:rPr lang="en-US" dirty="0" smtClean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Routing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 smtClean="0"/>
              <a:t>Global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Using different routing protocols </a:t>
            </a:r>
            <a:r>
              <a:rPr lang="en-US" dirty="0" smtClean="0"/>
              <a:t>(this week)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Forwarding </a:t>
            </a:r>
            <a:r>
              <a:rPr lang="en-US" dirty="0" smtClean="0"/>
              <a:t>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rgbClr val="0000FF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rgbClr val="0000FF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Very different timescales!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1490453743</TotalTime>
  <Pages>7</Pages>
  <Words>2410</Words>
  <Application>Microsoft Macintosh PowerPoint</Application>
  <PresentationFormat>On-screen Show (4:3)</PresentationFormat>
  <Paragraphs>667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Recap: Network layer</vt:lpstr>
      <vt:lpstr>Context and terminology</vt:lpstr>
      <vt:lpstr>Recap: Forwarding</vt:lpstr>
      <vt:lpstr>Recap: Forwarding</vt:lpstr>
      <vt:lpstr>Recap: Forwarding</vt:lpstr>
      <vt:lpstr>Recap: Routing</vt:lpstr>
      <vt:lpstr>Recap: Forwarding vs. routing</vt:lpstr>
      <vt:lpstr>Routing fundamentals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1217</cp:revision>
  <cp:lastPrinted>1999-09-08T17:25:07Z</cp:lastPrinted>
  <dcterms:created xsi:type="dcterms:W3CDTF">2014-01-14T18:15:50Z</dcterms:created>
  <dcterms:modified xsi:type="dcterms:W3CDTF">2017-03-01T18:05:12Z</dcterms:modified>
  <cp:category/>
</cp:coreProperties>
</file>