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4" r:id="rId4"/>
    <p:sldId id="515" r:id="rId5"/>
    <p:sldId id="529" r:id="rId6"/>
    <p:sldId id="516" r:id="rId7"/>
    <p:sldId id="517" r:id="rId8"/>
    <p:sldId id="519" r:id="rId9"/>
    <p:sldId id="520" r:id="rId10"/>
    <p:sldId id="521" r:id="rId11"/>
    <p:sldId id="518" r:id="rId12"/>
    <p:sldId id="523" r:id="rId13"/>
    <p:sldId id="524" r:id="rId14"/>
    <p:sldId id="522" r:id="rId15"/>
    <p:sldId id="526" r:id="rId16"/>
    <p:sldId id="502" r:id="rId17"/>
    <p:sldId id="531" r:id="rId18"/>
    <p:sldId id="530" r:id="rId19"/>
    <p:sldId id="533" r:id="rId20"/>
    <p:sldId id="534" r:id="rId21"/>
    <p:sldId id="535" r:id="rId22"/>
    <p:sldId id="536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54" r:id="rId31"/>
    <p:sldId id="555" r:id="rId32"/>
    <p:sldId id="556" r:id="rId33"/>
    <p:sldId id="557" r:id="rId34"/>
    <p:sldId id="558" r:id="rId35"/>
    <p:sldId id="537" r:id="rId36"/>
    <p:sldId id="546" r:id="rId37"/>
    <p:sldId id="547" r:id="rId38"/>
    <p:sldId id="548" r:id="rId39"/>
    <p:sldId id="549" r:id="rId40"/>
    <p:sldId id="550" r:id="rId41"/>
    <p:sldId id="551" r:id="rId42"/>
    <p:sldId id="552" r:id="rId43"/>
    <p:sldId id="553" r:id="rId44"/>
    <p:sldId id="538" r:id="rId45"/>
    <p:sldId id="527" r:id="rId46"/>
    <p:sldId id="528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00"/>
    <a:srgbClr val="0000FF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4"/>
    <p:restoredTop sz="94666"/>
  </p:normalViewPr>
  <p:slideViewPr>
    <p:cSldViewPr>
      <p:cViewPr varScale="1">
        <p:scale>
          <a:sx n="98" d="100"/>
          <a:sy n="98" d="100"/>
        </p:scale>
        <p:origin x="1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 smtClean="0"/>
              <a:t>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March 8,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delay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achieve convergence</a:t>
            </a:r>
          </a:p>
          <a:p>
            <a:r>
              <a:rPr lang="en-US" dirty="0" smtClean="0"/>
              <a:t>Sources of convergence delay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to detect failure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to flood link-state information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to re-compute forwarding tables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from convergence </a:t>
            </a:r>
            <a:r>
              <a:rPr lang="en-US" dirty="0"/>
              <a:t>delay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 smtClean="0">
                <a:solidFill>
                  <a:schemeClr val="accent2"/>
                </a:solidFill>
              </a:rPr>
              <a:t> and </a:t>
            </a:r>
            <a:r>
              <a:rPr lang="en-US" sz="2000" dirty="0" smtClean="0">
                <a:solidFill>
                  <a:schemeClr val="accent2"/>
                </a:solidFill>
              </a:rPr>
              <a:t>w</a:t>
            </a:r>
            <a:r>
              <a:rPr lang="en-US" sz="2000" b="0" dirty="0" smtClean="0">
                <a:solidFill>
                  <a:schemeClr val="accent2"/>
                </a:solidFill>
              </a:rPr>
              <a:t> think that the path to </a:t>
            </a:r>
            <a:r>
              <a:rPr lang="en-US" sz="2000" dirty="0" smtClean="0">
                <a:solidFill>
                  <a:schemeClr val="accent2"/>
                </a:solidFill>
              </a:rPr>
              <a:t>y</a:t>
            </a:r>
            <a:r>
              <a:rPr lang="en-US" sz="2000" b="0" dirty="0" smtClean="0">
                <a:solidFill>
                  <a:schemeClr val="accent2"/>
                </a:solidFill>
              </a:rPr>
              <a:t> goes through </a:t>
            </a:r>
            <a:r>
              <a:rPr lang="en-US" sz="2000" dirty="0" smtClean="0">
                <a:solidFill>
                  <a:schemeClr val="accent2"/>
                </a:solidFill>
              </a:rPr>
              <a:t>v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2"/>
                </a:solidFill>
              </a:rPr>
              <a:t>v</a:t>
            </a:r>
            <a:r>
              <a:rPr lang="en-US" sz="2000" b="0" smtClean="0">
                <a:solidFill>
                  <a:schemeClr val="accent2"/>
                </a:solidFill>
              </a:rPr>
              <a:t> thinks </a:t>
            </a:r>
            <a:r>
              <a:rPr lang="en-US" sz="2000" b="0" dirty="0" smtClean="0">
                <a:solidFill>
                  <a:schemeClr val="accent2"/>
                </a:solidFill>
              </a:rPr>
              <a:t>that the path to </a:t>
            </a:r>
            <a:r>
              <a:rPr lang="en-US" sz="2000" dirty="0" smtClean="0">
                <a:solidFill>
                  <a:schemeClr val="accent2"/>
                </a:solidFill>
              </a:rPr>
              <a:t>y</a:t>
            </a:r>
            <a:r>
              <a:rPr lang="en-US" sz="2000" b="0" dirty="0" smtClean="0">
                <a:solidFill>
                  <a:schemeClr val="accent2"/>
                </a:solidFill>
              </a:rPr>
              <a:t> goes </a:t>
            </a:r>
            <a:r>
              <a:rPr lang="en-US" sz="2000" b="0" smtClean="0">
                <a:solidFill>
                  <a:schemeClr val="accent2"/>
                </a:solidFill>
              </a:rPr>
              <a:t>through </a:t>
            </a:r>
            <a:r>
              <a:rPr lang="en-US" sz="2000" smtClean="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</a:t>
            </a:r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Lost packets</a:t>
            </a:r>
            <a:r>
              <a:rPr lang="en-US" dirty="0" smtClean="0"/>
              <a:t> due to black holes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Out-of-order </a:t>
            </a:r>
            <a:r>
              <a:rPr lang="en-US" dirty="0">
                <a:solidFill>
                  <a:srgbClr val="0000FF"/>
                </a:solidFill>
              </a:rPr>
              <a:t>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Scalability?</a:t>
            </a:r>
          </a:p>
          <a:p>
            <a:pPr lvl="1"/>
            <a:r>
              <a:rPr lang="en-US" dirty="0" smtClean="0"/>
              <a:t>O(NE) messages 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computation time </a:t>
            </a:r>
          </a:p>
          <a:p>
            <a:pPr lvl="1"/>
            <a:r>
              <a:rPr lang="en-US" dirty="0" smtClean="0"/>
              <a:t>O(Network diameter) convergence delay</a:t>
            </a:r>
          </a:p>
          <a:p>
            <a:pPr lvl="1"/>
            <a:r>
              <a:rPr lang="en-US" dirty="0" smtClean="0"/>
              <a:t>O(N) entries in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OSPF</a:t>
            </a:r>
            <a:r>
              <a:rPr lang="en-US" dirty="0" smtClean="0"/>
              <a:t>: Open Shortest Path First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Similar to OSPF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/>
              <a:t>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FF"/>
                </a:solidFill>
              </a:rPr>
              <a:t>Open</a:t>
            </a:r>
            <a:r>
              <a:rPr lang="en-US" altLang="ja-JP" dirty="0" smtClean="0"/>
              <a:t>: publicly available</a:t>
            </a:r>
          </a:p>
          <a:p>
            <a:r>
              <a:rPr lang="en-US" dirty="0"/>
              <a:t>U</a:t>
            </a:r>
            <a:r>
              <a:rPr lang="en-US" dirty="0" smtClean="0"/>
              <a:t>ses link-state algorithm </a:t>
            </a:r>
          </a:p>
          <a:p>
            <a:pPr lvl="1"/>
            <a:r>
              <a:rPr lang="en-US" dirty="0" smtClean="0"/>
              <a:t>Link-state packet dissemination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opology map at each node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 computation using Dijkstra’</a:t>
            </a:r>
            <a:r>
              <a:rPr lang="en-US" altLang="ja-JP" dirty="0" smtClean="0"/>
              <a:t>s algorithm</a:t>
            </a:r>
          </a:p>
          <a:p>
            <a:r>
              <a:rPr lang="en-US" dirty="0"/>
              <a:t>R</a:t>
            </a:r>
            <a:r>
              <a:rPr lang="en-US" dirty="0" smtClean="0"/>
              <a:t>outer floods OSPF link-state advertisements to all other routers in entire AS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arried in OSPF messages directly over IP (rather than TCP or UDP)</a:t>
            </a:r>
          </a:p>
          <a:p>
            <a:pPr lvl="2"/>
            <a:r>
              <a:rPr lang="en-US" dirty="0" smtClean="0"/>
              <a:t>Requires reliable 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 protocol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rgbClr val="0000FF"/>
                </a:solidFill>
              </a:rPr>
              <a:t>broadcasts</a:t>
            </a:r>
            <a:r>
              <a:rPr lang="en-US" dirty="0" smtClean="0"/>
              <a:t> its </a:t>
            </a:r>
            <a:r>
              <a:rPr lang="en-US" dirty="0" smtClean="0">
                <a:solidFill>
                  <a:srgbClr val="0000FF"/>
                </a:solidFill>
              </a:rPr>
              <a:t>local</a:t>
            </a:r>
            <a:r>
              <a:rPr lang="en-US" dirty="0" smtClean="0"/>
              <a:t> information</a:t>
            </a:r>
          </a:p>
          <a:p>
            <a:endParaRPr lang="en-US" dirty="0" smtClean="0"/>
          </a:p>
          <a:p>
            <a:r>
              <a:rPr lang="en-US" dirty="0" smtClean="0"/>
              <a:t>Distance-vector routing protocol</a:t>
            </a:r>
          </a:p>
          <a:p>
            <a:pPr lvl="1"/>
            <a:r>
              <a:rPr lang="en-US" dirty="0" smtClean="0"/>
              <a:t>The opposite (sort of)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rgbClr val="0000FF"/>
                </a:solidFill>
              </a:rPr>
              <a:t>tells its neighbors</a:t>
            </a:r>
            <a:r>
              <a:rPr lang="en-US" dirty="0" smtClean="0"/>
              <a:t> about its </a:t>
            </a:r>
            <a:r>
              <a:rPr lang="en-US" dirty="0" smtClean="0">
                <a:solidFill>
                  <a:srgbClr val="0000FF"/>
                </a:solidFill>
              </a:rPr>
              <a:t>global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</a:t>
            </a:r>
            <a:r>
              <a:rPr lang="hr-HR" dirty="0" smtClean="0"/>
              <a:t>min</a:t>
            </a:r>
            <a:r>
              <a:rPr lang="hr-HR" baseline="-25000" dirty="0" smtClean="0"/>
              <a:t>v</a:t>
            </a:r>
            <a:r>
              <a:rPr lang="hr-HR" dirty="0" smtClean="0"/>
              <a:t> </a:t>
            </a:r>
            <a:r>
              <a:rPr lang="hr-HR" dirty="0"/>
              <a:t>{c(x</a:t>
            </a:r>
            <a:r>
              <a:rPr lang="hr-HR" dirty="0" smtClean="0"/>
              <a:t>, v</a:t>
            </a:r>
            <a:r>
              <a:rPr lang="hr-HR" dirty="0"/>
              <a:t>) + d</a:t>
            </a:r>
            <a:r>
              <a:rPr lang="hr-HR" baseline="-25000" dirty="0"/>
              <a:t>v</a:t>
            </a:r>
            <a:r>
              <a:rPr lang="hr-HR" dirty="0"/>
              <a:t>(y) </a:t>
            </a:r>
            <a:r>
              <a:rPr lang="hr-HR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Bellman-Ford example </a:t>
            </a:r>
            <a:endParaRPr lang="en-US"/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</a:rPr>
              <a:t>d</a:t>
            </a:r>
            <a:r>
              <a:rPr lang="en-US" b="0" baseline="-25000" dirty="0" smtClean="0">
                <a:solidFill>
                  <a:srgbClr val="0000FF"/>
                </a:solidFill>
              </a:rPr>
              <a:t>x</a:t>
            </a:r>
            <a:r>
              <a:rPr lang="en-US" b="0" dirty="0" smtClean="0">
                <a:solidFill>
                  <a:srgbClr val="0000FF"/>
                </a:solidFill>
              </a:rPr>
              <a:t>(z)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dirty="0" smtClean="0">
                <a:solidFill>
                  <a:srgbClr val="0000FF"/>
                </a:solidFill>
              </a:rPr>
              <a:t>9, </a:t>
            </a:r>
            <a:r>
              <a:rPr lang="en-US" b="0" dirty="0" err="1" smtClean="0">
                <a:solidFill>
                  <a:srgbClr val="0000FF"/>
                </a:solidFill>
              </a:rPr>
              <a:t>d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w</a:t>
            </a:r>
            <a:r>
              <a:rPr lang="en-US" b="0" dirty="0" smtClean="0">
                <a:solidFill>
                  <a:srgbClr val="0000FF"/>
                </a:solidFill>
              </a:rPr>
              <a:t>(z)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dirty="0" smtClean="0">
                <a:solidFill>
                  <a:srgbClr val="0000FF"/>
                </a:solidFill>
              </a:rPr>
              <a:t>9, d</a:t>
            </a:r>
            <a:r>
              <a:rPr lang="en-US" b="0" baseline="-25000" dirty="0" smtClean="0">
                <a:solidFill>
                  <a:srgbClr val="0000FF"/>
                </a:solidFill>
              </a:rPr>
              <a:t>v</a:t>
            </a:r>
            <a:r>
              <a:rPr lang="en-US" b="0" dirty="0" smtClean="0">
                <a:solidFill>
                  <a:srgbClr val="0000FF"/>
                </a:solidFill>
              </a:rPr>
              <a:t>(z)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dirty="0" smtClean="0">
                <a:solidFill>
                  <a:srgbClr val="0000FF"/>
                </a:solidFill>
              </a:rPr>
              <a:t>6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 smtClean="0">
                <a:solidFill>
                  <a:schemeClr val="accent2"/>
                </a:solidFill>
              </a:rPr>
              <a:t>d</a:t>
            </a:r>
            <a:r>
              <a:rPr lang="en-US" sz="2000" b="0" baseline="-25000" dirty="0" smtClean="0">
                <a:solidFill>
                  <a:schemeClr val="accent2"/>
                </a:solidFill>
              </a:rPr>
              <a:t>u</a:t>
            </a:r>
            <a:r>
              <a:rPr lang="en-US" sz="2000" b="0" dirty="0" smtClean="0">
                <a:solidFill>
                  <a:schemeClr val="accent2"/>
                </a:solidFill>
              </a:rPr>
              <a:t>(z) </a:t>
            </a:r>
            <a:r>
              <a:rPr lang="en-US" sz="2000" b="0" dirty="0">
                <a:solidFill>
                  <a:schemeClr val="accent2"/>
                </a:solidFill>
              </a:rPr>
              <a:t>= min </a:t>
            </a:r>
            <a:r>
              <a:rPr lang="en-US" sz="2000" b="0" dirty="0" smtClean="0">
                <a:solidFill>
                  <a:schemeClr val="accent2"/>
                </a:solidFill>
              </a:rPr>
              <a:t>{c(</a:t>
            </a:r>
            <a:r>
              <a:rPr lang="en-US" sz="2000" b="0" dirty="0" err="1" smtClean="0">
                <a:solidFill>
                  <a:schemeClr val="accent2"/>
                </a:solidFill>
              </a:rPr>
              <a:t>u,x</a:t>
            </a:r>
            <a:r>
              <a:rPr lang="en-US" sz="2000" b="0" dirty="0" smtClean="0">
                <a:solidFill>
                  <a:schemeClr val="accent2"/>
                </a:solidFill>
              </a:rPr>
              <a:t>) </a:t>
            </a:r>
            <a:r>
              <a:rPr lang="en-US" sz="2000" b="0" dirty="0">
                <a:solidFill>
                  <a:schemeClr val="accent2"/>
                </a:solidFill>
              </a:rPr>
              <a:t>+ </a:t>
            </a:r>
            <a:r>
              <a:rPr lang="en-US" sz="2000" b="0" dirty="0" smtClean="0">
                <a:solidFill>
                  <a:schemeClr val="accent2"/>
                </a:solidFill>
              </a:rPr>
              <a:t>d</a:t>
            </a:r>
            <a:r>
              <a:rPr lang="en-US" sz="2000" b="0" baseline="-25000" dirty="0" smtClean="0">
                <a:solidFill>
                  <a:schemeClr val="accent2"/>
                </a:solidFill>
              </a:rPr>
              <a:t>x</a:t>
            </a:r>
            <a:r>
              <a:rPr lang="en-US" sz="2000" b="0" dirty="0" smtClean="0">
                <a:solidFill>
                  <a:schemeClr val="accent2"/>
                </a:solidFill>
              </a:rPr>
              <a:t>(z),</a:t>
            </a:r>
            <a:endParaRPr lang="en-US" sz="2000" b="0" dirty="0">
              <a:solidFill>
                <a:schemeClr val="accent2"/>
              </a:solidFill>
            </a:endParaRPr>
          </a:p>
          <a:p>
            <a:pPr marL="1435100" indent="-55563"/>
            <a:r>
              <a:rPr lang="en-US" sz="2000" b="0" dirty="0" smtClean="0">
                <a:solidFill>
                  <a:schemeClr val="accent2"/>
                </a:solidFill>
              </a:rPr>
              <a:t>c(</a:t>
            </a:r>
            <a:r>
              <a:rPr lang="en-US" sz="2000" b="0" dirty="0" err="1" smtClean="0">
                <a:solidFill>
                  <a:schemeClr val="accent2"/>
                </a:solidFill>
              </a:rPr>
              <a:t>u,w</a:t>
            </a:r>
            <a:r>
              <a:rPr lang="en-US" sz="2000" b="0" dirty="0" smtClean="0">
                <a:solidFill>
                  <a:schemeClr val="accent2"/>
                </a:solidFill>
              </a:rPr>
              <a:t>) </a:t>
            </a:r>
            <a:r>
              <a:rPr lang="en-US" sz="2000" b="0" dirty="0">
                <a:solidFill>
                  <a:schemeClr val="accent2"/>
                </a:solidFill>
              </a:rPr>
              <a:t>+ </a:t>
            </a:r>
            <a:r>
              <a:rPr lang="en-US" sz="2000" b="0" dirty="0" err="1" smtClean="0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 smtClean="0">
                <a:solidFill>
                  <a:schemeClr val="accent2"/>
                </a:solidFill>
              </a:rPr>
              <a:t>w</a:t>
            </a:r>
            <a:r>
              <a:rPr lang="en-US" sz="2000" b="0" dirty="0" smtClean="0">
                <a:solidFill>
                  <a:schemeClr val="accent2"/>
                </a:solidFill>
              </a:rPr>
              <a:t>(z),</a:t>
            </a:r>
            <a:endParaRPr lang="en-US" sz="2000" b="0" dirty="0">
              <a:solidFill>
                <a:schemeClr val="accent2"/>
              </a:solidFill>
            </a:endParaRPr>
          </a:p>
          <a:p>
            <a:pPr indent="1379538"/>
            <a:r>
              <a:rPr lang="en-US" sz="2000" b="0" dirty="0" smtClean="0">
                <a:solidFill>
                  <a:schemeClr val="accent2"/>
                </a:solidFill>
              </a:rPr>
              <a:t>c(</a:t>
            </a:r>
            <a:r>
              <a:rPr lang="en-US" sz="2000" b="0" dirty="0" err="1" smtClean="0">
                <a:solidFill>
                  <a:schemeClr val="accent2"/>
                </a:solidFill>
              </a:rPr>
              <a:t>u,v</a:t>
            </a:r>
            <a:r>
              <a:rPr lang="en-US" sz="2000" b="0" dirty="0" smtClean="0">
                <a:solidFill>
                  <a:schemeClr val="accent2"/>
                </a:solidFill>
              </a:rPr>
              <a:t>) </a:t>
            </a:r>
            <a:r>
              <a:rPr lang="en-US" sz="2000" b="0" dirty="0">
                <a:solidFill>
                  <a:schemeClr val="accent2"/>
                </a:solidFill>
              </a:rPr>
              <a:t>+ </a:t>
            </a:r>
            <a:r>
              <a:rPr lang="en-US" sz="2000" b="0" dirty="0" smtClean="0">
                <a:solidFill>
                  <a:schemeClr val="accent2"/>
                </a:solidFill>
              </a:rPr>
              <a:t>d</a:t>
            </a:r>
            <a:r>
              <a:rPr lang="en-US" sz="2000" b="0" baseline="-25000" dirty="0" smtClean="0">
                <a:solidFill>
                  <a:schemeClr val="accent2"/>
                </a:solidFill>
              </a:rPr>
              <a:t>v</a:t>
            </a:r>
            <a:r>
              <a:rPr lang="en-US" sz="2000" b="0" dirty="0" smtClean="0">
                <a:solidFill>
                  <a:schemeClr val="accent2"/>
                </a:solidFill>
              </a:rPr>
              <a:t>(z) </a:t>
            </a:r>
            <a:r>
              <a:rPr lang="en-US" sz="2000" b="0" dirty="0">
                <a:solidFill>
                  <a:schemeClr val="accent2"/>
                </a:solidFill>
              </a:rPr>
              <a:t>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</a:t>
            </a:r>
            <a:r>
              <a:rPr lang="en-US" sz="2000" b="0" dirty="0" smtClean="0">
                <a:solidFill>
                  <a:schemeClr val="accent2"/>
                </a:solidFill>
              </a:rPr>
              <a:t>{5 </a:t>
            </a:r>
            <a:r>
              <a:rPr lang="en-US" sz="2000" b="0" dirty="0">
                <a:solidFill>
                  <a:schemeClr val="accent2"/>
                </a:solidFill>
              </a:rPr>
              <a:t>+ </a:t>
            </a:r>
            <a:r>
              <a:rPr lang="en-US" sz="2000" b="0" dirty="0" smtClean="0">
                <a:solidFill>
                  <a:schemeClr val="accent2"/>
                </a:solidFill>
              </a:rPr>
              <a:t>9,</a:t>
            </a:r>
            <a:endParaRPr lang="en-US" sz="2000" b="0" dirty="0">
              <a:solidFill>
                <a:schemeClr val="accent2"/>
              </a:solidFill>
            </a:endParaRP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 smtClean="0">
                <a:solidFill>
                  <a:srgbClr val="0000FF"/>
                </a:solidFill>
              </a:rPr>
              <a:t>3 </a:t>
            </a:r>
            <a:r>
              <a:rPr lang="en-US" sz="2000" b="0" dirty="0">
                <a:solidFill>
                  <a:srgbClr val="0000FF"/>
                </a:solidFill>
              </a:rPr>
              <a:t>+ </a:t>
            </a:r>
            <a:r>
              <a:rPr lang="en-US" sz="2000" b="0" dirty="0" smtClean="0">
                <a:solidFill>
                  <a:srgbClr val="0000FF"/>
                </a:solidFill>
              </a:rPr>
              <a:t>9,</a:t>
            </a:r>
            <a:endParaRPr lang="en-US" sz="2000" b="0" dirty="0">
              <a:solidFill>
                <a:srgbClr val="0000FF"/>
              </a:solidFill>
            </a:endParaRP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 smtClean="0">
                <a:solidFill>
                  <a:schemeClr val="accent2"/>
                </a:solidFill>
              </a:rPr>
              <a:t>7 </a:t>
            </a:r>
            <a:r>
              <a:rPr lang="en-US" sz="2000" b="0" dirty="0">
                <a:solidFill>
                  <a:schemeClr val="accent2"/>
                </a:solidFill>
              </a:rPr>
              <a:t>+ </a:t>
            </a:r>
            <a:r>
              <a:rPr lang="en-US" sz="2000" b="0" dirty="0" smtClean="0">
                <a:solidFill>
                  <a:schemeClr val="accent2"/>
                </a:solidFill>
              </a:rPr>
              <a:t>6}  </a:t>
            </a:r>
            <a:r>
              <a:rPr lang="en-US" sz="2000" b="0" dirty="0">
                <a:solidFill>
                  <a:schemeClr val="accent2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12</a:t>
            </a:r>
            <a:endParaRPr lang="en-US" sz="2000" b="0" dirty="0">
              <a:solidFill>
                <a:srgbClr val="0000FF"/>
              </a:solidFill>
            </a:endParaRP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</a:t>
            </a: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</a:t>
            </a:r>
          </a:p>
          <a:p>
            <a:r>
              <a:rPr lang="en-US" dirty="0" smtClean="0"/>
              <a:t>Distance-vector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algorithm </a:t>
            </a:r>
            <a:endParaRPr lang="en-US" dirty="0"/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D</a:t>
            </a:r>
            <a:r>
              <a:rPr lang="en-US" baseline="-25000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(y)</a:t>
            </a:r>
            <a:r>
              <a:rPr lang="en-US" dirty="0" smtClean="0"/>
              <a:t> is the estimate of least cost from x to y</a:t>
            </a:r>
          </a:p>
          <a:p>
            <a:pPr lvl="1"/>
            <a:r>
              <a:rPr lang="en-US" dirty="0" smtClean="0"/>
              <a:t>x maintains its own distance vector </a:t>
            </a:r>
            <a:r>
              <a:rPr lang="en-US" b="1" dirty="0" err="1" smtClean="0">
                <a:solidFill>
                  <a:srgbClr val="0000FF"/>
                </a:solidFill>
              </a:rPr>
              <a:t>D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= [</a:t>
            </a:r>
            <a:r>
              <a:rPr lang="en-US" dirty="0" err="1" smtClean="0">
                <a:solidFill>
                  <a:srgbClr val="0000FF"/>
                </a:solidFill>
              </a:rPr>
              <a:t>D</a:t>
            </a:r>
            <a:r>
              <a:rPr lang="en-US" baseline="-25000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 smtClean="0">
                <a:solidFill>
                  <a:srgbClr val="0000FF"/>
                </a:solidFill>
              </a:rPr>
              <a:t> N]</a:t>
            </a:r>
          </a:p>
          <a:p>
            <a:r>
              <a:rPr lang="en-US" dirty="0" smtClean="0"/>
              <a:t>Node x: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nows cost to each neighbor v: </a:t>
            </a:r>
            <a:r>
              <a:rPr lang="en-US" dirty="0" smtClean="0">
                <a:solidFill>
                  <a:srgbClr val="0000FF"/>
                </a:solidFill>
              </a:rPr>
              <a:t>c(</a:t>
            </a:r>
            <a:r>
              <a:rPr lang="en-US" dirty="0" err="1" smtClean="0">
                <a:solidFill>
                  <a:srgbClr val="0000FF"/>
                </a:solidFill>
              </a:rPr>
              <a:t>x,v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aintains its neighbors’</a:t>
            </a:r>
            <a:r>
              <a:rPr lang="en-US" altLang="ja-JP" dirty="0" smtClean="0"/>
              <a:t> distance vectors</a:t>
            </a:r>
          </a:p>
          <a:p>
            <a:pPr lvl="2"/>
            <a:r>
              <a:rPr lang="en-US" altLang="ja-JP" dirty="0" smtClean="0"/>
              <a:t>For each neighbor v, x has </a:t>
            </a:r>
            <a:r>
              <a:rPr lang="en-US" altLang="ja-JP" b="1" dirty="0" err="1" smtClean="0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 smtClean="0">
                <a:solidFill>
                  <a:srgbClr val="0000FF"/>
                </a:solidFill>
              </a:rPr>
              <a:t>v</a:t>
            </a:r>
            <a:r>
              <a:rPr lang="en-US" altLang="ja-JP" dirty="0" smtClean="0">
                <a:solidFill>
                  <a:srgbClr val="0000FF"/>
                </a:solidFill>
              </a:rPr>
              <a:t> = [</a:t>
            </a:r>
            <a:r>
              <a:rPr lang="en-US" altLang="ja-JP" dirty="0" err="1" smtClean="0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 smtClean="0">
                <a:solidFill>
                  <a:srgbClr val="0000FF"/>
                </a:solidFill>
              </a:rPr>
              <a:t>v</a:t>
            </a:r>
            <a:r>
              <a:rPr lang="en-US" altLang="ja-JP" dirty="0" smtClean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 smtClean="0">
                <a:solidFill>
                  <a:srgbClr val="0000FF"/>
                </a:solidFill>
              </a:rPr>
              <a:t> N]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 algorithm </a:t>
            </a:r>
            <a:endParaRPr 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time-to-time, each node sends its own distance vector estimate to neighbors</a:t>
            </a:r>
          </a:p>
          <a:p>
            <a:r>
              <a:rPr lang="en-US" dirty="0"/>
              <a:t>W</a:t>
            </a:r>
            <a:r>
              <a:rPr lang="en-US" dirty="0" smtClean="0"/>
              <a:t>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cs typeface="Times New Roman" charset="0"/>
              </a:rPr>
              <a:t>N</a:t>
            </a:r>
          </a:p>
          <a:p>
            <a:r>
              <a:rPr lang="en-US" dirty="0" smtClean="0">
                <a:cs typeface="Times New Roman" charset="0"/>
              </a:rPr>
              <a:t>Eventually, the </a:t>
            </a:r>
            <a:r>
              <a:rPr lang="en-US" dirty="0">
                <a:cs typeface="Times New Roman" charset="0"/>
              </a:rPr>
              <a:t>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 smtClean="0">
                <a:cs typeface="Times New Roman" charset="0"/>
              </a:rPr>
              <a:t>may converge </a:t>
            </a:r>
            <a:r>
              <a:rPr lang="en-US" dirty="0">
                <a:cs typeface="Times New Roman" charset="0"/>
              </a:rPr>
              <a:t>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 algorithm 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terative, asynchronous</a:t>
            </a:r>
          </a:p>
          <a:p>
            <a:pPr lvl="1"/>
            <a:r>
              <a:rPr lang="en-US" sz="2000" dirty="0" smtClean="0"/>
              <a:t>Local iterations caused by</a:t>
            </a:r>
          </a:p>
          <a:p>
            <a:pPr lvl="2"/>
            <a:r>
              <a:rPr lang="en-US" sz="1600" dirty="0"/>
              <a:t>L</a:t>
            </a:r>
            <a:r>
              <a:rPr lang="en-US" sz="1600" dirty="0" smtClean="0"/>
              <a:t>ocal link cost change</a:t>
            </a:r>
          </a:p>
          <a:p>
            <a:pPr lvl="2"/>
            <a:r>
              <a:rPr lang="en-US" sz="1600" dirty="0" smtClean="0"/>
              <a:t>DV update message from neighbor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ach node notifies neighbors only when its DV changes</a:t>
            </a:r>
          </a:p>
          <a:p>
            <a:pPr lvl="2"/>
            <a:r>
              <a:rPr lang="en-US" sz="1600" dirty="0"/>
              <a:t>N</a:t>
            </a:r>
            <a:r>
              <a:rPr lang="en-US" sz="1600" dirty="0" smtClean="0"/>
              <a:t>eighbors then notify their neighbors if necessary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</a:t>
              </a:r>
              <a:r>
                <a:rPr lang="en-US" sz="2000" b="0" i="1" dirty="0" smtClean="0">
                  <a:solidFill>
                    <a:srgbClr val="0000FF"/>
                  </a:solidFill>
                  <a:ea typeface="Arial" charset="0"/>
                  <a:cs typeface="Arial" charset="0"/>
                </a:rPr>
                <a:t>ait</a:t>
              </a:r>
              <a:r>
                <a:rPr lang="en-US" sz="2000" b="0" dirty="0" smtClean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</a:t>
              </a:r>
              <a:r>
                <a:rPr lang="en-US" sz="2000" b="0" dirty="0" smtClean="0">
                  <a:solidFill>
                    <a:schemeClr val="accent2"/>
                  </a:solidFill>
                  <a:ea typeface="Arial" charset="0"/>
                  <a:cs typeface="Arial" charset="0"/>
                </a:rPr>
                <a:t>OR </a:t>
              </a:r>
              <a:r>
                <a:rPr lang="en-US" sz="2000" b="0" dirty="0" err="1" smtClean="0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 smtClean="0">
                  <a:solidFill>
                    <a:schemeClr val="accent2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</a:t>
              </a:r>
              <a:r>
                <a:rPr lang="en-US" sz="2000" b="0" i="1" dirty="0" smtClean="0">
                  <a:solidFill>
                    <a:srgbClr val="0000FF"/>
                  </a:solidFill>
                  <a:ea typeface="Arial" charset="0"/>
                  <a:cs typeface="Arial" charset="0"/>
                </a:rPr>
                <a:t>ecompute</a:t>
              </a:r>
              <a:r>
                <a:rPr lang="en-US" sz="2000" b="0" dirty="0" smtClean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 smtClean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 smtClean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</a:t>
              </a:r>
              <a:r>
                <a:rPr lang="en-US" sz="2000" b="0" dirty="0" smtClean="0">
                  <a:solidFill>
                    <a:schemeClr val="accent2"/>
                  </a:solidFill>
                  <a:ea typeface="Arial" charset="0"/>
                  <a:cs typeface="Arial" charset="0"/>
                </a:rPr>
                <a:t>if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</a:t>
              </a:r>
              <a:r>
                <a:rPr lang="en-US" sz="2000" b="0" dirty="0" smtClean="0">
                  <a:solidFill>
                    <a:schemeClr val="accent2"/>
                  </a:solidFill>
                  <a:ea typeface="Arial" charset="0"/>
                  <a:cs typeface="Arial" charset="0"/>
                </a:rPr>
                <a:t>changed</a:t>
              </a: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 smtClean="0">
                  <a:solidFill>
                    <a:srgbClr val="0000FF"/>
                  </a:solidFill>
                  <a:ea typeface="Arial" charset="0"/>
                  <a:cs typeface="Arial" charset="0"/>
                </a:rPr>
                <a:t>@each </a:t>
              </a:r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node: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 smtClean="0"/>
              <a:t>7</a:t>
            </a:r>
            <a:endParaRPr sz="2953" dirty="0"/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 smtClean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 smtClean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 smtClean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Recap: Least-cost path routing</a:t>
            </a:r>
            <a:endParaRPr lang="en-US" dirty="0"/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Given:</a:t>
            </a:r>
            <a:r>
              <a:rPr lang="en-US" dirty="0" smtClean="0"/>
              <a:t> router graph &amp; link costs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Goal:</a:t>
            </a:r>
            <a:r>
              <a:rPr lang="en-US" dirty="0" smtClean="0"/>
              <a:t> find least-cost path                                          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each source router to each destination router</a:t>
            </a:r>
          </a:p>
          <a:p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way to avoid loops</a:t>
            </a:r>
          </a:p>
          <a:p>
            <a:pPr lvl="1"/>
            <a:r>
              <a:rPr lang="en-US" dirty="0"/>
              <a:t>No reasonable cost metric is minimized by traversing a </a:t>
            </a:r>
            <a:r>
              <a:rPr lang="en-US" dirty="0" smtClean="0"/>
              <a:t>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 smtClean="0">
                <a:solidFill>
                  <a:srgbClr val="0000FF"/>
                </a:solidFill>
              </a:rPr>
              <a:t>ount-to-infinity </a:t>
            </a:r>
            <a:r>
              <a:rPr sz="2531" dirty="0">
                <a:solidFill>
                  <a:srgbClr val="0000FF"/>
                </a:solidFill>
              </a:rPr>
              <a:t>scenario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Bellman-Ford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 smtClean="0"/>
              <a:t>z routes through y, y routes through x</a:t>
            </a:r>
          </a:p>
          <a:p>
            <a:pPr lvl="1"/>
            <a:r>
              <a:rPr lang="en-US" dirty="0" smtClean="0"/>
              <a:t>y loses connectivity to x</a:t>
            </a:r>
          </a:p>
          <a:p>
            <a:pPr lvl="1"/>
            <a:r>
              <a:rPr lang="en-US" dirty="0" smtClean="0"/>
              <a:t>y decides to route through z</a:t>
            </a:r>
          </a:p>
          <a:p>
            <a:r>
              <a:rPr lang="en-US" dirty="0" smtClean="0"/>
              <a:t>Can take a very long time to resolve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solidFill>
                  <a:srgbClr val="0000FF"/>
                </a:solidFill>
              </a:rPr>
              <a:t>heuristic</a:t>
            </a:r>
            <a:r>
              <a:rPr lang="en-US" dirty="0" smtClean="0"/>
              <a:t> to avoid count-to-infinity</a:t>
            </a:r>
          </a:p>
          <a:p>
            <a:pPr lvl="1"/>
            <a:r>
              <a:rPr lang="en-US" dirty="0" smtClean="0"/>
              <a:t>If z routes to x through y, </a:t>
            </a:r>
          </a:p>
          <a:p>
            <a:pPr lvl="2"/>
            <a:r>
              <a:rPr lang="en-US" dirty="0" smtClean="0"/>
              <a:t>z advertises to y that its cost to x is infinite</a:t>
            </a:r>
          </a:p>
          <a:p>
            <a:pPr lvl="1"/>
            <a:r>
              <a:rPr lang="en-US" dirty="0" smtClean="0"/>
              <a:t>y never decides to route to x through 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</a:t>
            </a:r>
            <a:br>
              <a:rPr lang="en-US" smtClean="0"/>
            </a:br>
            <a:r>
              <a:rPr lang="en-US" smtClean="0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topology, link costs known to all nodes</a:t>
            </a:r>
          </a:p>
          <a:p>
            <a:pPr lvl="1"/>
            <a:r>
              <a:rPr lang="en-US" dirty="0" smtClean="0"/>
              <a:t>All nodes have same info</a:t>
            </a:r>
          </a:p>
          <a:p>
            <a:r>
              <a:rPr lang="en-US" dirty="0" smtClean="0"/>
              <a:t>Each </a:t>
            </a:r>
            <a:r>
              <a:rPr lang="en-US" dirty="0"/>
              <a:t>node (“</a:t>
            </a:r>
            <a:r>
              <a:rPr lang="en-US" altLang="ja-JP" dirty="0"/>
              <a:t>src”) </a:t>
            </a:r>
            <a:r>
              <a:rPr lang="en-US" dirty="0" smtClean="0"/>
              <a:t>computes least-cost paths </a:t>
            </a:r>
            <a:r>
              <a:rPr lang="en-US" altLang="ja-JP" dirty="0" smtClean="0"/>
              <a:t>to all other nodes</a:t>
            </a:r>
          </a:p>
          <a:p>
            <a:pPr lvl="1"/>
            <a:r>
              <a:rPr lang="en-US" dirty="0" smtClean="0"/>
              <a:t>After k iterations, know least-cost path to k destination</a:t>
            </a:r>
            <a:r>
              <a:rPr lang="en-US" altLang="ja-JP" dirty="0" smtClean="0"/>
              <a:t>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solidFill>
                  <a:srgbClr val="0000FF"/>
                </a:solidFill>
              </a:rPr>
              <a:t>heuristic</a:t>
            </a:r>
            <a:r>
              <a:rPr lang="en-US" dirty="0" smtClean="0"/>
              <a:t> to avoid count-to-infinity</a:t>
            </a:r>
          </a:p>
          <a:p>
            <a:pPr lvl="1"/>
            <a:r>
              <a:rPr lang="en-US" dirty="0" smtClean="0"/>
              <a:t>If z routes to x through y, </a:t>
            </a:r>
          </a:p>
          <a:p>
            <a:pPr lvl="2"/>
            <a:r>
              <a:rPr lang="en-US" dirty="0" smtClean="0"/>
              <a:t>z advertises to y that its cost to x is infinite</a:t>
            </a:r>
          </a:p>
          <a:p>
            <a:pPr lvl="1"/>
            <a:r>
              <a:rPr lang="en-US" dirty="0" smtClean="0"/>
              <a:t>y never decides to route to x through z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Loop-free routing </a:t>
            </a:r>
            <a:r>
              <a:rPr lang="en-US" dirty="0" smtClean="0"/>
              <a:t>examples include</a:t>
            </a:r>
          </a:p>
          <a:p>
            <a:pPr lvl="1"/>
            <a:r>
              <a:rPr lang="en-US" dirty="0" smtClean="0"/>
              <a:t>Path vector</a:t>
            </a:r>
          </a:p>
          <a:p>
            <a:pPr lvl="1"/>
            <a:r>
              <a:rPr lang="en-US" dirty="0" smtClean="0"/>
              <a:t>Source tracing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Distance-vector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equires fewer messages than Link-State</a:t>
            </a:r>
          </a:p>
          <a:p>
            <a:pPr lvl="1"/>
            <a:r>
              <a:rPr lang="en-US" dirty="0" smtClean="0"/>
              <a:t>O(N) update time on arrival of a new DV from neighbor</a:t>
            </a:r>
          </a:p>
          <a:p>
            <a:pPr lvl="1"/>
            <a:r>
              <a:rPr lang="en-US" dirty="0" smtClean="0"/>
              <a:t>O(network diameter) convergence time </a:t>
            </a:r>
          </a:p>
          <a:p>
            <a:pPr lvl="1"/>
            <a:r>
              <a:rPr lang="en-US" dirty="0" smtClean="0"/>
              <a:t>O(N) entries in forwarding table</a:t>
            </a:r>
          </a:p>
          <a:p>
            <a:endParaRPr lang="en-US" dirty="0" smtClean="0"/>
          </a:p>
          <a:p>
            <a:r>
              <a:rPr lang="en-US" dirty="0" smtClean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 smtClean="0"/>
              <a:t>LS: with N nodes, E links,         O(NE) messages sent  </a:t>
            </a:r>
          </a:p>
          <a:p>
            <a:r>
              <a:rPr lang="en-US" dirty="0" smtClean="0"/>
              <a:t>DV: exchange between neighbors only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 smtClean="0"/>
              <a:t>LS: relatively fast</a:t>
            </a:r>
          </a:p>
          <a:p>
            <a:r>
              <a:rPr lang="en-US" dirty="0" smtClean="0"/>
              <a:t>DV: convergence time varies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ount-to-infinity problem</a:t>
            </a:r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 smtClean="0"/>
              <a:t>LS: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rgbClr val="0000FF"/>
                </a:solidFill>
              </a:rPr>
              <a:t>link</a:t>
            </a:r>
            <a:r>
              <a:rPr lang="en-US" dirty="0" smtClean="0"/>
              <a:t> cost</a:t>
            </a:r>
          </a:p>
          <a:p>
            <a:pPr lvl="1"/>
            <a:r>
              <a:rPr lang="en-US" dirty="0" smtClean="0"/>
              <a:t>Each node computes its </a:t>
            </a:r>
            <a:r>
              <a:rPr lang="en-US" i="1" dirty="0" smtClean="0"/>
              <a:t>own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DV: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rgbClr val="0000FF"/>
                </a:solidFill>
              </a:rPr>
              <a:t>path</a:t>
            </a:r>
            <a:r>
              <a:rPr lang="en-US" dirty="0" smtClean="0"/>
              <a:t> cost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node’s table used by others (error propagates)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rgbClr val="0000FF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Intra-AS routing</a:t>
            </a:r>
          </a:p>
          <a:p>
            <a:pPr lvl="1"/>
            <a:r>
              <a:rPr lang="en-US" dirty="0" smtClean="0"/>
              <a:t>Link-state routing </a:t>
            </a:r>
          </a:p>
          <a:p>
            <a:pPr lvl="1"/>
            <a:r>
              <a:rPr lang="en-US" dirty="0" smtClean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Next week: </a:t>
            </a:r>
            <a:r>
              <a:rPr lang="en-US" dirty="0" smtClean="0"/>
              <a:t>Inter-AS routing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</a:t>
            </a:r>
            <a:r>
              <a:rPr lang="en-US" sz="20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</a:t>
            </a:r>
            <a:r>
              <a:rPr lang="en-US" sz="20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ies 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omputed by a node given complete network graph</a:t>
            </a:r>
          </a:p>
          <a:p>
            <a:r>
              <a:rPr lang="en-US" dirty="0" smtClean="0"/>
              <a:t>Possibilities: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Option#1</a:t>
            </a:r>
            <a:r>
              <a:rPr lang="en-US" dirty="0" smtClean="0"/>
              <a:t>: a separate machine runs the algorithm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Option#2</a:t>
            </a:r>
            <a:r>
              <a:rPr lang="en-US" dirty="0" smtClean="0"/>
              <a:t>: every router runs the algorithm</a:t>
            </a:r>
          </a:p>
          <a:p>
            <a:r>
              <a:rPr lang="en-US" dirty="0" smtClean="0"/>
              <a:t>The Internet currently uses Option#2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95" name="Shape 11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knows its local “link state”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 u: “(</a:t>
            </a:r>
            <a:r>
              <a:rPr lang="en-US" dirty="0" err="1" smtClean="0"/>
              <a:t>u,v</a:t>
            </a:r>
            <a:r>
              <a:rPr lang="en-US" dirty="0" smtClean="0"/>
              <a:t>) with cost=2; (</a:t>
            </a:r>
            <a:r>
              <a:rPr lang="en-US" dirty="0" err="1" smtClean="0"/>
              <a:t>u,x</a:t>
            </a:r>
            <a:r>
              <a:rPr lang="en-US" dirty="0" smtClean="0"/>
              <a:t>) with cost=1”</a:t>
            </a:r>
          </a:p>
          <a:p>
            <a:r>
              <a:rPr lang="en-US" dirty="0" smtClean="0"/>
              <a:t>Each router floods its </a:t>
            </a:r>
            <a:r>
              <a:rPr lang="en-US" dirty="0" smtClean="0">
                <a:solidFill>
                  <a:srgbClr val="0000FF"/>
                </a:solidFill>
              </a:rPr>
              <a:t>local link state to all other routers </a:t>
            </a:r>
            <a:r>
              <a:rPr lang="en-US" dirty="0" smtClean="0"/>
              <a:t>in the network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so periodically or when its link state changes</a:t>
            </a:r>
          </a:p>
          <a:p>
            <a:r>
              <a:rPr lang="en-US" dirty="0" smtClean="0"/>
              <a:t>Every router learns the entire network graph</a:t>
            </a:r>
          </a:p>
          <a:p>
            <a:pPr lvl="1"/>
            <a:r>
              <a:rPr lang="en-US" dirty="0" smtClean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link state</a:t>
            </a:r>
            <a:endParaRPr lang="en-US" dirty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node sends its link-state info out all of its links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next node forwards the info on all of its links except the one the information arrived at</a:t>
            </a:r>
          </a:p>
          <a:p>
            <a:r>
              <a:rPr lang="en-US" dirty="0" smtClean="0"/>
              <a:t>When to initiate flooding?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opology change (e.g., link/node failure/recovery)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onfiguration change (e.g</a:t>
            </a:r>
            <a:r>
              <a:rPr lang="en-US" dirty="0"/>
              <a:t>., link cost change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Periodically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en-US" dirty="0" smtClean="0"/>
              <a:t>o refresh link-state information (soft states)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ypically (say) every 30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flood? </a:t>
            </a:r>
          </a:p>
          <a:p>
            <a:pPr lvl="1"/>
            <a:r>
              <a:rPr lang="en-US" dirty="0" smtClean="0"/>
              <a:t>To get all the nodes in the network to </a:t>
            </a:r>
            <a:r>
              <a:rPr lang="en-US" dirty="0" smtClean="0">
                <a:solidFill>
                  <a:srgbClr val="0000FF"/>
                </a:solidFill>
              </a:rPr>
              <a:t>converge </a:t>
            </a:r>
            <a:r>
              <a:rPr lang="en-US" dirty="0" smtClean="0"/>
              <a:t>to the new topology</a:t>
            </a:r>
          </a:p>
          <a:p>
            <a:r>
              <a:rPr lang="en-US" dirty="0" smtClean="0"/>
              <a:t>Upon convergence, all nodes will have </a:t>
            </a:r>
            <a:r>
              <a:rPr lang="en-US" dirty="0" smtClean="0">
                <a:solidFill>
                  <a:srgbClr val="0000FF"/>
                </a:solidFill>
              </a:rPr>
              <a:t>consistent routing information</a:t>
            </a:r>
            <a:r>
              <a:rPr lang="en-US" dirty="0" smtClean="0"/>
              <a:t> and can </a:t>
            </a:r>
            <a:r>
              <a:rPr lang="en-US" dirty="0" smtClean="0">
                <a:solidFill>
                  <a:srgbClr val="0000FF"/>
                </a:solidFill>
              </a:rPr>
              <a:t>compute consistent forwarding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nodes have the same link-state database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nodes forward packets on shortest paths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next router on the path forwards to the expected next hop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1490453811</TotalTime>
  <Pages>7</Pages>
  <Words>2274</Words>
  <Application>Microsoft Macintosh PowerPoint</Application>
  <PresentationFormat>On-screen Show (4:3)</PresentationFormat>
  <Paragraphs>951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 Black</vt:lpstr>
      <vt:lpstr>Calibri</vt:lpstr>
      <vt:lpstr>Gill Sans</vt:lpstr>
      <vt:lpstr>Helvetica</vt:lpstr>
      <vt:lpstr>Monotype Sorts</vt:lpstr>
      <vt:lpstr>MS Mincho</vt:lpstr>
      <vt:lpstr>ＭＳ Ｐゴシック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Recap: Least-cost path routing</vt:lpstr>
      <vt:lpstr>Recap:  Dijkstra’s algorithm</vt:lpstr>
      <vt:lpstr>Recap: Dijkstra’s algorithm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5-minute break!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1261</cp:revision>
  <cp:lastPrinted>1999-09-08T17:25:07Z</cp:lastPrinted>
  <dcterms:created xsi:type="dcterms:W3CDTF">2014-01-14T18:15:50Z</dcterms:created>
  <dcterms:modified xsi:type="dcterms:W3CDTF">2017-03-04T21:10:04Z</dcterms:modified>
  <cp:category/>
</cp:coreProperties>
</file>