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8" r:id="rId2"/>
    <p:sldId id="487" r:id="rId3"/>
    <p:sldId id="513" r:id="rId4"/>
    <p:sldId id="581" r:id="rId5"/>
    <p:sldId id="514" r:id="rId6"/>
    <p:sldId id="515" r:id="rId7"/>
    <p:sldId id="516" r:id="rId8"/>
    <p:sldId id="518" r:id="rId9"/>
    <p:sldId id="517" r:id="rId10"/>
    <p:sldId id="552" r:id="rId11"/>
    <p:sldId id="519" r:id="rId12"/>
    <p:sldId id="520" r:id="rId13"/>
    <p:sldId id="523" r:id="rId14"/>
    <p:sldId id="522" r:id="rId15"/>
    <p:sldId id="524" r:id="rId16"/>
    <p:sldId id="525" r:id="rId17"/>
    <p:sldId id="526" r:id="rId18"/>
    <p:sldId id="527" r:id="rId19"/>
    <p:sldId id="528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47" r:id="rId36"/>
    <p:sldId id="548" r:id="rId37"/>
    <p:sldId id="549" r:id="rId38"/>
    <p:sldId id="502" r:id="rId39"/>
    <p:sldId id="503" r:id="rId40"/>
    <p:sldId id="550" r:id="rId41"/>
    <p:sldId id="553" r:id="rId42"/>
    <p:sldId id="554" r:id="rId43"/>
    <p:sldId id="555" r:id="rId44"/>
    <p:sldId id="556" r:id="rId45"/>
    <p:sldId id="557" r:id="rId46"/>
    <p:sldId id="573" r:id="rId47"/>
    <p:sldId id="574" r:id="rId48"/>
    <p:sldId id="575" r:id="rId49"/>
    <p:sldId id="561" r:id="rId50"/>
    <p:sldId id="576" r:id="rId51"/>
    <p:sldId id="563" r:id="rId52"/>
    <p:sldId id="564" r:id="rId53"/>
    <p:sldId id="565" r:id="rId54"/>
    <p:sldId id="566" r:id="rId55"/>
    <p:sldId id="577" r:id="rId56"/>
    <p:sldId id="578" r:id="rId57"/>
    <p:sldId id="579" r:id="rId58"/>
    <p:sldId id="580" r:id="rId59"/>
    <p:sldId id="512" r:id="rId6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9"/>
    <p:restoredTop sz="94643"/>
  </p:normalViewPr>
  <p:slideViewPr>
    <p:cSldViewPr>
      <p:cViewPr varScale="1">
        <p:scale>
          <a:sx n="115" d="100"/>
          <a:sy n="115" d="100"/>
        </p:scale>
        <p:origin x="16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2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 smtClean="0">
                <a:ea typeface="ＭＳ Ｐゴシック" charset="0"/>
                <a:cs typeface="ＭＳ Ｐゴシック" charset="0"/>
              </a:rPr>
              <a:t>Ehy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???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11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14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March 13,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</a:p>
          <a:p>
            <a:r>
              <a:rPr lang="en-US" dirty="0" smtClean="0"/>
              <a:t>Administrative structure </a:t>
            </a:r>
          </a:p>
          <a:p>
            <a:pPr lvl="1"/>
            <a:r>
              <a:rPr lang="en-US" dirty="0" smtClean="0"/>
              <a:t>Issues of autonomy, policy, privacy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router must be able to reach any destination</a:t>
            </a:r>
          </a:p>
          <a:p>
            <a:pPr lvl="1"/>
            <a:r>
              <a:rPr lang="en-US" dirty="0" smtClean="0"/>
              <a:t>Given packet’s destination address, lookup next hop</a:t>
            </a:r>
          </a:p>
          <a:p>
            <a:r>
              <a:rPr lang="en-US" dirty="0" smtClean="0"/>
              <a:t>Naive: Have an entry for each destination</a:t>
            </a:r>
          </a:p>
          <a:p>
            <a:pPr lvl="1"/>
            <a:r>
              <a:rPr lang="en-US" dirty="0" smtClean="0"/>
              <a:t>There would be over 10</a:t>
            </a:r>
            <a:r>
              <a:rPr lang="en-US" baseline="30000" dirty="0" smtClean="0"/>
              <a:t>8</a:t>
            </a:r>
            <a:r>
              <a:rPr lang="en-US" dirty="0" smtClean="0"/>
              <a:t> entries!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AND </a:t>
            </a:r>
            <a:r>
              <a:rPr lang="en-US" dirty="0" smtClean="0"/>
              <a:t>routing updates per destination! 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</a:t>
            </a:r>
            <a:r>
              <a:rPr lang="en-US" dirty="0" smtClean="0"/>
              <a:t>example: </a:t>
            </a:r>
            <a:r>
              <a:rPr lang="en-US" dirty="0" smtClean="0">
                <a:solidFill>
                  <a:srgbClr val="0000FF"/>
                </a:solidFill>
              </a:rPr>
              <a:t>longest-prefix matching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 smtClean="0"/>
              <a:t>A smaller table at node B?</a:t>
            </a:r>
            <a:endParaRPr lang="en-US" dirty="0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/>
                <a:gridCol w="1175658"/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Destination</a:t>
                      </a:r>
                      <a:endParaRPr lang="en-US" sz="20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 1</a:t>
                      </a:r>
                      <a:endParaRPr lang="en-US" sz="16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 smtClean="0"/>
              <a:t>Careful address assignment </a:t>
            </a:r>
            <a:r>
              <a:rPr lang="en-US" dirty="0" smtClean="0">
                <a:sym typeface="Wingdings"/>
              </a:rPr>
              <a:t> can </a:t>
            </a:r>
            <a:r>
              <a:rPr lang="en-US" i="1" dirty="0" smtClean="0">
                <a:sym typeface="Wingdings"/>
              </a:rPr>
              <a:t>aggregate</a:t>
            </a:r>
            <a:r>
              <a:rPr lang="en-US" dirty="0" smtClean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/>
                <a:gridCol w="1175658"/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Destination</a:t>
                      </a:r>
                      <a:endParaRPr lang="en-US" sz="20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 [1-4]</a:t>
                      </a:r>
                      <a:endParaRPr lang="en-US" sz="1600" dirty="0"/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router must be able to reach any destination</a:t>
            </a:r>
          </a:p>
          <a:p>
            <a:r>
              <a:rPr lang="en-US" dirty="0" smtClean="0"/>
              <a:t>Naive: Have an entry for each destination</a:t>
            </a:r>
          </a:p>
          <a:p>
            <a:r>
              <a:rPr lang="en-US" dirty="0" smtClean="0"/>
              <a:t>Better: Have an entry for a range of addresses</a:t>
            </a:r>
          </a:p>
          <a:p>
            <a:pPr lvl="1"/>
            <a:r>
              <a:rPr lang="en-US" dirty="0" smtClean="0"/>
              <a:t>Can’t do this if addresses are assigned randomly!</a:t>
            </a:r>
          </a:p>
          <a:p>
            <a:pPr lvl="1"/>
            <a:r>
              <a:rPr lang="en-US" dirty="0" smtClean="0"/>
              <a:t>How addresses are allocated will matter!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Host addressing is key to scaling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 smtClean="0"/>
              <a:t>Administrative structure </a:t>
            </a:r>
          </a:p>
          <a:p>
            <a:pPr lvl="1"/>
            <a:r>
              <a:rPr lang="en-US" dirty="0" smtClean="0"/>
              <a:t>Issues of autonomy, policy, privacy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structure shapes inter-domain routing</a:t>
            </a:r>
            <a:endParaRPr lang="en-US" dirty="0"/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want </a:t>
            </a:r>
            <a:r>
              <a:rPr lang="en-US" dirty="0" smtClean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My traffic can’t be carried over my competitor’s network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ja-JP" altLang="en-US" dirty="0" smtClean="0"/>
              <a:t>“</a:t>
            </a:r>
            <a:r>
              <a:rPr lang="en-US" dirty="0" smtClean="0"/>
              <a:t>I don’t want to carry A’s traffic through my network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Not expressible as Internet-wide </a:t>
            </a:r>
            <a:r>
              <a:rPr lang="ja-JP" altLang="en-US" dirty="0" smtClean="0"/>
              <a:t>“</a:t>
            </a:r>
            <a:r>
              <a:rPr lang="en-US" dirty="0" smtClean="0"/>
              <a:t>least cost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 smtClean="0"/>
              <a:t>Want to choose their own internal routing protocol</a:t>
            </a:r>
          </a:p>
          <a:p>
            <a:pPr lvl="1"/>
            <a:r>
              <a:rPr lang="en-US" dirty="0" smtClean="0"/>
              <a:t>Want to choose their own policy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hoice of network topology, routing policies, etc.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routing algorithm</a:t>
            </a:r>
            <a:endParaRPr lang="en-US" dirty="0"/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 smtClean="0"/>
              <a:t>Link-state</a:t>
            </a:r>
          </a:p>
          <a:p>
            <a:pPr lvl="1"/>
            <a:r>
              <a:rPr lang="en-US" dirty="0" smtClean="0"/>
              <a:t>No privacy – broadcasts all network information </a:t>
            </a:r>
          </a:p>
          <a:p>
            <a:pPr lvl="1"/>
            <a:r>
              <a:rPr lang="en-US" dirty="0" smtClean="0"/>
              <a:t>Limited </a:t>
            </a:r>
            <a:r>
              <a:rPr lang="en-US" dirty="0"/>
              <a:t>autonomy – </a:t>
            </a:r>
            <a:r>
              <a:rPr lang="en-US" dirty="0" smtClean="0"/>
              <a:t>needs agreement on metric, </a:t>
            </a:r>
            <a:r>
              <a:rPr lang="en-US" dirty="0" err="1" smtClean="0"/>
              <a:t>algo</a:t>
            </a:r>
            <a:endParaRPr lang="en-US" dirty="0" smtClean="0"/>
          </a:p>
          <a:p>
            <a:r>
              <a:rPr lang="en-US" dirty="0" smtClean="0"/>
              <a:t>Distance-vector is a decent starting point </a:t>
            </a:r>
          </a:p>
          <a:p>
            <a:pPr lvl="1"/>
            <a:r>
              <a:rPr lang="en-US" dirty="0" smtClean="0"/>
              <a:t>Per-destination updates give some control</a:t>
            </a:r>
          </a:p>
          <a:p>
            <a:pPr lvl="1"/>
            <a:r>
              <a:rPr lang="en-US" dirty="0" smtClean="0"/>
              <a:t>BUT wasn’t designed to implement policy </a:t>
            </a:r>
          </a:p>
          <a:p>
            <a:pPr lvl="1"/>
            <a:r>
              <a:rPr lang="en-US" dirty="0" smtClean="0"/>
              <a:t>AND is vulnerable to loops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</a:t>
            </a:r>
            <a:r>
              <a:rPr lang="en-US" dirty="0" smtClean="0">
                <a:solidFill>
                  <a:srgbClr val="0000FF"/>
                </a:solidFill>
              </a:rPr>
              <a:t>policy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Inter-domain-routing</a:t>
            </a:r>
          </a:p>
          <a:p>
            <a:pPr lvl="1"/>
            <a:r>
              <a:rPr lang="en-US" dirty="0" smtClean="0"/>
              <a:t>Addressing (Scalability)</a:t>
            </a:r>
          </a:p>
          <a:p>
            <a:pPr lvl="1"/>
            <a:r>
              <a:rPr lang="en-US" dirty="0" smtClean="0"/>
              <a:t>BGP (Autonomy, policy, privacy)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ontext and basic ideas: today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etails and issues: next lecture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Inter-domain-routing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</a:t>
            </a:r>
            <a:r>
              <a:rPr lang="en-US" dirty="0" smtClean="0"/>
              <a:t>of addressing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Scalable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State: Small forwarding tables at routers</a:t>
            </a:r>
          </a:p>
          <a:p>
            <a:pPr lvl="1"/>
            <a:r>
              <a:rPr lang="en-US" dirty="0" smtClean="0"/>
              <a:t>Much less than the number of hosts</a:t>
            </a:r>
          </a:p>
          <a:p>
            <a:r>
              <a:rPr lang="en-US" dirty="0" smtClean="0"/>
              <a:t>Churn: Limited rate of change in routing tables</a:t>
            </a:r>
          </a:p>
          <a:p>
            <a:pPr lvl="0"/>
            <a:r>
              <a:rPr lang="en-US" dirty="0" smtClean="0">
                <a:solidFill>
                  <a:srgbClr val="0000FF"/>
                </a:solidFill>
              </a:rPr>
              <a:t>Ability to aggregate</a:t>
            </a:r>
            <a:r>
              <a:rPr lang="en-US" dirty="0" smtClean="0"/>
              <a:t> addresses is crucial for both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works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</a:t>
            </a:r>
            <a:r>
              <a:rPr lang="en-US" sz="2400" dirty="0" smtClean="0"/>
              <a:t>path</a:t>
            </a:r>
            <a:endParaRPr lang="en-US" sz="2400" dirty="0"/>
          </a:p>
          <a:p>
            <a:r>
              <a:rPr lang="en-US" sz="2400" dirty="0"/>
              <a:t>These groups are assigned contiguous </a:t>
            </a:r>
            <a:r>
              <a:rPr lang="en-US" sz="2400" dirty="0" smtClean="0"/>
              <a:t>addresses</a:t>
            </a:r>
            <a:endParaRPr lang="en-US" sz="2400" dirty="0"/>
          </a:p>
          <a:p>
            <a:r>
              <a:rPr lang="en-US" sz="2400" dirty="0"/>
              <a:t>These groups are relatively </a:t>
            </a:r>
            <a:r>
              <a:rPr lang="en-US" sz="2400" dirty="0" smtClean="0"/>
              <a:t>stable</a:t>
            </a:r>
            <a:endParaRPr lang="en-US" sz="2400" dirty="0"/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structure</a:t>
            </a:r>
          </a:p>
          <a:p>
            <a:r>
              <a:rPr lang="en-US" dirty="0" smtClean="0"/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 (IPv4)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 32-bit number associated with a host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Represented with the “dotted-decimal” notation </a:t>
            </a:r>
          </a:p>
          <a:p>
            <a:pPr lvl="1"/>
            <a:r>
              <a:rPr lang="en-US" dirty="0" smtClean="0"/>
              <a:t>e.g., 12.34.158.5</a:t>
            </a:r>
            <a:endParaRPr lang="en-US" dirty="0"/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 smtClean="0">
                  <a:solidFill>
                    <a:srgbClr val="0000FF"/>
                  </a:solidFill>
                  <a:latin typeface="Times New Roman" charset="0"/>
                </a:rPr>
                <a:t>00001100</a:t>
              </a:r>
              <a:endParaRPr lang="en-US" sz="3200" b="0" dirty="0">
                <a:solidFill>
                  <a:srgbClr val="0000FF"/>
                </a:solidFill>
                <a:latin typeface="Times New Roman" charset="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in IP addressing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 smtClean="0"/>
              <a:t>32 bits are partitioned into a prefix and suffix components</a:t>
            </a:r>
          </a:p>
          <a:p>
            <a:r>
              <a:rPr lang="en-US" dirty="0" smtClean="0"/>
              <a:t>Prefix is the </a:t>
            </a:r>
            <a:r>
              <a:rPr lang="en-US" dirty="0" smtClean="0">
                <a:solidFill>
                  <a:srgbClr val="0000FF"/>
                </a:solidFill>
              </a:rPr>
              <a:t>network </a:t>
            </a:r>
            <a:r>
              <a:rPr lang="en-US" dirty="0" smtClean="0"/>
              <a:t>component; suffix is the </a:t>
            </a:r>
            <a:r>
              <a:rPr lang="en-US" dirty="0" smtClean="0">
                <a:solidFill>
                  <a:srgbClr val="0000FF"/>
                </a:solidFill>
              </a:rPr>
              <a:t>host </a:t>
            </a:r>
            <a:r>
              <a:rPr lang="en-US" dirty="0" smtClean="0"/>
              <a:t>component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CIDR: C</a:t>
            </a:r>
            <a:r>
              <a:rPr lang="en-US" dirty="0" smtClean="0"/>
              <a:t>lassless inter-domain </a:t>
            </a:r>
            <a:r>
              <a:rPr lang="en-US" dirty="0"/>
              <a:t>r</a:t>
            </a:r>
            <a:r>
              <a:rPr lang="en-US" dirty="0" smtClean="0"/>
              <a:t>outing</a:t>
            </a:r>
            <a:endParaRPr lang="en-US" dirty="0"/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Flexible division between network and host addresses</a:t>
            </a:r>
          </a:p>
          <a:p>
            <a:r>
              <a:rPr lang="en-US" dirty="0" smtClean="0"/>
              <a:t>Offers a better tradeoff between size of the routing table and efficient use of the IP address space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CIDR example</a:t>
            </a:r>
            <a:endParaRPr lang="en-US" dirty="0"/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 network has 50 computers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llocate 6 bits for host addresses  (2</a:t>
            </a:r>
            <a:r>
              <a:rPr lang="en-US" baseline="30000" dirty="0" smtClean="0"/>
              <a:t>5</a:t>
            </a:r>
            <a:r>
              <a:rPr lang="en-US" dirty="0" smtClean="0"/>
              <a:t> &lt; 50 &lt; 2</a:t>
            </a:r>
            <a:r>
              <a:rPr lang="en-US" baseline="30000" dirty="0" smtClean="0"/>
              <a:t>6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emaining 32 - 6 = 26 bits as network prefix</a:t>
            </a:r>
          </a:p>
          <a:p>
            <a:r>
              <a:rPr lang="en-US" dirty="0" smtClean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nformally, “slash 26”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128.23.9/26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 smtClean="0"/>
              <a:t>Also known as </a:t>
            </a:r>
            <a:r>
              <a:rPr lang="en-US" dirty="0" smtClean="0">
                <a:solidFill>
                  <a:srgbClr val="0000FF"/>
                </a:solidFill>
              </a:rPr>
              <a:t>subnet mask</a:t>
            </a:r>
            <a:r>
              <a:rPr lang="en-US" dirty="0" smtClean="0"/>
              <a:t> (a group of machines with the same prefix are in the same subnet)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CIDR: Classful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smtClean="0"/>
              <a:t>Three classes</a:t>
            </a:r>
          </a:p>
          <a:p>
            <a:pPr lvl="1"/>
            <a:r>
              <a:rPr lang="en-US" dirty="0" smtClean="0"/>
              <a:t>8-bit network prefix (Class A),</a:t>
            </a:r>
          </a:p>
          <a:p>
            <a:pPr lvl="1"/>
            <a:r>
              <a:rPr lang="en-US" dirty="0" smtClean="0"/>
              <a:t>16-bit network prefix (Class B), or</a:t>
            </a:r>
          </a:p>
          <a:p>
            <a:pPr lvl="1"/>
            <a:r>
              <a:rPr lang="en-US" dirty="0" smtClean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</a:t>
            </a:r>
            <a:r>
              <a:rPr lang="en-US" dirty="0" smtClean="0"/>
              <a:t>is not enough (&lt;500 hosts)</a:t>
            </a:r>
            <a:endParaRPr lang="en-US" dirty="0"/>
          </a:p>
          <a:p>
            <a:pPr marL="742950" lvl="1" indent="-285750"/>
            <a:r>
              <a:rPr lang="en-US" dirty="0" smtClean="0"/>
              <a:t>Instead, </a:t>
            </a:r>
            <a:r>
              <a:rPr lang="en-US" dirty="0"/>
              <a:t>a class B address is </a:t>
            </a:r>
            <a:r>
              <a:rPr lang="en-US" dirty="0" smtClean="0"/>
              <a:t>allocated</a:t>
            </a:r>
            <a:r>
              <a:rPr lang="en-US" dirty="0"/>
              <a:t> </a:t>
            </a:r>
            <a:r>
              <a:rPr lang="en-US" dirty="0" smtClean="0"/>
              <a:t>(~</a:t>
            </a:r>
            <a:r>
              <a:rPr lang="en-US" dirty="0"/>
              <a:t>65K hosts) </a:t>
            </a:r>
          </a:p>
          <a:p>
            <a:pPr marL="1042987" lvl="2" indent="-285750"/>
            <a:r>
              <a:rPr lang="en-US" dirty="0" smtClean="0"/>
              <a:t>Huge </a:t>
            </a:r>
            <a:r>
              <a:rPr lang="en-US" dirty="0"/>
              <a:t>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 smtClean="0"/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done hierarchically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 Corporation for Assigned Names and Numbers (ICANN) gives large blocks to…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Regional Internet Registries, such as the American Registry for Internet Names (ARIN), which give blocks to…</a:t>
            </a:r>
          </a:p>
          <a:p>
            <a:r>
              <a:rPr lang="en-US" dirty="0" smtClean="0"/>
              <a:t>Large institutions (ISPs), which give addresses to…</a:t>
            </a:r>
          </a:p>
          <a:p>
            <a:r>
              <a:rPr lang="en-US" dirty="0" smtClean="0"/>
              <a:t>Individuals and smaller institutions</a:t>
            </a:r>
          </a:p>
          <a:p>
            <a:r>
              <a:rPr lang="en-US" dirty="0" smtClean="0"/>
              <a:t>FAKE Example: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ICANN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 ARIN  AT&amp;T  UMICH  EECS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 smtClean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r>
              <a:rPr lang="en-US" sz="2000" b="0" dirty="0">
                <a:solidFill>
                  <a:schemeClr val="bg1"/>
                </a:solidFill>
              </a:rPr>
              <a:t/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 smtClean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example in more </a:t>
            </a:r>
            <a:r>
              <a:rPr lang="en-US" dirty="0"/>
              <a:t>d</a:t>
            </a:r>
            <a:r>
              <a:rPr lang="en-US" dirty="0" smtClean="0"/>
              <a:t>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ICANN gave ARIN several /8s</a:t>
            </a:r>
            <a:endParaRPr lang="en-US" b="1" dirty="0" smtClean="0"/>
          </a:p>
          <a:p>
            <a:r>
              <a:rPr lang="en-US" dirty="0" smtClean="0"/>
              <a:t>ARIN gave AT&amp;T one /8, </a:t>
            </a:r>
            <a:r>
              <a:rPr lang="en-US" b="1" dirty="0" smtClean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 smtClean="0"/>
              <a:t>AT&amp;T gave UMICH a /16, </a:t>
            </a:r>
            <a:r>
              <a:rPr lang="en-US" b="1" dirty="0" smtClean="0"/>
              <a:t>12.34/16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 smtClean="0">
                <a:solidFill>
                  <a:srgbClr val="D3A600"/>
                </a:solidFill>
              </a:rPr>
              <a:t>00001100</a:t>
            </a:r>
            <a:r>
              <a:rPr lang="en-US" b="1" dirty="0" smtClean="0">
                <a:solidFill>
                  <a:srgbClr val="F47A00"/>
                </a:solidFill>
              </a:rPr>
              <a:t>00100010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dirty="0" smtClean="0"/>
              <a:t>UMICH gave EECS </a:t>
            </a:r>
            <a:r>
              <a:rPr lang="en-US" dirty="0"/>
              <a:t>a </a:t>
            </a:r>
            <a:r>
              <a:rPr lang="en-US" dirty="0" smtClean="0"/>
              <a:t>/24, </a:t>
            </a:r>
            <a:r>
              <a:rPr lang="en-US" b="1" dirty="0" smtClean="0"/>
              <a:t>12.34.56/24</a:t>
            </a:r>
            <a:endParaRPr lang="en-US" b="1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 smtClean="0">
                <a:solidFill>
                  <a:srgbClr val="D3A600"/>
                </a:solidFill>
              </a:rPr>
              <a:t>00001100</a:t>
            </a:r>
            <a:r>
              <a:rPr lang="en-US" b="1" dirty="0" smtClean="0">
                <a:solidFill>
                  <a:srgbClr val="F47A00"/>
                </a:solidFill>
              </a:rPr>
              <a:t>00100010</a:t>
            </a:r>
            <a:r>
              <a:rPr lang="en-US" b="1" dirty="0" smtClean="0">
                <a:solidFill>
                  <a:schemeClr val="tx1"/>
                </a:solidFill>
              </a:rPr>
              <a:t>00111000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EECS gave me specific address </a:t>
            </a:r>
            <a:r>
              <a:rPr lang="en-US" b="1" dirty="0" smtClean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 smtClean="0"/>
              <a:t>Address: </a:t>
            </a:r>
            <a:r>
              <a:rPr lang="en-US" b="1" dirty="0" smtClean="0">
                <a:solidFill>
                  <a:srgbClr val="D3A600"/>
                </a:solidFill>
              </a:rPr>
              <a:t>00001100</a:t>
            </a:r>
            <a:r>
              <a:rPr lang="en-US" b="1" dirty="0" smtClean="0">
                <a:solidFill>
                  <a:srgbClr val="F47A00"/>
                </a:solidFill>
              </a:rPr>
              <a:t>00100010</a:t>
            </a:r>
            <a:r>
              <a:rPr lang="en-US" b="1" dirty="0" smtClean="0">
                <a:solidFill>
                  <a:schemeClr val="tx1"/>
                </a:solidFill>
              </a:rPr>
              <a:t>00111000</a:t>
            </a:r>
            <a:r>
              <a:rPr lang="en-US" b="1" dirty="0" smtClean="0">
                <a:solidFill>
                  <a:srgbClr val="FF0000"/>
                </a:solidFill>
              </a:rPr>
              <a:t>01001110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is hierarchical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 smtClean="0"/>
              <a:t>Hierarchical addresses and routing scalability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allocation only helps routing scalability if allocation matches topological hierarchy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a.c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 smtClean="0">
                <a:latin typeface="+mn-lt"/>
              </a:rPr>
              <a:t>a.b</a:t>
            </a:r>
            <a:r>
              <a:rPr lang="en-US" b="0" dirty="0" smtClean="0">
                <a:latin typeface="+mn-lt"/>
              </a:rPr>
              <a:t>.*.* is this way</a:t>
            </a:r>
            <a:endParaRPr lang="en-US" b="0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+mn-lt"/>
              </a:rPr>
              <a:t>a.*.*.* is this way</a:t>
            </a:r>
            <a:endParaRPr lang="en-US" b="0" dirty="0">
              <a:latin typeface="+mn-lt"/>
            </a:endParaRP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 smtClean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addressing </a:t>
            </a:r>
            <a:r>
              <a:rPr lang="en-US" dirty="0" smtClean="0">
                <a:sym typeface="Wingdings"/>
              </a:rPr>
              <a:t> Scalable</a:t>
            </a:r>
            <a:r>
              <a:rPr lang="en-US" dirty="0" smtClean="0"/>
              <a:t> routing? 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address allocation only helps routing scalability if allocation matches topological hierarchy </a:t>
            </a:r>
          </a:p>
          <a:p>
            <a:r>
              <a:rPr lang="en-US" dirty="0" smtClean="0"/>
              <a:t>May not be able to aggregate addresses for “</a:t>
            </a:r>
            <a:r>
              <a:rPr lang="en-US" dirty="0" smtClean="0">
                <a:solidFill>
                  <a:srgbClr val="0000FF"/>
                </a:solidFill>
              </a:rPr>
              <a:t>multi-homed</a:t>
            </a:r>
            <a:r>
              <a:rPr lang="en-US" dirty="0" smtClean="0"/>
              <a:t>” networks</a:t>
            </a:r>
          </a:p>
          <a:p>
            <a:pPr lvl="1"/>
            <a:r>
              <a:rPr lang="en-US" dirty="0" smtClean="0"/>
              <a:t>A multi-homed network is connected to more than one ASes for fault-tolerance, load balancing, etc.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3 due next week!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AS-level Internet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Internet Inter-Domain Traffic, SIGCOMM,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Border Gateway Protocol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role of policy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we mean by it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hy we need it </a:t>
            </a:r>
          </a:p>
          <a:p>
            <a:r>
              <a:rPr lang="en-US" dirty="0" smtClean="0"/>
              <a:t>Overall approach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our non-trivial changes to DV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structure shapes Inter-domain routing</a:t>
            </a:r>
            <a:endParaRPr lang="en-US" dirty="0"/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ASes want freedom to pick routes based on </a:t>
            </a:r>
            <a:r>
              <a:rPr lang="en-US" dirty="0" smtClean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 smtClean="0"/>
              <a:t>ASes want </a:t>
            </a:r>
            <a:r>
              <a:rPr lang="en-US" dirty="0" smtClean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Topology &amp; policy shaped by inter-AS business relationship</a:t>
            </a:r>
            <a:endParaRPr lang="en-US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basic kinds of relationships between ASes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 smtClean="0"/>
              <a:t>AS A can be AS B’s </a:t>
            </a:r>
            <a:r>
              <a:rPr lang="en-US" dirty="0" smtClean="0">
                <a:solidFill>
                  <a:srgbClr val="0000FF"/>
                </a:solidFill>
              </a:rPr>
              <a:t>peer</a:t>
            </a:r>
            <a:endParaRPr lang="en-US" dirty="0" smtClean="0"/>
          </a:p>
          <a:p>
            <a:r>
              <a:rPr lang="en-US" dirty="0" smtClean="0"/>
              <a:t> Business implications</a:t>
            </a:r>
          </a:p>
          <a:p>
            <a:pPr lvl="1"/>
            <a:r>
              <a:rPr lang="en-US" dirty="0" smtClean="0"/>
              <a:t>Customer pays provider</a:t>
            </a:r>
          </a:p>
          <a:p>
            <a:pPr lvl="1"/>
            <a:r>
              <a:rPr lang="en-US" dirty="0" smtClean="0"/>
              <a:t>Peers don’t pay each other</a:t>
            </a:r>
          </a:p>
          <a:p>
            <a:pPr lvl="2"/>
            <a:r>
              <a:rPr lang="en-US" dirty="0" smtClean="0"/>
              <a:t>Exchange roughly equal traffic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relationships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Arial" charset="0"/>
                <a:ea typeface="+mn-ea"/>
                <a:cs typeface="+mn-cs"/>
              </a:rPr>
              <a:t> Customers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 smtClean="0">
                <a:latin typeface="+mn-lt"/>
                <a:ea typeface="+mn-ea"/>
                <a:cs typeface="+mn-cs"/>
              </a:rPr>
              <a:t> Peers </a:t>
            </a:r>
            <a:r>
              <a:rPr lang="en-US" sz="2400" dirty="0">
                <a:latin typeface="+mn-lt"/>
                <a:ea typeface="+mn-ea"/>
                <a:cs typeface="+mn-cs"/>
              </a:rPr>
              <a:t>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</a:t>
            </a:r>
            <a:r>
              <a:rPr lang="en-US" sz="2400" b="0" i="1" dirty="0" smtClean="0">
                <a:latin typeface="+mn-lt"/>
                <a:ea typeface="+mn-ea"/>
                <a:cs typeface="+mn-cs"/>
              </a:rPr>
              <a:t>implications</a:t>
            </a:r>
            <a:endParaRPr lang="en-US" sz="2400" b="0" i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peer?</a:t>
            </a:r>
            <a:endParaRPr lang="en-US" dirty="0"/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D and E 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Peering saves</a:t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 B </a:t>
            </a:r>
            <a:r>
              <a:rPr lang="en-US" i="1" u="sng" dirty="0" smtClean="0">
                <a:latin typeface="+mn-lt"/>
              </a:rPr>
              <a:t>and</a:t>
            </a:r>
            <a:r>
              <a:rPr lang="en-US" dirty="0" smtClean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smtClean="0">
                <a:latin typeface="Arial" charset="0"/>
                <a:cs typeface="Arial" charset="0"/>
              </a:rPr>
              <a:t>ASes provide “transit” between their customers</a:t>
            </a:r>
          </a:p>
          <a:p>
            <a:r>
              <a:rPr lang="en-US" b="0" kern="0" dirty="0" smtClean="0">
                <a:latin typeface="Arial" charset="0"/>
                <a:cs typeface="Arial" charset="0"/>
              </a:rPr>
              <a:t>Peers do not provide transit between other peers</a:t>
            </a:r>
            <a:endParaRPr lang="en-US" b="0" kern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latin typeface="Arial" charset="0"/>
                <a:cs typeface="Arial" charset="0"/>
              </a:rPr>
              <a:t>An AS only carries traffic to/from its own customers over a peering link</a:t>
            </a:r>
            <a:endParaRPr lang="en-US" b="0" kern="0" dirty="0">
              <a:latin typeface="Arial" charset="0"/>
              <a:cs typeface="Arial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Cu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Peer</a:t>
              </a:r>
              <a:endParaRPr lang="en-US" sz="1800" b="0" dirty="0">
                <a:latin typeface="+mn-lt"/>
              </a:endParaRP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smtClean="0">
                <a:latin typeface="Arial" charset="0"/>
                <a:cs typeface="Arial" charset="0"/>
              </a:rPr>
              <a:t>Routes are “valley” free (more details later)</a:t>
            </a:r>
            <a:endParaRPr lang="en-US" b="0" kern="0" dirty="0">
              <a:latin typeface="Arial" charset="0"/>
              <a:cs typeface="Arial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topology reflects business relationships between ASes</a:t>
            </a:r>
          </a:p>
          <a:p>
            <a:r>
              <a:rPr lang="en-US" dirty="0" smtClean="0"/>
              <a:t>Business relationships between ASes impact which routes are acceptable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Autonomous systems (AS) </a:t>
            </a:r>
            <a:endParaRPr lang="en-US" dirty="0"/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is a network under a single administrative control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over 55,000 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</a:t>
            </a:r>
            <a:r>
              <a:rPr lang="en-US" dirty="0" smtClean="0"/>
              <a:t>/</a:t>
            </a:r>
          </a:p>
          <a:p>
            <a:r>
              <a:rPr lang="en-US" dirty="0" smtClean="0"/>
              <a:t>ASes are sometimes called </a:t>
            </a:r>
            <a:r>
              <a:rPr lang="ja-JP" altLang="en-US" dirty="0" smtClean="0"/>
              <a:t>“</a:t>
            </a:r>
            <a:r>
              <a:rPr lang="en-US" dirty="0" smtClean="0"/>
              <a:t>domains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</a:t>
            </a:r>
            <a:endParaRPr lang="en-US" dirty="0" smtClean="0"/>
          </a:p>
          <a:p>
            <a:r>
              <a:rPr lang="en-US" dirty="0" smtClean="0"/>
              <a:t>Each AS is assigned a unique identifier (ASN)</a:t>
            </a:r>
          </a:p>
          <a:p>
            <a:pPr lvl="1"/>
            <a:r>
              <a:rPr lang="en-US" dirty="0" smtClean="0"/>
              <a:t>E.g., 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hy we need it </a:t>
            </a:r>
          </a:p>
          <a:p>
            <a:r>
              <a:rPr lang="en-US" dirty="0" smtClean="0"/>
              <a:t>Overall approach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our non-trivial changes to DV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Inter-domain routing: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Destinations are IP prefixes (12.0.0.0/8)</a:t>
            </a:r>
          </a:p>
          <a:p>
            <a:r>
              <a:rPr lang="en-US" dirty="0" smtClean="0"/>
              <a:t>Nodes are Autonomous Systems (ASes)</a:t>
            </a:r>
          </a:p>
          <a:p>
            <a:pPr lvl="1"/>
            <a:r>
              <a:rPr lang="en-US" dirty="0" smtClean="0"/>
              <a:t>Internals of each AS are hidden </a:t>
            </a:r>
          </a:p>
          <a:p>
            <a:r>
              <a:rPr lang="en-US" dirty="0" smtClean="0"/>
              <a:t>Links represent both physical links and business relationships</a:t>
            </a:r>
          </a:p>
          <a:p>
            <a:r>
              <a:rPr lang="en-US" dirty="0" smtClean="0"/>
              <a:t>BGP (Border Gateway Protocol) is the Inter-domain routing protocol</a:t>
            </a:r>
          </a:p>
          <a:p>
            <a:pPr lvl="1"/>
            <a:r>
              <a:rPr lang="en-US" dirty="0" smtClean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Basic idea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Each AS </a:t>
            </a:r>
            <a:r>
              <a:rPr lang="en-US" sz="2400" dirty="0" smtClean="0">
                <a:solidFill>
                  <a:srgbClr val="0000FF"/>
                </a:solidFill>
              </a:rPr>
              <a:t>selects</a:t>
            </a:r>
            <a:r>
              <a:rPr lang="en-US" sz="2400" dirty="0" smtClean="0"/>
              <a:t> the </a:t>
            </a:r>
            <a:br>
              <a:rPr lang="en-US" sz="2400" dirty="0" smtClean="0"/>
            </a:br>
            <a:r>
              <a:rPr lang="en-US" sz="2400" dirty="0" smtClean="0"/>
              <a:t>“best” route it hears advertised for a prefix</a:t>
            </a:r>
            <a:endParaRPr lang="en-US" sz="2400" dirty="0"/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 smtClean="0">
                <a:solidFill>
                  <a:schemeClr val="accent2"/>
                </a:solidFill>
              </a:rPr>
              <a:t>An AS advertises </a:t>
            </a:r>
            <a:br>
              <a:rPr lang="en-US" sz="2400" b="0" dirty="0" smtClean="0">
                <a:solidFill>
                  <a:schemeClr val="accent2"/>
                </a:solidFill>
              </a:rPr>
            </a:br>
            <a:r>
              <a:rPr lang="en-US" sz="2400" b="0" dirty="0" smtClean="0">
                <a:solidFill>
                  <a:schemeClr val="accent2"/>
                </a:solidFill>
              </a:rPr>
              <a:t>(“exports”) </a:t>
            </a:r>
            <a:r>
              <a:rPr lang="en-US" sz="2400" b="0" dirty="0" smtClean="0">
                <a:solidFill>
                  <a:srgbClr val="0000FF"/>
                </a:solidFill>
              </a:rPr>
              <a:t>its</a:t>
            </a:r>
            <a:r>
              <a:rPr lang="en-US" sz="2400" b="0" dirty="0" smtClean="0">
                <a:solidFill>
                  <a:schemeClr val="accent2"/>
                </a:solidFill>
              </a:rPr>
              <a:t> best routes </a:t>
            </a:r>
            <a:br>
              <a:rPr lang="en-US" sz="2400" b="0" dirty="0" smtClean="0">
                <a:solidFill>
                  <a:schemeClr val="accent2"/>
                </a:solidFill>
              </a:rPr>
            </a:br>
            <a:r>
              <a:rPr lang="en-US" sz="2400" b="0" dirty="0" smtClean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+mn-lt"/>
              </a:rPr>
              <a:t>You’ve heard this story before!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inspired by Distance-Vector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Per-destination route advertisements </a:t>
            </a:r>
          </a:p>
          <a:p>
            <a:r>
              <a:rPr lang="en-US" dirty="0" smtClean="0"/>
              <a:t>No global sharing of network topology information</a:t>
            </a:r>
          </a:p>
          <a:p>
            <a:r>
              <a:rPr lang="en-US" dirty="0" smtClean="0"/>
              <a:t>Iterative and distributed convergence on paths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r>
              <a:rPr lang="en-US" sz="3600" dirty="0" smtClean="0">
                <a:solidFill>
                  <a:srgbClr val="0000FF"/>
                </a:solidFill>
              </a:rPr>
              <a:t>(1) Not picking shortest-path routes 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selects the best route based on policy, not shortest distance (i.e., least-cost) </a:t>
            </a:r>
          </a:p>
          <a:p>
            <a:r>
              <a:rPr lang="en-US" dirty="0" smtClean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(2) Path-Vector routing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C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B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ea typeface="Arial" charset="0"/>
                    <a:cs typeface="Arial" charset="0"/>
                  </a:rPr>
                  <a:t>A</a:t>
                </a:r>
                <a:endParaRPr lang="en-US" sz="2400" dirty="0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(2) Path-Vector routing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smtClean="0"/>
              <a:t>destination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smtClean="0"/>
              <a:t>destination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Loop avoidance is straightforward (simply discard paths with loops)</a:t>
            </a:r>
          </a:p>
          <a:p>
            <a:pPr lvl="1"/>
            <a:r>
              <a:rPr lang="en-US" dirty="0" smtClean="0"/>
              <a:t>Flexible and expressive policies based on entire path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r>
              <a:rPr lang="en-US" sz="3600" dirty="0" smtClean="0">
                <a:solidFill>
                  <a:srgbClr val="0000FF"/>
                </a:solidFill>
              </a:rPr>
              <a:t>(3) Selective route advertisement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</a:t>
            </a:r>
            <a:r>
              <a:rPr lang="en-US" dirty="0" smtClean="0">
                <a:latin typeface="Arial" charset="0"/>
                <a:cs typeface="Arial" charset="0"/>
                <a:sym typeface="Wingdings"/>
              </a:rPr>
              <a:t>physically connected</a:t>
            </a:r>
            <a:endParaRPr lang="en-US" dirty="0">
              <a:latin typeface="Arial" charset="0"/>
              <a:cs typeface="Arial" charset="0"/>
              <a:sym typeface="Wingdings"/>
            </a:endParaRP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0000FF"/>
                </a:solidFill>
              </a:rPr>
              <a:t>AS-C </a:t>
            </a:r>
            <a:r>
              <a:rPr lang="en-US" sz="2000" dirty="0" smtClean="0">
                <a:solidFill>
                  <a:srgbClr val="0000FF"/>
                </a:solidFill>
              </a:rPr>
              <a:t>does not </a:t>
            </a:r>
            <a:r>
              <a:rPr lang="en-US" sz="2000" smtClean="0">
                <a:solidFill>
                  <a:srgbClr val="0000FF"/>
                </a:solidFill>
              </a:rPr>
              <a:t>want to carry traffic to AS-B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&amp; DV differences: </a:t>
            </a:r>
            <a:br>
              <a:rPr lang="en-US" dirty="0" smtClean="0"/>
            </a:br>
            <a:r>
              <a:rPr lang="en-US" sz="3600" dirty="0" smtClean="0">
                <a:solidFill>
                  <a:srgbClr val="0000FF"/>
                </a:solidFill>
              </a:rPr>
              <a:t>(4) BGP may aggregate routes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</a:t>
            </a:r>
            <a:r>
              <a:rPr lang="en-US" dirty="0" smtClean="0"/>
              <a:t>prefixes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/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+mn-lt"/>
                </a:rPr>
                <a:t>a.*.*.* is this way</a:t>
              </a:r>
              <a:endParaRPr lang="en-US" b="0" dirty="0">
                <a:latin typeface="+mn-lt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</a:t>
            </a:r>
            <a:r>
              <a:rPr lang="en-US" dirty="0" smtClean="0"/>
              <a:t>challenges in inter-domain routing</a:t>
            </a:r>
            <a:endParaRPr lang="en-US" dirty="0"/>
          </a:p>
          <a:p>
            <a:pPr lvl="1"/>
            <a:r>
              <a:rPr lang="en-US" dirty="0" smtClean="0"/>
              <a:t>Scaling (Addressing)</a:t>
            </a:r>
            <a:endParaRPr lang="en-US" dirty="0"/>
          </a:p>
          <a:p>
            <a:pPr lvl="1"/>
            <a:r>
              <a:rPr lang="en-US" dirty="0"/>
              <a:t>Administrative structure </a:t>
            </a:r>
            <a:r>
              <a:rPr lang="en-US" dirty="0" smtClean="0"/>
              <a:t>(BGP)</a:t>
            </a:r>
            <a:endParaRPr lang="en-US" dirty="0"/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Next lecture</a:t>
            </a:r>
            <a:r>
              <a:rPr lang="en-US" dirty="0" smtClean="0"/>
              <a:t>: BGP policies, protocol, and challenges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“Intra-domain” routing: </a:t>
            </a:r>
            <a:br>
              <a:rPr lang="en-US" dirty="0" smtClean="0"/>
            </a:br>
            <a:r>
              <a:rPr lang="en-US" dirty="0" smtClean="0"/>
              <a:t>Within an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Link-State (e.g., OSPF) and Distance-Vector (e.g., RIP)</a:t>
            </a:r>
          </a:p>
          <a:p>
            <a:r>
              <a:rPr lang="en-US" dirty="0" smtClean="0"/>
              <a:t>Primary focus</a:t>
            </a:r>
          </a:p>
          <a:p>
            <a:pPr lvl="1"/>
            <a:r>
              <a:rPr lang="en-US" dirty="0" smtClean="0"/>
              <a:t>Finding least-cost paths</a:t>
            </a:r>
          </a:p>
          <a:p>
            <a:pPr lvl="1"/>
            <a:r>
              <a:rPr lang="en-US" dirty="0" smtClean="0"/>
              <a:t>Fast convergence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“Inter-domain” routing:</a:t>
            </a:r>
            <a:br>
              <a:rPr lang="en-US" dirty="0" smtClean="0"/>
            </a:br>
            <a:r>
              <a:rPr lang="en-US" dirty="0" smtClean="0"/>
              <a:t>Between 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key challenges</a:t>
            </a:r>
          </a:p>
          <a:p>
            <a:pPr lvl="1"/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Administrative structure </a:t>
            </a:r>
          </a:p>
          <a:p>
            <a:pPr lvl="2"/>
            <a:r>
              <a:rPr lang="en-US" dirty="0" smtClean="0"/>
              <a:t>Issues of autonomy, policy, privacy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Addressing (so far)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 smtClean="0"/>
              <a:t>Each host has a unique ID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</a:t>
            </a:r>
            <a:r>
              <a:rPr lang="en-US" dirty="0" smtClean="0"/>
              <a:t>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Forwarding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13,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#4</a:t>
            </a:r>
            <a:endParaRPr lang="en-US" dirty="0"/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/>
                <a:gridCol w="878442"/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#0</a:t>
            </a:r>
            <a:endParaRPr lang="en-US" dirty="0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</a:t>
            </a:r>
            <a:r>
              <a:rPr lang="en-US" sz="1200" smtClean="0"/>
              <a:t>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MIT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NYU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1490453999</TotalTime>
  <Pages>7</Pages>
  <Words>2493</Words>
  <Application>Microsoft Macintosh PowerPoint</Application>
  <PresentationFormat>On-screen Show (4:3)</PresentationFormat>
  <Paragraphs>673</Paragraphs>
  <Slides>59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 Black</vt:lpstr>
      <vt:lpstr>Courier New</vt:lpstr>
      <vt:lpstr>Gill Sans</vt:lpstr>
      <vt:lpstr>Monotype Sorts</vt:lpstr>
      <vt:lpstr>ＭＳ Ｐゴシック</vt:lpstr>
      <vt:lpstr>Tahoma</vt:lpstr>
      <vt:lpstr>Times New Roman</vt:lpstr>
      <vt:lpstr>Wingdings</vt:lpstr>
      <vt:lpstr>ZapfDingbats</vt:lpstr>
      <vt:lpstr>Arial</vt:lpstr>
      <vt:lpstr>dbllineb</vt:lpstr>
      <vt:lpstr>EECS 489 Computer Networks  Winter 2017</vt:lpstr>
      <vt:lpstr>Agenda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5-minute break!</vt:lpstr>
      <vt:lpstr>Announcements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1232</cp:revision>
  <cp:lastPrinted>1999-09-08T17:25:07Z</cp:lastPrinted>
  <dcterms:created xsi:type="dcterms:W3CDTF">2014-01-14T18:15:50Z</dcterms:created>
  <dcterms:modified xsi:type="dcterms:W3CDTF">2017-03-12T15:24:00Z</dcterms:modified>
  <cp:category/>
</cp:coreProperties>
</file>