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8" r:id="rId2"/>
    <p:sldId id="487" r:id="rId3"/>
    <p:sldId id="557" r:id="rId4"/>
    <p:sldId id="558" r:id="rId5"/>
    <p:sldId id="560" r:id="rId6"/>
    <p:sldId id="561" r:id="rId7"/>
    <p:sldId id="592" r:id="rId8"/>
    <p:sldId id="564" r:id="rId9"/>
    <p:sldId id="589" r:id="rId10"/>
    <p:sldId id="590" r:id="rId11"/>
    <p:sldId id="591" r:id="rId12"/>
    <p:sldId id="565" r:id="rId13"/>
    <p:sldId id="566" r:id="rId14"/>
    <p:sldId id="570" r:id="rId15"/>
    <p:sldId id="598" r:id="rId16"/>
    <p:sldId id="569" r:id="rId17"/>
    <p:sldId id="571" r:id="rId18"/>
    <p:sldId id="572" r:id="rId19"/>
    <p:sldId id="573" r:id="rId20"/>
    <p:sldId id="574" r:id="rId21"/>
    <p:sldId id="575" r:id="rId22"/>
    <p:sldId id="593" r:id="rId23"/>
    <p:sldId id="577" r:id="rId24"/>
    <p:sldId id="578" r:id="rId25"/>
    <p:sldId id="594" r:id="rId26"/>
    <p:sldId id="582" r:id="rId27"/>
    <p:sldId id="597" r:id="rId28"/>
    <p:sldId id="596" r:id="rId29"/>
    <p:sldId id="524" r:id="rId30"/>
    <p:sldId id="586" r:id="rId31"/>
    <p:sldId id="602" r:id="rId32"/>
    <p:sldId id="603" r:id="rId33"/>
    <p:sldId id="587" r:id="rId34"/>
    <p:sldId id="527" r:id="rId35"/>
    <p:sldId id="529" r:id="rId36"/>
    <p:sldId id="532" r:id="rId37"/>
    <p:sldId id="533" r:id="rId38"/>
    <p:sldId id="548" r:id="rId39"/>
    <p:sldId id="549" r:id="rId40"/>
    <p:sldId id="550" r:id="rId41"/>
    <p:sldId id="555" r:id="rId42"/>
    <p:sldId id="599" r:id="rId43"/>
    <p:sldId id="600" r:id="rId44"/>
    <p:sldId id="604" r:id="rId45"/>
    <p:sldId id="595" r:id="rId4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3"/>
    <p:restoredTop sz="94643"/>
  </p:normalViewPr>
  <p:slideViewPr>
    <p:cSldViewPr>
      <p:cViewPr varScale="1">
        <p:scale>
          <a:sx n="115" d="100"/>
          <a:sy n="115" d="100"/>
        </p:scale>
        <p:origin x="4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8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59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6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1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3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60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35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37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9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2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99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17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62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548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0E609E-E8D3-7341-9173-2B1EA0EA0FF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1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1990D45-ECB8-7D48-BC53-6AE82CC0A61C}" type="slidenum">
              <a:rPr lang="de-DE" altLang="x-none" sz="1300">
                <a:latin typeface="Times New Roman" charset="0"/>
              </a:rPr>
              <a:pPr/>
              <a:t>35</a:t>
            </a:fld>
            <a:endParaRPr lang="de-DE" altLang="x-none" sz="1300">
              <a:latin typeface="Times New Roman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x-none">
                <a:latin typeface="Times New Roman" charset="0"/>
                <a:ea typeface="ＭＳ Ｐゴシック" charset="-128"/>
              </a:rPr>
              <a:t>Now I</a:t>
            </a:r>
            <a:r>
              <a:rPr lang="en-US" altLang="en-US">
                <a:latin typeface="Times New Roman" charset="0"/>
                <a:ea typeface="ＭＳ Ｐゴシック" charset="-128"/>
              </a:rPr>
              <a:t>’</a:t>
            </a:r>
            <a:r>
              <a:rPr lang="en-US" altLang="x-none">
                <a:latin typeface="Times New Roman" charset="0"/>
                <a:ea typeface="ＭＳ Ｐゴシック" charset="-128"/>
              </a:rPr>
              <a:t>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/>
            <a:fld id="{CB38DDA0-F65C-3F40-AFE7-C77E2CF682DC}" type="slidenum">
              <a:rPr lang="en-US" altLang="x-none" sz="1300">
                <a:latin typeface="Calibri" charset="0"/>
              </a:rPr>
              <a:pPr algn="r"/>
              <a:t>35</a:t>
            </a:fld>
            <a:endParaRPr lang="en-US" altLang="x-none" sz="130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360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7CC25F1-B6FA-4C46-8BF8-28BCD9436861}" type="slidenum">
              <a:rPr lang="en-US" altLang="x-none" sz="1300">
                <a:latin typeface="Times New Roman" charset="0"/>
              </a:rPr>
              <a:pPr/>
              <a:t>37</a:t>
            </a:fld>
            <a:endParaRPr lang="en-US" altLang="x-none" sz="13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57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8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5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6AF786-1F47-0B4B-A763-80AC864C6FF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4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Note: implicit assumption here:</a:t>
            </a:r>
            <a:r>
              <a:rPr lang="en-US" baseline="0" dirty="0" smtClean="0"/>
              <a:t> </a:t>
            </a:r>
            <a:r>
              <a:rPr lang="en-US" dirty="0" smtClean="0"/>
              <a:t>destination</a:t>
            </a:r>
            <a:r>
              <a:rPr lang="en-US" baseline="0" dirty="0" smtClean="0"/>
              <a:t> based forwarding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1296B1-910C-4044-A082-0309C11C1AF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4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20,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</a:t>
            </a:r>
            <a:r>
              <a:rPr lang="en-US" sz="2400" b="0" dirty="0" smtClean="0">
                <a:solidFill>
                  <a:schemeClr val="accent2"/>
                </a:solidFill>
              </a:rPr>
              <a:t>: What if network operator wants to split u-to-z traffic along </a:t>
            </a:r>
            <a:r>
              <a:rPr lang="en-US" sz="2400" b="0" dirty="0" err="1" smtClean="0">
                <a:solidFill>
                  <a:schemeClr val="accent2"/>
                </a:solidFill>
              </a:rPr>
              <a:t>uvwz</a:t>
            </a:r>
            <a:r>
              <a:rPr lang="en-US" sz="2400" b="0" dirty="0" smtClean="0">
                <a:solidFill>
                  <a:schemeClr val="accent2"/>
                </a:solidFill>
              </a:rPr>
              <a:t> and </a:t>
            </a:r>
            <a:r>
              <a:rPr lang="en-US" sz="2400" b="0" dirty="0" err="1" smtClean="0">
                <a:solidFill>
                  <a:schemeClr val="accent2"/>
                </a:solidFill>
              </a:rPr>
              <a:t>uxyz</a:t>
            </a:r>
            <a:r>
              <a:rPr lang="en-US" sz="2400" b="0" dirty="0" smtClean="0">
                <a:solidFill>
                  <a:schemeClr val="accent2"/>
                </a:solidFill>
              </a:rPr>
              <a:t> (load balancing)?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b="0" dirty="0" smtClean="0">
                <a:solidFill>
                  <a:schemeClr val="accent2"/>
                </a:solidFill>
              </a:rPr>
              <a:t>: Can’t do it (or need a new routing algorithm)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v</a:t>
                  </a:r>
                  <a:endParaRPr lang="en-US" sz="24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</a:t>
                  </a:r>
                  <a:endParaRPr lang="en-US" sz="2400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u</a:t>
                  </a:r>
                  <a:endParaRPr lang="en-US" sz="2400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z</a:t>
                  </a:r>
                  <a:endParaRPr lang="en-US" sz="2400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y</a:t>
                  </a:r>
                  <a:endParaRPr lang="en-US" sz="2400" dirty="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endParaRPr lang="en-US" sz="2400" dirty="0"/>
                </a:p>
              </p:txBody>
            </p:sp>
          </p:grpSp>
        </p:grpSp>
      </p:grpSp>
      <p:grpSp>
        <p:nvGrpSpPr>
          <p:cNvPr id="157" name="Group 156"/>
          <p:cNvGrpSpPr/>
          <p:nvPr/>
        </p:nvGrpSpPr>
        <p:grpSpPr>
          <a:xfrm>
            <a:off x="1824193" y="2137617"/>
            <a:ext cx="1838752" cy="1207922"/>
            <a:chOff x="1800839" y="2199110"/>
            <a:chExt cx="1838752" cy="1207922"/>
          </a:xfrm>
        </p:grpSpPr>
        <p:sp>
          <p:nvSpPr>
            <p:cNvPr id="158" name="Freeform 157"/>
            <p:cNvSpPr/>
            <p:nvPr/>
          </p:nvSpPr>
          <p:spPr>
            <a:xfrm>
              <a:off x="1800839" y="2199110"/>
              <a:ext cx="1838752" cy="549777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2341" h="630627">
                  <a:moveTo>
                    <a:pt x="0" y="630627"/>
                  </a:moveTo>
                  <a:lnTo>
                    <a:pt x="818495" y="611670"/>
                  </a:lnTo>
                  <a:lnTo>
                    <a:pt x="1802341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 flipV="1">
              <a:off x="1801588" y="2749626"/>
              <a:ext cx="1741891" cy="657406"/>
            </a:xfrm>
            <a:custGeom>
              <a:avLst/>
              <a:gdLst>
                <a:gd name="connsiteX0" fmla="*/ 0 w 1876665"/>
                <a:gd name="connsiteY0" fmla="*/ 739356 h 739356"/>
                <a:gd name="connsiteX1" fmla="*/ 985723 w 1876665"/>
                <a:gd name="connsiteY1" fmla="*/ 720399 h 739356"/>
                <a:gd name="connsiteX2" fmla="*/ 1876665 w 1876665"/>
                <a:gd name="connsiteY2" fmla="*/ 0 h 739356"/>
                <a:gd name="connsiteX0" fmla="*/ 0 w 1876665"/>
                <a:gd name="connsiteY0" fmla="*/ 739356 h 739356"/>
                <a:gd name="connsiteX1" fmla="*/ 818495 w 1876665"/>
                <a:gd name="connsiteY1" fmla="*/ 720399 h 739356"/>
                <a:gd name="connsiteX2" fmla="*/ 1876665 w 1876665"/>
                <a:gd name="connsiteY2" fmla="*/ 0 h 739356"/>
                <a:gd name="connsiteX0" fmla="*/ 0 w 1802341"/>
                <a:gd name="connsiteY0" fmla="*/ 630627 h 630627"/>
                <a:gd name="connsiteX1" fmla="*/ 818495 w 1802341"/>
                <a:gd name="connsiteY1" fmla="*/ 611670 h 630627"/>
                <a:gd name="connsiteX2" fmla="*/ 1802341 w 1802341"/>
                <a:gd name="connsiteY2" fmla="*/ 0 h 630627"/>
                <a:gd name="connsiteX0" fmla="*/ 0 w 1707398"/>
                <a:gd name="connsiteY0" fmla="*/ 754084 h 754084"/>
                <a:gd name="connsiteX1" fmla="*/ 818495 w 1707398"/>
                <a:gd name="connsiteY1" fmla="*/ 735127 h 754084"/>
                <a:gd name="connsiteX2" fmla="*/ 1707398 w 1707398"/>
                <a:gd name="connsiteY2" fmla="*/ 0 h 754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7398" h="754084">
                  <a:moveTo>
                    <a:pt x="0" y="754084"/>
                  </a:moveTo>
                  <a:lnTo>
                    <a:pt x="818495" y="735127"/>
                  </a:lnTo>
                  <a:lnTo>
                    <a:pt x="1707398" y="0"/>
                  </a:lnTo>
                </a:path>
              </a:pathLst>
            </a:custGeom>
            <a:ln w="50800" cmpd="sng">
              <a:solidFill>
                <a:srgbClr val="D3A600"/>
              </a:solidFill>
              <a:tailEnd type="triangle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4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44898" y="4078636"/>
            <a:ext cx="7417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</a:t>
            </a:r>
            <a:r>
              <a:rPr lang="en-US" sz="2400" b="0" dirty="0" smtClean="0">
                <a:solidFill>
                  <a:schemeClr val="accent2"/>
                </a:solidFill>
              </a:rPr>
              <a:t>: What if w wants to route the two flows differently?</a:t>
            </a:r>
          </a:p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b="0" dirty="0" smtClean="0">
                <a:solidFill>
                  <a:schemeClr val="accent2"/>
                </a:solidFill>
              </a:rPr>
              <a:t>: Can’t do it (with LS or DV)</a:t>
            </a:r>
            <a:endParaRPr lang="en-US" sz="2400" b="0" dirty="0">
              <a:solidFill>
                <a:schemeClr val="accent2"/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943464" y="1405766"/>
            <a:ext cx="6875191" cy="2303338"/>
            <a:chOff x="943464" y="1405766"/>
            <a:chExt cx="6875191" cy="2303338"/>
          </a:xfrm>
        </p:grpSpPr>
        <p:grpSp>
          <p:nvGrpSpPr>
            <p:cNvPr id="161" name="Group 1612"/>
            <p:cNvGrpSpPr>
              <a:grpSpLocks/>
            </p:cNvGrpSpPr>
            <p:nvPr/>
          </p:nvGrpSpPr>
          <p:grpSpPr bwMode="auto">
            <a:xfrm flipH="1">
              <a:off x="943464" y="2441244"/>
              <a:ext cx="855053" cy="655887"/>
              <a:chOff x="2839" y="3501"/>
              <a:chExt cx="755" cy="803"/>
            </a:xfrm>
          </p:grpSpPr>
          <p:pic>
            <p:nvPicPr>
              <p:cNvPr id="303" name="Picture 161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4" name="Freeform 1614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64" name="Freeform 4"/>
            <p:cNvSpPr>
              <a:spLocks/>
            </p:cNvSpPr>
            <p:nvPr/>
          </p:nvSpPr>
          <p:spPr bwMode="auto">
            <a:xfrm>
              <a:off x="2834105" y="2267385"/>
              <a:ext cx="781590" cy="317349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Freeform 35"/>
            <p:cNvSpPr>
              <a:spLocks/>
            </p:cNvSpPr>
            <p:nvPr/>
          </p:nvSpPr>
          <p:spPr bwMode="auto">
            <a:xfrm>
              <a:off x="5254292" y="2313451"/>
              <a:ext cx="2285" cy="890624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Freeform 36"/>
            <p:cNvSpPr>
              <a:spLocks/>
            </p:cNvSpPr>
            <p:nvPr/>
          </p:nvSpPr>
          <p:spPr bwMode="auto">
            <a:xfrm>
              <a:off x="3670544" y="2323688"/>
              <a:ext cx="2285" cy="91621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Freeform 37"/>
            <p:cNvSpPr>
              <a:spLocks/>
            </p:cNvSpPr>
            <p:nvPr/>
          </p:nvSpPr>
          <p:spPr bwMode="auto">
            <a:xfrm>
              <a:off x="4017205" y="2298095"/>
              <a:ext cx="1182239" cy="1038973"/>
            </a:xfrm>
            <a:custGeom>
              <a:avLst/>
              <a:gdLst>
                <a:gd name="T0" fmla="*/ 0 w 378"/>
                <a:gd name="T1" fmla="*/ 142610238 h 174"/>
                <a:gd name="T2" fmla="*/ 8951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Freeform 38"/>
            <p:cNvSpPr>
              <a:spLocks/>
            </p:cNvSpPr>
            <p:nvPr/>
          </p:nvSpPr>
          <p:spPr bwMode="auto">
            <a:xfrm>
              <a:off x="5617663" y="2891845"/>
              <a:ext cx="836439" cy="460668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Freeform 39"/>
            <p:cNvSpPr>
              <a:spLocks/>
            </p:cNvSpPr>
            <p:nvPr/>
          </p:nvSpPr>
          <p:spPr bwMode="auto">
            <a:xfrm flipV="1">
              <a:off x="4022465" y="3327268"/>
              <a:ext cx="908330" cy="45719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40"/>
            <p:cNvSpPr>
              <a:spLocks/>
            </p:cNvSpPr>
            <p:nvPr/>
          </p:nvSpPr>
          <p:spPr bwMode="auto">
            <a:xfrm>
              <a:off x="2710696" y="2820186"/>
              <a:ext cx="630757" cy="45043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41"/>
            <p:cNvSpPr>
              <a:spLocks/>
            </p:cNvSpPr>
            <p:nvPr/>
          </p:nvSpPr>
          <p:spPr bwMode="auto">
            <a:xfrm>
              <a:off x="4047627" y="2195725"/>
              <a:ext cx="836439" cy="1706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Freeform 42"/>
            <p:cNvSpPr>
              <a:spLocks/>
            </p:cNvSpPr>
            <p:nvPr/>
          </p:nvSpPr>
          <p:spPr bwMode="auto">
            <a:xfrm>
              <a:off x="5572253" y="2248471"/>
              <a:ext cx="922986" cy="397685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Freeform 43"/>
            <p:cNvSpPr>
              <a:spLocks/>
            </p:cNvSpPr>
            <p:nvPr/>
          </p:nvSpPr>
          <p:spPr bwMode="auto">
            <a:xfrm>
              <a:off x="2580431" y="1458657"/>
              <a:ext cx="2536740" cy="1100484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62"/>
            <p:cNvSpPr txBox="1">
              <a:spLocks noChangeArrowheads="1"/>
            </p:cNvSpPr>
            <p:nvPr/>
          </p:nvSpPr>
          <p:spPr bwMode="auto">
            <a:xfrm>
              <a:off x="2822678" y="2178663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5" name="Text Box 63"/>
            <p:cNvSpPr txBox="1">
              <a:spLocks noChangeArrowheads="1"/>
            </p:cNvSpPr>
            <p:nvPr/>
          </p:nvSpPr>
          <p:spPr bwMode="auto">
            <a:xfrm>
              <a:off x="3617981" y="255231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76" name="Text Box 64"/>
            <p:cNvSpPr txBox="1">
              <a:spLocks noChangeArrowheads="1"/>
            </p:cNvSpPr>
            <p:nvPr/>
          </p:nvSpPr>
          <p:spPr bwMode="auto">
            <a:xfrm>
              <a:off x="2623853" y="2915732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7" name="Text Box 65"/>
            <p:cNvSpPr txBox="1">
              <a:spLocks noChangeArrowheads="1"/>
            </p:cNvSpPr>
            <p:nvPr/>
          </p:nvSpPr>
          <p:spPr bwMode="auto">
            <a:xfrm>
              <a:off x="4495556" y="2710990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78" name="Text Box 66"/>
            <p:cNvSpPr txBox="1">
              <a:spLocks noChangeArrowheads="1"/>
            </p:cNvSpPr>
            <p:nvPr/>
          </p:nvSpPr>
          <p:spPr bwMode="auto">
            <a:xfrm>
              <a:off x="4351579" y="331497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79" name="Text Box 67"/>
            <p:cNvSpPr txBox="1">
              <a:spLocks noChangeArrowheads="1"/>
            </p:cNvSpPr>
            <p:nvPr/>
          </p:nvSpPr>
          <p:spPr bwMode="auto">
            <a:xfrm>
              <a:off x="5174305" y="2583027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80" name="Text Box 68"/>
            <p:cNvSpPr txBox="1">
              <a:spLocks noChangeArrowheads="1"/>
            </p:cNvSpPr>
            <p:nvPr/>
          </p:nvSpPr>
          <p:spPr bwMode="auto">
            <a:xfrm>
              <a:off x="5997032" y="3033458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81" name="Text Box 69"/>
            <p:cNvSpPr txBox="1">
              <a:spLocks noChangeArrowheads="1"/>
            </p:cNvSpPr>
            <p:nvPr/>
          </p:nvSpPr>
          <p:spPr bwMode="auto">
            <a:xfrm>
              <a:off x="5935327" y="2117241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82" name="Text Box 70"/>
            <p:cNvSpPr txBox="1">
              <a:spLocks noChangeArrowheads="1"/>
            </p:cNvSpPr>
            <p:nvPr/>
          </p:nvSpPr>
          <p:spPr bwMode="auto">
            <a:xfrm>
              <a:off x="4255594" y="1861315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83" name="Text Box 71"/>
            <p:cNvSpPr txBox="1">
              <a:spLocks noChangeArrowheads="1"/>
            </p:cNvSpPr>
            <p:nvPr/>
          </p:nvSpPr>
          <p:spPr bwMode="auto">
            <a:xfrm>
              <a:off x="3453435" y="1405766"/>
              <a:ext cx="447929" cy="394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grpSp>
          <p:nvGrpSpPr>
            <p:cNvPr id="184" name="Group 1507"/>
            <p:cNvGrpSpPr>
              <a:grpSpLocks/>
            </p:cNvGrpSpPr>
            <p:nvPr/>
          </p:nvGrpSpPr>
          <p:grpSpPr bwMode="auto">
            <a:xfrm>
              <a:off x="7391175" y="2426604"/>
              <a:ext cx="427480" cy="711995"/>
              <a:chOff x="4140" y="429"/>
              <a:chExt cx="1425" cy="2396"/>
            </a:xfrm>
          </p:grpSpPr>
          <p:sp>
            <p:nvSpPr>
              <p:cNvPr id="271" name="Freeform 150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2" name="Rectangle 1509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" name="Freeform 151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4" name="Freeform 151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5" name="Rectangle 1512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6" name="Group 151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01" name="AutoShape 1514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2" name="AutoShape 1515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7" name="Rectangle 1516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8" name="Group 151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99" name="AutoShape 1518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AutoShape 1519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Rectangle 1520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0" name="Rectangle 1521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1" name="Group 152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97" name="AutoShape 1523"/>
                <p:cNvSpPr>
                  <a:spLocks noChangeArrowheads="1"/>
                </p:cNvSpPr>
                <p:nvPr/>
              </p:nvSpPr>
              <p:spPr bwMode="auto">
                <a:xfrm>
                  <a:off x="618" y="2579"/>
                  <a:ext cx="720" cy="13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8" name="AutoShape 1524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2" name="Freeform 152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3" name="Group 152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95" name="AutoShape 152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AutoShape 1528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4" name="Rectangle 1529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5" name="Freeform 153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153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Oval 1532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Freeform 153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AutoShape 1534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0" name="AutoShape 1535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1" name="Oval 1536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Oval 1537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FF0000"/>
                  </a:solidFill>
                  <a:cs typeface="Arial" charset="0"/>
                </a:endParaRPr>
              </a:p>
            </p:txBody>
          </p:sp>
          <p:sp>
            <p:nvSpPr>
              <p:cNvPr id="293" name="Oval 1538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4" name="Rectangle 1539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85" name="Straight Connector 184"/>
            <p:cNvCxnSpPr/>
            <p:nvPr/>
          </p:nvCxnSpPr>
          <p:spPr bwMode="auto">
            <a:xfrm>
              <a:off x="1682405" y="2744686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Straight Connector 185"/>
            <p:cNvCxnSpPr/>
            <p:nvPr/>
          </p:nvCxnSpPr>
          <p:spPr bwMode="auto">
            <a:xfrm>
              <a:off x="6895267" y="2779855"/>
              <a:ext cx="52677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Group 186"/>
            <p:cNvGrpSpPr/>
            <p:nvPr/>
          </p:nvGrpSpPr>
          <p:grpSpPr>
            <a:xfrm>
              <a:off x="3414626" y="1982945"/>
              <a:ext cx="687402" cy="571677"/>
              <a:chOff x="1736090" y="2893762"/>
              <a:chExt cx="565150" cy="413310"/>
            </a:xfrm>
          </p:grpSpPr>
          <p:grpSp>
            <p:nvGrpSpPr>
              <p:cNvPr id="2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62" name="Oval 2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4" name="Oval 2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65" name="Freeform 2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6" name="Freeform 2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7" name="Freeform 2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8" name="Freeform 2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69" name="Straight Connector 268"/>
                <p:cNvCxnSpPr>
                  <a:endCxn id="2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258"/>
              <p:cNvGrpSpPr/>
              <p:nvPr/>
            </p:nvGrpSpPr>
            <p:grpSpPr>
              <a:xfrm>
                <a:off x="1844715" y="2907714"/>
                <a:ext cx="356365" cy="399358"/>
                <a:chOff x="741398" y="1743005"/>
                <a:chExt cx="356365" cy="399358"/>
              </a:xfrm>
            </p:grpSpPr>
            <p:sp>
              <p:nvSpPr>
                <p:cNvPr id="260" name="Oval 259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1" name="TextBox 260"/>
                <p:cNvSpPr txBox="1"/>
                <p:nvPr/>
              </p:nvSpPr>
              <p:spPr>
                <a:xfrm>
                  <a:off x="783895" y="1743005"/>
                  <a:ext cx="288887" cy="3993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v</a:t>
                  </a:r>
                  <a:endParaRPr lang="en-US" sz="2400" dirty="0"/>
                </a:p>
              </p:txBody>
            </p:sp>
          </p:grpSp>
        </p:grpSp>
        <p:grpSp>
          <p:nvGrpSpPr>
            <p:cNvPr id="188" name="Group 187"/>
            <p:cNvGrpSpPr/>
            <p:nvPr/>
          </p:nvGrpSpPr>
          <p:grpSpPr>
            <a:xfrm>
              <a:off x="4888811" y="1979830"/>
              <a:ext cx="687402" cy="480963"/>
              <a:chOff x="1736090" y="2893762"/>
              <a:chExt cx="565150" cy="347726"/>
            </a:xfrm>
          </p:grpSpPr>
          <p:grpSp>
            <p:nvGrpSpPr>
              <p:cNvPr id="2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49" name="Oval 2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1" name="Oval 2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52" name="Freeform 2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3" name="Freeform 2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4" name="Freeform 2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5" name="Freeform 2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56" name="Straight Connector 255"/>
                <p:cNvCxnSpPr>
                  <a:endCxn id="2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/>
              <p:cNvGrpSpPr/>
              <p:nvPr/>
            </p:nvGrpSpPr>
            <p:grpSpPr>
              <a:xfrm>
                <a:off x="1844715" y="2907714"/>
                <a:ext cx="378664" cy="333774"/>
                <a:chOff x="741398" y="1743005"/>
                <a:chExt cx="378664" cy="333774"/>
              </a:xfrm>
            </p:grpSpPr>
            <p:sp>
              <p:nvSpPr>
                <p:cNvPr id="247" name="Oval 246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8" name="TextBox 247"/>
                <p:cNvSpPr txBox="1"/>
                <p:nvPr/>
              </p:nvSpPr>
              <p:spPr>
                <a:xfrm>
                  <a:off x="767915" y="1743005"/>
                  <a:ext cx="352147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w</a:t>
                  </a:r>
                  <a:endParaRPr lang="en-US" sz="2400" dirty="0"/>
                </a:p>
              </p:txBody>
            </p:sp>
          </p:grpSp>
        </p:grpSp>
        <p:grpSp>
          <p:nvGrpSpPr>
            <p:cNvPr id="189" name="Group 188"/>
            <p:cNvGrpSpPr/>
            <p:nvPr/>
          </p:nvGrpSpPr>
          <p:grpSpPr>
            <a:xfrm>
              <a:off x="2206359" y="2517647"/>
              <a:ext cx="687402" cy="480963"/>
              <a:chOff x="1736090" y="2893762"/>
              <a:chExt cx="565150" cy="347726"/>
            </a:xfrm>
          </p:grpSpPr>
          <p:grpSp>
            <p:nvGrpSpPr>
              <p:cNvPr id="232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36" name="Oval 235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38" name="Oval 237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39" name="Freeform 238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0" name="Freeform 239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1" name="Freeform 240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42" name="Freeform 241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43" name="Straight Connector 242"/>
                <p:cNvCxnSpPr>
                  <a:endCxn id="23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34" name="Oval 233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5" name="TextBox 234"/>
                <p:cNvSpPr txBox="1"/>
                <p:nvPr/>
              </p:nvSpPr>
              <p:spPr>
                <a:xfrm>
                  <a:off x="783895" y="1743005"/>
                  <a:ext cx="29255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u</a:t>
                  </a:r>
                  <a:endParaRPr lang="en-US" sz="2400" dirty="0"/>
                </a:p>
              </p:txBody>
            </p:sp>
          </p:grpSp>
        </p:grpSp>
        <p:grpSp>
          <p:nvGrpSpPr>
            <p:cNvPr id="190" name="Group 189"/>
            <p:cNvGrpSpPr/>
            <p:nvPr/>
          </p:nvGrpSpPr>
          <p:grpSpPr>
            <a:xfrm>
              <a:off x="6285253" y="2579331"/>
              <a:ext cx="687402" cy="480963"/>
              <a:chOff x="1736090" y="2893762"/>
              <a:chExt cx="565150" cy="347726"/>
            </a:xfrm>
          </p:grpSpPr>
          <p:grpSp>
            <p:nvGrpSpPr>
              <p:cNvPr id="219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23" name="Oval 222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5" name="Oval 224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26" name="Freeform 225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7" name="Freeform 226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8" name="Freeform 227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29" name="Freeform 228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30" name="Straight Connector 229"/>
                <p:cNvCxnSpPr>
                  <a:endCxn id="225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21" name="Oval 220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2" name="TextBox 221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z</a:t>
                  </a:r>
                  <a:endParaRPr lang="en-US" sz="2400" dirty="0"/>
                </a:p>
              </p:txBody>
            </p:sp>
          </p:grpSp>
        </p:grpSp>
        <p:grpSp>
          <p:nvGrpSpPr>
            <p:cNvPr id="191" name="Group 190"/>
            <p:cNvGrpSpPr/>
            <p:nvPr/>
          </p:nvGrpSpPr>
          <p:grpSpPr>
            <a:xfrm>
              <a:off x="4927962" y="3152913"/>
              <a:ext cx="687402" cy="480963"/>
              <a:chOff x="1736090" y="2893762"/>
              <a:chExt cx="565150" cy="347726"/>
            </a:xfrm>
          </p:grpSpPr>
          <p:grpSp>
            <p:nvGrpSpPr>
              <p:cNvPr id="206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210" name="Oval 209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2" name="Oval 211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13" name="Freeform 212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4" name="Freeform 213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5" name="Freeform 214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16" name="Freeform 215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17" name="Straight Connector 216"/>
                <p:cNvCxnSpPr>
                  <a:endCxn id="21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7" name="Group 206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208" name="Oval 207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y</a:t>
                  </a:r>
                  <a:endParaRPr lang="en-US" sz="2400" dirty="0"/>
                </a:p>
              </p:txBody>
            </p:sp>
          </p:grpSp>
        </p:grpSp>
        <p:grpSp>
          <p:nvGrpSpPr>
            <p:cNvPr id="192" name="Group 191"/>
            <p:cNvGrpSpPr/>
            <p:nvPr/>
          </p:nvGrpSpPr>
          <p:grpSpPr>
            <a:xfrm>
              <a:off x="3337414" y="3136841"/>
              <a:ext cx="687402" cy="480963"/>
              <a:chOff x="1736090" y="2893762"/>
              <a:chExt cx="565150" cy="347726"/>
            </a:xfrm>
          </p:grpSpPr>
          <p:grpSp>
            <p:nvGrpSpPr>
              <p:cNvPr id="193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97" name="Oval 196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" name="Freeform 199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" name="Freeform 200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" name="Freeform 201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" name="Freeform 202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4" name="Straight Connector 203"/>
                <p:cNvCxnSpPr>
                  <a:endCxn id="19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1844715" y="2907714"/>
                <a:ext cx="356365" cy="333774"/>
                <a:chOff x="741398" y="1743005"/>
                <a:chExt cx="356365" cy="333774"/>
              </a:xfrm>
            </p:grpSpPr>
            <p:sp>
              <p:nvSpPr>
                <p:cNvPr id="195" name="Oval 194"/>
                <p:cNvSpPr/>
                <p:nvPr/>
              </p:nvSpPr>
              <p:spPr bwMode="auto">
                <a:xfrm>
                  <a:off x="741398" y="1850752"/>
                  <a:ext cx="356365" cy="168450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783895" y="1743005"/>
                  <a:ext cx="278343" cy="333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/>
                    <a:t>x</a:t>
                  </a:r>
                  <a:endParaRPr lang="en-US" sz="2400" dirty="0"/>
                </a:p>
              </p:txBody>
            </p:sp>
          </p:grpSp>
        </p:grpSp>
      </p:grpSp>
      <p:sp>
        <p:nvSpPr>
          <p:cNvPr id="150" name="Freeform 149"/>
          <p:cNvSpPr/>
          <p:nvPr/>
        </p:nvSpPr>
        <p:spPr>
          <a:xfrm>
            <a:off x="1781883" y="2123278"/>
            <a:ext cx="4644270" cy="644565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337821 w 1802341"/>
              <a:gd name="connsiteY2" fmla="*/ 260949 h 630627"/>
              <a:gd name="connsiteX3" fmla="*/ 1802341 w 1802341"/>
              <a:gd name="connsiteY3" fmla="*/ 0 h 630627"/>
              <a:gd name="connsiteX0" fmla="*/ 0 w 3381711"/>
              <a:gd name="connsiteY0" fmla="*/ 717610 h 717610"/>
              <a:gd name="connsiteX1" fmla="*/ 818495 w 3381711"/>
              <a:gd name="connsiteY1" fmla="*/ 698653 h 717610"/>
              <a:gd name="connsiteX2" fmla="*/ 1337821 w 3381711"/>
              <a:gd name="connsiteY2" fmla="*/ 347932 h 717610"/>
              <a:gd name="connsiteX3" fmla="*/ 3381711 w 3381711"/>
              <a:gd name="connsiteY3" fmla="*/ 0 h 717610"/>
              <a:gd name="connsiteX0" fmla="*/ 0 w 3381711"/>
              <a:gd name="connsiteY0" fmla="*/ 717611 h 717611"/>
              <a:gd name="connsiteX1" fmla="*/ 818495 w 3381711"/>
              <a:gd name="connsiteY1" fmla="*/ 698654 h 717611"/>
              <a:gd name="connsiteX2" fmla="*/ 1765180 w 3381711"/>
              <a:gd name="connsiteY2" fmla="*/ 0 h 717611"/>
              <a:gd name="connsiteX3" fmla="*/ 3381711 w 3381711"/>
              <a:gd name="connsiteY3" fmla="*/ 1 h 717611"/>
              <a:gd name="connsiteX0" fmla="*/ 0 w 3381711"/>
              <a:gd name="connsiteY0" fmla="*/ 739355 h 739355"/>
              <a:gd name="connsiteX1" fmla="*/ 818495 w 3381711"/>
              <a:gd name="connsiteY1" fmla="*/ 720398 h 739355"/>
              <a:gd name="connsiteX2" fmla="*/ 1765180 w 3381711"/>
              <a:gd name="connsiteY2" fmla="*/ 21744 h 739355"/>
              <a:gd name="connsiteX3" fmla="*/ 2935773 w 3381711"/>
              <a:gd name="connsiteY3" fmla="*/ 0 h 739355"/>
              <a:gd name="connsiteX4" fmla="*/ 3381711 w 3381711"/>
              <a:gd name="connsiteY4" fmla="*/ 21745 h 739355"/>
              <a:gd name="connsiteX0" fmla="*/ 0 w 4533723"/>
              <a:gd name="connsiteY0" fmla="*/ 739355 h 739355"/>
              <a:gd name="connsiteX1" fmla="*/ 818495 w 4533723"/>
              <a:gd name="connsiteY1" fmla="*/ 720398 h 739355"/>
              <a:gd name="connsiteX2" fmla="*/ 1765180 w 4533723"/>
              <a:gd name="connsiteY2" fmla="*/ 21744 h 739355"/>
              <a:gd name="connsiteX3" fmla="*/ 2935773 w 4533723"/>
              <a:gd name="connsiteY3" fmla="*/ 0 h 739355"/>
              <a:gd name="connsiteX4" fmla="*/ 4533723 w 4533723"/>
              <a:gd name="connsiteY4" fmla="*/ 674118 h 739355"/>
              <a:gd name="connsiteX0" fmla="*/ 0 w 4533723"/>
              <a:gd name="connsiteY0" fmla="*/ 717611 h 717611"/>
              <a:gd name="connsiteX1" fmla="*/ 818495 w 4533723"/>
              <a:gd name="connsiteY1" fmla="*/ 698654 h 717611"/>
              <a:gd name="connsiteX2" fmla="*/ 1765180 w 4533723"/>
              <a:gd name="connsiteY2" fmla="*/ 0 h 717611"/>
              <a:gd name="connsiteX3" fmla="*/ 3325971 w 4533723"/>
              <a:gd name="connsiteY3" fmla="*/ 1 h 717611"/>
              <a:gd name="connsiteX4" fmla="*/ 4533723 w 4533723"/>
              <a:gd name="connsiteY4" fmla="*/ 652374 h 717611"/>
              <a:gd name="connsiteX0" fmla="*/ 0 w 4533723"/>
              <a:gd name="connsiteY0" fmla="*/ 717610 h 717610"/>
              <a:gd name="connsiteX1" fmla="*/ 818495 w 4533723"/>
              <a:gd name="connsiteY1" fmla="*/ 698653 h 717610"/>
              <a:gd name="connsiteX2" fmla="*/ 1858085 w 4533723"/>
              <a:gd name="connsiteY2" fmla="*/ 21745 h 717610"/>
              <a:gd name="connsiteX3" fmla="*/ 3325971 w 4533723"/>
              <a:gd name="connsiteY3" fmla="*/ 0 h 717610"/>
              <a:gd name="connsiteX4" fmla="*/ 4533723 w 4533723"/>
              <a:gd name="connsiteY4" fmla="*/ 652373 h 717610"/>
              <a:gd name="connsiteX0" fmla="*/ 0 w 4533723"/>
              <a:gd name="connsiteY0" fmla="*/ 739356 h 739356"/>
              <a:gd name="connsiteX1" fmla="*/ 818495 w 4533723"/>
              <a:gd name="connsiteY1" fmla="*/ 720399 h 739356"/>
              <a:gd name="connsiteX2" fmla="*/ 1802342 w 4533723"/>
              <a:gd name="connsiteY2" fmla="*/ 0 h 739356"/>
              <a:gd name="connsiteX3" fmla="*/ 3325971 w 4533723"/>
              <a:gd name="connsiteY3" fmla="*/ 21746 h 739356"/>
              <a:gd name="connsiteX4" fmla="*/ 4533723 w 4533723"/>
              <a:gd name="connsiteY4" fmla="*/ 674119 h 739356"/>
              <a:gd name="connsiteX0" fmla="*/ 0 w 4552304"/>
              <a:gd name="connsiteY0" fmla="*/ 652373 h 720399"/>
              <a:gd name="connsiteX1" fmla="*/ 837076 w 4552304"/>
              <a:gd name="connsiteY1" fmla="*/ 720399 h 720399"/>
              <a:gd name="connsiteX2" fmla="*/ 1820923 w 4552304"/>
              <a:gd name="connsiteY2" fmla="*/ 0 h 720399"/>
              <a:gd name="connsiteX3" fmla="*/ 3344552 w 4552304"/>
              <a:gd name="connsiteY3" fmla="*/ 21746 h 720399"/>
              <a:gd name="connsiteX4" fmla="*/ 4552304 w 4552304"/>
              <a:gd name="connsiteY4" fmla="*/ 674119 h 720399"/>
              <a:gd name="connsiteX0" fmla="*/ 0 w 4552304"/>
              <a:gd name="connsiteY0" fmla="*/ 739355 h 739355"/>
              <a:gd name="connsiteX1" fmla="*/ 837076 w 4552304"/>
              <a:gd name="connsiteY1" fmla="*/ 720399 h 739355"/>
              <a:gd name="connsiteX2" fmla="*/ 1820923 w 4552304"/>
              <a:gd name="connsiteY2" fmla="*/ 0 h 739355"/>
              <a:gd name="connsiteX3" fmla="*/ 3344552 w 4552304"/>
              <a:gd name="connsiteY3" fmla="*/ 21746 h 739355"/>
              <a:gd name="connsiteX4" fmla="*/ 4552304 w 4552304"/>
              <a:gd name="connsiteY4" fmla="*/ 674119 h 7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2304" h="739355">
                <a:moveTo>
                  <a:pt x="0" y="739355"/>
                </a:moveTo>
                <a:lnTo>
                  <a:pt x="837076" y="720399"/>
                </a:lnTo>
                <a:lnTo>
                  <a:pt x="1820923" y="0"/>
                </a:lnTo>
                <a:lnTo>
                  <a:pt x="3344552" y="21746"/>
                </a:lnTo>
                <a:lnTo>
                  <a:pt x="4552304" y="674119"/>
                </a:lnTo>
              </a:path>
            </a:pathLst>
          </a:custGeom>
          <a:ln w="76200" cmpd="sng">
            <a:solidFill>
              <a:srgbClr val="D3A6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 flipV="1">
            <a:off x="3810198" y="2367837"/>
            <a:ext cx="2747318" cy="1595090"/>
          </a:xfrm>
          <a:custGeom>
            <a:avLst/>
            <a:gdLst>
              <a:gd name="connsiteX0" fmla="*/ 0 w 1876665"/>
              <a:gd name="connsiteY0" fmla="*/ 739356 h 739356"/>
              <a:gd name="connsiteX1" fmla="*/ 985723 w 1876665"/>
              <a:gd name="connsiteY1" fmla="*/ 720399 h 739356"/>
              <a:gd name="connsiteX2" fmla="*/ 1876665 w 1876665"/>
              <a:gd name="connsiteY2" fmla="*/ 0 h 739356"/>
              <a:gd name="connsiteX0" fmla="*/ 0 w 1876665"/>
              <a:gd name="connsiteY0" fmla="*/ 739356 h 739356"/>
              <a:gd name="connsiteX1" fmla="*/ 818495 w 1876665"/>
              <a:gd name="connsiteY1" fmla="*/ 720399 h 739356"/>
              <a:gd name="connsiteX2" fmla="*/ 1876665 w 1876665"/>
              <a:gd name="connsiteY2" fmla="*/ 0 h 739356"/>
              <a:gd name="connsiteX0" fmla="*/ 0 w 1802341"/>
              <a:gd name="connsiteY0" fmla="*/ 630627 h 630627"/>
              <a:gd name="connsiteX1" fmla="*/ 818495 w 1802341"/>
              <a:gd name="connsiteY1" fmla="*/ 611670 h 630627"/>
              <a:gd name="connsiteX2" fmla="*/ 1802341 w 1802341"/>
              <a:gd name="connsiteY2" fmla="*/ 0 h 630627"/>
              <a:gd name="connsiteX0" fmla="*/ 0 w 1707398"/>
              <a:gd name="connsiteY0" fmla="*/ 754084 h 754084"/>
              <a:gd name="connsiteX1" fmla="*/ 818495 w 1707398"/>
              <a:gd name="connsiteY1" fmla="*/ 735127 h 754084"/>
              <a:gd name="connsiteX2" fmla="*/ 1707398 w 1707398"/>
              <a:gd name="connsiteY2" fmla="*/ 0 h 754084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707398 w 1707398"/>
              <a:gd name="connsiteY3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707398 w 1707398"/>
              <a:gd name="connsiteY4" fmla="*/ 0 h 754932"/>
              <a:gd name="connsiteX0" fmla="*/ 0 w 1707398"/>
              <a:gd name="connsiteY0" fmla="*/ 754084 h 754932"/>
              <a:gd name="connsiteX1" fmla="*/ 445208 w 1707398"/>
              <a:gd name="connsiteY1" fmla="*/ 754932 h 754932"/>
              <a:gd name="connsiteX2" fmla="*/ 818495 w 1707398"/>
              <a:gd name="connsiteY2" fmla="*/ 735127 h 754932"/>
              <a:gd name="connsiteX3" fmla="*/ 1039794 w 1707398"/>
              <a:gd name="connsiteY3" fmla="*/ 537472 h 754932"/>
              <a:gd name="connsiteX4" fmla="*/ 1448573 w 1707398"/>
              <a:gd name="connsiteY4" fmla="*/ 233032 h 754932"/>
              <a:gd name="connsiteX5" fmla="*/ 1707398 w 1707398"/>
              <a:gd name="connsiteY5" fmla="*/ 0 h 754932"/>
              <a:gd name="connsiteX0" fmla="*/ 0 w 1707398"/>
              <a:gd name="connsiteY0" fmla="*/ 754084 h 1233339"/>
              <a:gd name="connsiteX1" fmla="*/ 17848 w 1707398"/>
              <a:gd name="connsiteY1" fmla="*/ 1233339 h 1233339"/>
              <a:gd name="connsiteX2" fmla="*/ 818495 w 1707398"/>
              <a:gd name="connsiteY2" fmla="*/ 735127 h 1233339"/>
              <a:gd name="connsiteX3" fmla="*/ 1039794 w 1707398"/>
              <a:gd name="connsiteY3" fmla="*/ 537472 h 1233339"/>
              <a:gd name="connsiteX4" fmla="*/ 1448573 w 1707398"/>
              <a:gd name="connsiteY4" fmla="*/ 233032 h 1233339"/>
              <a:gd name="connsiteX5" fmla="*/ 1707398 w 1707398"/>
              <a:gd name="connsiteY5" fmla="*/ 0 h 1233339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039794 w 1707398"/>
              <a:gd name="connsiteY3" fmla="*/ 537472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1707398"/>
              <a:gd name="connsiteY0" fmla="*/ 754084 h 2518282"/>
              <a:gd name="connsiteX1" fmla="*/ 17848 w 1707398"/>
              <a:gd name="connsiteY1" fmla="*/ 1233339 h 2518282"/>
              <a:gd name="connsiteX2" fmla="*/ 1487404 w 1707398"/>
              <a:gd name="connsiteY2" fmla="*/ 2518282 h 2518282"/>
              <a:gd name="connsiteX3" fmla="*/ 1429991 w 1707398"/>
              <a:gd name="connsiteY3" fmla="*/ 1255084 h 2518282"/>
              <a:gd name="connsiteX4" fmla="*/ 1448573 w 1707398"/>
              <a:gd name="connsiteY4" fmla="*/ 233032 h 2518282"/>
              <a:gd name="connsiteX5" fmla="*/ 1707398 w 1707398"/>
              <a:gd name="connsiteY5" fmla="*/ 0 h 2518282"/>
              <a:gd name="connsiteX0" fmla="*/ 0 w 2766506"/>
              <a:gd name="connsiteY0" fmla="*/ 521052 h 2285250"/>
              <a:gd name="connsiteX1" fmla="*/ 17848 w 2766506"/>
              <a:gd name="connsiteY1" fmla="*/ 1000307 h 2285250"/>
              <a:gd name="connsiteX2" fmla="*/ 1487404 w 2766506"/>
              <a:gd name="connsiteY2" fmla="*/ 2285250 h 2285250"/>
              <a:gd name="connsiteX3" fmla="*/ 1429991 w 2766506"/>
              <a:gd name="connsiteY3" fmla="*/ 1022052 h 2285250"/>
              <a:gd name="connsiteX4" fmla="*/ 1448573 w 2766506"/>
              <a:gd name="connsiteY4" fmla="*/ 0 h 2285250"/>
              <a:gd name="connsiteX5" fmla="*/ 2766506 w 2766506"/>
              <a:gd name="connsiteY5" fmla="*/ 1680598 h 2285250"/>
              <a:gd name="connsiteX0" fmla="*/ 0 w 2766506"/>
              <a:gd name="connsiteY0" fmla="*/ 0 h 1764198"/>
              <a:gd name="connsiteX1" fmla="*/ 17848 w 2766506"/>
              <a:gd name="connsiteY1" fmla="*/ 479255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0 w 2766506"/>
              <a:gd name="connsiteY0" fmla="*/ 0 h 1764198"/>
              <a:gd name="connsiteX1" fmla="*/ 73590 w 2766506"/>
              <a:gd name="connsiteY1" fmla="*/ 348780 h 1764198"/>
              <a:gd name="connsiteX2" fmla="*/ 1487404 w 2766506"/>
              <a:gd name="connsiteY2" fmla="*/ 1764198 h 1764198"/>
              <a:gd name="connsiteX3" fmla="*/ 1429991 w 2766506"/>
              <a:gd name="connsiteY3" fmla="*/ 501000 h 1764198"/>
              <a:gd name="connsiteX4" fmla="*/ 2766506 w 2766506"/>
              <a:gd name="connsiteY4" fmla="*/ 1159546 h 1764198"/>
              <a:gd name="connsiteX0" fmla="*/ 56475 w 2692916"/>
              <a:gd name="connsiteY0" fmla="*/ 0 h 2090384"/>
              <a:gd name="connsiteX1" fmla="*/ 0 w 2692916"/>
              <a:gd name="connsiteY1" fmla="*/ 674966 h 2090384"/>
              <a:gd name="connsiteX2" fmla="*/ 1413814 w 2692916"/>
              <a:gd name="connsiteY2" fmla="*/ 2090384 h 2090384"/>
              <a:gd name="connsiteX3" fmla="*/ 1356401 w 2692916"/>
              <a:gd name="connsiteY3" fmla="*/ 827186 h 2090384"/>
              <a:gd name="connsiteX4" fmla="*/ 2692916 w 2692916"/>
              <a:gd name="connsiteY4" fmla="*/ 1485732 h 2090384"/>
              <a:gd name="connsiteX0" fmla="*/ 19314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356401 w 2692916"/>
              <a:gd name="connsiteY3" fmla="*/ 740203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07793 w 2692916"/>
              <a:gd name="connsiteY3" fmla="*/ 746884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47764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2003401"/>
              <a:gd name="connsiteX1" fmla="*/ 0 w 2692916"/>
              <a:gd name="connsiteY1" fmla="*/ 587983 h 2003401"/>
              <a:gd name="connsiteX2" fmla="*/ 1413814 w 2692916"/>
              <a:gd name="connsiteY2" fmla="*/ 2003401 h 2003401"/>
              <a:gd name="connsiteX3" fmla="*/ 1413503 w 2692916"/>
              <a:gd name="connsiteY3" fmla="*/ 593196 h 2003401"/>
              <a:gd name="connsiteX4" fmla="*/ 2692916 w 2692916"/>
              <a:gd name="connsiteY4" fmla="*/ 1398749 h 2003401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13503 w 2692916"/>
              <a:gd name="connsiteY3" fmla="*/ 593196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390663 w 2692916"/>
              <a:gd name="connsiteY3" fmla="*/ 599877 h 1829665"/>
              <a:gd name="connsiteX4" fmla="*/ 2692916 w 2692916"/>
              <a:gd name="connsiteY4" fmla="*/ 1398749 h 1829665"/>
              <a:gd name="connsiteX0" fmla="*/ 2183 w 2692916"/>
              <a:gd name="connsiteY0" fmla="*/ 0 h 1829665"/>
              <a:gd name="connsiteX1" fmla="*/ 0 w 2692916"/>
              <a:gd name="connsiteY1" fmla="*/ 587983 h 1829665"/>
              <a:gd name="connsiteX2" fmla="*/ 1408104 w 2692916"/>
              <a:gd name="connsiteY2" fmla="*/ 1829665 h 1829665"/>
              <a:gd name="connsiteX3" fmla="*/ 1407793 w 2692916"/>
              <a:gd name="connsiteY3" fmla="*/ 599877 h 1829665"/>
              <a:gd name="connsiteX4" fmla="*/ 2692916 w 2692916"/>
              <a:gd name="connsiteY4" fmla="*/ 1398749 h 182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2916" h="1829665">
                <a:moveTo>
                  <a:pt x="2183" y="0"/>
                </a:moveTo>
                <a:cubicBezTo>
                  <a:pt x="1455" y="195994"/>
                  <a:pt x="728" y="391989"/>
                  <a:pt x="0" y="587983"/>
                </a:cubicBezTo>
                <a:lnTo>
                  <a:pt x="1408104" y="1829665"/>
                </a:lnTo>
                <a:cubicBezTo>
                  <a:pt x="1408000" y="1359597"/>
                  <a:pt x="1407897" y="1069945"/>
                  <a:pt x="1407793" y="599877"/>
                </a:cubicBezTo>
                <a:lnTo>
                  <a:pt x="2692916" y="1398749"/>
                </a:lnTo>
              </a:path>
            </a:pathLst>
          </a:custGeom>
          <a:ln w="76200" cmpd="sng">
            <a:solidFill>
              <a:srgbClr val="FF0000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3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management has many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Achieving these goals is job of the control plane…</a:t>
            </a:r>
          </a:p>
          <a:p>
            <a:r>
              <a:rPr lang="en-US" dirty="0" smtClean="0"/>
              <a:t>…which currently involves many mechanisms</a:t>
            </a:r>
          </a:p>
          <a:p>
            <a:r>
              <a:rPr lang="en-US" b="1" dirty="0" smtClean="0"/>
              <a:t>Globally distributed:</a:t>
            </a:r>
            <a:r>
              <a:rPr lang="en-US" dirty="0" smtClean="0"/>
              <a:t> Routing algorithms</a:t>
            </a:r>
          </a:p>
          <a:p>
            <a:r>
              <a:rPr lang="en-US" b="1" dirty="0" smtClean="0"/>
              <a:t>Manual/scripted configuration:</a:t>
            </a:r>
            <a:r>
              <a:rPr lang="en-US" dirty="0" smtClean="0"/>
              <a:t> ACLs</a:t>
            </a:r>
          </a:p>
          <a:p>
            <a:r>
              <a:rPr lang="en-US" b="1" dirty="0" smtClean="0"/>
              <a:t>Centralized computation:</a:t>
            </a:r>
            <a:r>
              <a:rPr lang="en-US" dirty="0" smtClean="0"/>
              <a:t> Traffic engineering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different control plane mechanisms</a:t>
            </a:r>
          </a:p>
          <a:p>
            <a:r>
              <a:rPr lang="en-US" dirty="0" smtClean="0"/>
              <a:t>Each designed from scratch for their intended goal</a:t>
            </a:r>
          </a:p>
          <a:p>
            <a:r>
              <a:rPr lang="en-US" dirty="0" smtClean="0"/>
              <a:t>Encompassing a wide variety of implementations</a:t>
            </a:r>
          </a:p>
          <a:p>
            <a:pPr lvl="1"/>
            <a:r>
              <a:rPr lang="en-US" dirty="0" smtClean="0"/>
              <a:t>Distributed, manual, centralized,…</a:t>
            </a:r>
          </a:p>
          <a:p>
            <a:r>
              <a:rPr lang="en-US" dirty="0" smtClean="0"/>
              <a:t>None of them particularly well designed</a:t>
            </a:r>
          </a:p>
          <a:p>
            <a:r>
              <a:rPr lang="en-US" dirty="0" smtClean="0"/>
              <a:t>Network control plane is a complicated mess!</a:t>
            </a:r>
          </a:p>
          <a:p>
            <a:pPr lvl="5"/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0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“The Power of Abstraction”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“Modularity based on abstraction is the way things get done”</a:t>
            </a:r>
          </a:p>
          <a:p>
            <a:pPr lvl="1"/>
            <a:r>
              <a:rPr lang="en-US" dirty="0" smtClean="0"/>
              <a:t>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r>
              <a:rPr lang="en-US" dirty="0" smtClean="0"/>
              <a:t>Abstractions </a:t>
            </a:r>
            <a:r>
              <a:rPr lang="en-US" dirty="0" smtClean="0">
                <a:sym typeface="Wingdings"/>
              </a:rPr>
              <a:t> Interfaces  Modularity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8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Mainframe to PC </a:t>
            </a:r>
            <a:r>
              <a:rPr lang="en-US" dirty="0" smtClean="0"/>
              <a:t>evolution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smtClean="0"/>
              <a:t>Vertical integration, closed</a:t>
            </a:r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 smtClean="0"/>
              <a:t>Specialized application</a:t>
            </a:r>
          </a:p>
          <a:p>
            <a:r>
              <a:rPr lang="en-US" sz="2400" dirty="0" smtClean="0"/>
              <a:t>Specialized operating system</a:t>
            </a:r>
          </a:p>
          <a:p>
            <a:r>
              <a:rPr lang="en-US" sz="2400" dirty="0" smtClean="0"/>
              <a:t>Specialized hardware</a:t>
            </a:r>
          </a:p>
          <a:p>
            <a:endParaRPr lang="en-US" sz="24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/>
              <a:t>Open interfaces</a:t>
            </a:r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Arbitrary applications</a:t>
            </a:r>
          </a:p>
          <a:p>
            <a:r>
              <a:rPr lang="en-US" sz="2400" dirty="0" smtClean="0"/>
              <a:t>Commodity operating systems</a:t>
            </a:r>
          </a:p>
          <a:p>
            <a:r>
              <a:rPr lang="en-US" sz="2400" dirty="0" smtClean="0"/>
              <a:t>Microprocessor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87350" y="4724400"/>
            <a:ext cx="516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We want the same for networking!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6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mtClean="0"/>
              <a:t>Many control plane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Variety of goals, no modularity</a:t>
            </a:r>
          </a:p>
          <a:p>
            <a:pPr lvl="1"/>
            <a:r>
              <a:rPr lang="en-US" dirty="0" smtClean="0"/>
              <a:t>Routing: distributed routing algorithms</a:t>
            </a:r>
          </a:p>
          <a:p>
            <a:pPr lvl="1"/>
            <a:r>
              <a:rPr lang="en-US" dirty="0" smtClean="0"/>
              <a:t>Isolation: ACLs, Firewalls,…</a:t>
            </a:r>
          </a:p>
          <a:p>
            <a:pPr lvl="1"/>
            <a:r>
              <a:rPr lang="en-US" dirty="0" smtClean="0"/>
              <a:t>Traffic engineering: adjusting weights,…</a:t>
            </a:r>
          </a:p>
          <a:p>
            <a:r>
              <a:rPr lang="en-US" dirty="0" smtClean="0"/>
              <a:t>Control Plane: mechanism without abstraction</a:t>
            </a:r>
          </a:p>
          <a:p>
            <a:pPr lvl="1"/>
            <a:r>
              <a:rPr lang="en-US" dirty="0" smtClean="0"/>
              <a:t>Too many mechanisms, not enough functionality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3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Compute forwarding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Consistent </a:t>
            </a:r>
            <a:r>
              <a:rPr lang="en-US" dirty="0"/>
              <a:t>with </a:t>
            </a:r>
            <a:r>
              <a:rPr lang="en-US" dirty="0" smtClean="0"/>
              <a:t>low</a:t>
            </a:r>
            <a:r>
              <a:rPr lang="en-US" dirty="0"/>
              <a:t>-level hardware/</a:t>
            </a:r>
            <a:r>
              <a:rPr lang="en-US" dirty="0" smtClean="0"/>
              <a:t>software</a:t>
            </a:r>
          </a:p>
          <a:p>
            <a:pPr lvl="1"/>
            <a:r>
              <a:rPr lang="en-US" dirty="0" smtClean="0"/>
              <a:t>Which might depend on particular vendor</a:t>
            </a:r>
            <a:endParaRPr lang="en-US" dirty="0"/>
          </a:p>
          <a:p>
            <a:r>
              <a:rPr lang="en-US" dirty="0"/>
              <a:t>Based on entire network </a:t>
            </a:r>
            <a:r>
              <a:rPr lang="en-US" dirty="0" smtClean="0"/>
              <a:t>topology</a:t>
            </a:r>
          </a:p>
          <a:p>
            <a:pPr lvl="1"/>
            <a:r>
              <a:rPr lang="en-US" dirty="0" smtClean="0"/>
              <a:t>Because many control decisions depend on topology</a:t>
            </a:r>
            <a:endParaRPr lang="en-US" dirty="0"/>
          </a:p>
          <a:p>
            <a:r>
              <a:rPr lang="en-US" dirty="0"/>
              <a:t>For all routers/</a:t>
            </a:r>
            <a:r>
              <a:rPr lang="en-US" dirty="0" smtClean="0"/>
              <a:t>switches in network</a:t>
            </a:r>
          </a:p>
          <a:p>
            <a:pPr lvl="1"/>
            <a:r>
              <a:rPr lang="en-US" dirty="0" smtClean="0"/>
              <a:t>Every router/switch needs forwarding state</a:t>
            </a:r>
            <a:endParaRPr lang="en-US" dirty="0"/>
          </a:p>
          <a:p>
            <a:pPr marL="3201987" lvl="8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one-off mechanisms that solve all three</a:t>
            </a:r>
            <a:endParaRPr lang="en-US" dirty="0"/>
          </a:p>
          <a:p>
            <a:r>
              <a:rPr lang="en-US" dirty="0" smtClean="0"/>
              <a:t>Other fields would define abstractions for each subtask</a:t>
            </a:r>
          </a:p>
          <a:p>
            <a:r>
              <a:rPr lang="en-US" dirty="0" smtClean="0"/>
              <a:t>…and so should we!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approach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2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/>
              <a:t>Need an </a:t>
            </a:r>
            <a:r>
              <a:rPr lang="en-US" dirty="0" smtClean="0">
                <a:solidFill>
                  <a:srgbClr val="0000FF"/>
                </a:solidFill>
              </a:rPr>
              <a:t>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Software-defined networking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#1: Forwarding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Express intent independent of implementation</a:t>
            </a:r>
          </a:p>
          <a:p>
            <a:pPr lvl="1"/>
            <a:r>
              <a:rPr lang="en-US" dirty="0" smtClean="0"/>
              <a:t>Don’t want to deal with proprietary HW and SW</a:t>
            </a:r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OpenFlow</a:t>
            </a:r>
            <a:r>
              <a:rPr lang="en-US" dirty="0"/>
              <a:t> is current proposal for forwarding</a:t>
            </a:r>
          </a:p>
          <a:p>
            <a:pPr lvl="1"/>
            <a:r>
              <a:rPr lang="en-US" dirty="0" smtClean="0"/>
              <a:t>Standardized interface to switch</a:t>
            </a:r>
          </a:p>
          <a:p>
            <a:pPr lvl="1"/>
            <a:r>
              <a:rPr lang="en-US" dirty="0" smtClean="0"/>
              <a:t>Configuration in terms of flow entries: </a:t>
            </a:r>
            <a:r>
              <a:rPr lang="en-US" dirty="0"/>
              <a:t>&lt;header, action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dirty="0"/>
              <a:t>Design details concern exact nature of:</a:t>
            </a:r>
          </a:p>
          <a:p>
            <a:pPr lvl="1"/>
            <a:r>
              <a:rPr lang="en-US" dirty="0"/>
              <a:t>Header matching</a:t>
            </a:r>
          </a:p>
          <a:p>
            <a:pPr lvl="1"/>
            <a:r>
              <a:rPr lang="en-US" dirty="0"/>
              <a:t>Allowed </a:t>
            </a:r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5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important </a:t>
            </a:r>
            <a:r>
              <a:rPr lang="en-US" dirty="0"/>
              <a:t>f</a:t>
            </a:r>
            <a:r>
              <a:rPr lang="en-US" dirty="0" smtClean="0"/>
              <a:t>acets to OpenFlow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accept external control messages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ot closed, proprietary boxes</a:t>
            </a:r>
          </a:p>
          <a:p>
            <a:r>
              <a:rPr lang="en-US" dirty="0" smtClean="0"/>
              <a:t>Standardized flow entry format</a:t>
            </a:r>
          </a:p>
          <a:p>
            <a:pPr lvl="1"/>
            <a:r>
              <a:rPr lang="en-US" dirty="0" smtClean="0"/>
              <a:t>So switches are interchangeable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an abstraction for network state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Compute configuration of each physical device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that simplifies configuration</a:t>
            </a:r>
          </a:p>
          <a:p>
            <a:pPr lvl="1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#2: </a:t>
            </a:r>
            <a:r>
              <a:rPr lang="en-US" dirty="0"/>
              <a:t>Network s</a:t>
            </a:r>
            <a:r>
              <a:rPr lang="en-US" dirty="0" smtClean="0"/>
              <a:t>tate </a:t>
            </a:r>
            <a:r>
              <a:rPr lang="en-US" dirty="0"/>
              <a:t>a</a:t>
            </a:r>
            <a:r>
              <a:rPr lang="en-US" dirty="0" smtClean="0"/>
              <a:t>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bstract away various distributed mechanisms</a:t>
            </a:r>
            <a:endParaRPr lang="en-US" dirty="0"/>
          </a:p>
          <a:p>
            <a:r>
              <a:rPr lang="en-US" dirty="0" smtClean="0"/>
              <a:t>Abstraction: </a:t>
            </a:r>
            <a:r>
              <a:rPr lang="en-US" b="1" dirty="0" smtClean="0"/>
              <a:t>global network view</a:t>
            </a:r>
            <a:endParaRPr lang="en-US" dirty="0"/>
          </a:p>
          <a:p>
            <a:pPr lvl="1"/>
            <a:r>
              <a:rPr lang="en-US" dirty="0"/>
              <a:t>Annotated network </a:t>
            </a:r>
            <a:r>
              <a:rPr lang="en-US" dirty="0" smtClean="0"/>
              <a:t>graph provided through an API</a:t>
            </a:r>
            <a:endParaRPr lang="en-US" dirty="0"/>
          </a:p>
          <a:p>
            <a:r>
              <a:rPr lang="en-US" dirty="0" smtClean="0"/>
              <a:t>Creates a logically centralized view of the network (Network Operating System)</a:t>
            </a:r>
            <a:endParaRPr lang="en-US" dirty="0"/>
          </a:p>
          <a:p>
            <a:pPr lvl="1"/>
            <a:r>
              <a:rPr lang="en-US" dirty="0"/>
              <a:t>Runs on </a:t>
            </a:r>
            <a:r>
              <a:rPr lang="en-US" dirty="0" smtClean="0"/>
              <a:t>replicated servers </a:t>
            </a:r>
            <a:r>
              <a:rPr lang="en-US" dirty="0"/>
              <a:t>in network </a:t>
            </a:r>
            <a:r>
              <a:rPr lang="en-US" dirty="0" smtClean="0"/>
              <a:t>(“controllers”)</a:t>
            </a:r>
          </a:p>
          <a:p>
            <a:r>
              <a:rPr lang="en-US" dirty="0" smtClean="0"/>
              <a:t>Information flows both ways</a:t>
            </a:r>
          </a:p>
          <a:p>
            <a:pPr lvl="1"/>
            <a:r>
              <a:rPr lang="en-US" dirty="0" smtClean="0"/>
              <a:t>Information </a:t>
            </a:r>
            <a:r>
              <a:rPr lang="en-US" i="1" u="sng" dirty="0" smtClean="0"/>
              <a:t>from</a:t>
            </a:r>
            <a:r>
              <a:rPr lang="en-US" dirty="0" smtClean="0"/>
              <a:t> routers/switches to form “view”</a:t>
            </a:r>
          </a:p>
          <a:p>
            <a:pPr lvl="1"/>
            <a:r>
              <a:rPr lang="en-US" dirty="0" smtClean="0"/>
              <a:t>Configurations </a:t>
            </a:r>
            <a:r>
              <a:rPr lang="en-US" i="1" u="sng" dirty="0" smtClean="0"/>
              <a:t>to</a:t>
            </a:r>
            <a:r>
              <a:rPr lang="en-US" dirty="0" smtClean="0"/>
              <a:t> routers/switches to control forwarding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0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of it as a centralized link-state algorithm</a:t>
            </a:r>
            <a:endParaRPr lang="en-US" dirty="0"/>
          </a:p>
          <a:p>
            <a:r>
              <a:rPr lang="en-US" dirty="0" smtClean="0"/>
              <a:t>Switches send connectivity info to controller</a:t>
            </a:r>
            <a:endParaRPr lang="en-US" dirty="0"/>
          </a:p>
          <a:p>
            <a:r>
              <a:rPr lang="en-US" dirty="0" smtClean="0"/>
              <a:t>Controller computes forwarding state</a:t>
            </a:r>
          </a:p>
          <a:p>
            <a:pPr lvl="1"/>
            <a:r>
              <a:rPr lang="en-US" dirty="0" smtClean="0"/>
              <a:t>Some control program that uses the topology as input</a:t>
            </a:r>
            <a:endParaRPr lang="en-US" dirty="0"/>
          </a:p>
          <a:p>
            <a:r>
              <a:rPr lang="en-US" dirty="0" smtClean="0"/>
              <a:t>Controller sends forwarding state to switches</a:t>
            </a:r>
            <a:endParaRPr lang="en-US" dirty="0"/>
          </a:p>
          <a:p>
            <a:r>
              <a:rPr lang="en-US" dirty="0" smtClean="0"/>
              <a:t>Controller is replicated for resilience</a:t>
            </a:r>
          </a:p>
          <a:p>
            <a:pPr lvl="1"/>
            <a:r>
              <a:rPr lang="en-US" dirty="0" smtClean="0"/>
              <a:t>System is only “logically centralized”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Complicated protocols replaced with simple graph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concerns with abstractions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general forwarding model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Make decisions based on entire network</a:t>
            </a:r>
          </a:p>
          <a:p>
            <a:pPr lvl="1"/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Need an abstraction for network state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/>
              <a:t>Need </a:t>
            </a:r>
            <a:r>
              <a:rPr lang="en-US" dirty="0" smtClean="0">
                <a:solidFill>
                  <a:srgbClr val="0000FF"/>
                </a:solidFill>
              </a:rPr>
              <a:t>an abstraction that simplifies configuration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#3: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mechanism expresses desired behavior</a:t>
            </a:r>
          </a:p>
          <a:p>
            <a:pPr lvl="1"/>
            <a:r>
              <a:rPr lang="en-US" dirty="0" smtClean="0"/>
              <a:t>Whether it be isolation, access control, or QoS</a:t>
            </a:r>
          </a:p>
          <a:p>
            <a:r>
              <a:rPr lang="en-US" dirty="0" smtClean="0"/>
              <a:t>It should not be responsible for implementing that behavior on physical network infrastructure</a:t>
            </a:r>
          </a:p>
          <a:p>
            <a:pPr lvl="1"/>
            <a:r>
              <a:rPr lang="en-US" dirty="0" smtClean="0"/>
              <a:t>Requires configuring the forwarding tables in each switch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Abstract view</a:t>
            </a:r>
            <a:r>
              <a:rPr lang="en-US" dirty="0" smtClean="0"/>
              <a:t> of network</a:t>
            </a:r>
          </a:p>
          <a:p>
            <a:pPr lvl="1"/>
            <a:r>
              <a:rPr lang="en-US" dirty="0" smtClean="0"/>
              <a:t>Models only enough detail to specify goals</a:t>
            </a:r>
          </a:p>
          <a:p>
            <a:pPr lvl="1"/>
            <a:r>
              <a:rPr lang="en-US" dirty="0" smtClean="0"/>
              <a:t>Will depend on task semantics</a:t>
            </a:r>
          </a:p>
          <a:p>
            <a:pPr lvl="6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concerns with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 compatible with low-level hardware/software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Forwarding abstraction</a:t>
            </a:r>
          </a:p>
          <a:p>
            <a:r>
              <a:rPr lang="en-US" dirty="0" smtClean="0"/>
              <a:t>Make decisions based on entire network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Network state abstraction</a:t>
            </a:r>
          </a:p>
          <a:p>
            <a:r>
              <a:rPr lang="en-US" dirty="0" smtClean="0"/>
              <a:t>Compute configuration of each physical device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Specification abstraction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7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Individual routing algorithm components in </a:t>
            </a:r>
            <a:r>
              <a:rPr lang="en-US" dirty="0" smtClean="0"/>
              <a:t>every </a:t>
            </a:r>
            <a:r>
              <a:rPr lang="en-US" dirty="0"/>
              <a:t>router interact in the control plane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fully decentralized 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56882"/>
              </p:ext>
            </p:extLst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7216"/>
              </p:ext>
            </p:extLst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86525"/>
              </p:ext>
            </p:extLst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19763"/>
              </p:ext>
            </p:extLst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042739"/>
              </p:ext>
            </p:extLst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677033"/>
              </p:ext>
            </p:extLst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" grpId="0"/>
      <p:bldP spid="28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field of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built a great artifact – the </a:t>
            </a:r>
            <a:r>
              <a:rPr lang="en-US" dirty="0" smtClean="0"/>
              <a:t>Internet</a:t>
            </a:r>
            <a:endParaRPr lang="en-US" dirty="0" smtClean="0"/>
          </a:p>
          <a:p>
            <a:pPr lvl="1"/>
            <a:r>
              <a:rPr lang="en-US" dirty="0" smtClean="0"/>
              <a:t>It grew mostly </a:t>
            </a:r>
            <a:r>
              <a:rPr lang="en-US" dirty="0" smtClean="0"/>
              <a:t>unrelated to </a:t>
            </a:r>
            <a:r>
              <a:rPr lang="en-US" dirty="0" smtClean="0"/>
              <a:t>the academic research, which </a:t>
            </a:r>
            <a:r>
              <a:rPr lang="en-US" dirty="0" smtClean="0"/>
              <a:t>came later</a:t>
            </a:r>
          </a:p>
          <a:p>
            <a:r>
              <a:rPr lang="en-US" dirty="0" smtClean="0"/>
              <a:t>CS networking </a:t>
            </a:r>
            <a:r>
              <a:rPr lang="en-US" dirty="0" smtClean="0"/>
              <a:t>today is largely </a:t>
            </a:r>
            <a:r>
              <a:rPr lang="en-US" dirty="0" smtClean="0"/>
              <a:t>the study of the Internet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0000FF"/>
                </a:solidFill>
              </a:rPr>
              <a:t>we </a:t>
            </a:r>
            <a:r>
              <a:rPr lang="en-US" dirty="0" smtClean="0">
                <a:solidFill>
                  <a:srgbClr val="0000FF"/>
                </a:solidFill>
              </a:rPr>
              <a:t>do not really have an </a:t>
            </a:r>
            <a:r>
              <a:rPr lang="en-US" dirty="0" smtClean="0">
                <a:solidFill>
                  <a:srgbClr val="0000FF"/>
                </a:solidFill>
              </a:rPr>
              <a:t>academic discipline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1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966845"/>
          </a:xfrm>
        </p:spPr>
        <p:txBody>
          <a:bodyPr/>
          <a:lstStyle/>
          <a:p>
            <a:r>
              <a:rPr lang="en-US" dirty="0"/>
              <a:t>A distinct (typically remote) controller interacts with local control agents (CAs)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grpSp>
        <p:nvGrpSpPr>
          <p:cNvPr id="254" name="Group 37"/>
          <p:cNvGrpSpPr>
            <a:grpSpLocks noChangeAspect="1"/>
          </p:cNvGrpSpPr>
          <p:nvPr/>
        </p:nvGrpSpPr>
        <p:grpSpPr bwMode="auto">
          <a:xfrm>
            <a:off x="762000" y="5605384"/>
            <a:ext cx="1529905" cy="402607"/>
            <a:chOff x="885372" y="3276600"/>
            <a:chExt cx="1172028" cy="228600"/>
          </a:xfrm>
        </p:grpSpPr>
        <p:sp>
          <p:nvSpPr>
            <p:cNvPr id="255" name="Rectangle 25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graphicFrame>
        <p:nvGraphicFramePr>
          <p:cNvPr id="261" name="Table 260"/>
          <p:cNvGraphicFramePr>
            <a:graphicFrameLocks noGrp="1"/>
          </p:cNvGraphicFramePr>
          <p:nvPr>
            <p:extLst/>
          </p:nvPr>
        </p:nvGraphicFramePr>
        <p:xfrm>
          <a:off x="2694150" y="4792585"/>
          <a:ext cx="771833" cy="68580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364220"/>
                <a:gridCol w="407613"/>
              </a:tblGrid>
              <a:tr h="1632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bg1"/>
                          </a:solidFill>
                        </a:rPr>
                        <a:t>Dst</a:t>
                      </a:r>
                      <a:endParaRPr lang="en-US" sz="500" dirty="0">
                        <a:solidFill>
                          <a:schemeClr val="bg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500" baseline="0" dirty="0" smtClean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500" dirty="0">
                        <a:solidFill>
                          <a:srgbClr val="FFFFFF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UMICH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UCB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MIT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500" b="0" dirty="0" smtClean="0">
                          <a:solidFill>
                            <a:srgbClr val="333399"/>
                          </a:solidFill>
                        </a:rPr>
                        <a:t>0</a:t>
                      </a:r>
                      <a:endParaRPr lang="en-US" sz="500" b="0" dirty="0">
                        <a:solidFill>
                          <a:srgbClr val="333399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30640"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NYU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42430" marR="42430" marT="21220" marB="21220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713528" y="4538235"/>
            <a:ext cx="3896475" cy="2167365"/>
            <a:chOff x="2713528" y="4538235"/>
            <a:chExt cx="3896475" cy="2167365"/>
          </a:xfrm>
        </p:grpSpPr>
        <p:sp>
          <p:nvSpPr>
            <p:cNvPr id="247" name="Cube 246"/>
            <p:cNvSpPr/>
            <p:nvPr/>
          </p:nvSpPr>
          <p:spPr bwMode="auto">
            <a:xfrm>
              <a:off x="3550194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8" name="Cube 247"/>
            <p:cNvSpPr/>
            <p:nvPr/>
          </p:nvSpPr>
          <p:spPr bwMode="auto">
            <a:xfrm>
              <a:off x="5972543" y="4538235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9" name="Cube 248"/>
            <p:cNvSpPr/>
            <p:nvPr/>
          </p:nvSpPr>
          <p:spPr bwMode="auto">
            <a:xfrm>
              <a:off x="4697623" y="5175696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50" name="Straight Connector 249"/>
            <p:cNvCxnSpPr>
              <a:stCxn id="281" idx="1"/>
            </p:cNvCxnSpPr>
            <p:nvPr/>
          </p:nvCxnSpPr>
          <p:spPr bwMode="auto">
            <a:xfrm flipH="1" flipV="1">
              <a:off x="4060164" y="4761347"/>
              <a:ext cx="908379" cy="509968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1" name="Straight Connector 250"/>
            <p:cNvCxnSpPr>
              <a:stCxn id="269" idx="2"/>
              <a:endCxn id="281" idx="5"/>
            </p:cNvCxnSpPr>
            <p:nvPr/>
          </p:nvCxnSpPr>
          <p:spPr bwMode="auto">
            <a:xfrm flipH="1">
              <a:off x="5335083" y="4777283"/>
              <a:ext cx="637460" cy="541841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2" name="Straight Connector 251"/>
            <p:cNvCxnSpPr>
              <a:endCxn id="281" idx="3"/>
            </p:cNvCxnSpPr>
            <p:nvPr/>
          </p:nvCxnSpPr>
          <p:spPr bwMode="auto">
            <a:xfrm flipV="1">
              <a:off x="4421440" y="5558172"/>
              <a:ext cx="547104" cy="83081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3" name="Straight Connector 252"/>
            <p:cNvCxnSpPr/>
            <p:nvPr/>
          </p:nvCxnSpPr>
          <p:spPr bwMode="auto">
            <a:xfrm>
              <a:off x="4968543" y="5558172"/>
              <a:ext cx="621524" cy="749016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7" name="Cube 256"/>
            <p:cNvSpPr/>
            <p:nvPr/>
          </p:nvSpPr>
          <p:spPr bwMode="auto">
            <a:xfrm>
              <a:off x="4060162" y="6323124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8" name="Cube 257"/>
            <p:cNvSpPr/>
            <p:nvPr/>
          </p:nvSpPr>
          <p:spPr bwMode="auto">
            <a:xfrm>
              <a:off x="5590067" y="6068140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9" name="Cube 258"/>
            <p:cNvSpPr/>
            <p:nvPr/>
          </p:nvSpPr>
          <p:spPr bwMode="auto">
            <a:xfrm>
              <a:off x="2713528" y="5581849"/>
              <a:ext cx="637460" cy="382476"/>
            </a:xfrm>
            <a:prstGeom prst="cube">
              <a:avLst/>
            </a:prstGeom>
            <a:solidFill>
              <a:schemeClr val="tx1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60" name="Straight Connector 259"/>
            <p:cNvCxnSpPr>
              <a:stCxn id="267" idx="3"/>
            </p:cNvCxnSpPr>
            <p:nvPr/>
          </p:nvCxnSpPr>
          <p:spPr bwMode="auto">
            <a:xfrm flipH="1">
              <a:off x="3350988" y="4920711"/>
              <a:ext cx="470127" cy="804567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Straight Connector 261"/>
            <p:cNvCxnSpPr>
              <a:endCxn id="269" idx="3"/>
            </p:cNvCxnSpPr>
            <p:nvPr/>
          </p:nvCxnSpPr>
          <p:spPr bwMode="auto">
            <a:xfrm flipV="1">
              <a:off x="5956607" y="4920711"/>
              <a:ext cx="286857" cy="114742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263" name="Table 262"/>
          <p:cNvGraphicFramePr>
            <a:graphicFrameLocks noGrp="1"/>
          </p:cNvGraphicFramePr>
          <p:nvPr>
            <p:extLst/>
          </p:nvPr>
        </p:nvGraphicFramePr>
        <p:xfrm>
          <a:off x="5744829" y="5669727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4" name="Table 263"/>
          <p:cNvGraphicFramePr>
            <a:graphicFrameLocks noGrp="1"/>
          </p:cNvGraphicFramePr>
          <p:nvPr>
            <p:extLst/>
          </p:nvPr>
        </p:nvGraphicFramePr>
        <p:xfrm>
          <a:off x="4215619" y="5885259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Table 264"/>
          <p:cNvGraphicFramePr>
            <a:graphicFrameLocks noGrp="1"/>
          </p:cNvGraphicFramePr>
          <p:nvPr>
            <p:extLst/>
          </p:nvPr>
        </p:nvGraphicFramePr>
        <p:xfrm>
          <a:off x="6100035" y="413982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Table 265"/>
          <p:cNvGraphicFramePr>
            <a:graphicFrameLocks noGrp="1"/>
          </p:cNvGraphicFramePr>
          <p:nvPr>
            <p:extLst/>
          </p:nvPr>
        </p:nvGraphicFramePr>
        <p:xfrm>
          <a:off x="4822743" y="4766064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Table 266"/>
          <p:cNvGraphicFramePr>
            <a:graphicFrameLocks noGrp="1"/>
          </p:cNvGraphicFramePr>
          <p:nvPr>
            <p:extLst/>
          </p:nvPr>
        </p:nvGraphicFramePr>
        <p:xfrm>
          <a:off x="3664684" y="4098432"/>
          <a:ext cx="411643" cy="365761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94250"/>
                <a:gridCol w="217393"/>
              </a:tblGrid>
              <a:tr h="87061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bg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rgbClr val="FFFFFF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300" b="0" dirty="0">
                        <a:solidFill>
                          <a:srgbClr val="333399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69675"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300" dirty="0">
                        <a:solidFill>
                          <a:schemeClr val="tx1"/>
                        </a:solidFill>
                      </a:endParaRPr>
                    </a:p>
                  </a:txBody>
                  <a:tcPr marL="22629" marR="22629" marT="11317" marB="11317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849378" y="2655191"/>
            <a:ext cx="3624775" cy="1084430"/>
            <a:chOff x="2849378" y="2655191"/>
            <a:chExt cx="3624775" cy="1084430"/>
          </a:xfrm>
        </p:grpSpPr>
        <p:sp>
          <p:nvSpPr>
            <p:cNvPr id="269" name="Oval 268"/>
            <p:cNvSpPr>
              <a:spLocks noChangeAspect="1"/>
            </p:cNvSpPr>
            <p:nvPr/>
          </p:nvSpPr>
          <p:spPr bwMode="auto">
            <a:xfrm>
              <a:off x="2849378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0" name="Oval 269"/>
            <p:cNvSpPr>
              <a:spLocks noChangeAspect="1"/>
            </p:cNvSpPr>
            <p:nvPr/>
          </p:nvSpPr>
          <p:spPr bwMode="auto">
            <a:xfrm>
              <a:off x="363635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1" name="Oval 270"/>
            <p:cNvSpPr>
              <a:spLocks noChangeAspect="1"/>
            </p:cNvSpPr>
            <p:nvPr/>
          </p:nvSpPr>
          <p:spPr bwMode="auto">
            <a:xfrm>
              <a:off x="4196483" y="337386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Oval 275"/>
            <p:cNvSpPr>
              <a:spLocks noChangeAspect="1"/>
            </p:cNvSpPr>
            <p:nvPr/>
          </p:nvSpPr>
          <p:spPr bwMode="auto">
            <a:xfrm>
              <a:off x="4845684" y="2661695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7" name="Oval 276"/>
            <p:cNvSpPr>
              <a:spLocks noChangeAspect="1"/>
            </p:cNvSpPr>
            <p:nvPr/>
          </p:nvSpPr>
          <p:spPr bwMode="auto">
            <a:xfrm>
              <a:off x="5734275" y="3371612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8" name="Oval 277"/>
            <p:cNvSpPr>
              <a:spLocks noChangeAspect="1"/>
            </p:cNvSpPr>
            <p:nvPr/>
          </p:nvSpPr>
          <p:spPr bwMode="auto">
            <a:xfrm>
              <a:off x="6108393" y="2655191"/>
              <a:ext cx="365760" cy="36576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9" name="Straight Connector 278"/>
            <p:cNvCxnSpPr/>
            <p:nvPr/>
          </p:nvCxnSpPr>
          <p:spPr bwMode="auto">
            <a:xfrm flipH="1">
              <a:off x="3161574" y="2967387"/>
              <a:ext cx="528343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0" name="Straight Connector 279"/>
            <p:cNvCxnSpPr/>
            <p:nvPr/>
          </p:nvCxnSpPr>
          <p:spPr bwMode="auto">
            <a:xfrm flipH="1" flipV="1">
              <a:off x="4002113" y="2838071"/>
              <a:ext cx="843571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1" name="Straight Connector 280"/>
            <p:cNvCxnSpPr/>
            <p:nvPr/>
          </p:nvCxnSpPr>
          <p:spPr bwMode="auto">
            <a:xfrm flipH="1">
              <a:off x="4508679" y="2973891"/>
              <a:ext cx="390569" cy="45353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2" name="Straight Connector 281"/>
            <p:cNvCxnSpPr/>
            <p:nvPr/>
          </p:nvCxnSpPr>
          <p:spPr bwMode="auto">
            <a:xfrm>
              <a:off x="5157880" y="2973891"/>
              <a:ext cx="629959" cy="451285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3" name="Straight Connector 282"/>
            <p:cNvCxnSpPr/>
            <p:nvPr/>
          </p:nvCxnSpPr>
          <p:spPr bwMode="auto">
            <a:xfrm flipH="1">
              <a:off x="6046471" y="2967387"/>
              <a:ext cx="115486" cy="457789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284" name="Straight Connector 283"/>
            <p:cNvCxnSpPr/>
            <p:nvPr/>
          </p:nvCxnSpPr>
          <p:spPr bwMode="auto">
            <a:xfrm flipV="1">
              <a:off x="5211444" y="2838071"/>
              <a:ext cx="896949" cy="6504"/>
            </a:xfrm>
            <a:prstGeom prst="line">
              <a:avLst/>
            </a:prstGeom>
            <a:noFill/>
            <a:ln w="38100" cap="flat" cmpd="sng" algn="ctr">
              <a:solidFill>
                <a:srgbClr val="D3A600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</p:grpSp>
      <p:cxnSp>
        <p:nvCxnSpPr>
          <p:cNvPr id="285" name="Straight Connector 284"/>
          <p:cNvCxnSpPr/>
          <p:nvPr/>
        </p:nvCxnSpPr>
        <p:spPr bwMode="auto">
          <a:xfrm>
            <a:off x="1752600" y="3886200"/>
            <a:ext cx="6858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86" name="TextBox 285"/>
          <p:cNvSpPr txBox="1"/>
          <p:nvPr/>
        </p:nvSpPr>
        <p:spPr>
          <a:xfrm>
            <a:off x="7467600" y="3072825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Control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87" name="TextBox 286"/>
          <p:cNvSpPr txBox="1"/>
          <p:nvPr/>
        </p:nvSpPr>
        <p:spPr>
          <a:xfrm>
            <a:off x="7558971" y="403860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</a:t>
            </a:r>
          </a:p>
          <a:p>
            <a:pPr algn="ctr"/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2" name="Oval 1"/>
          <p:cNvSpPr/>
          <p:nvPr/>
        </p:nvSpPr>
        <p:spPr bwMode="auto">
          <a:xfrm>
            <a:off x="2057400" y="2661695"/>
            <a:ext cx="5257800" cy="1075677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Remote Control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080068" y="3581400"/>
            <a:ext cx="3259015" cy="2741724"/>
            <a:chOff x="3080068" y="3581400"/>
            <a:chExt cx="3259015" cy="2741724"/>
          </a:xfrm>
        </p:grpSpPr>
        <p:cxnSp>
          <p:nvCxnSpPr>
            <p:cNvPr id="14" name="Straight Connector 13"/>
            <p:cNvCxnSpPr>
              <a:stCxn id="259" idx="0"/>
            </p:cNvCxnSpPr>
            <p:nvPr/>
          </p:nvCxnSpPr>
          <p:spPr bwMode="auto">
            <a:xfrm flipV="1">
              <a:off x="3080068" y="3657600"/>
              <a:ext cx="270920" cy="192424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2" name="Straight Connector 51"/>
            <p:cNvCxnSpPr>
              <a:stCxn id="257" idx="0"/>
              <a:endCxn id="2" idx="4"/>
            </p:cNvCxnSpPr>
            <p:nvPr/>
          </p:nvCxnSpPr>
          <p:spPr bwMode="auto">
            <a:xfrm flipV="1">
              <a:off x="4426702" y="3737372"/>
              <a:ext cx="259598" cy="25857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6" name="Straight Connector 55"/>
            <p:cNvCxnSpPr>
              <a:stCxn id="249" idx="0"/>
            </p:cNvCxnSpPr>
            <p:nvPr/>
          </p:nvCxnSpPr>
          <p:spPr bwMode="auto">
            <a:xfrm flipH="1" flipV="1">
              <a:off x="5029200" y="3737372"/>
              <a:ext cx="34963" cy="143832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59" name="Straight Connector 58"/>
            <p:cNvCxnSpPr>
              <a:stCxn id="248" idx="0"/>
            </p:cNvCxnSpPr>
            <p:nvPr/>
          </p:nvCxnSpPr>
          <p:spPr bwMode="auto">
            <a:xfrm flipH="1" flipV="1">
              <a:off x="6243464" y="3581400"/>
              <a:ext cx="95619" cy="95683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3" name="Straight Connector 62"/>
            <p:cNvCxnSpPr>
              <a:stCxn id="247" idx="0"/>
            </p:cNvCxnSpPr>
            <p:nvPr/>
          </p:nvCxnSpPr>
          <p:spPr bwMode="auto">
            <a:xfrm flipV="1">
              <a:off x="3916734" y="3737372"/>
              <a:ext cx="85379" cy="80086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  <p:cxnSp>
          <p:nvCxnSpPr>
            <p:cNvPr id="66" name="Straight Connector 65"/>
            <p:cNvCxnSpPr>
              <a:stCxn id="258" idx="0"/>
            </p:cNvCxnSpPr>
            <p:nvPr/>
          </p:nvCxnSpPr>
          <p:spPr bwMode="auto">
            <a:xfrm flipH="1" flipV="1">
              <a:off x="5590067" y="3657600"/>
              <a:ext cx="366540" cy="24105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ffectLst/>
          </p:spPr>
        </p:cxnSp>
      </p:grp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5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Each goal is an app via specification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an operator wants X?</a:t>
            </a:r>
          </a:p>
          <a:p>
            <a:r>
              <a:rPr lang="en-US" dirty="0" smtClean="0"/>
              <a:t>What if a customer wants to do weighted traffic splitting?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There is an app for it!</a:t>
            </a:r>
          </a:p>
          <a:p>
            <a:pPr lvl="1"/>
            <a:r>
              <a:rPr lang="en-US" dirty="0" smtClean="0"/>
              <a:t>Write your </a:t>
            </a:r>
            <a:r>
              <a:rPr lang="en-US" dirty="0" smtClean="0"/>
              <a:t>own routing protocol, load balancing algorithm, access control policies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1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about each app via network state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the network is not distributed anymore and </a:t>
            </a:r>
            <a:r>
              <a:rPr lang="en-US" dirty="0" smtClean="0"/>
              <a:t>is a </a:t>
            </a:r>
            <a:r>
              <a:rPr lang="en-US" dirty="0" smtClean="0"/>
              <a:t>simple graph, we can </a:t>
            </a:r>
            <a:r>
              <a:rPr lang="en-US" dirty="0" smtClean="0">
                <a:solidFill>
                  <a:srgbClr val="0000FF"/>
                </a:solidFill>
              </a:rPr>
              <a:t>verify</a:t>
            </a:r>
            <a:r>
              <a:rPr lang="en-US" dirty="0" smtClean="0"/>
              <a:t> </a:t>
            </a:r>
            <a:r>
              <a:rPr lang="en-US" dirty="0" smtClean="0"/>
              <a:t>whether whatever we </a:t>
            </a:r>
            <a:r>
              <a:rPr lang="en-US" dirty="0" smtClean="0"/>
              <a:t>specified…</a:t>
            </a:r>
          </a:p>
          <a:p>
            <a:pPr lvl="1"/>
            <a:r>
              <a:rPr lang="en-US" dirty="0" smtClean="0"/>
              <a:t>…</a:t>
            </a:r>
            <a:r>
              <a:rPr lang="en-US" dirty="0" smtClean="0"/>
              <a:t>makes sense</a:t>
            </a:r>
          </a:p>
          <a:p>
            <a:pPr lvl="1"/>
            <a:r>
              <a:rPr lang="en-US" dirty="0" smtClean="0"/>
              <a:t>…likely to work</a:t>
            </a:r>
          </a:p>
          <a:p>
            <a:pPr lvl="1"/>
            <a:r>
              <a:rPr lang="en-US" dirty="0" smtClean="0"/>
              <a:t>…likely to work with the rest</a:t>
            </a:r>
            <a:endParaRPr lang="en-US" dirty="0" smtClean="0"/>
          </a:p>
          <a:p>
            <a:r>
              <a:rPr lang="en-US" dirty="0" smtClean="0"/>
              <a:t>No more </a:t>
            </a:r>
            <a:r>
              <a:rPr lang="en-US" i="1" dirty="0" smtClean="0"/>
              <a:t>umm-I don’t </a:t>
            </a:r>
            <a:r>
              <a:rPr lang="en-US" i="1" dirty="0" smtClean="0"/>
              <a:t>no-maybe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5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centralized </a:t>
            </a:r>
            <a:br>
              <a:rPr lang="en-US" dirty="0" smtClean="0"/>
            </a:br>
            <a:r>
              <a:rPr lang="en-US" dirty="0" smtClean="0"/>
              <a:t>control plane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distinct (typically remote) controller interacts with local control agents (CAs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Each router contains a </a:t>
            </a:r>
            <a:r>
              <a:rPr lang="en-US" dirty="0" smtClean="0">
                <a:solidFill>
                  <a:srgbClr val="0000FF"/>
                </a:solidFill>
              </a:rPr>
              <a:t>flow table</a:t>
            </a:r>
          </a:p>
          <a:p>
            <a:r>
              <a:rPr lang="en-US" dirty="0" smtClean="0"/>
              <a:t>Each entry of the flow table defines a </a:t>
            </a:r>
            <a:r>
              <a:rPr lang="en-US" dirty="0" smtClean="0">
                <a:solidFill>
                  <a:srgbClr val="0000FF"/>
                </a:solidFill>
              </a:rPr>
              <a:t>match-action</a:t>
            </a:r>
            <a:r>
              <a:rPr lang="en-US" dirty="0" smtClean="0"/>
              <a:t> rule</a:t>
            </a:r>
          </a:p>
          <a:p>
            <a:r>
              <a:rPr lang="en-US" dirty="0"/>
              <a:t>Entries of the flow table is computed and distributed by the (logically) centralized </a:t>
            </a:r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OpenFlow data plane abstraction</a:t>
            </a:r>
            <a:endParaRPr lang="en-US" altLang="x-none" dirty="0"/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mtClean="0"/>
              <a:t>Flow is </a:t>
            </a:r>
            <a:r>
              <a:rPr lang="en-US" altLang="x-none" dirty="0" smtClean="0"/>
              <a:t>defined by header fields</a:t>
            </a:r>
          </a:p>
          <a:p>
            <a:r>
              <a:rPr lang="en-US" altLang="x-none" dirty="0"/>
              <a:t>G</a:t>
            </a:r>
            <a:r>
              <a:rPr lang="en-US" altLang="x-none" dirty="0" smtClean="0"/>
              <a:t>eneralized forwarding: simple packet-handling rules</a:t>
            </a:r>
          </a:p>
          <a:p>
            <a:pPr lvl="1"/>
            <a:r>
              <a:rPr lang="en-US" altLang="x-none" dirty="0" smtClean="0">
                <a:solidFill>
                  <a:srgbClr val="0000FF"/>
                </a:solidFill>
              </a:rPr>
              <a:t>Pattern</a:t>
            </a:r>
            <a:r>
              <a:rPr lang="en-US" altLang="x-none" dirty="0" smtClean="0"/>
              <a:t>: match values in packet header fields</a:t>
            </a:r>
          </a:p>
          <a:p>
            <a:pPr lvl="1"/>
            <a:r>
              <a:rPr lang="en-US" altLang="x-none" dirty="0" smtClean="0">
                <a:solidFill>
                  <a:srgbClr val="0000FF"/>
                </a:solidFill>
              </a:rPr>
              <a:t>Actions</a:t>
            </a:r>
            <a:r>
              <a:rPr lang="en-US" altLang="x-none" dirty="0" smtClean="0"/>
              <a:t>: for matched packet: drop, forward, modify, matched packet or send matched packet to controller </a:t>
            </a:r>
          </a:p>
          <a:p>
            <a:pPr lvl="1"/>
            <a:r>
              <a:rPr lang="en-US" altLang="x-none" dirty="0" smtClean="0">
                <a:solidFill>
                  <a:srgbClr val="0000FF"/>
                </a:solidFill>
              </a:rPr>
              <a:t>Priority</a:t>
            </a:r>
            <a:r>
              <a:rPr lang="en-US" altLang="x-none" dirty="0" smtClean="0"/>
              <a:t>: disambiguate overlapping patterns</a:t>
            </a:r>
          </a:p>
          <a:p>
            <a:pPr lvl="1"/>
            <a:r>
              <a:rPr lang="en-US" altLang="x-none" dirty="0" smtClean="0">
                <a:solidFill>
                  <a:srgbClr val="0000FF"/>
                </a:solidFill>
              </a:rPr>
              <a:t>Counters</a:t>
            </a:r>
            <a:r>
              <a:rPr lang="en-US" altLang="x-none" dirty="0" smtClean="0"/>
              <a:t>: #bytes and #packets</a:t>
            </a:r>
            <a:endParaRPr lang="en-US" altLang="x-none" dirty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009650" y="5257800"/>
            <a:ext cx="7124700" cy="1200329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</a:rPr>
              <a:t>src=1.2.*.*, dest=3.4.5.* </a:t>
            </a: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src = *.*.*.*, dest=3.4.*.*  forward(2)</a:t>
            </a:r>
          </a:p>
          <a:p>
            <a:r>
              <a:rPr lang="en-US" altLang="x-none" b="0">
                <a:ea typeface="Arial" charset="0"/>
                <a:cs typeface="Arial" charset="0"/>
                <a:sym typeface="Wingdings" charset="2"/>
              </a:rPr>
              <a:t>3.  src=10.1.2.3, dest=*.*.*.*  send to controller</a:t>
            </a:r>
            <a:endParaRPr lang="en-US" altLang="x-none" b="0">
              <a:ea typeface="Arial" charset="0"/>
              <a:cs typeface="Arial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198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OpenFlow: Flow </a:t>
            </a:r>
            <a:r>
              <a:rPr lang="en-US" altLang="x-none" dirty="0" smtClean="0">
                <a:ea typeface="ＭＳ Ｐゴシック" charset="-128"/>
              </a:rPr>
              <a:t>table </a:t>
            </a:r>
            <a:r>
              <a:rPr lang="en-US" altLang="x-none" dirty="0" smtClean="0"/>
              <a:t>e</a:t>
            </a:r>
            <a:r>
              <a:rPr lang="en-US" altLang="x-none" dirty="0" smtClean="0">
                <a:ea typeface="ＭＳ Ｐゴシック" charset="-128"/>
              </a:rPr>
              <a:t>ntries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54964"/>
            <a:ext cx="64280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Switch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54964"/>
            <a:ext cx="495328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MAC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54964"/>
            <a:ext cx="413575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Eth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54964"/>
            <a:ext cx="59311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VLAN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54964"/>
            <a:ext cx="327013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54964"/>
            <a:ext cx="400751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IP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Prot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54964"/>
            <a:ext cx="485710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>
                <a:ea typeface="Arial" charset="0"/>
                <a:cs typeface="Arial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48287"/>
            <a:ext cx="758825" cy="53657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 b="0">
              <a:ea typeface="Arial" charset="0"/>
              <a:cs typeface="Arial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54964"/>
            <a:ext cx="498534" cy="5232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700" b="0" dirty="0">
                <a:ea typeface="Arial" charset="0"/>
                <a:cs typeface="Arial" charset="0"/>
              </a:rPr>
              <a:t>TCP</a:t>
            </a:r>
          </a:p>
          <a:p>
            <a:r>
              <a:rPr lang="en-US" altLang="x-none" sz="1700" b="0" dirty="0" err="1">
                <a:ea typeface="Arial" charset="0"/>
                <a:cs typeface="Arial" charset="0"/>
              </a:rPr>
              <a:t>dport</a:t>
            </a:r>
            <a:endParaRPr lang="en-US" altLang="x-none" sz="1700" b="0" dirty="0">
              <a:ea typeface="Arial" charset="0"/>
              <a:cs typeface="Arial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1119"/>
            <a:ext cx="500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ea typeface="Arial" charset="0"/>
                <a:cs typeface="Arial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D3A600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1119"/>
            <a:ext cx="71814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>
                <a:ea typeface="Arial" charset="0"/>
                <a:cs typeface="Arial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1119"/>
            <a:ext cx="564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 dirty="0">
                <a:solidFill>
                  <a:schemeClr val="bg1"/>
                </a:solidFill>
                <a:ea typeface="Arial" charset="0"/>
                <a:cs typeface="Arial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D3A6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x-none" sz="2200" dirty="0">
                <a:ea typeface="Arial" charset="0"/>
                <a:cs typeface="Arial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332162" cy="38417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 sz="1800">
              <a:ea typeface="Arial" charset="0"/>
              <a:cs typeface="Arial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742"/>
            <a:ext cx="308738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200" dirty="0">
                <a:solidFill>
                  <a:schemeClr val="bg1"/>
                </a:solidFill>
                <a:ea typeface="Arial" charset="0"/>
                <a:cs typeface="Arial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61894"/>
            <a:ext cx="12618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Link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61894"/>
            <a:ext cx="1697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Network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61616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ea typeface="Arial" charset="0"/>
                <a:cs typeface="Arial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604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Forwarding abstraction</a:t>
            </a:r>
            <a:endParaRPr lang="en-US" altLang="x-non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886200" cy="2971800"/>
          </a:xfrm>
        </p:spPr>
        <p:txBody>
          <a:bodyPr/>
          <a:lstStyle/>
          <a:p>
            <a:r>
              <a:rPr lang="en-US" sz="2400" dirty="0" smtClean="0"/>
              <a:t>Router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longest destination IP prefix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forward out a link</a:t>
            </a:r>
          </a:p>
          <a:p>
            <a:r>
              <a:rPr lang="en-US" sz="2400" dirty="0" smtClean="0"/>
              <a:t>Switch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destination MAC address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forward or flood</a:t>
            </a:r>
            <a:endParaRPr lang="en-US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286000"/>
            <a:ext cx="3886200" cy="2971800"/>
          </a:xfrm>
        </p:spPr>
        <p:txBody>
          <a:bodyPr/>
          <a:lstStyle/>
          <a:p>
            <a:r>
              <a:rPr lang="en-US" sz="2400" dirty="0" smtClean="0"/>
              <a:t>Firewall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IP addresses and TCP/UDP port numbers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permit or deny </a:t>
            </a:r>
          </a:p>
          <a:p>
            <a:r>
              <a:rPr lang="en-US" sz="2400" dirty="0" smtClean="0"/>
              <a:t>NAT</a:t>
            </a:r>
          </a:p>
          <a:p>
            <a:pPr lvl="1"/>
            <a:r>
              <a:rPr lang="en-US" sz="2000" dirty="0"/>
              <a:t>M</a:t>
            </a:r>
            <a:r>
              <a:rPr lang="en-US" sz="2000" dirty="0" smtClean="0"/>
              <a:t>atch: IP address and port</a:t>
            </a:r>
          </a:p>
          <a:p>
            <a:pPr lvl="1"/>
            <a:r>
              <a:rPr lang="en-US" sz="2000" dirty="0"/>
              <a:t>A</a:t>
            </a:r>
            <a:r>
              <a:rPr lang="en-US" sz="2000" dirty="0" smtClean="0"/>
              <a:t>ction: rewrite address and port</a:t>
            </a:r>
          </a:p>
          <a:p>
            <a:endParaRPr lang="en-US" sz="2400" dirty="0"/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660545" y="1458913"/>
            <a:ext cx="7822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indent="0" algn="ctr">
              <a:buClr>
                <a:srgbClr val="000090"/>
              </a:buClr>
              <a:buSzPct val="100000"/>
            </a:pPr>
            <a:r>
              <a:rPr lang="en-US" altLang="x-none" sz="2800" b="0" dirty="0" smtClean="0">
                <a:solidFill>
                  <a:srgbClr val="0000FF"/>
                </a:solidFill>
                <a:ea typeface="Arial" charset="0"/>
                <a:cs typeface="Arial" charset="0"/>
              </a:rPr>
              <a:t>Match + Action</a:t>
            </a:r>
            <a:r>
              <a:rPr lang="en-US" altLang="x-none" sz="2800" b="0" dirty="0">
                <a:solidFill>
                  <a:srgbClr val="0000FF"/>
                </a:solidFill>
                <a:ea typeface="Arial" charset="0"/>
                <a:cs typeface="Arial" charset="0"/>
              </a:rPr>
              <a:t>:</a:t>
            </a:r>
            <a:r>
              <a:rPr lang="en-US" altLang="x-none" sz="2800" b="0" dirty="0">
                <a:solidFill>
                  <a:schemeClr val="accent2"/>
                </a:solidFill>
                <a:ea typeface="Arial" charset="0"/>
                <a:cs typeface="Arial" charset="0"/>
              </a:rPr>
              <a:t> unifies different kinds of devices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537763" y="1557337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10.2.0.3</a:t>
                </a:r>
              </a:p>
              <a:p>
                <a:r>
                  <a:rPr lang="en-US" altLang="x-none" sz="1600"/>
                  <a:t>ingress port = 2</a:t>
                </a:r>
              </a:p>
              <a:p>
                <a:r>
                  <a:rPr lang="en-US" altLang="x-none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ingress port = 1</a:t>
                </a:r>
              </a:p>
              <a:p>
                <a:r>
                  <a:rPr lang="en-US" altLang="x-none" sz="1600"/>
                  <a:t>IP Src = 10.3.*.*</a:t>
                </a:r>
              </a:p>
              <a:p>
                <a:r>
                  <a:rPr lang="en-US" altLang="x-none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r>
                  <a:rPr lang="en-US" altLang="x-none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OpenFlow example</a:t>
            </a:r>
            <a:endParaRPr lang="en-US" altLang="x-none" dirty="0"/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h1</a:t>
            </a:r>
          </a:p>
          <a:p>
            <a:pPr algn="ctr"/>
            <a:r>
              <a:rPr lang="en-US" altLang="x-none" sz="1400"/>
              <a:t>10.1.0.1</a:t>
            </a:r>
          </a:p>
          <a:p>
            <a:pPr algn="ctr"/>
            <a:endParaRPr lang="en-US" altLang="x-none" sz="1400"/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h2</a:t>
            </a:r>
          </a:p>
          <a:p>
            <a:r>
              <a:rPr lang="en-US" altLang="x-none" sz="1400"/>
              <a:t>10.1.0.2</a:t>
            </a:r>
          </a:p>
          <a:p>
            <a:endParaRPr lang="en-US" altLang="x-none" sz="180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h4</a:t>
            </a:r>
          </a:p>
          <a:p>
            <a:r>
              <a:rPr lang="en-US" altLang="x-none" sz="1400"/>
              <a:t>10.2.0.4</a:t>
            </a:r>
          </a:p>
          <a:p>
            <a:endParaRPr lang="en-US" altLang="x-none" sz="1800"/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400"/>
              <a:t>Host h3</a:t>
            </a:r>
          </a:p>
          <a:p>
            <a:r>
              <a:rPr lang="en-US" altLang="x-none" sz="1400"/>
              <a:t>10.2.0.3</a:t>
            </a:r>
          </a:p>
          <a:p>
            <a:endParaRPr lang="en-US" altLang="x-none" sz="180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h5</a:t>
            </a:r>
          </a:p>
          <a:p>
            <a:pPr algn="ctr"/>
            <a:r>
              <a:rPr lang="en-US" altLang="x-none" sz="1400"/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800"/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200"/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 sz="1400"/>
              <a:t>Host h6</a:t>
            </a:r>
          </a:p>
          <a:p>
            <a:pPr algn="ctr"/>
            <a:r>
              <a:rPr lang="en-US" altLang="x-none" sz="1400"/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endParaRPr lang="x-none" altLang="x-none" sz="1800">
                <a:solidFill>
                  <a:srgbClr val="FFFFFF"/>
                </a:solidFill>
                <a:latin typeface="Gill Sans MT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4980" name="Group 950"/>
          <p:cNvGrpSpPr>
            <a:grpSpLocks/>
          </p:cNvGrpSpPr>
          <p:nvPr/>
        </p:nvGrpSpPr>
        <p:grpSpPr bwMode="auto">
          <a:xfrm>
            <a:off x="5436230" y="2548511"/>
            <a:ext cx="350328" cy="632850"/>
            <a:chOff x="4140" y="429"/>
            <a:chExt cx="1425" cy="2396"/>
          </a:xfrm>
        </p:grpSpPr>
        <p:sp>
          <p:nvSpPr>
            <p:cNvPr id="124983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4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85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6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87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88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25013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4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89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0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25011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2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1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2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grpSp>
          <p:nvGrpSpPr>
            <p:cNvPr id="124993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25009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10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4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4995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5007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  <p:sp>
            <p:nvSpPr>
              <p:cNvPr id="125008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x-none" altLang="x-none" sz="1800"/>
              </a:p>
            </p:txBody>
          </p:sp>
        </p:grpSp>
        <p:sp>
          <p:nvSpPr>
            <p:cNvPr id="124996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4997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8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999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0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001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2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3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4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0000"/>
                </a:solidFill>
              </a:endParaRPr>
            </a:p>
          </p:txBody>
        </p:sp>
        <p:sp>
          <p:nvSpPr>
            <p:cNvPr id="125005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  <p:sp>
          <p:nvSpPr>
            <p:cNvPr id="125006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x-none" altLang="x-none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867400" y="1419225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2000" b="0" dirty="0">
                <a:solidFill>
                  <a:srgbClr val="0000FF"/>
                </a:solidFill>
              </a:rPr>
              <a:t>Example</a:t>
            </a:r>
            <a:r>
              <a:rPr lang="en-US" altLang="x-none" sz="2000" b="0" dirty="0">
                <a:solidFill>
                  <a:schemeClr val="accent2"/>
                </a:solidFill>
              </a:rPr>
              <a:t>: datagrams from hosts h5 and h6 should be sent to h3 or h4, via s1 and from there to s2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 protocol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24400" y="1447800"/>
            <a:ext cx="3886200" cy="4419600"/>
          </a:xfrm>
        </p:spPr>
        <p:txBody>
          <a:bodyPr/>
          <a:lstStyle/>
          <a:p>
            <a:r>
              <a:rPr lang="en-US" dirty="0" smtClean="0"/>
              <a:t>Operates </a:t>
            </a:r>
            <a:r>
              <a:rPr lang="en-US" dirty="0"/>
              <a:t>between controller, switch</a:t>
            </a:r>
          </a:p>
          <a:p>
            <a:r>
              <a:rPr lang="en-US" dirty="0"/>
              <a:t>TCP used to exchange messages</a:t>
            </a:r>
          </a:p>
          <a:p>
            <a:pPr lvl="1"/>
            <a:r>
              <a:rPr lang="en-US" dirty="0" smtClean="0"/>
              <a:t>Optional </a:t>
            </a:r>
            <a:r>
              <a:rPr lang="en-US" dirty="0"/>
              <a:t>encryption</a:t>
            </a:r>
          </a:p>
          <a:p>
            <a:r>
              <a:rPr lang="en-US" dirty="0" smtClean="0"/>
              <a:t>Three </a:t>
            </a:r>
            <a:r>
              <a:rPr lang="en-US" dirty="0"/>
              <a:t>classes of  OpenFlow messages:</a:t>
            </a:r>
          </a:p>
          <a:p>
            <a:pPr lvl="1"/>
            <a:r>
              <a:rPr lang="en-US" dirty="0" smtClean="0"/>
              <a:t>Controller-to-switch</a:t>
            </a:r>
            <a:endParaRPr lang="en-US" dirty="0"/>
          </a:p>
          <a:p>
            <a:pPr lvl="1"/>
            <a:r>
              <a:rPr lang="en-US" dirty="0" smtClean="0"/>
              <a:t>Asynchronous </a:t>
            </a:r>
            <a:r>
              <a:rPr lang="en-US" dirty="0"/>
              <a:t>(switch to controller)</a:t>
            </a:r>
          </a:p>
          <a:p>
            <a:pPr lvl="1"/>
            <a:r>
              <a:rPr lang="en-US" dirty="0" smtClean="0"/>
              <a:t>Symmetric </a:t>
            </a:r>
            <a:r>
              <a:rPr lang="en-US" dirty="0"/>
              <a:t>(</a:t>
            </a:r>
            <a:r>
              <a:rPr lang="en-US" dirty="0" smtClean="0"/>
              <a:t>misc.)</a:t>
            </a:r>
            <a:endParaRPr lang="en-US" dirty="0"/>
          </a:p>
          <a:p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460628" y="1609563"/>
            <a:ext cx="3899341" cy="4096074"/>
            <a:chOff x="460628" y="2266890"/>
            <a:chExt cx="3899341" cy="4096074"/>
          </a:xfrm>
        </p:grpSpPr>
        <p:sp>
          <p:nvSpPr>
            <p:cNvPr id="105" name="Cloud 104"/>
            <p:cNvSpPr/>
            <p:nvPr/>
          </p:nvSpPr>
          <p:spPr>
            <a:xfrm>
              <a:off x="460628" y="4246149"/>
              <a:ext cx="3899341" cy="2116815"/>
            </a:xfrm>
            <a:prstGeom prst="cloud">
              <a:avLst/>
            </a:prstGeom>
            <a:noFill/>
            <a:ln>
              <a:solidFill>
                <a:srgbClr val="000090"/>
              </a:solidFill>
            </a:ln>
            <a:effectLst>
              <a:outerShdw blurRad="40000" dist="23000" dir="5400000" rotWithShape="0">
                <a:schemeClr val="accent6">
                  <a:lumMod val="40000"/>
                  <a:lumOff val="60000"/>
                  <a:alpha val="35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06" name="Straight Connector 105"/>
            <p:cNvCxnSpPr/>
            <p:nvPr/>
          </p:nvCxnSpPr>
          <p:spPr>
            <a:xfrm flipV="1">
              <a:off x="1124345" y="4538650"/>
              <a:ext cx="1203228" cy="819025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124345" y="5357675"/>
              <a:ext cx="1203228" cy="64237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2133750" y="4795599"/>
              <a:ext cx="319671" cy="1027797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2404480" y="4715303"/>
              <a:ext cx="1307416" cy="33724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V="1">
              <a:off x="2596747" y="5245260"/>
              <a:ext cx="1115149" cy="75478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1" name="Group 950"/>
            <p:cNvGrpSpPr>
              <a:grpSpLocks/>
            </p:cNvGrpSpPr>
            <p:nvPr/>
          </p:nvGrpSpPr>
          <p:grpSpPr bwMode="auto">
            <a:xfrm>
              <a:off x="1839080" y="2785594"/>
              <a:ext cx="549038" cy="880838"/>
              <a:chOff x="4140" y="429"/>
              <a:chExt cx="1425" cy="2396"/>
            </a:xfrm>
          </p:grpSpPr>
          <p:sp>
            <p:nvSpPr>
              <p:cNvPr id="157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2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87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8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3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85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6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5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7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83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8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9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81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2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70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79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2" name="TextBox 111"/>
            <p:cNvSpPr txBox="1"/>
            <p:nvPr/>
          </p:nvSpPr>
          <p:spPr>
            <a:xfrm>
              <a:off x="994856" y="2266890"/>
              <a:ext cx="27190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OpenFlow Controller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  <p:grpSp>
          <p:nvGrpSpPr>
            <p:cNvPr id="113" name="Group 327"/>
            <p:cNvGrpSpPr>
              <a:grpSpLocks/>
            </p:cNvGrpSpPr>
            <p:nvPr/>
          </p:nvGrpSpPr>
          <p:grpSpPr bwMode="auto">
            <a:xfrm>
              <a:off x="2112211" y="5801894"/>
              <a:ext cx="736172" cy="452961"/>
              <a:chOff x="1871277" y="1576300"/>
              <a:chExt cx="1128371" cy="437861"/>
            </a:xfrm>
          </p:grpSpPr>
          <p:sp>
            <p:nvSpPr>
              <p:cNvPr id="148" name="Oval 14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51" name="Freeform 15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2" name="Freeform 15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3" name="Freeform 15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4" name="Freeform 15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55" name="Straight Connector 154"/>
              <p:cNvCxnSpPr>
                <a:endCxn id="16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327"/>
            <p:cNvGrpSpPr>
              <a:grpSpLocks/>
            </p:cNvGrpSpPr>
            <p:nvPr/>
          </p:nvGrpSpPr>
          <p:grpSpPr bwMode="auto">
            <a:xfrm>
              <a:off x="3547978" y="4938294"/>
              <a:ext cx="736172" cy="452961"/>
              <a:chOff x="1871277" y="1576300"/>
              <a:chExt cx="1128371" cy="437861"/>
            </a:xfrm>
          </p:grpSpPr>
          <p:sp>
            <p:nvSpPr>
              <p:cNvPr id="139" name="Oval 138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0" name="Rectangle 139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3" name="Freeform 142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4" name="Freeform 143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5" name="Freeform 144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46" name="Straight Connector 145"/>
              <p:cNvCxnSpPr>
                <a:endCxn id="17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327"/>
            <p:cNvGrpSpPr>
              <a:grpSpLocks/>
            </p:cNvGrpSpPr>
            <p:nvPr/>
          </p:nvGrpSpPr>
          <p:grpSpPr bwMode="auto">
            <a:xfrm>
              <a:off x="665747" y="5144167"/>
              <a:ext cx="736172" cy="452961"/>
              <a:chOff x="1871277" y="1576300"/>
              <a:chExt cx="1128371" cy="437861"/>
            </a:xfrm>
          </p:grpSpPr>
          <p:sp>
            <p:nvSpPr>
              <p:cNvPr id="130" name="Oval 12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37" name="Straight Connector 136"/>
              <p:cNvCxnSpPr>
                <a:endCxn id="1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327"/>
            <p:cNvGrpSpPr>
              <a:grpSpLocks/>
            </p:cNvGrpSpPr>
            <p:nvPr/>
          </p:nvGrpSpPr>
          <p:grpSpPr bwMode="auto">
            <a:xfrm>
              <a:off x="1753937" y="4440989"/>
              <a:ext cx="736172" cy="452961"/>
              <a:chOff x="1871277" y="1576300"/>
              <a:chExt cx="1128371" cy="437861"/>
            </a:xfrm>
          </p:grpSpPr>
          <p:sp>
            <p:nvSpPr>
              <p:cNvPr id="121" name="Oval 12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3" name="Oval 122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Up-Down Arrow 116"/>
            <p:cNvSpPr/>
            <p:nvPr/>
          </p:nvSpPr>
          <p:spPr>
            <a:xfrm rot="21141209">
              <a:off x="2269785" y="3718179"/>
              <a:ext cx="191874" cy="210753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8" name="Up-Down Arrow 117"/>
            <p:cNvSpPr/>
            <p:nvPr/>
          </p:nvSpPr>
          <p:spPr>
            <a:xfrm>
              <a:off x="1974262" y="3714785"/>
              <a:ext cx="191874" cy="823865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19" name="Up-Down Arrow 118"/>
            <p:cNvSpPr/>
            <p:nvPr/>
          </p:nvSpPr>
          <p:spPr>
            <a:xfrm rot="19054398">
              <a:off x="2872397" y="3460483"/>
              <a:ext cx="196901" cy="184933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0" name="Up-Down Arrow 119"/>
            <p:cNvSpPr/>
            <p:nvPr/>
          </p:nvSpPr>
          <p:spPr>
            <a:xfrm rot="1537304" flipH="1">
              <a:off x="1441528" y="3583584"/>
              <a:ext cx="196901" cy="1720974"/>
            </a:xfrm>
            <a:prstGeom prst="upDownArrow">
              <a:avLst/>
            </a:prstGeom>
            <a:solidFill>
              <a:srgbClr val="D3A6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OpenFlow: Controller-to-switch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controller-to-switch messages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eatures</a:t>
            </a:r>
            <a:r>
              <a:rPr lang="en-US" dirty="0" smtClean="0"/>
              <a:t>: controller queries switch features, switch replies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 smtClean="0">
                <a:solidFill>
                  <a:srgbClr val="0000FF"/>
                </a:solidFill>
              </a:rPr>
              <a:t>onfigure</a:t>
            </a:r>
            <a:r>
              <a:rPr lang="en-US" dirty="0" smtClean="0"/>
              <a:t>: controller queries/sets switch configuration parameters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dirty="0" smtClean="0">
                <a:solidFill>
                  <a:srgbClr val="0000FF"/>
                </a:solidFill>
              </a:rPr>
              <a:t>odify-state</a:t>
            </a:r>
            <a:r>
              <a:rPr lang="en-US" dirty="0" smtClean="0"/>
              <a:t>: add, delete, modify flow entries in the OpenFlow tables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</a:t>
            </a:r>
            <a:r>
              <a:rPr lang="en-US" dirty="0" smtClean="0">
                <a:solidFill>
                  <a:srgbClr val="0000FF"/>
                </a:solidFill>
              </a:rPr>
              <a:t>acket-out</a:t>
            </a:r>
            <a:r>
              <a:rPr lang="en-US" dirty="0" smtClean="0"/>
              <a:t>: controller can send this packet out of specific switch port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9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an artifact, not a discipline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Other fields in “systems”: OS, DB, etc.</a:t>
            </a:r>
          </a:p>
          <a:p>
            <a:pPr lvl="1"/>
            <a:r>
              <a:rPr lang="en-US" smtClean="0"/>
              <a:t>Teach basic principles</a:t>
            </a:r>
          </a:p>
          <a:p>
            <a:pPr lvl="1"/>
            <a:r>
              <a:rPr lang="en-US" smtClean="0"/>
              <a:t>Are easily managed</a:t>
            </a:r>
          </a:p>
          <a:p>
            <a:pPr lvl="1"/>
            <a:r>
              <a:rPr lang="en-US" smtClean="0"/>
              <a:t>Continue to evolve </a:t>
            </a:r>
          </a:p>
          <a:p>
            <a:r>
              <a:rPr lang="en-US" smtClean="0"/>
              <a:t>Networking:</a:t>
            </a:r>
          </a:p>
          <a:p>
            <a:pPr lvl="1"/>
            <a:r>
              <a:rPr lang="en-US" smtClean="0"/>
              <a:t>Teach big bag of protocols</a:t>
            </a:r>
          </a:p>
          <a:p>
            <a:pPr lvl="1"/>
            <a:r>
              <a:rPr lang="en-US" smtClean="0"/>
              <a:t>Notoriously difficult to manage</a:t>
            </a:r>
          </a:p>
          <a:p>
            <a:pPr lvl="1"/>
            <a:r>
              <a:rPr lang="en-US" smtClean="0"/>
              <a:t>Evolves very slowly</a:t>
            </a:r>
          </a:p>
          <a:p>
            <a:r>
              <a:rPr lang="en-US" smtClean="0">
                <a:solidFill>
                  <a:srgbClr val="0000FF"/>
                </a:solidFill>
              </a:rPr>
              <a:t>Networks are much more primitive and less understood than other computer systems</a:t>
            </a:r>
          </a:p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OpenFlow: Switch-to-controller messages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switch-to-controller messages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Packet-in</a:t>
            </a:r>
            <a:r>
              <a:rPr lang="en-US" dirty="0" smtClean="0"/>
              <a:t>: transfer packet (and its control) to controller.  See packet-out message from controller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Flow-removed</a:t>
            </a:r>
            <a:r>
              <a:rPr lang="en-US" dirty="0" smtClean="0"/>
              <a:t>: flow table entry deleted at switch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Port status</a:t>
            </a:r>
            <a:r>
              <a:rPr lang="en-US" dirty="0" smtClean="0"/>
              <a:t>: inform controller of a change on a port</a:t>
            </a:r>
          </a:p>
          <a:p>
            <a:r>
              <a:rPr lang="en-US" dirty="0" smtClean="0"/>
              <a:t>Network operators do not “program” switches by creating/sending OpenFlow messages directly. </a:t>
            </a:r>
          </a:p>
          <a:p>
            <a:pPr lvl="1"/>
            <a:r>
              <a:rPr lang="en-US" dirty="0" smtClean="0"/>
              <a:t>Instead, they use higher-level abstraction at controller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SDN: Many challenges remain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ardening the control plane: dependable, reliable, performance-scalable, secure distributed system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obustness to failures: leverage strong theory of reliable distributed system for control plane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ependability, security: “baked in” from day one? </a:t>
            </a:r>
          </a:p>
          <a:p>
            <a:r>
              <a:rPr lang="en-US" dirty="0"/>
              <a:t>N</a:t>
            </a:r>
            <a:r>
              <a:rPr lang="en-US" dirty="0" smtClean="0"/>
              <a:t>etworks, protocols meeting mission-specific requirements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.g., real-time, ultra-reliable, ultra-secure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Internet-scaling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progress for SDN in the wide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Google and Microsoft use SDN to manage traffic between datacenters</a:t>
            </a:r>
          </a:p>
          <a:p>
            <a:r>
              <a:rPr lang="en-US" dirty="0" smtClean="0"/>
              <a:t>One centralized controller to rule the entire world (well, their world)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Google’s WAN-SDN (B4)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58" y="1600200"/>
            <a:ext cx="718468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Software-defined IXP (SDX)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expressive policies where ASes meet</a:t>
            </a:r>
          </a:p>
          <a:p>
            <a:r>
              <a:rPr lang="en-US" dirty="0"/>
              <a:t>https://noise-</a:t>
            </a:r>
            <a:r>
              <a:rPr lang="en-US" dirty="0" err="1"/>
              <a:t>lab.net</a:t>
            </a:r>
            <a:r>
              <a:rPr lang="en-US" dirty="0"/>
              <a:t>/projects/software-defined-networking/</a:t>
            </a:r>
            <a:r>
              <a:rPr lang="en-US" dirty="0" err="1"/>
              <a:t>sdx</a:t>
            </a:r>
            <a:r>
              <a:rPr lang="en-US" dirty="0"/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beget modularity</a:t>
            </a:r>
            <a:endParaRPr lang="en-US" dirty="0"/>
          </a:p>
          <a:p>
            <a:pPr lvl="1"/>
            <a:r>
              <a:rPr lang="en-US" dirty="0"/>
              <a:t>Modularity is (</a:t>
            </a:r>
            <a:r>
              <a:rPr lang="en-US" dirty="0" smtClean="0"/>
              <a:t>almost always) good</a:t>
            </a:r>
          </a:p>
          <a:p>
            <a:pPr lvl="1"/>
            <a:endParaRPr lang="en-US" dirty="0"/>
          </a:p>
          <a:p>
            <a:r>
              <a:rPr lang="en-US" dirty="0" smtClean="0"/>
              <a:t>Next lecture: Layer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3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tale of two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</a:t>
            </a:r>
            <a:r>
              <a:rPr lang="en-US" b="1" dirty="0" smtClean="0"/>
              <a:t>plane</a:t>
            </a:r>
            <a:r>
              <a:rPr lang="en-US" dirty="0" smtClean="0"/>
              <a:t>: forwarding packets</a:t>
            </a:r>
          </a:p>
          <a:p>
            <a:pPr lvl="1"/>
            <a:r>
              <a:rPr lang="en-US" dirty="0" smtClean="0"/>
              <a:t>Based on local forwarding state</a:t>
            </a:r>
          </a:p>
          <a:p>
            <a:r>
              <a:rPr lang="en-US" b="1" dirty="0" smtClean="0"/>
              <a:t>Control plane</a:t>
            </a:r>
            <a:r>
              <a:rPr lang="en-US" dirty="0" smtClean="0"/>
              <a:t>: computing that forwarding state</a:t>
            </a:r>
          </a:p>
          <a:p>
            <a:pPr lvl="1"/>
            <a:r>
              <a:rPr lang="en-US" dirty="0" smtClean="0"/>
              <a:t>Involves coordination with rest of system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7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Original goals for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connectivity</a:t>
            </a:r>
            <a:r>
              <a:rPr lang="en-US" dirty="0" smtClean="0"/>
              <a:t>: route packets to destination</a:t>
            </a:r>
          </a:p>
          <a:p>
            <a:pPr lvl="1"/>
            <a:r>
              <a:rPr lang="en-US" dirty="0" smtClean="0"/>
              <a:t>Local state computed by routing protocols</a:t>
            </a:r>
          </a:p>
          <a:p>
            <a:pPr lvl="1"/>
            <a:r>
              <a:rPr lang="en-US" dirty="0" smtClean="0"/>
              <a:t>Globally distributed algorithms</a:t>
            </a:r>
          </a:p>
          <a:p>
            <a:r>
              <a:rPr lang="en-US" b="1" dirty="0" smtClean="0"/>
              <a:t>Inter-domain policy</a:t>
            </a:r>
            <a:r>
              <a:rPr lang="en-US" dirty="0" smtClean="0"/>
              <a:t>: find policy-compliant paths</a:t>
            </a:r>
          </a:p>
          <a:p>
            <a:pPr lvl="1"/>
            <a:r>
              <a:rPr lang="en-US" dirty="0" smtClean="0"/>
              <a:t>Done by globally distributed BGP</a:t>
            </a:r>
          </a:p>
          <a:p>
            <a:r>
              <a:rPr lang="en-US" dirty="0" smtClean="0"/>
              <a:t>What other goals are there in running a network?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0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roles of the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Performs </a:t>
            </a:r>
            <a:r>
              <a:rPr lang="en-US" dirty="0" smtClean="0"/>
              <a:t>various </a:t>
            </a:r>
            <a:r>
              <a:rPr lang="en-US" dirty="0" smtClean="0">
                <a:solidFill>
                  <a:srgbClr val="0000FF"/>
                </a:solidFill>
              </a:rPr>
              <a:t>network </a:t>
            </a:r>
            <a:r>
              <a:rPr lang="en-US" dirty="0">
                <a:solidFill>
                  <a:srgbClr val="0000FF"/>
                </a:solidFill>
              </a:rPr>
              <a:t>management</a:t>
            </a:r>
            <a:r>
              <a:rPr lang="en-US" dirty="0"/>
              <a:t>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For example,</a:t>
            </a:r>
            <a:endParaRPr lang="en-US" dirty="0"/>
          </a:p>
          <a:p>
            <a:pPr lvl="2"/>
            <a:r>
              <a:rPr lang="en-US" dirty="0"/>
              <a:t>Where to route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How </a:t>
            </a:r>
            <a:r>
              <a:rPr lang="en-US" dirty="0"/>
              <a:t>much to route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At what rate to route?</a:t>
            </a:r>
            <a:endParaRPr lang="en-US" dirty="0"/>
          </a:p>
          <a:p>
            <a:pPr lvl="2"/>
            <a:r>
              <a:rPr lang="en-US" dirty="0"/>
              <a:t>Should we </a:t>
            </a:r>
            <a:r>
              <a:rPr lang="en-US" dirty="0" smtClean="0"/>
              <a:t>route at all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Traffic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to avoid persistent overloads on links</a:t>
            </a:r>
          </a:p>
          <a:p>
            <a:r>
              <a:rPr lang="en-US" dirty="0" smtClean="0"/>
              <a:t>Choose routes to spread traffic load across links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2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engineering: Difficult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5390" y="4128444"/>
            <a:ext cx="840829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2"/>
                </a:solidFill>
              </a:rPr>
              <a:t>Q:</a:t>
            </a:r>
            <a:r>
              <a:rPr lang="en-US" sz="2400" b="0" dirty="0" smtClean="0">
                <a:solidFill>
                  <a:schemeClr val="accent2"/>
                </a:solidFill>
              </a:rPr>
              <a:t> What if network operator wants u-to-z traffic to flow along </a:t>
            </a:r>
            <a:r>
              <a:rPr lang="en-US" sz="2400" b="0" dirty="0" err="1" smtClean="0">
                <a:solidFill>
                  <a:schemeClr val="accent2"/>
                </a:solidFill>
              </a:rPr>
              <a:t>uvwz</a:t>
            </a:r>
            <a:r>
              <a:rPr lang="en-US" sz="2400" b="0" dirty="0" smtClean="0">
                <a:solidFill>
                  <a:schemeClr val="accent2"/>
                </a:solidFill>
              </a:rPr>
              <a:t>, x-to-z traffic to flow </a:t>
            </a:r>
            <a:r>
              <a:rPr lang="en-US" sz="2400" b="0" dirty="0" err="1" smtClean="0">
                <a:solidFill>
                  <a:schemeClr val="accent2"/>
                </a:solidFill>
              </a:rPr>
              <a:t>xwyz</a:t>
            </a:r>
            <a:r>
              <a:rPr lang="en-US" sz="2400" b="0" dirty="0" smtClean="0">
                <a:solidFill>
                  <a:schemeClr val="accent2"/>
                </a:solidFill>
              </a:rPr>
              <a:t>?</a:t>
            </a:r>
          </a:p>
          <a:p>
            <a:pPr algn="ctr">
              <a:spcBef>
                <a:spcPts val="1200"/>
              </a:spcBef>
            </a:pP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b="0" dirty="0" smtClean="0">
                <a:solidFill>
                  <a:schemeClr val="accent2"/>
                </a:solidFill>
              </a:rPr>
              <a:t>: Need to define link weights so traffic routing algorithm computes routes accordingly </a:t>
            </a:r>
            <a:r>
              <a:rPr lang="en-US" sz="2000" b="0" dirty="0" smtClean="0">
                <a:solidFill>
                  <a:schemeClr val="accent2"/>
                </a:solidFill>
              </a:rPr>
              <a:t>(or need a new routing algorithm)!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84" y="5867400"/>
            <a:ext cx="5184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solidFill>
                  <a:srgbClr val="0000FF"/>
                </a:solidFill>
              </a:rPr>
              <a:t>Link weights are only control “knobs”</a:t>
            </a:r>
            <a:endParaRPr lang="en-US" sz="2400" b="0" dirty="0">
              <a:solidFill>
                <a:srgbClr val="0000FF"/>
              </a:solidFill>
            </a:endParaRPr>
          </a:p>
        </p:txBody>
      </p:sp>
      <p:grpSp>
        <p:nvGrpSpPr>
          <p:cNvPr id="118" name="Group 1612"/>
          <p:cNvGrpSpPr>
            <a:grpSpLocks/>
          </p:cNvGrpSpPr>
          <p:nvPr/>
        </p:nvGrpSpPr>
        <p:grpSpPr bwMode="auto">
          <a:xfrm flipH="1">
            <a:off x="943464" y="2441244"/>
            <a:ext cx="855053" cy="655887"/>
            <a:chOff x="2839" y="3501"/>
            <a:chExt cx="755" cy="803"/>
          </a:xfrm>
        </p:grpSpPr>
        <p:pic>
          <p:nvPicPr>
            <p:cNvPr id="119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0841" name="Freeform 4"/>
          <p:cNvSpPr>
            <a:spLocks/>
          </p:cNvSpPr>
          <p:nvPr/>
        </p:nvSpPr>
        <p:spPr bwMode="auto">
          <a:xfrm>
            <a:off x="2834105" y="2267385"/>
            <a:ext cx="781590" cy="317349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2" name="Freeform 35"/>
          <p:cNvSpPr>
            <a:spLocks/>
          </p:cNvSpPr>
          <p:nvPr/>
        </p:nvSpPr>
        <p:spPr bwMode="auto">
          <a:xfrm>
            <a:off x="5254292" y="2313451"/>
            <a:ext cx="2285" cy="890624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3" name="Freeform 36"/>
          <p:cNvSpPr>
            <a:spLocks/>
          </p:cNvSpPr>
          <p:nvPr/>
        </p:nvSpPr>
        <p:spPr bwMode="auto">
          <a:xfrm>
            <a:off x="3670544" y="2323688"/>
            <a:ext cx="2285" cy="916217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4" name="Freeform 37"/>
          <p:cNvSpPr>
            <a:spLocks/>
          </p:cNvSpPr>
          <p:nvPr/>
        </p:nvSpPr>
        <p:spPr bwMode="auto">
          <a:xfrm>
            <a:off x="4017205" y="2298095"/>
            <a:ext cx="1182239" cy="1038973"/>
          </a:xfrm>
          <a:custGeom>
            <a:avLst/>
            <a:gdLst>
              <a:gd name="T0" fmla="*/ 0 w 378"/>
              <a:gd name="T1" fmla="*/ 142610238 h 174"/>
              <a:gd name="T2" fmla="*/ 8951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5" name="Freeform 38"/>
          <p:cNvSpPr>
            <a:spLocks/>
          </p:cNvSpPr>
          <p:nvPr/>
        </p:nvSpPr>
        <p:spPr bwMode="auto">
          <a:xfrm>
            <a:off x="5617663" y="2891845"/>
            <a:ext cx="836439" cy="460668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6" name="Freeform 39"/>
          <p:cNvSpPr>
            <a:spLocks/>
          </p:cNvSpPr>
          <p:nvPr/>
        </p:nvSpPr>
        <p:spPr bwMode="auto">
          <a:xfrm flipV="1">
            <a:off x="4022465" y="3327268"/>
            <a:ext cx="908330" cy="45719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7" name="Freeform 40"/>
          <p:cNvSpPr>
            <a:spLocks/>
          </p:cNvSpPr>
          <p:nvPr/>
        </p:nvSpPr>
        <p:spPr bwMode="auto">
          <a:xfrm>
            <a:off x="2710696" y="2820186"/>
            <a:ext cx="630757" cy="45043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8" name="Freeform 41"/>
          <p:cNvSpPr>
            <a:spLocks/>
          </p:cNvSpPr>
          <p:nvPr/>
        </p:nvSpPr>
        <p:spPr bwMode="auto">
          <a:xfrm>
            <a:off x="4047627" y="2195725"/>
            <a:ext cx="836439" cy="1706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79" name="Freeform 42"/>
          <p:cNvSpPr>
            <a:spLocks/>
          </p:cNvSpPr>
          <p:nvPr/>
        </p:nvSpPr>
        <p:spPr bwMode="auto">
          <a:xfrm>
            <a:off x="5572253" y="2248471"/>
            <a:ext cx="922986" cy="397685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0" name="Freeform 43"/>
          <p:cNvSpPr>
            <a:spLocks/>
          </p:cNvSpPr>
          <p:nvPr/>
        </p:nvSpPr>
        <p:spPr bwMode="auto">
          <a:xfrm>
            <a:off x="2580431" y="1458657"/>
            <a:ext cx="2536740" cy="1100484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887" name="Text Box 62"/>
          <p:cNvSpPr txBox="1">
            <a:spLocks noChangeArrowheads="1"/>
          </p:cNvSpPr>
          <p:nvPr/>
        </p:nvSpPr>
        <p:spPr bwMode="auto">
          <a:xfrm>
            <a:off x="2822678" y="2178663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8" name="Text Box 63"/>
          <p:cNvSpPr txBox="1">
            <a:spLocks noChangeArrowheads="1"/>
          </p:cNvSpPr>
          <p:nvPr/>
        </p:nvSpPr>
        <p:spPr bwMode="auto">
          <a:xfrm>
            <a:off x="3617981" y="255231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89" name="Text Box 64"/>
          <p:cNvSpPr txBox="1">
            <a:spLocks noChangeArrowheads="1"/>
          </p:cNvSpPr>
          <p:nvPr/>
        </p:nvSpPr>
        <p:spPr bwMode="auto">
          <a:xfrm>
            <a:off x="2623853" y="2915732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0" name="Text Box 65"/>
          <p:cNvSpPr txBox="1">
            <a:spLocks noChangeArrowheads="1"/>
          </p:cNvSpPr>
          <p:nvPr/>
        </p:nvSpPr>
        <p:spPr bwMode="auto">
          <a:xfrm>
            <a:off x="4495556" y="2710990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1" name="Text Box 66"/>
          <p:cNvSpPr txBox="1">
            <a:spLocks noChangeArrowheads="1"/>
          </p:cNvSpPr>
          <p:nvPr/>
        </p:nvSpPr>
        <p:spPr bwMode="auto">
          <a:xfrm>
            <a:off x="4351579" y="331497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2" name="Text Box 67"/>
          <p:cNvSpPr txBox="1">
            <a:spLocks noChangeArrowheads="1"/>
          </p:cNvSpPr>
          <p:nvPr/>
        </p:nvSpPr>
        <p:spPr bwMode="auto">
          <a:xfrm>
            <a:off x="5174305" y="2583027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1</a:t>
            </a:r>
            <a:endParaRPr lang="en-US"/>
          </a:p>
        </p:txBody>
      </p:sp>
      <p:sp>
        <p:nvSpPr>
          <p:cNvPr id="120893" name="Text Box 68"/>
          <p:cNvSpPr txBox="1">
            <a:spLocks noChangeArrowheads="1"/>
          </p:cNvSpPr>
          <p:nvPr/>
        </p:nvSpPr>
        <p:spPr bwMode="auto">
          <a:xfrm>
            <a:off x="5997032" y="3033458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2</a:t>
            </a:r>
            <a:endParaRPr lang="en-US"/>
          </a:p>
        </p:txBody>
      </p:sp>
      <p:sp>
        <p:nvSpPr>
          <p:cNvPr id="120894" name="Text Box 69"/>
          <p:cNvSpPr txBox="1">
            <a:spLocks noChangeArrowheads="1"/>
          </p:cNvSpPr>
          <p:nvPr/>
        </p:nvSpPr>
        <p:spPr bwMode="auto">
          <a:xfrm>
            <a:off x="5935327" y="2117241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sp>
        <p:nvSpPr>
          <p:cNvPr id="120895" name="Text Box 70"/>
          <p:cNvSpPr txBox="1">
            <a:spLocks noChangeArrowheads="1"/>
          </p:cNvSpPr>
          <p:nvPr/>
        </p:nvSpPr>
        <p:spPr bwMode="auto">
          <a:xfrm>
            <a:off x="4255594" y="1861315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3</a:t>
            </a:r>
            <a:endParaRPr lang="en-US"/>
          </a:p>
        </p:txBody>
      </p:sp>
      <p:sp>
        <p:nvSpPr>
          <p:cNvPr id="120896" name="Text Box 71"/>
          <p:cNvSpPr txBox="1">
            <a:spLocks noChangeArrowheads="1"/>
          </p:cNvSpPr>
          <p:nvPr/>
        </p:nvSpPr>
        <p:spPr bwMode="auto">
          <a:xfrm>
            <a:off x="3453435" y="1405766"/>
            <a:ext cx="447929" cy="394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5</a:t>
            </a:r>
            <a:endParaRPr lang="en-US"/>
          </a:p>
        </p:txBody>
      </p:sp>
      <p:grpSp>
        <p:nvGrpSpPr>
          <p:cNvPr id="121" name="Group 1507"/>
          <p:cNvGrpSpPr>
            <a:grpSpLocks/>
          </p:cNvGrpSpPr>
          <p:nvPr/>
        </p:nvGrpSpPr>
        <p:grpSpPr bwMode="auto">
          <a:xfrm>
            <a:off x="7391175" y="2426604"/>
            <a:ext cx="427480" cy="711995"/>
            <a:chOff x="4140" y="429"/>
            <a:chExt cx="1425" cy="2396"/>
          </a:xfrm>
        </p:grpSpPr>
        <p:sp>
          <p:nvSpPr>
            <p:cNvPr id="12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5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5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4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 bwMode="auto">
          <a:xfrm>
            <a:off x="1682405" y="2744686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Straight Connector 162"/>
          <p:cNvCxnSpPr/>
          <p:nvPr/>
        </p:nvCxnSpPr>
        <p:spPr bwMode="auto">
          <a:xfrm>
            <a:off x="6895267" y="2779855"/>
            <a:ext cx="52677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6" name="Group 155"/>
          <p:cNvGrpSpPr/>
          <p:nvPr/>
        </p:nvGrpSpPr>
        <p:grpSpPr>
          <a:xfrm>
            <a:off x="3414626" y="1982945"/>
            <a:ext cx="687402" cy="571677"/>
            <a:chOff x="1736090" y="2893762"/>
            <a:chExt cx="565150" cy="413310"/>
          </a:xfrm>
        </p:grpSpPr>
        <p:grpSp>
          <p:nvGrpSpPr>
            <p:cNvPr id="157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1" name="Oval 160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5" name="Freeform 16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" name="Freeform 16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" name="Freeform 16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" name="Freeform 16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" name="Straight Connector 168"/>
              <p:cNvCxnSpPr>
                <a:endCxn id="1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roup 157"/>
            <p:cNvGrpSpPr/>
            <p:nvPr/>
          </p:nvGrpSpPr>
          <p:grpSpPr>
            <a:xfrm>
              <a:off x="1844715" y="2907714"/>
              <a:ext cx="356365" cy="399358"/>
              <a:chOff x="741398" y="1743005"/>
              <a:chExt cx="356365" cy="399358"/>
            </a:xfrm>
          </p:grpSpPr>
          <p:sp>
            <p:nvSpPr>
              <p:cNvPr id="159" name="Oval 158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TextBox 159"/>
              <p:cNvSpPr txBox="1"/>
              <p:nvPr/>
            </p:nvSpPr>
            <p:spPr>
              <a:xfrm>
                <a:off x="783895" y="1743005"/>
                <a:ext cx="288887" cy="399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v</a:t>
                </a:r>
                <a:endParaRPr lang="en-US" sz="2400" dirty="0"/>
              </a:p>
            </p:txBody>
          </p:sp>
        </p:grpSp>
      </p:grpSp>
      <p:grpSp>
        <p:nvGrpSpPr>
          <p:cNvPr id="173" name="Group 172"/>
          <p:cNvGrpSpPr/>
          <p:nvPr/>
        </p:nvGrpSpPr>
        <p:grpSpPr>
          <a:xfrm>
            <a:off x="4888811" y="1979830"/>
            <a:ext cx="687402" cy="480963"/>
            <a:chOff x="1736090" y="2893762"/>
            <a:chExt cx="565150" cy="347726"/>
          </a:xfrm>
        </p:grpSpPr>
        <p:grpSp>
          <p:nvGrpSpPr>
            <p:cNvPr id="174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8" name="Oval 177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1" name="Freeform 180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2" name="Freeform 181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3" name="Freeform 182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4" name="Freeform 183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5" name="Straight Connector 184"/>
              <p:cNvCxnSpPr>
                <a:endCxn id="18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5" name="Group 174"/>
            <p:cNvGrpSpPr/>
            <p:nvPr/>
          </p:nvGrpSpPr>
          <p:grpSpPr>
            <a:xfrm>
              <a:off x="1844715" y="2907714"/>
              <a:ext cx="378664" cy="333774"/>
              <a:chOff x="741398" y="1743005"/>
              <a:chExt cx="378664" cy="333774"/>
            </a:xfrm>
          </p:grpSpPr>
          <p:sp>
            <p:nvSpPr>
              <p:cNvPr id="176" name="Oval 175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767915" y="1743005"/>
                <a:ext cx="352147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w</a:t>
                </a:r>
                <a:endParaRPr lang="en-US" sz="2400" dirty="0"/>
              </a:p>
            </p:txBody>
          </p:sp>
        </p:grpSp>
      </p:grpSp>
      <p:grpSp>
        <p:nvGrpSpPr>
          <p:cNvPr id="187" name="Group 186"/>
          <p:cNvGrpSpPr/>
          <p:nvPr/>
        </p:nvGrpSpPr>
        <p:grpSpPr>
          <a:xfrm>
            <a:off x="2206359" y="2517647"/>
            <a:ext cx="687402" cy="480963"/>
            <a:chOff x="1736090" y="2893762"/>
            <a:chExt cx="565150" cy="347726"/>
          </a:xfrm>
        </p:grpSpPr>
        <p:grpSp>
          <p:nvGrpSpPr>
            <p:cNvPr id="188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2" name="Oval 191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5" name="Freeform 194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6" name="Freeform 195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7" name="Freeform 196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8" name="Freeform 197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9" name="Straight Connector 198"/>
              <p:cNvCxnSpPr>
                <a:endCxn id="19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188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190" name="Oval 189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783895" y="1743005"/>
                <a:ext cx="29255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u</a:t>
                </a:r>
                <a:endParaRPr lang="en-US" sz="2400" dirty="0"/>
              </a:p>
            </p:txBody>
          </p:sp>
        </p:grpSp>
      </p:grpSp>
      <p:grpSp>
        <p:nvGrpSpPr>
          <p:cNvPr id="201" name="Group 200"/>
          <p:cNvGrpSpPr/>
          <p:nvPr/>
        </p:nvGrpSpPr>
        <p:grpSpPr>
          <a:xfrm>
            <a:off x="6285253" y="2579331"/>
            <a:ext cx="687402" cy="480963"/>
            <a:chOff x="1736090" y="2893762"/>
            <a:chExt cx="565150" cy="347726"/>
          </a:xfrm>
        </p:grpSpPr>
        <p:grpSp>
          <p:nvGrpSpPr>
            <p:cNvPr id="202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06" name="Oval 205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09" name="Freeform 208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0" name="Freeform 209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1" name="Freeform 210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12" name="Freeform 211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13" name="Straight Connector 212"/>
              <p:cNvCxnSpPr>
                <a:endCxn id="20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3" name="Group 202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04" name="Oval 203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z</a:t>
                </a:r>
                <a:endParaRPr lang="en-US" sz="2400" dirty="0"/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4927962" y="3152913"/>
            <a:ext cx="687402" cy="480963"/>
            <a:chOff x="1736090" y="2893762"/>
            <a:chExt cx="565150" cy="347726"/>
          </a:xfrm>
        </p:grpSpPr>
        <p:grpSp>
          <p:nvGrpSpPr>
            <p:cNvPr id="216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20" name="Oval 219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23" name="Freeform 222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4" name="Freeform 223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5" name="Freeform 224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6" name="Freeform 225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27" name="Straight Connector 226"/>
              <p:cNvCxnSpPr>
                <a:endCxn id="22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18" name="Oval 217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y</a:t>
                </a:r>
                <a:endParaRPr lang="en-US" sz="2400" dirty="0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3337414" y="3136841"/>
            <a:ext cx="687402" cy="480963"/>
            <a:chOff x="1736090" y="2893762"/>
            <a:chExt cx="565150" cy="347726"/>
          </a:xfrm>
        </p:grpSpPr>
        <p:grpSp>
          <p:nvGrpSpPr>
            <p:cNvPr id="230" name="Group 327"/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34" name="Oval 233"/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6" name="Oval 235"/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37" name="Freeform 236"/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8" name="Freeform 237"/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39" name="Freeform 238"/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0" name="Freeform 239"/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41" name="Straight Connector 240"/>
              <p:cNvCxnSpPr>
                <a:endCxn id="23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Group 230"/>
            <p:cNvGrpSpPr/>
            <p:nvPr/>
          </p:nvGrpSpPr>
          <p:grpSpPr>
            <a:xfrm>
              <a:off x="1844715" y="2907714"/>
              <a:ext cx="356365" cy="333774"/>
              <a:chOff x="741398" y="1743005"/>
              <a:chExt cx="356365" cy="333774"/>
            </a:xfrm>
          </p:grpSpPr>
          <p:sp>
            <p:nvSpPr>
              <p:cNvPr id="232" name="Oval 231"/>
              <p:cNvSpPr/>
              <p:nvPr/>
            </p:nvSpPr>
            <p:spPr bwMode="auto">
              <a:xfrm>
                <a:off x="741398" y="1850752"/>
                <a:ext cx="356365" cy="168450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783895" y="1743005"/>
                <a:ext cx="278343" cy="333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x</a:t>
                </a:r>
                <a:endParaRPr lang="en-US" sz="2400" dirty="0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20,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1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1490453978</TotalTime>
  <Pages>7</Pages>
  <Words>2307</Words>
  <Application>Microsoft Macintosh PowerPoint</Application>
  <PresentationFormat>On-screen Show (4:3)</PresentationFormat>
  <Paragraphs>575</Paragraphs>
  <Slides>45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 Black</vt:lpstr>
      <vt:lpstr>Calibri</vt:lpstr>
      <vt:lpstr>Courier New</vt:lpstr>
      <vt:lpstr>Gill Sans</vt:lpstr>
      <vt:lpstr>Gill Sans MT</vt:lpstr>
      <vt:lpstr>Monotype Sorts</vt:lpstr>
      <vt:lpstr>ＭＳ Ｐゴシック</vt:lpstr>
      <vt:lpstr>Times New Roman</vt:lpstr>
      <vt:lpstr>Wingdings</vt:lpstr>
      <vt:lpstr>ZapfDingbats</vt:lpstr>
      <vt:lpstr>Arial</vt:lpstr>
      <vt:lpstr>dbllineb</vt:lpstr>
      <vt:lpstr>EECS 489 Computer Networks  Winter 2017</vt:lpstr>
      <vt:lpstr>Agenda</vt:lpstr>
      <vt:lpstr>The field of networking</vt:lpstr>
      <vt:lpstr>Building an artifact, not a discipline</vt:lpstr>
      <vt:lpstr>A tale of two planes</vt:lpstr>
      <vt:lpstr>Original goals for the control plane</vt:lpstr>
      <vt:lpstr>Extended roles of the control plane</vt:lpstr>
      <vt:lpstr>Traffic engineering</vt:lpstr>
      <vt:lpstr>Traffic engineering: Difficult</vt:lpstr>
      <vt:lpstr>Traffic engineering: Difficult</vt:lpstr>
      <vt:lpstr>Traffic engineering: Difficult</vt:lpstr>
      <vt:lpstr>Network management has many goals</vt:lpstr>
      <vt:lpstr>Bottom line</vt:lpstr>
      <vt:lpstr>“The Power of Abstraction”</vt:lpstr>
      <vt:lpstr>Analogy: Mainframe to PC evolution</vt:lpstr>
      <vt:lpstr>Many control plane mechanisms</vt:lpstr>
      <vt:lpstr>Task: Compute forwarding state</vt:lpstr>
      <vt:lpstr>Our current approach</vt:lpstr>
      <vt:lpstr>Separate concerns with abstractions</vt:lpstr>
      <vt:lpstr>#1: Forwarding abstraction</vt:lpstr>
      <vt:lpstr>Two important facets to OpenFlow</vt:lpstr>
      <vt:lpstr>Separate concerns with abstractions</vt:lpstr>
      <vt:lpstr>#2: Network state abstraction</vt:lpstr>
      <vt:lpstr>Network Operating System</vt:lpstr>
      <vt:lpstr>Separate concerns with abstractions</vt:lpstr>
      <vt:lpstr>#3: Specification abstraction</vt:lpstr>
      <vt:lpstr>Separate concerns with abstractions</vt:lpstr>
      <vt:lpstr>5-minute break!</vt:lpstr>
      <vt:lpstr>Traditional fully decentralized control plane</vt:lpstr>
      <vt:lpstr>Logically centralized  control plane</vt:lpstr>
      <vt:lpstr>Each goal is an app via specification abstraction</vt:lpstr>
      <vt:lpstr>Reason about each app via network state abstraction</vt:lpstr>
      <vt:lpstr>Logically centralized  control plane</vt:lpstr>
      <vt:lpstr>OpenFlow data plane abstraction</vt:lpstr>
      <vt:lpstr>OpenFlow: Flow table entries</vt:lpstr>
      <vt:lpstr>Forwarding abstraction</vt:lpstr>
      <vt:lpstr>OpenFlow example</vt:lpstr>
      <vt:lpstr>OpenFlow protocol</vt:lpstr>
      <vt:lpstr>OpenFlow: Controller-to-switch messages</vt:lpstr>
      <vt:lpstr>OpenFlow: Switch-to-controller messages</vt:lpstr>
      <vt:lpstr>SDN: Many challenges remain</vt:lpstr>
      <vt:lpstr>Some progress for SDN in the wide area</vt:lpstr>
      <vt:lpstr>Google’s WAN-SDN (B4)</vt:lpstr>
      <vt:lpstr>Software-defined IXP (SDX)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1214</cp:revision>
  <cp:lastPrinted>1999-09-08T17:25:07Z</cp:lastPrinted>
  <dcterms:created xsi:type="dcterms:W3CDTF">2014-01-14T18:15:50Z</dcterms:created>
  <dcterms:modified xsi:type="dcterms:W3CDTF">2017-03-19T01:24:12Z</dcterms:modified>
  <cp:category/>
</cp:coreProperties>
</file>