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4" r:id="rId4"/>
    <p:sldId id="515" r:id="rId5"/>
    <p:sldId id="547" r:id="rId6"/>
    <p:sldId id="517" r:id="rId7"/>
    <p:sldId id="518" r:id="rId8"/>
    <p:sldId id="549" r:id="rId9"/>
    <p:sldId id="522" r:id="rId10"/>
    <p:sldId id="523" r:id="rId11"/>
    <p:sldId id="551" r:id="rId12"/>
    <p:sldId id="524" r:id="rId13"/>
    <p:sldId id="550" r:id="rId14"/>
    <p:sldId id="525" r:id="rId15"/>
    <p:sldId id="526" r:id="rId16"/>
    <p:sldId id="527" r:id="rId17"/>
    <p:sldId id="528" r:id="rId18"/>
    <p:sldId id="552" r:id="rId19"/>
    <p:sldId id="502" r:id="rId20"/>
    <p:sldId id="503" r:id="rId21"/>
    <p:sldId id="554" r:id="rId22"/>
    <p:sldId id="571" r:id="rId23"/>
    <p:sldId id="572" r:id="rId24"/>
    <p:sldId id="573" r:id="rId25"/>
    <p:sldId id="558" r:id="rId26"/>
    <p:sldId id="574" r:id="rId27"/>
    <p:sldId id="575" r:id="rId28"/>
    <p:sldId id="559" r:id="rId29"/>
    <p:sldId id="560" r:id="rId30"/>
    <p:sldId id="561" r:id="rId31"/>
    <p:sldId id="562" r:id="rId32"/>
    <p:sldId id="563" r:id="rId33"/>
    <p:sldId id="564" r:id="rId34"/>
    <p:sldId id="565" r:id="rId35"/>
    <p:sldId id="577" r:id="rId36"/>
    <p:sldId id="566" r:id="rId37"/>
    <p:sldId id="567" r:id="rId38"/>
    <p:sldId id="568" r:id="rId39"/>
    <p:sldId id="578" r:id="rId40"/>
    <p:sldId id="579"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p:restoredTop sz="95467"/>
  </p:normalViewPr>
  <p:slideViewPr>
    <p:cSldViewPr>
      <p:cViewPr varScale="1">
        <p:scale>
          <a:sx n="122" d="100"/>
          <a:sy n="122" d="100"/>
        </p:scale>
        <p:origin x="139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smtClean="0"/>
              <a:t>January 18, 2017</a:t>
            </a:r>
            <a:endParaRPr lang="en-US"/>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smtClean="0"/>
              <a:t>EECS 489 – Lecture 4</a:t>
            </a:r>
            <a:endParaRPr lang="en-US"/>
          </a:p>
        </p:txBody>
      </p:sp>
    </p:spTree>
    <p:extLst>
      <p:ext uri="{BB962C8B-B14F-4D97-AF65-F5344CB8AC3E}">
        <p14:creationId xmlns:p14="http://schemas.microsoft.com/office/powerpoint/2010/main" val="35119642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rP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219200"/>
            <a:ext cx="41529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smtClean="0"/>
              <a:t>January 18, 2017</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smtClean="0"/>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smtClean="0"/>
              <a:t>January 18, 2017</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smtClean="0"/>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timing>
    <p:tnLst>
      <p:par>
        <p:cTn id="1" dur="indefinite" restart="never" nodeType="tmRoot"/>
      </p:par>
    </p:tnLst>
  </p:timing>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ZapfDingbats" charset="0"/>
        <a:buChar char="u"/>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smtClean="0">
                <a:effectLst/>
                <a:latin typeface="Arial Black" charset="0"/>
                <a:ea typeface="ＭＳ Ｐゴシック" charset="0"/>
                <a:cs typeface="ＭＳ Ｐゴシック" charset="0"/>
              </a:rPr>
              <a:t>EECS 489</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dirty="0"/>
              <a:t>Computer Networks</a:t>
            </a:r>
            <a:r>
              <a:rPr lang="en-US" dirty="0">
                <a:effectLst/>
                <a:latin typeface="Arial Black" charset="0"/>
                <a:ea typeface="ＭＳ Ｐゴシック" charset="0"/>
                <a:cs typeface="ＭＳ Ｐゴシック" charset="0"/>
              </a:rPr>
              <a:t/>
            </a:r>
            <a:br>
              <a:rPr lang="en-US" dirty="0">
                <a:effectLst/>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
            </a: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2017</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smtClean="0">
                <a:latin typeface="Arial" charset="0"/>
                <a:ea typeface="ＭＳ Ｐゴシック" charset="0"/>
                <a:cs typeface="ＭＳ Ｐゴシック" charset="0"/>
              </a:rPr>
              <a:t>Mosharaf Chowdhury</a:t>
            </a:r>
            <a:endParaRPr lang="en-US" dirty="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buFont typeface="Monotype Sorts" charset="0"/>
              <a:buNone/>
            </a:pPr>
            <a:endParaRPr lang="en-US" dirty="0" smtClean="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smtClean="0"/>
              <a:t>Steps in HTTP request/response</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t>
            </a:r>
            <a:r>
              <a:rPr lang="en-US" sz="1800" b="0" dirty="0" smtClean="0">
                <a:solidFill>
                  <a:srgbClr val="333399"/>
                </a:solidFill>
                <a:latin typeface="+mn-lt"/>
              </a:rPr>
              <a:t>syn</a:t>
            </a:r>
            <a:endParaRPr lang="en-US" sz="1800" b="0" dirty="0">
              <a:solidFill>
                <a:srgbClr val="333399"/>
              </a:solidFill>
              <a:latin typeface="+mn-lt"/>
            </a:endParaRP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908802" y="2400302"/>
            <a:ext cx="1323359"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smtClean="0"/>
              <a:t>Method types (HTTP 1.1)</a:t>
            </a:r>
            <a:endParaRPr lang="en-US" dirty="0"/>
          </a:p>
        </p:txBody>
      </p:sp>
      <p:sp>
        <p:nvSpPr>
          <p:cNvPr id="3" name="Content Placeholder 2"/>
          <p:cNvSpPr>
            <a:spLocks noGrp="1"/>
          </p:cNvSpPr>
          <p:nvPr>
            <p:ph idx="1"/>
          </p:nvPr>
        </p:nvSpPr>
        <p:spPr/>
        <p:txBody>
          <a:bodyPr/>
          <a:lstStyle/>
          <a:p>
            <a:r>
              <a:rPr lang="en-US" dirty="0" smtClean="0"/>
              <a:t>GET, HEAD</a:t>
            </a:r>
          </a:p>
          <a:p>
            <a:r>
              <a:rPr lang="en-US" dirty="0" smtClean="0"/>
              <a:t>POST</a:t>
            </a:r>
          </a:p>
          <a:p>
            <a:pPr lvl="1"/>
            <a:r>
              <a:rPr lang="en-US" dirty="0" smtClean="0"/>
              <a:t>Send information (e.g., web forms)</a:t>
            </a:r>
            <a:endParaRPr lang="en-US" dirty="0"/>
          </a:p>
          <a:p>
            <a:r>
              <a:rPr lang="en-US" dirty="0"/>
              <a:t>PUT</a:t>
            </a:r>
          </a:p>
          <a:p>
            <a:pPr lvl="1"/>
            <a:r>
              <a:rPr lang="en-US" dirty="0" smtClean="0"/>
              <a:t>Uploads </a:t>
            </a:r>
            <a:r>
              <a:rPr lang="en-US" dirty="0"/>
              <a:t>file in entity body to path specified in URL field</a:t>
            </a:r>
          </a:p>
          <a:p>
            <a:r>
              <a:rPr lang="en-US" dirty="0"/>
              <a:t>DELETE</a:t>
            </a:r>
          </a:p>
          <a:p>
            <a:pPr lvl="1"/>
            <a:r>
              <a:rPr lang="en-US" dirty="0" smtClean="0"/>
              <a:t>Deletes </a:t>
            </a:r>
            <a:r>
              <a:rPr lang="en-US" dirty="0"/>
              <a:t>file specified in the URL </a:t>
            </a:r>
            <a:r>
              <a:rPr lang="en-US" dirty="0" smtClean="0"/>
              <a:t>field</a:t>
            </a:r>
            <a:endParaRPr lang="en-US" dirty="0"/>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25606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p:txBody>
      </p:sp>
      <p:sp>
        <p:nvSpPr>
          <p:cNvPr id="5" name="Date Placeholder 4"/>
          <p:cNvSpPr>
            <a:spLocks noGrp="1"/>
          </p:cNvSpPr>
          <p:nvPr>
            <p:ph type="dt" sz="half" idx="10"/>
          </p:nvPr>
        </p:nvSpPr>
        <p:spPr/>
        <p:txBody>
          <a:bodyPr/>
          <a:lstStyle/>
          <a:p>
            <a:r>
              <a:rPr lang="en-US" smtClean="0"/>
              <a:t>January 18, 2017</a:t>
            </a:r>
            <a:endParaRPr lang="en-US"/>
          </a:p>
        </p:txBody>
      </p:sp>
      <p:sp>
        <p:nvSpPr>
          <p:cNvPr id="6" name="Footer Placeholder 5"/>
          <p:cNvSpPr>
            <a:spLocks noGrp="1"/>
          </p:cNvSpPr>
          <p:nvPr>
            <p:ph type="ftr" sz="quarter" idx="11"/>
          </p:nvPr>
        </p:nvSpPr>
        <p:spPr/>
        <p:txBody>
          <a:bodyPr/>
          <a:lstStyle/>
          <a:p>
            <a:r>
              <a:rPr lang="en-US" smtClean="0"/>
              <a:t>EECS 489 – Lecture 4</a:t>
            </a:r>
            <a:endParaRPr lang="en-US"/>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smtClean="0"/>
              <a:t>Client-to-server communication</a:t>
            </a:r>
            <a:endParaRPr lang="en-US" dirty="0"/>
          </a:p>
        </p:txBody>
      </p:sp>
      <p:sp>
        <p:nvSpPr>
          <p:cNvPr id="1056771" name="Rectangle 3"/>
          <p:cNvSpPr>
            <a:spLocks noGrp="1" noChangeArrowheads="1"/>
          </p:cNvSpPr>
          <p:nvPr>
            <p:ph idx="1"/>
          </p:nvPr>
        </p:nvSpPr>
        <p:spPr/>
        <p:txBody>
          <a:bodyPr/>
          <a:lstStyle/>
          <a:p>
            <a:r>
              <a:rPr lang="en-US" dirty="0" smtClean="0"/>
              <a:t>HTTP Request Message</a:t>
            </a:r>
          </a:p>
          <a:p>
            <a:pPr lvl="1"/>
            <a:r>
              <a:rPr lang="en-US" dirty="0" smtClean="0"/>
              <a:t>Request line: method, resource, and protocol version</a:t>
            </a:r>
          </a:p>
          <a:p>
            <a:pPr lvl="1"/>
            <a:r>
              <a:rPr lang="en-US" dirty="0" smtClean="0"/>
              <a:t>Request headers: provide info or modify request</a:t>
            </a:r>
          </a:p>
          <a:p>
            <a:pPr lvl="1"/>
            <a:r>
              <a:rPr lang="en-US" dirty="0" smtClean="0"/>
              <a:t>Body: optional data (e.g., to </a:t>
            </a:r>
            <a:r>
              <a:rPr lang="ja-JP" altLang="en-US" dirty="0" smtClean="0"/>
              <a:t>“</a:t>
            </a:r>
            <a:r>
              <a:rPr lang="en-US" dirty="0" smtClean="0"/>
              <a:t>POST</a:t>
            </a:r>
            <a:r>
              <a:rPr lang="ja-JP" altLang="en-US" dirty="0" smtClean="0"/>
              <a:t>”</a:t>
            </a:r>
            <a:r>
              <a:rPr lang="en-US" dirty="0" smtClean="0"/>
              <a:t> data to server)</a:t>
            </a:r>
            <a:endParaRPr lang="en-US" dirty="0"/>
          </a:p>
        </p:txBody>
      </p:sp>
      <p:sp>
        <p:nvSpPr>
          <p:cNvPr id="5" name="Date Placeholder 4"/>
          <p:cNvSpPr>
            <a:spLocks noGrp="1"/>
          </p:cNvSpPr>
          <p:nvPr>
            <p:ph type="dt" sz="half" idx="10"/>
          </p:nvPr>
        </p:nvSpPr>
        <p:spPr/>
        <p:txBody>
          <a:bodyPr/>
          <a:lstStyle/>
          <a:p>
            <a:r>
              <a:rPr lang="en-US" smtClean="0"/>
              <a:t>January 18, 2017</a:t>
            </a:r>
            <a:endParaRPr lang="en-US"/>
          </a:p>
        </p:txBody>
      </p:sp>
      <p:sp>
        <p:nvSpPr>
          <p:cNvPr id="6" name="Footer Placeholder 5"/>
          <p:cNvSpPr>
            <a:spLocks noGrp="1"/>
          </p:cNvSpPr>
          <p:nvPr>
            <p:ph type="ftr" sz="quarter" idx="11"/>
          </p:nvPr>
        </p:nvSpPr>
        <p:spPr/>
        <p:txBody>
          <a:bodyPr/>
          <a:lstStyle/>
          <a:p>
            <a:r>
              <a:rPr lang="en-US" smtClean="0"/>
              <a:t>EECS 489 – Lecture 4</a:t>
            </a:r>
            <a:endParaRPr lang="en-US"/>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Server-to-client communication</a:t>
            </a:r>
            <a:endParaRPr lang="en-US" dirty="0"/>
          </a:p>
        </p:txBody>
      </p:sp>
      <p:sp>
        <p:nvSpPr>
          <p:cNvPr id="1058819" name="Rectangle 3"/>
          <p:cNvSpPr>
            <a:spLocks noGrp="1" noChangeArrowheads="1"/>
          </p:cNvSpPr>
          <p:nvPr>
            <p:ph idx="1"/>
          </p:nvPr>
        </p:nvSpPr>
        <p:spPr>
          <a:xfrm>
            <a:off x="685800" y="1600200"/>
            <a:ext cx="8305800" cy="4419600"/>
          </a:xfrm>
        </p:spPr>
        <p:txBody>
          <a:bodyPr/>
          <a:lstStyle/>
          <a:p>
            <a:r>
              <a:rPr lang="en-US" dirty="0" smtClean="0"/>
              <a:t>HTTP Response Message</a:t>
            </a:r>
          </a:p>
          <a:p>
            <a:pPr lvl="1"/>
            <a:r>
              <a:rPr lang="en-US" dirty="0" smtClean="0"/>
              <a:t>Status line: protocol version, status code, status phrase</a:t>
            </a:r>
          </a:p>
          <a:p>
            <a:pPr lvl="1"/>
            <a:r>
              <a:rPr lang="en-US" dirty="0" smtClean="0"/>
              <a:t>Response headers: provide information</a:t>
            </a:r>
          </a:p>
          <a:p>
            <a:pPr lvl="1"/>
            <a:r>
              <a:rPr lang="en-US" dirty="0" smtClean="0"/>
              <a:t>Body: optional data</a:t>
            </a:r>
            <a:endParaRPr lang="en-US" dirty="0"/>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a:t>
            </a:r>
            <a:r>
              <a:rPr lang="en-US" dirty="0" smtClean="0">
                <a:solidFill>
                  <a:srgbClr val="D3A600"/>
                </a:solidFill>
              </a:rPr>
              <a:t>Jan 2017 </a:t>
            </a:r>
            <a:r>
              <a:rPr lang="en-US" dirty="0">
                <a:solidFill>
                  <a:srgbClr val="D3A600"/>
                </a:solidFill>
              </a:rPr>
              <a:t>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smtClean="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smtClean="0"/>
              <a:t>HTTP is stateless </a:t>
            </a:r>
            <a:endParaRPr lang="en-US" dirty="0"/>
          </a:p>
        </p:txBody>
      </p:sp>
      <p:sp>
        <p:nvSpPr>
          <p:cNvPr id="1061891" name="Rectangle 3"/>
          <p:cNvSpPr>
            <a:spLocks noGrp="1" noChangeArrowheads="1"/>
          </p:cNvSpPr>
          <p:nvPr>
            <p:ph type="body" idx="1"/>
          </p:nvPr>
        </p:nvSpPr>
        <p:spPr/>
        <p:txBody>
          <a:bodyPr/>
          <a:lstStyle/>
          <a:p>
            <a:r>
              <a:rPr lang="en-US" dirty="0" smtClean="0"/>
              <a:t>Each request-response treated independently</a:t>
            </a:r>
          </a:p>
          <a:p>
            <a:pPr lvl="1"/>
            <a:r>
              <a:rPr lang="en-US" dirty="0" smtClean="0"/>
              <a:t>Servers not required to retain state</a:t>
            </a:r>
          </a:p>
          <a:p>
            <a:r>
              <a:rPr lang="en-US" dirty="0" smtClean="0">
                <a:solidFill>
                  <a:srgbClr val="0000FF"/>
                </a:solidFill>
              </a:rPr>
              <a:t>Good</a:t>
            </a:r>
            <a:r>
              <a:rPr lang="en-US" dirty="0" smtClean="0"/>
              <a:t>: Improves scalability on the server-side</a:t>
            </a:r>
          </a:p>
          <a:p>
            <a:pPr lvl="1"/>
            <a:r>
              <a:rPr lang="en-US" dirty="0" smtClean="0"/>
              <a:t>Failure handling is easier</a:t>
            </a:r>
          </a:p>
          <a:p>
            <a:pPr lvl="1"/>
            <a:r>
              <a:rPr lang="en-US" dirty="0" smtClean="0"/>
              <a:t>Can handle higher rate of requests</a:t>
            </a:r>
          </a:p>
          <a:p>
            <a:pPr lvl="1"/>
            <a:r>
              <a:rPr lang="en-US" dirty="0" smtClean="0"/>
              <a:t>Order of requests doesn’t matter</a:t>
            </a:r>
          </a:p>
          <a:p>
            <a:r>
              <a:rPr lang="en-US" dirty="0" smtClean="0">
                <a:solidFill>
                  <a:srgbClr val="0000FF"/>
                </a:solidFill>
              </a:rPr>
              <a:t>Bad</a:t>
            </a:r>
            <a:r>
              <a:rPr lang="en-US" dirty="0" smtClean="0"/>
              <a:t>: Some applications need persistent state</a:t>
            </a:r>
          </a:p>
          <a:p>
            <a:pPr lvl="1"/>
            <a:r>
              <a:rPr lang="en-US" dirty="0" smtClean="0"/>
              <a:t>Need to uniquely identify user or store temporary info</a:t>
            </a:r>
          </a:p>
          <a:p>
            <a:pPr lvl="1"/>
            <a:r>
              <a:rPr lang="en-US" dirty="0" smtClean="0"/>
              <a:t>e.g., Shopping cart, user profiles, usage tracking, …</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How does a stateless protocol keep state?</a:t>
            </a:r>
            <a:endParaRPr lang="en-US" dirty="0"/>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899853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smtClean="0"/>
              <a:t>State in a stateless protocol:</a:t>
            </a:r>
            <a:br>
              <a:rPr lang="en-US" dirty="0" smtClean="0"/>
            </a:br>
            <a:r>
              <a:rPr lang="en-US" dirty="0" smtClean="0"/>
              <a:t>Cookies</a:t>
            </a:r>
            <a:endParaRPr lang="en-US" dirty="0"/>
          </a:p>
        </p:txBody>
      </p:sp>
      <p:sp>
        <p:nvSpPr>
          <p:cNvPr id="1062915" name="Rectangle 3"/>
          <p:cNvSpPr>
            <a:spLocks noGrp="1" noChangeArrowheads="1"/>
          </p:cNvSpPr>
          <p:nvPr>
            <p:ph type="body" idx="1"/>
          </p:nvPr>
        </p:nvSpPr>
        <p:spPr/>
        <p:txBody>
          <a:bodyPr/>
          <a:lstStyle/>
          <a:p>
            <a:r>
              <a:rPr lang="en-US" dirty="0" smtClean="0"/>
              <a:t>Client-side state maintenance</a:t>
            </a:r>
          </a:p>
          <a:p>
            <a:pPr lvl="1"/>
            <a:r>
              <a:rPr lang="en-US" dirty="0" smtClean="0"/>
              <a:t>Client stores small state on behalf of server</a:t>
            </a:r>
          </a:p>
          <a:p>
            <a:pPr lvl="1"/>
            <a:r>
              <a:rPr lang="en-US" dirty="0" smtClean="0"/>
              <a:t>Client sends state in future requests to the server</a:t>
            </a:r>
          </a:p>
          <a:p>
            <a:r>
              <a:rPr lang="en-US" dirty="0" smtClean="0"/>
              <a:t>Can provide authentication</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smtClean="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smtClean="0"/>
              <a:t>“Abuse” of cookies</a:t>
            </a:r>
            <a:endParaRPr lang="en-US" dirty="0"/>
          </a:p>
        </p:txBody>
      </p:sp>
      <p:sp>
        <p:nvSpPr>
          <p:cNvPr id="54276" name="Rectangle 3"/>
          <p:cNvSpPr>
            <a:spLocks noGrp="1" noChangeArrowheads="1"/>
          </p:cNvSpPr>
          <p:nvPr>
            <p:ph idx="1"/>
          </p:nvPr>
        </p:nvSpPr>
        <p:spPr/>
        <p:txBody>
          <a:bodyPr/>
          <a:lstStyle/>
          <a:p>
            <a:r>
              <a:rPr lang="en-US" dirty="0" smtClean="0">
                <a:sym typeface="Arial" pitchFamily="68" charset="0"/>
              </a:rPr>
              <a:t>Excellent marketing opportunities and</a:t>
            </a:r>
            <a:br>
              <a:rPr lang="en-US" dirty="0" smtClean="0">
                <a:sym typeface="Arial" pitchFamily="68" charset="0"/>
              </a:rPr>
            </a:br>
            <a:r>
              <a:rPr lang="en-US" dirty="0" smtClean="0">
                <a:sym typeface="Arial" pitchFamily="68" charset="0"/>
              </a:rPr>
              <a:t>concerns for privacy</a:t>
            </a:r>
          </a:p>
          <a:p>
            <a:pPr lvl="1"/>
            <a:r>
              <a:rPr lang="en-US" dirty="0">
                <a:sym typeface="Arial" pitchFamily="68" charset="0"/>
              </a:rPr>
              <a:t>C</a:t>
            </a:r>
            <a:r>
              <a:rPr lang="en-US" dirty="0" smtClean="0">
                <a:sym typeface="Arial" pitchFamily="68" charset="0"/>
              </a:rPr>
              <a:t>ookies permit sites to learn a lot about you</a:t>
            </a:r>
          </a:p>
          <a:p>
            <a:pPr lvl="1"/>
            <a:r>
              <a:rPr lang="en-US" dirty="0">
                <a:sym typeface="Arial" pitchFamily="68" charset="0"/>
              </a:rPr>
              <a:t>Y</a:t>
            </a:r>
            <a:r>
              <a:rPr lang="en-US" dirty="0" smtClean="0">
                <a:sym typeface="Arial" pitchFamily="68" charset="0"/>
              </a:rPr>
              <a:t>ou may unknowingly supply personal info to sites</a:t>
            </a:r>
          </a:p>
          <a:p>
            <a:pPr lvl="1"/>
            <a:r>
              <a:rPr lang="en-US" dirty="0">
                <a:sym typeface="Arial" pitchFamily="68" charset="0"/>
              </a:rPr>
              <a:t>A</a:t>
            </a:r>
            <a:r>
              <a:rPr lang="en-US" dirty="0" smtClean="0">
                <a:sym typeface="Arial" pitchFamily="68" charset="0"/>
              </a:rPr>
              <a:t>dvertising companies tracks your preferences and</a:t>
            </a:r>
            <a:br>
              <a:rPr lang="en-US" dirty="0" smtClean="0">
                <a:sym typeface="Arial" pitchFamily="68" charset="0"/>
              </a:rPr>
            </a:br>
            <a:r>
              <a:rPr lang="en-US" dirty="0" smtClean="0">
                <a:sym typeface="Arial" pitchFamily="68" charset="0"/>
              </a:rPr>
              <a:t>viewing history across sites</a:t>
            </a:r>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154081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5-minute break!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7567508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HTTP and the Web</a:t>
            </a:r>
          </a:p>
          <a:p>
            <a:r>
              <a:rPr lang="en-US" dirty="0" smtClean="0"/>
              <a:t>Improving HTTP Performance</a:t>
            </a:r>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Announcements</a:t>
            </a:r>
            <a:endParaRPr lang="en-US" dirty="0"/>
          </a:p>
        </p:txBody>
      </p:sp>
      <p:sp>
        <p:nvSpPr>
          <p:cNvPr id="8" name="Content Placeholder 7"/>
          <p:cNvSpPr>
            <a:spLocks noGrp="1"/>
          </p:cNvSpPr>
          <p:nvPr>
            <p:ph idx="1"/>
          </p:nvPr>
        </p:nvSpPr>
        <p:spPr/>
        <p:txBody>
          <a:bodyPr/>
          <a:lstStyle/>
          <a:p>
            <a:r>
              <a:rPr lang="en-US" dirty="0" smtClean="0">
                <a:solidFill>
                  <a:srgbClr val="0000FF"/>
                </a:solidFill>
              </a:rPr>
              <a:t>Assignment 1 is due on Jan 25, 2017</a:t>
            </a:r>
          </a:p>
          <a:p>
            <a:pPr lvl="1"/>
            <a:r>
              <a:rPr lang="en-US" dirty="0" smtClean="0"/>
              <a:t>Quite a few of you haven</a:t>
            </a:r>
            <a:r>
              <a:rPr lang="fr-FR" dirty="0" smtClean="0"/>
              <a:t>’</a:t>
            </a:r>
            <a:r>
              <a:rPr lang="en-US" dirty="0" smtClean="0"/>
              <a:t>t yet created Github repo!</a:t>
            </a:r>
          </a:p>
          <a:p>
            <a:pPr lvl="1"/>
            <a:r>
              <a:rPr lang="en-US" dirty="0" smtClean="0"/>
              <a:t>Start ASAP!!!</a:t>
            </a:r>
          </a:p>
          <a:p>
            <a:r>
              <a:rPr lang="en-US" dirty="0" smtClean="0"/>
              <a:t>Group formation</a:t>
            </a:r>
          </a:p>
          <a:p>
            <a:pPr lvl="1"/>
            <a:r>
              <a:rPr lang="en-US" dirty="0" smtClean="0"/>
              <a:t>Sign up at </a:t>
            </a:r>
            <a:r>
              <a:rPr lang="en-US" dirty="0">
                <a:solidFill>
                  <a:srgbClr val="0000FF"/>
                </a:solidFill>
              </a:rPr>
              <a:t>https://</a:t>
            </a:r>
            <a:r>
              <a:rPr lang="en-US" dirty="0" err="1">
                <a:solidFill>
                  <a:srgbClr val="0000FF"/>
                </a:solidFill>
              </a:rPr>
              <a:t>goo.gl</a:t>
            </a:r>
            <a:r>
              <a:rPr lang="en-US" dirty="0">
                <a:solidFill>
                  <a:srgbClr val="0000FF"/>
                </a:solidFill>
              </a:rPr>
              <a:t>/forms/w1fkO16NwmONXGtH2</a:t>
            </a:r>
            <a:endParaRPr lang="en-US" dirty="0" smtClean="0">
              <a:solidFill>
                <a:srgbClr val="0000FF"/>
              </a:solidFill>
            </a:endParaRPr>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20</a:t>
            </a:fld>
            <a:endParaRPr lang="en-US"/>
          </a:p>
        </p:txBody>
      </p:sp>
    </p:spTree>
    <p:extLst>
      <p:ext uri="{BB962C8B-B14F-4D97-AF65-F5344CB8AC3E}">
        <p14:creationId xmlns:p14="http://schemas.microsoft.com/office/powerpoint/2010/main" val="1677897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goals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t>H</a:t>
            </a:r>
            <a:r>
              <a:rPr lang="en-US" dirty="0" smtClean="0"/>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2">
                    <a:lumMod val="50000"/>
                    <a:lumOff val="50000"/>
                  </a:schemeClr>
                </a:solidFill>
              </a:rPr>
              <a:t>H</a:t>
            </a:r>
            <a:r>
              <a:rPr lang="en-US" dirty="0" smtClean="0">
                <a:solidFill>
                  <a:schemeClr val="accent2">
                    <a:lumMod val="50000"/>
                    <a:lumOff val="50000"/>
                  </a:schemeClr>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2">
                    <a:lumMod val="50000"/>
                    <a:lumOff val="50000"/>
                  </a:schemeClr>
                </a:solidFill>
              </a:rPr>
              <a:t>H</a:t>
            </a:r>
            <a:r>
              <a:rPr lang="en-US" dirty="0" smtClean="0">
                <a:solidFill>
                  <a:schemeClr val="accent2">
                    <a:lumMod val="50000"/>
                    <a:lumOff val="50000"/>
                  </a:schemeClr>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3" name="Content Placeholder 2"/>
          <p:cNvSpPr>
            <a:spLocks noGrp="1"/>
          </p:cNvSpPr>
          <p:nvPr>
            <p:ph idx="1"/>
          </p:nvPr>
        </p:nvSpPr>
        <p:spPr/>
        <p:txBody>
          <a:bodyPr/>
          <a:lstStyle/>
          <a:p>
            <a:r>
              <a:rPr lang="en-US" dirty="0" smtClean="0"/>
              <a:t>User</a:t>
            </a:r>
          </a:p>
          <a:p>
            <a:pPr lvl="1"/>
            <a:r>
              <a:rPr lang="en-US" dirty="0"/>
              <a:t>F</a:t>
            </a:r>
            <a:r>
              <a:rPr lang="en-US" dirty="0" smtClean="0"/>
              <a:t>ast downloads (not identical to low-latency communication!)</a:t>
            </a:r>
          </a:p>
          <a:p>
            <a:pPr lvl="1"/>
            <a:r>
              <a:rPr lang="en-US" dirty="0"/>
              <a:t>H</a:t>
            </a:r>
            <a:r>
              <a:rPr lang="en-US" dirty="0" smtClean="0"/>
              <a:t>igh availability </a:t>
            </a:r>
          </a:p>
          <a:p>
            <a:r>
              <a:rPr lang="en-US" dirty="0" smtClean="0"/>
              <a:t>Content provider</a:t>
            </a:r>
          </a:p>
          <a:p>
            <a:pPr lvl="1"/>
            <a:r>
              <a:rPr lang="en-US" dirty="0">
                <a:solidFill>
                  <a:schemeClr val="accent2">
                    <a:lumMod val="50000"/>
                    <a:lumOff val="50000"/>
                  </a:schemeClr>
                </a:solidFill>
              </a:rPr>
              <a:t>H</a:t>
            </a:r>
            <a:r>
              <a:rPr lang="en-US" dirty="0" smtClean="0">
                <a:solidFill>
                  <a:schemeClr val="accent2">
                    <a:lumMod val="50000"/>
                    <a:lumOff val="50000"/>
                  </a:schemeClr>
                </a:solidFill>
              </a:rPr>
              <a:t>appy users (hence, above)</a:t>
            </a:r>
          </a:p>
          <a:p>
            <a:pPr lvl="1"/>
            <a:r>
              <a:rPr lang="en-US" dirty="0"/>
              <a:t>C</a:t>
            </a:r>
            <a:r>
              <a:rPr lang="en-US" dirty="0" smtClean="0"/>
              <a:t>ost-effective infrastructure  </a:t>
            </a:r>
          </a:p>
          <a:p>
            <a:r>
              <a:rPr lang="en-US" dirty="0" smtClean="0"/>
              <a:t>Network (secondary) </a:t>
            </a:r>
          </a:p>
          <a:p>
            <a:pPr lvl="1"/>
            <a:r>
              <a:rPr lang="en-US" dirty="0"/>
              <a:t>A</a:t>
            </a:r>
            <a:r>
              <a:rPr lang="en-US" dirty="0" smtClean="0"/>
              <a:t>void overload</a:t>
            </a:r>
          </a:p>
          <a:p>
            <a:pPr lvl="1"/>
            <a:endParaRPr lang="en-US" dirty="0" smtClean="0"/>
          </a:p>
          <a:p>
            <a:pPr lvl="1"/>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Improve networking protocols including HTTP, TCP, etc.</a:t>
            </a:r>
            <a:endParaRPr lang="en-US" dirty="0"/>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smtClean="0"/>
              <a:t>Caching and replication</a:t>
            </a:r>
            <a:endParaRPr lang="en-US" dirty="0"/>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a:t>
            </a:r>
            <a:r>
              <a:rPr lang="en-US" dirty="0" smtClean="0"/>
              <a:t>scale; e.g., webhosting</a:t>
            </a:r>
            <a:r>
              <a:rPr lang="en-US" dirty="0"/>
              <a:t>, CDNs, </a:t>
            </a:r>
            <a:r>
              <a:rPr lang="en-US" dirty="0" smtClean="0"/>
              <a:t>datacenters</a:t>
            </a:r>
            <a:endParaRPr lang="en-US" dirty="0"/>
          </a:p>
        </p:txBody>
      </p:sp>
    </p:spTree>
    <p:extLst>
      <p:ext uri="{BB962C8B-B14F-4D97-AF65-F5344CB8AC3E}">
        <p14:creationId xmlns:p14="http://schemas.microsoft.com/office/powerpoint/2010/main" val="20094231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smtClean="0"/>
              <a:t>HTTP performance</a:t>
            </a:r>
            <a:endParaRPr lang="en-US" dirty="0"/>
          </a:p>
        </p:txBody>
      </p:sp>
      <p:sp>
        <p:nvSpPr>
          <p:cNvPr id="1143811" name="Rectangle 3"/>
          <p:cNvSpPr>
            <a:spLocks noGrp="1" noChangeArrowheads="1"/>
          </p:cNvSpPr>
          <p:nvPr>
            <p:ph type="body" idx="1"/>
          </p:nvPr>
        </p:nvSpPr>
        <p:spPr/>
        <p:txBody>
          <a:bodyPr/>
          <a:lstStyle/>
          <a:p>
            <a:r>
              <a:rPr lang="en-US" smtClean="0"/>
              <a:t>Most Web pages have multiple objects</a:t>
            </a:r>
          </a:p>
          <a:p>
            <a:pPr lvl="1"/>
            <a:r>
              <a:rPr lang="en-US" smtClean="0"/>
              <a:t>e.g., HTML file and a bunch of embedded images</a:t>
            </a:r>
          </a:p>
          <a:p>
            <a:endParaRPr lang="en-US" smtClean="0"/>
          </a:p>
          <a:p>
            <a:r>
              <a:rPr lang="en-US" smtClean="0"/>
              <a:t>How do you retrieve those objects (naively)?</a:t>
            </a:r>
          </a:p>
          <a:p>
            <a:pPr lvl="1"/>
            <a:r>
              <a:rPr lang="en-US" smtClean="0"/>
              <a:t>One item at a time</a:t>
            </a:r>
          </a:p>
          <a:p>
            <a:pPr lvl="1"/>
            <a:endParaRPr lang="en-US" smtClean="0"/>
          </a:p>
          <a:p>
            <a:r>
              <a:rPr lang="en-US" smtClean="0"/>
              <a:t>New TCP connection per (small) object!</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t>
            </a:r>
            <a:r>
              <a:rPr lang="en-US" dirty="0" smtClean="0"/>
              <a:t>request response time</a:t>
            </a:r>
            <a:endParaRPr lang="en-US" dirty="0"/>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a:t>
            </a:r>
            <a:r>
              <a:rPr lang="en-US" dirty="0" smtClean="0">
                <a:solidFill>
                  <a:srgbClr val="0000FF"/>
                </a:solidFill>
              </a:rPr>
              <a:t>time)</a:t>
            </a:r>
            <a:endParaRPr lang="en-US" dirty="0">
              <a:solidFill>
                <a:srgbClr val="000000"/>
              </a:solidFill>
            </a:endParaRPr>
          </a:p>
          <a:p>
            <a:pPr lvl="1"/>
            <a:r>
              <a:rPr lang="en-US" dirty="0" smtClean="0">
                <a:solidFill>
                  <a:srgbClr val="000000"/>
                </a:solidFill>
              </a:rPr>
              <a:t>T</a:t>
            </a:r>
            <a:r>
              <a:rPr lang="en-US" dirty="0" smtClean="0"/>
              <a:t>ime </a:t>
            </a:r>
            <a:r>
              <a:rPr lang="en-US" dirty="0"/>
              <a:t>for a small packet to travel </a:t>
            </a:r>
            <a:r>
              <a:rPr lang="en-US" dirty="0" smtClean="0"/>
              <a:t>from </a:t>
            </a:r>
            <a:r>
              <a:rPr lang="en-US" dirty="0"/>
              <a:t>client to server and back</a:t>
            </a:r>
          </a:p>
          <a:p>
            <a:endParaRPr lang="en-US" dirty="0" smtClean="0"/>
          </a:p>
          <a:p>
            <a:r>
              <a:rPr lang="en-US" dirty="0" smtClean="0">
                <a:solidFill>
                  <a:srgbClr val="0000FF"/>
                </a:solidFill>
              </a:rPr>
              <a:t>Response time</a:t>
            </a:r>
            <a:endParaRPr lang="en-US" dirty="0" smtClean="0"/>
          </a:p>
          <a:p>
            <a:pPr lvl="1"/>
            <a:r>
              <a:rPr lang="en-US" dirty="0" smtClean="0"/>
              <a:t>1 RTT for TCP setup</a:t>
            </a:r>
          </a:p>
          <a:p>
            <a:pPr lvl="1"/>
            <a:r>
              <a:rPr lang="en-US" dirty="0" smtClean="0"/>
              <a:t>1 RTT for HTTP request and first few bytes</a:t>
            </a:r>
          </a:p>
          <a:p>
            <a:pPr lvl="1"/>
            <a:r>
              <a:rPr lang="en-US" dirty="0" smtClean="0"/>
              <a:t>Transmission time</a:t>
            </a:r>
          </a:p>
          <a:p>
            <a:pPr lvl="1"/>
            <a:r>
              <a:rPr lang="en-US" dirty="0" smtClean="0">
                <a:solidFill>
                  <a:srgbClr val="0000FF"/>
                </a:solidFill>
              </a:rPr>
              <a:t>Total</a:t>
            </a:r>
            <a:r>
              <a:rPr lang="en-US" dirty="0" smtClean="0"/>
              <a:t> = 2RTT + Transmission Time</a:t>
            </a:r>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t>
              </a:r>
              <a:r>
                <a:rPr lang="en-US" b="0" dirty="0" smtClean="0">
                  <a:solidFill>
                    <a:srgbClr val="333399"/>
                  </a:solidFill>
                  <a:latin typeface="+mn-lt"/>
                </a:rPr>
                <a:t>syn</a:t>
              </a:r>
              <a:endParaRPr lang="en-US" b="0" dirty="0">
                <a:solidFill>
                  <a:srgbClr val="333399"/>
                </a:solidFill>
                <a:latin typeface="+mn-lt"/>
              </a:endParaRP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rgbClr val="333399"/>
                  </a:solidFill>
                  <a:latin typeface="+mn-lt"/>
                </a:rPr>
                <a:t>RTT</a:t>
              </a:r>
              <a:endParaRPr lang="en-US" dirty="0">
                <a:solidFill>
                  <a:srgbClr val="333399"/>
                </a:solidFill>
                <a:latin typeface="+mn-lt"/>
              </a:endParaRP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smtClean="0">
                  <a:solidFill>
                    <a:srgbClr val="333399"/>
                  </a:solidFill>
                  <a:latin typeface="+mn-lt"/>
                </a:rPr>
                <a:t>RTT</a:t>
              </a:r>
              <a:endParaRPr lang="en-US" dirty="0">
                <a:solidFill>
                  <a:srgbClr val="333399"/>
                </a:solidFill>
                <a:latin typeface="+mn-lt"/>
              </a:endParaRP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smtClean="0">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Non-persistent connections</a:t>
            </a:r>
            <a:endParaRPr lang="en-US" dirty="0"/>
          </a:p>
        </p:txBody>
      </p:sp>
      <p:sp>
        <p:nvSpPr>
          <p:cNvPr id="9" name="Content Placeholder 8"/>
          <p:cNvSpPr>
            <a:spLocks noGrp="1"/>
          </p:cNvSpPr>
          <p:nvPr>
            <p:ph idx="1"/>
          </p:nvPr>
        </p:nvSpPr>
        <p:spPr/>
        <p:txBody>
          <a:bodyPr/>
          <a:lstStyle/>
          <a:p>
            <a:r>
              <a:rPr lang="en-US" dirty="0" smtClean="0"/>
              <a:t>Default in HTTP/1.0</a:t>
            </a:r>
          </a:p>
          <a:p>
            <a:r>
              <a:rPr lang="en-US" dirty="0" smtClean="0">
                <a:solidFill>
                  <a:srgbClr val="0000FF"/>
                </a:solidFill>
              </a:rPr>
              <a:t>2RTT+△ for each object</a:t>
            </a:r>
            <a:r>
              <a:rPr lang="en-US" dirty="0" smtClean="0"/>
              <a:t> in the HTML file!</a:t>
            </a:r>
          </a:p>
          <a:p>
            <a:pPr lvl="1"/>
            <a:r>
              <a:rPr lang="en-US" dirty="0" smtClean="0"/>
              <a:t>One more </a:t>
            </a:r>
            <a:r>
              <a:rPr lang="en-US" dirty="0"/>
              <a:t>2RTT+</a:t>
            </a:r>
            <a:r>
              <a:rPr lang="en-US" dirty="0" smtClean="0"/>
              <a:t>△ for the HTML file itself</a:t>
            </a:r>
          </a:p>
          <a:p>
            <a:r>
              <a:rPr lang="en-US" dirty="0" smtClean="0"/>
              <a:t>Doing the same thing over and over again</a:t>
            </a:r>
          </a:p>
          <a:p>
            <a:pPr lvl="1"/>
            <a:r>
              <a:rPr lang="en-US" dirty="0" smtClean="0"/>
              <a:t>Inefficient</a:t>
            </a:r>
            <a:endParaRPr lang="en-US" dirty="0"/>
          </a:p>
        </p:txBody>
      </p:sp>
      <p:sp>
        <p:nvSpPr>
          <p:cNvPr id="5" name="Date Placeholder 4"/>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27</a:t>
            </a:fld>
            <a:endParaRPr lang="en-US"/>
          </a:p>
        </p:txBody>
      </p:sp>
    </p:spTree>
    <p:extLst>
      <p:ext uri="{BB962C8B-B14F-4D97-AF65-F5344CB8AC3E}">
        <p14:creationId xmlns:p14="http://schemas.microsoft.com/office/powerpoint/2010/main" val="1240149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smtClean="0"/>
              <a:t>Concurrent </a:t>
            </a:r>
            <a:r>
              <a:rPr lang="en-US" dirty="0"/>
              <a:t>r</a:t>
            </a:r>
            <a:r>
              <a:rPr lang="en-US" dirty="0" smtClean="0"/>
              <a:t>equests and responses</a:t>
            </a:r>
            <a:endParaRPr lang="en-US" dirty="0"/>
          </a:p>
        </p:txBody>
      </p:sp>
      <p:sp>
        <p:nvSpPr>
          <p:cNvPr id="1149955" name="Rectangle 3"/>
          <p:cNvSpPr>
            <a:spLocks noGrp="1" noChangeArrowheads="1"/>
          </p:cNvSpPr>
          <p:nvPr>
            <p:ph sz="half" idx="1"/>
          </p:nvPr>
        </p:nvSpPr>
        <p:spPr/>
        <p:txBody>
          <a:bodyPr/>
          <a:lstStyle/>
          <a:p>
            <a:r>
              <a:rPr lang="en-US" smtClean="0"/>
              <a:t>Use multiple connections in parallel</a:t>
            </a:r>
          </a:p>
          <a:p>
            <a:r>
              <a:rPr lang="en-US" smtClean="0"/>
              <a:t>Does not necessarily maintain order of responses</a:t>
            </a:r>
            <a:endParaRPr lang="en-US" smtClean="0">
              <a:sym typeface="Wingdings" charset="0"/>
            </a:endParaRPr>
          </a:p>
          <a:p>
            <a:endParaRPr lang="en-US" dirty="0"/>
          </a:p>
        </p:txBody>
      </p:sp>
      <p:sp>
        <p:nvSpPr>
          <p:cNvPr id="10" name="Date Placeholder 9"/>
          <p:cNvSpPr>
            <a:spLocks noGrp="1"/>
          </p:cNvSpPr>
          <p:nvPr>
            <p:ph type="dt" sz="half" idx="10"/>
          </p:nvPr>
        </p:nvSpPr>
        <p:spPr/>
        <p:txBody>
          <a:bodyPr/>
          <a:lstStyle/>
          <a:p>
            <a:r>
              <a:rPr lang="en-US" smtClean="0"/>
              <a:t>January 18, 2017</a:t>
            </a:r>
            <a:endParaRPr lang="en-US"/>
          </a:p>
        </p:txBody>
      </p:sp>
      <p:sp>
        <p:nvSpPr>
          <p:cNvPr id="11" name="Footer Placeholder 10"/>
          <p:cNvSpPr>
            <a:spLocks noGrp="1"/>
          </p:cNvSpPr>
          <p:nvPr>
            <p:ph type="ftr" sz="quarter" idx="11"/>
          </p:nvPr>
        </p:nvSpPr>
        <p:spPr/>
        <p:txBody>
          <a:bodyPr/>
          <a:lstStyle/>
          <a:p>
            <a:r>
              <a:rPr lang="en-US" smtClean="0"/>
              <a:t>EECS 489 – Lecture 4</a:t>
            </a:r>
            <a:endParaRPr lang="en-US"/>
          </a:p>
        </p:txBody>
      </p:sp>
      <p:sp>
        <p:nvSpPr>
          <p:cNvPr id="12" name="Slide Number Placeholder 11"/>
          <p:cNvSpPr>
            <a:spLocks noGrp="1"/>
          </p:cNvSpPr>
          <p:nvPr>
            <p:ph type="sldNum" sz="quarter" idx="12"/>
          </p:nvPr>
        </p:nvSpPr>
        <p:spPr/>
        <p:txBody>
          <a:bodyPr/>
          <a:lstStyle/>
          <a:p>
            <a:fld id="{A190D881-957A-7944-A8D0-1584E528B88F}" type="slidenum">
              <a:rPr lang="en-US" smtClean="0"/>
              <a:pPr/>
              <a:t>28</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smtClean="0">
                <a:solidFill>
                  <a:srgbClr val="333399"/>
                </a:solidFill>
                <a:latin typeface="+mn-lt"/>
              </a:rPr>
              <a:t>Server</a:t>
            </a:r>
            <a:endParaRPr lang="en-US" sz="2800" dirty="0">
              <a:solidFill>
                <a:srgbClr val="333399"/>
              </a:solidFill>
              <a:latin typeface="+mn-lt"/>
            </a:endParaRP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smtClean="0"/>
              <a:t>Persistent connections</a:t>
            </a:r>
            <a:endParaRPr lang="en-US" dirty="0"/>
          </a:p>
        </p:txBody>
      </p:sp>
      <p:sp>
        <p:nvSpPr>
          <p:cNvPr id="3" name="Content Placeholder 2"/>
          <p:cNvSpPr>
            <a:spLocks noGrp="1"/>
          </p:cNvSpPr>
          <p:nvPr>
            <p:ph idx="1"/>
          </p:nvPr>
        </p:nvSpPr>
        <p:spPr/>
        <p:txBody>
          <a:bodyPr/>
          <a:lstStyle/>
          <a:p>
            <a:r>
              <a:rPr lang="en-US" dirty="0" smtClean="0"/>
              <a:t>Maintain TCP connection across multiple requests</a:t>
            </a:r>
          </a:p>
          <a:p>
            <a:pPr lvl="1"/>
            <a:r>
              <a:rPr lang="en-US" dirty="0" smtClean="0"/>
              <a:t>Including transfers subsequent to current page</a:t>
            </a:r>
          </a:p>
          <a:p>
            <a:pPr lvl="1"/>
            <a:r>
              <a:rPr lang="en-US" dirty="0" smtClean="0"/>
              <a:t>Client or server can tear down connection</a:t>
            </a:r>
          </a:p>
          <a:p>
            <a:r>
              <a:rPr lang="en-US" dirty="0" smtClean="0">
                <a:solidFill>
                  <a:srgbClr val="0000FF"/>
                </a:solidFill>
              </a:rPr>
              <a:t>Advantages</a:t>
            </a:r>
          </a:p>
          <a:p>
            <a:pPr lvl="1"/>
            <a:r>
              <a:rPr lang="en-US" dirty="0" smtClean="0"/>
              <a:t>Avoid overhead of connection set-up and tear-down</a:t>
            </a:r>
          </a:p>
          <a:p>
            <a:pPr lvl="1"/>
            <a:r>
              <a:rPr lang="en-US" dirty="0" smtClean="0"/>
              <a:t>Allow underlying layers (e.g., TCP) to learn about RTT and bandwidth characteristics</a:t>
            </a:r>
          </a:p>
          <a:p>
            <a:r>
              <a:rPr lang="en-US" dirty="0" smtClean="0"/>
              <a:t>Default in HTTP/1.1</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4" name="Footer Placeholder 3"/>
          <p:cNvSpPr>
            <a:spLocks noGrp="1"/>
          </p:cNvSpPr>
          <p:nvPr>
            <p:ph type="ftr" sz="quarter" idx="11"/>
          </p:nvPr>
        </p:nvSpPr>
        <p:spPr/>
        <p:txBody>
          <a:bodyPr/>
          <a:lstStyle/>
          <a:p>
            <a:r>
              <a:rPr lang="en-US" smtClean="0"/>
              <a:t>EECS 489 – Lecture 4</a:t>
            </a:r>
            <a:endParaRPr lang="en-US"/>
          </a:p>
        </p:txBody>
      </p:sp>
      <p:sp>
        <p:nvSpPr>
          <p:cNvPr id="5" name="Slide Number Placeholder 4"/>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The Web: Precursor</a:t>
            </a:r>
            <a:endParaRPr lang="en-US" dirty="0"/>
          </a:p>
        </p:txBody>
      </p:sp>
      <p:sp>
        <p:nvSpPr>
          <p:cNvPr id="26628" name="Rectangle 3"/>
          <p:cNvSpPr>
            <a:spLocks noGrp="1" noChangeArrowheads="1"/>
          </p:cNvSpPr>
          <p:nvPr>
            <p:ph idx="1"/>
          </p:nvPr>
        </p:nvSpPr>
        <p:spPr/>
        <p:txBody>
          <a:bodyPr/>
          <a:lstStyle/>
          <a:p>
            <a:r>
              <a:rPr lang="en-US" dirty="0" smtClean="0"/>
              <a:t>1945, </a:t>
            </a:r>
            <a:r>
              <a:rPr lang="en-US" dirty="0" err="1" smtClean="0">
                <a:solidFill>
                  <a:srgbClr val="0000FF"/>
                </a:solidFill>
              </a:rPr>
              <a:t>Vannevar</a:t>
            </a:r>
            <a:r>
              <a:rPr lang="en-US" dirty="0" smtClean="0">
                <a:solidFill>
                  <a:srgbClr val="0000FF"/>
                </a:solidFill>
              </a:rPr>
              <a:t> Bush</a:t>
            </a:r>
            <a:r>
              <a:rPr lang="en-US" dirty="0" smtClean="0"/>
              <a:t>, </a:t>
            </a:r>
            <a:r>
              <a:rPr lang="en-US" dirty="0" err="1" smtClean="0"/>
              <a:t>Memex</a:t>
            </a:r>
            <a:endParaRPr lang="en-US" dirty="0" smtClean="0"/>
          </a:p>
          <a:p>
            <a:pPr lvl="1"/>
            <a:r>
              <a:rPr lang="en-US" dirty="0" smtClean="0"/>
              <a:t>Concept of the web based on microfilms</a:t>
            </a:r>
          </a:p>
          <a:p>
            <a:r>
              <a:rPr lang="en-US" dirty="0" smtClean="0"/>
              <a:t>1967, </a:t>
            </a:r>
            <a:r>
              <a:rPr lang="en-US" dirty="0" smtClean="0">
                <a:solidFill>
                  <a:srgbClr val="0000FF"/>
                </a:solidFill>
              </a:rPr>
              <a:t>Ted Nelson</a:t>
            </a:r>
            <a:r>
              <a:rPr lang="en-US" dirty="0" smtClean="0"/>
              <a:t>, Project Xanadu</a:t>
            </a:r>
          </a:p>
          <a:p>
            <a:pPr lvl="1"/>
            <a:r>
              <a:rPr lang="en-US" dirty="0" smtClean="0"/>
              <a:t>A world-wide publishing network to store information as connected literature</a:t>
            </a:r>
          </a:p>
          <a:p>
            <a:pPr lvl="1"/>
            <a:r>
              <a:rPr lang="en-US" dirty="0" smtClean="0"/>
              <a:t>Coined the term </a:t>
            </a:r>
            <a:r>
              <a:rPr lang="ja-JP" altLang="en-US" dirty="0" smtClean="0"/>
              <a:t>“</a:t>
            </a:r>
            <a:r>
              <a:rPr lang="en-US" dirty="0" smtClean="0"/>
              <a:t>Hypertext</a:t>
            </a:r>
            <a:r>
              <a:rPr lang="ja-JP" altLang="en-US" dirty="0" smtClean="0"/>
              <a:t>”</a:t>
            </a:r>
            <a:endParaRPr lang="en-US" altLang="ja-JP" dirty="0" smtClean="0"/>
          </a:p>
          <a:p>
            <a:r>
              <a:rPr lang="en-US" dirty="0" smtClean="0"/>
              <a:t>1968, </a:t>
            </a:r>
            <a:r>
              <a:rPr lang="en-US" dirty="0" smtClean="0">
                <a:solidFill>
                  <a:srgbClr val="0000FF"/>
                </a:solidFill>
              </a:rPr>
              <a:t>Douglas </a:t>
            </a:r>
            <a:r>
              <a:rPr lang="en-US" dirty="0" err="1" smtClean="0">
                <a:solidFill>
                  <a:srgbClr val="0000FF"/>
                </a:solidFill>
              </a:rPr>
              <a:t>Engelbart</a:t>
            </a:r>
            <a:r>
              <a:rPr lang="en-US" dirty="0" smtClean="0"/>
              <a:t>, NLS (</a:t>
            </a:r>
            <a:r>
              <a:rPr lang="en-US" dirty="0" err="1" smtClean="0"/>
              <a:t>oN-Line</a:t>
            </a:r>
            <a:r>
              <a:rPr lang="en-US" dirty="0" smtClean="0"/>
              <a:t> System)</a:t>
            </a:r>
          </a:p>
          <a:p>
            <a:pPr lvl="1"/>
            <a:r>
              <a:rPr lang="en-US" dirty="0" smtClean="0"/>
              <a:t>Mother of </a:t>
            </a:r>
            <a:r>
              <a:rPr lang="en-US" dirty="0" smtClean="0"/>
              <a:t>all demos</a:t>
            </a:r>
            <a:endParaRPr lang="en-US" dirty="0" smtClean="0"/>
          </a:p>
          <a:p>
            <a:pPr lvl="1"/>
            <a:endParaRPr lang="en-US" dirty="0"/>
          </a:p>
        </p:txBody>
      </p:sp>
      <p:sp>
        <p:nvSpPr>
          <p:cNvPr id="11" name="Date Placeholder 10"/>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smtClean="0"/>
              <a:t>Pipelined requests &amp; responses</a:t>
            </a:r>
            <a:endParaRPr lang="en-US" dirty="0"/>
          </a:p>
        </p:txBody>
      </p:sp>
      <p:sp>
        <p:nvSpPr>
          <p:cNvPr id="13" name="Content Placeholder 12"/>
          <p:cNvSpPr>
            <a:spLocks noGrp="1"/>
          </p:cNvSpPr>
          <p:nvPr>
            <p:ph sz="half" idx="1"/>
          </p:nvPr>
        </p:nvSpPr>
        <p:spPr/>
        <p:txBody>
          <a:bodyPr/>
          <a:lstStyle/>
          <a:p>
            <a:r>
              <a:rPr lang="en-US" dirty="0"/>
              <a:t>Batch requests and responses to reduce the number of </a:t>
            </a:r>
            <a:r>
              <a:rPr lang="en-US" dirty="0" smtClean="0"/>
              <a:t>packets</a:t>
            </a:r>
            <a:endParaRPr lang="en-US" dirty="0"/>
          </a:p>
          <a:p>
            <a:endParaRPr lang="en-US" dirty="0" smtClean="0"/>
          </a:p>
          <a:p>
            <a:r>
              <a:rPr lang="en-US" dirty="0" smtClean="0"/>
              <a:t>Multiple </a:t>
            </a:r>
            <a:r>
              <a:rPr lang="en-US" dirty="0"/>
              <a:t>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30</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small objects</a:t>
            </a:r>
            <a:endParaRPr lang="en-US" dirty="0"/>
          </a:p>
        </p:txBody>
      </p:sp>
      <p:sp>
        <p:nvSpPr>
          <p:cNvPr id="3" name="Content Placeholder 2"/>
          <p:cNvSpPr>
            <a:spLocks noGrp="1"/>
          </p:cNvSpPr>
          <p:nvPr>
            <p:ph idx="1"/>
          </p:nvPr>
        </p:nvSpPr>
        <p:spPr/>
        <p:txBody>
          <a:bodyPr/>
          <a:lstStyle/>
          <a:p>
            <a:r>
              <a:rPr lang="en-US" dirty="0" smtClean="0">
                <a:solidFill>
                  <a:srgbClr val="0000FF"/>
                </a:solidFill>
              </a:rPr>
              <a:t>Time dominated by latency</a:t>
            </a:r>
          </a:p>
          <a:p>
            <a:endParaRPr lang="en-US" dirty="0" smtClean="0"/>
          </a:p>
          <a:p>
            <a:r>
              <a:rPr lang="en-US" dirty="0" smtClean="0"/>
              <a:t>One-at-a-time:  ~2n RTT</a:t>
            </a:r>
          </a:p>
          <a:p>
            <a:r>
              <a:rPr lang="en-US" dirty="0"/>
              <a:t>m</a:t>
            </a:r>
            <a:r>
              <a:rPr lang="en-US" dirty="0" smtClean="0"/>
              <a:t> </a:t>
            </a:r>
            <a:r>
              <a:rPr lang="en-US" dirty="0" smtClean="0"/>
              <a:t>concurrent: ~2[n/m] RTT</a:t>
            </a:r>
          </a:p>
          <a:p>
            <a:r>
              <a:rPr lang="en-US" dirty="0" smtClean="0"/>
              <a:t>Persistent: ~ (n+1)RTT</a:t>
            </a:r>
          </a:p>
          <a:p>
            <a:r>
              <a:rPr lang="en-US" dirty="0" smtClean="0"/>
              <a:t>Pipelined: ~2 RTT</a:t>
            </a:r>
          </a:p>
          <a:p>
            <a:r>
              <a:rPr lang="en-US" dirty="0" smtClean="0"/>
              <a:t>Pipelined/Persistent: ~2 RTT first time, RTT later</a:t>
            </a:r>
          </a:p>
          <a:p>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Scorecard: Getting n large </a:t>
            </a:r>
            <a:r>
              <a:rPr lang="en-US" dirty="0" smtClean="0"/>
              <a:t>objects each of size F</a:t>
            </a:r>
            <a:endParaRPr lang="en-US" dirty="0"/>
          </a:p>
        </p:txBody>
      </p:sp>
      <p:sp>
        <p:nvSpPr>
          <p:cNvPr id="3" name="Content Placeholder 2"/>
          <p:cNvSpPr>
            <a:spLocks noGrp="1"/>
          </p:cNvSpPr>
          <p:nvPr>
            <p:ph idx="1"/>
          </p:nvPr>
        </p:nvSpPr>
        <p:spPr/>
        <p:txBody>
          <a:bodyPr/>
          <a:lstStyle/>
          <a:p>
            <a:r>
              <a:rPr lang="en-US" dirty="0" smtClean="0">
                <a:solidFill>
                  <a:srgbClr val="0000FF"/>
                </a:solidFill>
              </a:rPr>
              <a:t>Time dominated by bandwidth</a:t>
            </a:r>
          </a:p>
          <a:p>
            <a:endParaRPr lang="en-US" dirty="0" smtClean="0"/>
          </a:p>
          <a:p>
            <a:r>
              <a:rPr lang="en-US" dirty="0" smtClean="0"/>
              <a:t>One-at-a-time:  ~ </a:t>
            </a:r>
            <a:r>
              <a:rPr lang="en-US" dirty="0" err="1" smtClean="0"/>
              <a:t>nF</a:t>
            </a:r>
            <a:r>
              <a:rPr lang="en-US" dirty="0" smtClean="0"/>
              <a:t>/B</a:t>
            </a:r>
          </a:p>
          <a:p>
            <a:r>
              <a:rPr lang="en-US" dirty="0"/>
              <a:t>m</a:t>
            </a:r>
            <a:r>
              <a:rPr lang="en-US" dirty="0" smtClean="0"/>
              <a:t> </a:t>
            </a:r>
            <a:r>
              <a:rPr lang="en-US" dirty="0" smtClean="0"/>
              <a:t>concurrent: ~ [n/m] F/B</a:t>
            </a:r>
          </a:p>
          <a:p>
            <a:pPr lvl="1"/>
            <a:r>
              <a:rPr lang="en-US" dirty="0"/>
              <a:t>A</a:t>
            </a:r>
            <a:r>
              <a:rPr lang="en-US" dirty="0" smtClean="0"/>
              <a:t>ssuming shared with large population of users and each TCP connection gets the same bandwidth</a:t>
            </a:r>
          </a:p>
          <a:p>
            <a:r>
              <a:rPr lang="en-US" dirty="0" smtClean="0"/>
              <a:t>Pipelined and/or persistent: ~ </a:t>
            </a:r>
            <a:r>
              <a:rPr lang="en-US" dirty="0" err="1" smtClean="0"/>
              <a:t>nF</a:t>
            </a:r>
            <a:r>
              <a:rPr lang="en-US" dirty="0" smtClean="0"/>
              <a:t>/B</a:t>
            </a:r>
          </a:p>
          <a:p>
            <a:pPr lvl="1"/>
            <a:r>
              <a:rPr lang="en-US" dirty="0" smtClean="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smtClean="0"/>
              <a:t>January 18, 2017</a:t>
            </a:r>
            <a:endParaRPr lang="en-US"/>
          </a:p>
        </p:txBody>
      </p:sp>
      <p:sp>
        <p:nvSpPr>
          <p:cNvPr id="5" name="Footer Placeholder 4"/>
          <p:cNvSpPr>
            <a:spLocks noGrp="1"/>
          </p:cNvSpPr>
          <p:nvPr>
            <p:ph type="ftr" sz="quarter" idx="11"/>
          </p:nvPr>
        </p:nvSpPr>
        <p:spPr/>
        <p:txBody>
          <a:bodyPr/>
          <a:lstStyle/>
          <a:p>
            <a:r>
              <a:rPr lang="en-US" smtClean="0"/>
              <a:t>EECS 489 – Lecture 4</a:t>
            </a:r>
            <a:endParaRPr lang="en-US"/>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smtClean="0"/>
              <a:t>Caching</a:t>
            </a:r>
            <a:endParaRPr lang="en-US" dirty="0"/>
          </a:p>
        </p:txBody>
      </p:sp>
      <p:sp>
        <p:nvSpPr>
          <p:cNvPr id="92165" name="Rectangle 3"/>
          <p:cNvSpPr>
            <a:spLocks noGrp="1" noChangeArrowheads="1"/>
          </p:cNvSpPr>
          <p:nvPr>
            <p:ph idx="1"/>
          </p:nvPr>
        </p:nvSpPr>
        <p:spPr/>
        <p:txBody>
          <a:bodyPr/>
          <a:lstStyle/>
          <a:p>
            <a:r>
              <a:rPr lang="en-US" smtClean="0"/>
              <a:t>Why does caching work?</a:t>
            </a:r>
          </a:p>
          <a:p>
            <a:pPr lvl="1"/>
            <a:r>
              <a:rPr lang="en-US" smtClean="0"/>
              <a:t>Exploits locality of reference</a:t>
            </a:r>
          </a:p>
          <a:p>
            <a:pPr lvl="1"/>
            <a:endParaRPr lang="en-US" smtClean="0"/>
          </a:p>
          <a:p>
            <a:r>
              <a:rPr lang="en-US" smtClean="0"/>
              <a:t>How well does caching work?</a:t>
            </a:r>
          </a:p>
          <a:p>
            <a:pPr lvl="1"/>
            <a:r>
              <a:rPr lang="en-US" smtClean="0"/>
              <a:t>Very well, up to a limit</a:t>
            </a:r>
          </a:p>
          <a:p>
            <a:pPr lvl="1"/>
            <a:r>
              <a:rPr lang="en-US" smtClean="0"/>
              <a:t>Large overlap in content</a:t>
            </a:r>
          </a:p>
          <a:p>
            <a:pPr lvl="1"/>
            <a:r>
              <a:rPr lang="en-US" smtClean="0"/>
              <a:t>But many unique requests</a:t>
            </a:r>
          </a:p>
          <a:p>
            <a:pPr lvl="2"/>
            <a:r>
              <a:rPr lang="en-US" smtClean="0"/>
              <a:t>A universal story!</a:t>
            </a:r>
          </a:p>
          <a:p>
            <a:pPr lvl="2"/>
            <a:r>
              <a:rPr lang="en-US" smtClean="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rgbClr val="0000FF"/>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a:t>
            </a:r>
            <a:r>
              <a:rPr lang="en-US" dirty="0" smtClean="0">
                <a:solidFill>
                  <a:srgbClr val="D3A600"/>
                </a:solidFill>
                <a:latin typeface="Lucida Console" charset="0"/>
                <a:ea typeface="Lucida Console" charset="0"/>
                <a:cs typeface="Lucida Console" charset="0"/>
              </a:rPr>
              <a:t>Mozilla/4.0</a:t>
            </a:r>
          </a:p>
          <a:p>
            <a:r>
              <a:rPr lang="en-US" dirty="0">
                <a:solidFill>
                  <a:srgbClr val="D3A600"/>
                </a:solidFill>
                <a:latin typeface="Lucida Console" charset="0"/>
                <a:ea typeface="Lucida Console" charset="0"/>
                <a:cs typeface="Lucida Console" charset="0"/>
              </a:rPr>
              <a:t>If-modified-since: </a:t>
            </a:r>
            <a:r>
              <a:rPr lang="en-US" dirty="0" smtClean="0">
                <a:solidFill>
                  <a:srgbClr val="D3A600"/>
                </a:solidFill>
                <a:latin typeface="Lucida Console" charset="0"/>
                <a:ea typeface="Lucida Console" charset="0"/>
                <a:cs typeface="Lucida Console" charset="0"/>
              </a:rPr>
              <a:t>Wed, 18 Jan 2017 10:25:50 GMT</a:t>
            </a:r>
            <a:endParaRPr lang="en-US" dirty="0">
              <a:solidFill>
                <a:srgbClr val="D3A600"/>
              </a:solidFill>
              <a:latin typeface="Lucida Console" charset="0"/>
              <a:ea typeface="Lucida Console" charset="0"/>
              <a:cs typeface="Lucida Console" charset="0"/>
            </a:endParaRPr>
          </a:p>
          <a:p>
            <a:pPr algn="l"/>
            <a:r>
              <a:rPr lang="en-US" b="0" dirty="0" smtClean="0">
                <a:solidFill>
                  <a:srgbClr val="D3A600"/>
                </a:solidFill>
                <a:latin typeface="Lucida Console" charset="0"/>
                <a:ea typeface="Lucida Console" charset="0"/>
                <a:cs typeface="Lucida Console" charset="0"/>
              </a:rPr>
              <a:t>(</a:t>
            </a:r>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rgbClr val="0000FF"/>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a:t>
            </a:r>
            <a:r>
              <a:rPr lang="en-US" dirty="0" smtClean="0">
                <a:latin typeface="Arial" charset="0"/>
                <a:ea typeface="Arial" charset="0"/>
                <a:cs typeface="Arial" charset="0"/>
              </a:rPr>
              <a:t>otherwise</a:t>
            </a:r>
            <a:endParaRPr lang="en-US" dirty="0">
              <a:latin typeface="Arial" charset="0"/>
              <a:ea typeface="Arial" charset="0"/>
              <a:cs typeface="Arial" charset="0"/>
            </a:endParaRPr>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smtClean="0"/>
              <a:t>Caching: How</a:t>
            </a:r>
            <a:endParaRPr lang="en-US" dirty="0"/>
          </a:p>
        </p:txBody>
      </p:sp>
      <p:sp>
        <p:nvSpPr>
          <p:cNvPr id="1085443" name="Rectangle 3"/>
          <p:cNvSpPr>
            <a:spLocks noGrp="1" noChangeArrowheads="1"/>
          </p:cNvSpPr>
          <p:nvPr>
            <p:ph idx="1"/>
          </p:nvPr>
        </p:nvSpPr>
        <p:spPr/>
        <p:txBody>
          <a:bodyPr/>
          <a:lstStyle/>
          <a:p>
            <a:r>
              <a:rPr lang="en-US" dirty="0" smtClean="0"/>
              <a:t>Modifier to GET requests:</a:t>
            </a:r>
          </a:p>
          <a:p>
            <a:pPr lvl="1"/>
            <a:r>
              <a:rPr lang="en-US" dirty="0" smtClean="0">
                <a:solidFill>
                  <a:srgbClr val="0000FF"/>
                </a:solidFill>
                <a:latin typeface="Lucida Console" charset="0"/>
                <a:ea typeface="Lucida Console" charset="0"/>
                <a:cs typeface="Lucida Console" charset="0"/>
              </a:rPr>
              <a:t>If-modified-since</a:t>
            </a:r>
            <a:r>
              <a:rPr lang="en-US" dirty="0" smtClean="0"/>
              <a:t> – returns </a:t>
            </a:r>
            <a:r>
              <a:rPr lang="ja-JP" altLang="en-US" dirty="0" smtClean="0"/>
              <a:t>“</a:t>
            </a:r>
            <a:r>
              <a:rPr lang="en-US" dirty="0" smtClean="0"/>
              <a:t>not modified</a:t>
            </a:r>
            <a:r>
              <a:rPr lang="ja-JP" altLang="en-US" dirty="0" smtClean="0"/>
              <a:t>”</a:t>
            </a:r>
            <a:r>
              <a:rPr lang="en-US" dirty="0" smtClean="0"/>
              <a:t> if resource not modified since specified time </a:t>
            </a:r>
          </a:p>
          <a:p>
            <a:r>
              <a:rPr lang="en-US" dirty="0" smtClean="0"/>
              <a:t>Response header:</a:t>
            </a:r>
          </a:p>
          <a:p>
            <a:pPr lvl="1"/>
            <a:r>
              <a:rPr lang="en-US" dirty="0" smtClean="0">
                <a:solidFill>
                  <a:srgbClr val="0000FF"/>
                </a:solidFill>
                <a:latin typeface="Lucida Console" charset="0"/>
                <a:ea typeface="Lucida Console" charset="0"/>
                <a:cs typeface="Lucida Console" charset="0"/>
              </a:rPr>
              <a:t>Expires</a:t>
            </a:r>
            <a:r>
              <a:rPr lang="en-US" dirty="0" smtClean="0">
                <a:solidFill>
                  <a:srgbClr val="0000FF"/>
                </a:solidFill>
              </a:rPr>
              <a:t> </a:t>
            </a:r>
            <a:r>
              <a:rPr lang="en-US" dirty="0" smtClean="0"/>
              <a:t>– how long it</a:t>
            </a:r>
            <a:r>
              <a:rPr lang="ja-JP" altLang="en-US" dirty="0" smtClean="0"/>
              <a:t>’</a:t>
            </a:r>
            <a:r>
              <a:rPr lang="en-US" dirty="0" smtClean="0"/>
              <a:t>s safe to cache the resource</a:t>
            </a:r>
          </a:p>
          <a:p>
            <a:pPr lvl="1"/>
            <a:r>
              <a:rPr lang="en-US" dirty="0" smtClean="0">
                <a:solidFill>
                  <a:srgbClr val="0000FF"/>
                </a:solidFill>
                <a:latin typeface="Lucida Console" charset="0"/>
                <a:ea typeface="Lucida Console" charset="0"/>
                <a:cs typeface="Lucida Console" charset="0"/>
              </a:rPr>
              <a:t>No-cache</a:t>
            </a:r>
            <a:r>
              <a:rPr lang="en-US" dirty="0" smtClean="0"/>
              <a:t> – ignore all caches; always get resource directly from server</a:t>
            </a:r>
          </a:p>
          <a:p>
            <a:pPr lvl="1"/>
            <a:endParaRPr lang="en-US" dirty="0" smtClean="0"/>
          </a:p>
          <a:p>
            <a:pPr lvl="1"/>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218476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smtClean="0"/>
              <a:t>Caching: Where?</a:t>
            </a:r>
            <a:endParaRPr lang="en-US" dirty="0"/>
          </a:p>
        </p:txBody>
      </p:sp>
      <p:sp>
        <p:nvSpPr>
          <p:cNvPr id="1085443" name="Rectangle 3"/>
          <p:cNvSpPr>
            <a:spLocks noGrp="1" noChangeArrowheads="1"/>
          </p:cNvSpPr>
          <p:nvPr>
            <p:ph idx="1"/>
          </p:nvPr>
        </p:nvSpPr>
        <p:spPr/>
        <p:txBody>
          <a:bodyPr/>
          <a:lstStyle/>
          <a:p>
            <a:r>
              <a:rPr lang="en-US" dirty="0" smtClean="0"/>
              <a:t>Options</a:t>
            </a:r>
          </a:p>
          <a:p>
            <a:pPr lvl="1"/>
            <a:r>
              <a:rPr lang="en-US" dirty="0" smtClean="0"/>
              <a:t>Client (browser)</a:t>
            </a:r>
          </a:p>
          <a:p>
            <a:pPr lvl="1"/>
            <a:r>
              <a:rPr lang="en-US" dirty="0" smtClean="0"/>
              <a:t>Forward proxies </a:t>
            </a:r>
          </a:p>
          <a:p>
            <a:pPr lvl="1"/>
            <a:r>
              <a:rPr lang="en-US" dirty="0" smtClean="0"/>
              <a:t>Reverse proxies</a:t>
            </a:r>
          </a:p>
          <a:p>
            <a:pPr lvl="1"/>
            <a:r>
              <a:rPr lang="en-US" dirty="0" smtClean="0">
                <a:solidFill>
                  <a:schemeClr val="accent2">
                    <a:lumMod val="50000"/>
                    <a:lumOff val="50000"/>
                  </a:schemeClr>
                </a:solidFill>
              </a:rPr>
              <a:t>Content Distribution Network </a:t>
            </a:r>
          </a:p>
          <a:p>
            <a:pPr lvl="1"/>
            <a:endParaRPr lang="en-US" dirty="0" smtClean="0"/>
          </a:p>
          <a:p>
            <a:pPr lvl="1"/>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66228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smtClean="0"/>
              <a:t>Caching: Where?</a:t>
            </a:r>
            <a:endParaRPr lang="en-US" dirty="0"/>
          </a:p>
        </p:txBody>
      </p:sp>
      <p:sp>
        <p:nvSpPr>
          <p:cNvPr id="1669123" name="Rectangle 3"/>
          <p:cNvSpPr>
            <a:spLocks noGrp="1" noChangeArrowheads="1"/>
          </p:cNvSpPr>
          <p:nvPr>
            <p:ph type="body" idx="1"/>
          </p:nvPr>
        </p:nvSpPr>
        <p:spPr/>
        <p:txBody>
          <a:bodyPr/>
          <a:lstStyle/>
          <a:p>
            <a:r>
              <a:rPr lang="en-US" dirty="0" smtClean="0"/>
              <a:t>Many clients transfer same information</a:t>
            </a:r>
            <a:r>
              <a:rPr lang="en-US" dirty="0" smtClean="0">
                <a:sym typeface="Wingdings" charset="0"/>
              </a:rPr>
              <a:t> </a:t>
            </a:r>
          </a:p>
          <a:p>
            <a:pPr lvl="1"/>
            <a:r>
              <a:rPr lang="en-US" dirty="0" smtClean="0">
                <a:sym typeface="Wingdings" charset="0"/>
              </a:rPr>
              <a:t>Generate unnecessary server and network load</a:t>
            </a:r>
          </a:p>
          <a:p>
            <a:pPr lvl="1"/>
            <a:r>
              <a:rPr lang="en-US" dirty="0" smtClean="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55"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smtClean="0">
                <a:sym typeface="Wingdings" charset="0"/>
              </a:rPr>
              <a:t>Decrease </a:t>
            </a:r>
            <a:r>
              <a:rPr lang="en-US" dirty="0">
                <a:sym typeface="Wingdings" charset="0"/>
              </a:rPr>
              <a:t>server load</a:t>
            </a:r>
          </a:p>
          <a:p>
            <a:pPr lvl="1"/>
            <a:r>
              <a:rPr lang="en-US" dirty="0" smtClean="0">
                <a:sym typeface="Wingdings" charset="0"/>
              </a:rPr>
              <a:t>By </a:t>
            </a:r>
            <a:r>
              <a:rPr lang="en-US" dirty="0">
                <a:sym typeface="Wingdings" charset="0"/>
              </a:rPr>
              <a:t>content </a:t>
            </a:r>
            <a:r>
              <a:rPr lang="en-US" dirty="0" smtClean="0">
                <a:sym typeface="Wingdings" charset="0"/>
              </a:rPr>
              <a:t>provider</a:t>
            </a:r>
            <a:endParaRPr lang="en-US" dirty="0">
              <a:sym typeface="Wingdings" charset="0"/>
            </a:endParaRPr>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smtClean="0"/>
              <a:t>EECS 489 – Lecture 4</a:t>
            </a:r>
            <a:endParaRPr lang="en-US"/>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39</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52"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 History</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smtClean="0"/>
              <a:t>First HTTP </a:t>
            </a:r>
            <a:r>
              <a:rPr lang="en-US" dirty="0"/>
              <a:t>implementation – </a:t>
            </a:r>
            <a:r>
              <a:rPr lang="en-US" dirty="0" smtClean="0"/>
              <a:t>1990 </a:t>
            </a:r>
          </a:p>
          <a:p>
            <a:pPr lvl="2"/>
            <a:r>
              <a:rPr lang="en-US" dirty="0" smtClean="0">
                <a:solidFill>
                  <a:srgbClr val="0000FF"/>
                </a:solidFill>
              </a:rPr>
              <a:t>Tim Berners-Lee</a:t>
            </a:r>
            <a:r>
              <a:rPr lang="en-US" dirty="0" smtClean="0"/>
              <a:t> at CERN</a:t>
            </a:r>
          </a:p>
          <a:p>
            <a:pPr lvl="1"/>
            <a:r>
              <a:rPr lang="en-US" dirty="0"/>
              <a:t>HTTP/0.9 – </a:t>
            </a:r>
            <a:r>
              <a:rPr lang="en-US" dirty="0" smtClean="0"/>
              <a:t>1991</a:t>
            </a:r>
          </a:p>
          <a:p>
            <a:pPr lvl="2"/>
            <a:r>
              <a:rPr lang="en-US" dirty="0" smtClean="0"/>
              <a:t>Simple GET command for the Web</a:t>
            </a:r>
          </a:p>
          <a:p>
            <a:pPr lvl="1"/>
            <a:r>
              <a:rPr lang="en-US" dirty="0" smtClean="0"/>
              <a:t>HTTP/1.0 – 1992</a:t>
            </a:r>
          </a:p>
          <a:p>
            <a:pPr lvl="2"/>
            <a:r>
              <a:rPr lang="en-US" dirty="0" smtClean="0"/>
              <a:t>Client/server information, simple caching</a:t>
            </a:r>
          </a:p>
        </p:txBody>
      </p:sp>
      <p:sp>
        <p:nvSpPr>
          <p:cNvPr id="9" name="Date Placeholder 8"/>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a:t>
            </a:r>
            <a:r>
              <a:rPr lang="en-US" dirty="0" smtClean="0"/>
              <a:t>Forward Proxies</a:t>
            </a:r>
            <a:endParaRPr lang="en-US" dirty="0"/>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smtClean="0">
                <a:sym typeface="Wingdings" charset="0"/>
              </a:rPr>
              <a:t>By </a:t>
            </a:r>
            <a:r>
              <a:rPr lang="en-US" dirty="0">
                <a:sym typeface="Wingdings" charset="0"/>
              </a:rPr>
              <a:t>ISPs or enterprises</a:t>
            </a:r>
            <a:endParaRPr lang="en-US" dirty="0"/>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40</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smtClean="0"/>
              <a:t>EECS 489 – Lecture 4</a:t>
            </a:r>
            <a:endParaRPr lang="en-US"/>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40</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smtClean="0">
                <a:latin typeface="+mn-lt"/>
              </a:rPr>
              <a:t>Tier-1 ISP</a:t>
            </a:r>
            <a:endParaRPr lang="en-US" b="0" dirty="0">
              <a:latin typeface="+mn-lt"/>
            </a:endParaRP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195"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HTTP/1.1</a:t>
            </a:r>
          </a:p>
          <a:p>
            <a:pPr lvl="1"/>
            <a:r>
              <a:rPr lang="en-US" dirty="0" smtClean="0"/>
              <a:t>Text-based protocol</a:t>
            </a:r>
          </a:p>
          <a:p>
            <a:pPr lvl="1"/>
            <a:r>
              <a:rPr lang="en-US" dirty="0" smtClean="0"/>
              <a:t>Being replaced by binary HTTP/2 protocol</a:t>
            </a:r>
          </a:p>
          <a:p>
            <a:r>
              <a:rPr lang="en-US" dirty="0" smtClean="0"/>
              <a:t>Many ways to improve performance</a:t>
            </a:r>
          </a:p>
          <a:p>
            <a:pPr lvl="1"/>
            <a:r>
              <a:rPr lang="en-US" dirty="0" smtClean="0"/>
              <a:t>Pipelining and batching</a:t>
            </a:r>
          </a:p>
          <a:p>
            <a:pPr lvl="1"/>
            <a:r>
              <a:rPr lang="en-US" dirty="0" smtClean="0"/>
              <a:t>Caching in proxies and CDNs</a:t>
            </a:r>
          </a:p>
          <a:p>
            <a:pPr lvl="1"/>
            <a:r>
              <a:rPr lang="en-US" dirty="0" smtClean="0"/>
              <a:t>Datacenters</a:t>
            </a:r>
            <a:endParaRPr lang="en-US" dirty="0"/>
          </a:p>
        </p:txBody>
      </p:sp>
      <p:sp>
        <p:nvSpPr>
          <p:cNvPr id="4" name="Date Placeholder 3"/>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smtClean="0"/>
              <a:t>The Web</a:t>
            </a:r>
            <a:r>
              <a:rPr lang="en-US" smtClean="0"/>
              <a:t>: History (</a:t>
            </a:r>
            <a:r>
              <a:rPr lang="en-US"/>
              <a:t>cont’d)</a:t>
            </a:r>
            <a:endParaRPr lang="en-US" dirty="0"/>
          </a:p>
        </p:txBody>
      </p:sp>
      <p:sp>
        <p:nvSpPr>
          <p:cNvPr id="28676" name="Rectangle 3"/>
          <p:cNvSpPr>
            <a:spLocks noGrp="1" noChangeArrowheads="1"/>
          </p:cNvSpPr>
          <p:nvPr>
            <p:ph idx="1"/>
          </p:nvPr>
        </p:nvSpPr>
        <p:spPr/>
        <p:txBody>
          <a:bodyPr/>
          <a:lstStyle/>
          <a:p>
            <a:r>
              <a:rPr lang="en-US" dirty="0" smtClean="0"/>
              <a:t>World Wide Web (WWW): a distributed database of </a:t>
            </a:r>
            <a:r>
              <a:rPr lang="ja-JP" altLang="en-US" dirty="0" smtClean="0"/>
              <a:t>“</a:t>
            </a:r>
            <a:r>
              <a:rPr lang="en-US" dirty="0" smtClean="0"/>
              <a:t>pages</a:t>
            </a:r>
            <a:r>
              <a:rPr lang="ja-JP" altLang="en-US" dirty="0" smtClean="0"/>
              <a:t>”</a:t>
            </a:r>
            <a:r>
              <a:rPr lang="en-US" dirty="0" smtClean="0"/>
              <a:t> linked through Hypertext Transport Protocol (HTTP)</a:t>
            </a:r>
          </a:p>
          <a:p>
            <a:pPr lvl="1"/>
            <a:r>
              <a:rPr lang="en-US" dirty="0"/>
              <a:t>HTTP/1.1 – </a:t>
            </a:r>
            <a:r>
              <a:rPr lang="en-US" dirty="0" smtClean="0"/>
              <a:t>1996 </a:t>
            </a:r>
          </a:p>
          <a:p>
            <a:pPr lvl="2"/>
            <a:r>
              <a:rPr lang="en-US" dirty="0" smtClean="0"/>
              <a:t>Performance and security optimizations</a:t>
            </a:r>
          </a:p>
          <a:p>
            <a:pPr lvl="1"/>
            <a:r>
              <a:rPr lang="en-US" dirty="0" smtClean="0"/>
              <a:t>HTTP/2 – 2015</a:t>
            </a:r>
          </a:p>
          <a:p>
            <a:pPr lvl="2"/>
            <a:r>
              <a:rPr lang="en-US" dirty="0" smtClean="0"/>
              <a:t>Latency optimizations via request multiplexing over single TCP connection</a:t>
            </a:r>
          </a:p>
          <a:p>
            <a:pPr lvl="2"/>
            <a:r>
              <a:rPr lang="en-US" dirty="0" smtClean="0"/>
              <a:t>Binary protocol instead of text</a:t>
            </a:r>
          </a:p>
          <a:p>
            <a:pPr lvl="2"/>
            <a:r>
              <a:rPr lang="en-US" dirty="0"/>
              <a:t>Server </a:t>
            </a:r>
            <a:r>
              <a:rPr lang="en-US" dirty="0" smtClean="0"/>
              <a:t>push</a:t>
            </a:r>
          </a:p>
          <a:p>
            <a:pPr lvl="2"/>
            <a:endParaRPr lang="en-US" dirty="0"/>
          </a:p>
        </p:txBody>
      </p:sp>
      <p:sp>
        <p:nvSpPr>
          <p:cNvPr id="3" name="Date Placeholder 2"/>
          <p:cNvSpPr>
            <a:spLocks noGrp="1"/>
          </p:cNvSpPr>
          <p:nvPr>
            <p:ph type="dt" sz="half" idx="10"/>
          </p:nvPr>
        </p:nvSpPr>
        <p:spPr/>
        <p:txBody>
          <a:bodyPr/>
          <a:lstStyle/>
          <a:p>
            <a:r>
              <a:rPr lang="en-US" smtClean="0"/>
              <a:t>January 18, 2017</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smtClean="0"/>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smtClean="0"/>
              <a:t>Web components</a:t>
            </a:r>
            <a:endParaRPr lang="en-US" dirty="0"/>
          </a:p>
        </p:txBody>
      </p:sp>
      <p:sp>
        <p:nvSpPr>
          <p:cNvPr id="1064963" name="Rectangle 3"/>
          <p:cNvSpPr>
            <a:spLocks noGrp="1" noChangeArrowheads="1"/>
          </p:cNvSpPr>
          <p:nvPr>
            <p:ph type="body" idx="1"/>
          </p:nvPr>
        </p:nvSpPr>
        <p:spPr/>
        <p:txBody>
          <a:bodyPr/>
          <a:lstStyle/>
          <a:p>
            <a:r>
              <a:rPr lang="en-US" dirty="0" smtClean="0"/>
              <a:t>Infrastructure:</a:t>
            </a:r>
          </a:p>
          <a:p>
            <a:pPr lvl="1"/>
            <a:r>
              <a:rPr lang="en-US" dirty="0" smtClean="0"/>
              <a:t>Clients</a:t>
            </a:r>
          </a:p>
          <a:p>
            <a:pPr lvl="1"/>
            <a:r>
              <a:rPr lang="en-US" dirty="0" smtClean="0"/>
              <a:t>Servers (DNS, CDN, Datacenters)</a:t>
            </a:r>
          </a:p>
          <a:p>
            <a:pPr lvl="1"/>
            <a:endParaRPr lang="en-US" dirty="0" smtClean="0"/>
          </a:p>
          <a:p>
            <a:r>
              <a:rPr lang="en-US" dirty="0" smtClean="0"/>
              <a:t>Content:</a:t>
            </a:r>
          </a:p>
          <a:p>
            <a:pPr lvl="1"/>
            <a:r>
              <a:rPr lang="en-US" dirty="0" smtClean="0"/>
              <a:t>URL: naming content</a:t>
            </a:r>
          </a:p>
          <a:p>
            <a:pPr lvl="1"/>
            <a:r>
              <a:rPr lang="en-US" dirty="0" smtClean="0"/>
              <a:t>HTML: formatting content</a:t>
            </a:r>
          </a:p>
          <a:p>
            <a:pPr lvl="1"/>
            <a:endParaRPr lang="en-US" dirty="0" smtClean="0"/>
          </a:p>
          <a:p>
            <a:r>
              <a:rPr lang="en-US" dirty="0" smtClean="0"/>
              <a:t>Protocol for exchanging information: HTTP</a:t>
            </a:r>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endParaRPr lang="en-US" dirty="0" smtClean="0"/>
          </a:p>
          <a:p>
            <a:r>
              <a:rPr lang="en-US" dirty="0" smtClean="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/eecs489/blob/master/Slides/010417.pptx</a:t>
            </a:r>
            <a:endParaRPr lang="en-US" sz="1800" dirty="0" smtClean="0">
              <a:solidFill>
                <a:schemeClr val="accent2">
                  <a:lumMod val="50000"/>
                  <a:lumOff val="50000"/>
                </a:schemeClr>
              </a:solidFill>
              <a:latin typeface="Lucida Console" charset="0"/>
              <a:ea typeface="Lucida Console" charset="0"/>
              <a:cs typeface="Lucida Console" charset="0"/>
            </a:endParaRPr>
          </a:p>
          <a:p>
            <a:r>
              <a:rPr lang="en-US" dirty="0" smtClean="0"/>
              <a:t>Extend to program executions as well…</a:t>
            </a:r>
          </a:p>
          <a:p>
            <a:pPr lvl="1"/>
            <a:r>
              <a:rPr lang="en-US" sz="1800" dirty="0" smtClean="0">
                <a:solidFill>
                  <a:schemeClr val="accent2">
                    <a:lumMod val="50000"/>
                    <a:lumOff val="50000"/>
                  </a:schemeClr>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smtClean="0"/>
              <a:t>Server side processing can be included in the name</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smtClean="0"/>
              <a:t>URL: Uniform Record Locator</a:t>
            </a:r>
            <a:endParaRPr lang="en-US" dirty="0"/>
          </a:p>
        </p:txBody>
      </p:sp>
      <p:sp>
        <p:nvSpPr>
          <p:cNvPr id="1653763" name="Rectangle 3"/>
          <p:cNvSpPr>
            <a:spLocks noGrp="1" noChangeArrowheads="1"/>
          </p:cNvSpPr>
          <p:nvPr>
            <p:ph idx="1"/>
          </p:nvPr>
        </p:nvSpPr>
        <p:spPr/>
        <p:txBody>
          <a:bodyPr/>
          <a:lstStyle/>
          <a:p>
            <a:r>
              <a:rPr lang="en-US" sz="1800" dirty="0" smtClean="0">
                <a:latin typeface="Lucida Console" charset="0"/>
                <a:ea typeface="Lucida Console" charset="0"/>
                <a:cs typeface="Lucida Console" charset="0"/>
              </a:rPr>
              <a:t>protocol://host-name[:port]/directory-path/resource</a:t>
            </a:r>
            <a:endParaRPr lang="en-US" dirty="0" smtClean="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a:t>
            </a:r>
            <a:r>
              <a:rPr lang="en-US" dirty="0" smtClean="0"/>
              <a:t>port </a:t>
            </a:r>
          </a:p>
          <a:p>
            <a:pPr lvl="2"/>
            <a:r>
              <a:rPr lang="en-US" i="1" dirty="0" smtClean="0"/>
              <a:t>e.g.,</a:t>
            </a:r>
            <a:r>
              <a:rPr lang="en-US" dirty="0" smtClean="0"/>
              <a:t> </a:t>
            </a:r>
            <a:r>
              <a:rPr lang="en-US" dirty="0"/>
              <a:t>http: </a:t>
            </a:r>
            <a:r>
              <a:rPr lang="en-US" dirty="0" smtClean="0"/>
              <a:t>80,  </a:t>
            </a:r>
            <a:r>
              <a:rPr lang="en-US" dirty="0"/>
              <a:t>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smtClean="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50327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smtClean="0"/>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smtClean="0"/>
              <a:t>Client-server architecture</a:t>
            </a:r>
          </a:p>
          <a:p>
            <a:pPr lvl="1"/>
            <a:r>
              <a:rPr lang="en-US" dirty="0" smtClean="0"/>
              <a:t>Server is “always on” and “well known”</a:t>
            </a:r>
          </a:p>
          <a:p>
            <a:pPr lvl="1"/>
            <a:r>
              <a:rPr lang="en-US" dirty="0"/>
              <a:t>C</a:t>
            </a:r>
            <a:r>
              <a:rPr lang="en-US" dirty="0" smtClean="0"/>
              <a:t>lients initiate contact to server</a:t>
            </a:r>
          </a:p>
          <a:p>
            <a:r>
              <a:rPr lang="en-US" dirty="0" smtClean="0"/>
              <a:t>Synchronous request/reply protocol </a:t>
            </a:r>
          </a:p>
          <a:p>
            <a:pPr lvl="1"/>
            <a:r>
              <a:rPr lang="en-US" dirty="0" smtClean="0"/>
              <a:t>Runs over TCP, Port 80</a:t>
            </a:r>
          </a:p>
          <a:p>
            <a:r>
              <a:rPr lang="en-US" dirty="0" smtClean="0"/>
              <a:t>Stateless</a:t>
            </a:r>
          </a:p>
          <a:p>
            <a:r>
              <a:rPr lang="en-US" dirty="0" smtClean="0"/>
              <a:t>ASCII format</a:t>
            </a:r>
          </a:p>
          <a:p>
            <a:pPr lvl="1"/>
            <a:r>
              <a:rPr lang="en-US" dirty="0" smtClean="0"/>
              <a:t>Before HTTP/2</a:t>
            </a:r>
            <a:endParaRPr lang="en-US" dirty="0"/>
          </a:p>
        </p:txBody>
      </p:sp>
      <p:sp>
        <p:nvSpPr>
          <p:cNvPr id="2" name="Date Placeholder 1"/>
          <p:cNvSpPr>
            <a:spLocks noGrp="1"/>
          </p:cNvSpPr>
          <p:nvPr>
            <p:ph type="dt" sz="half" idx="10"/>
          </p:nvPr>
        </p:nvSpPr>
        <p:spPr/>
        <p:txBody>
          <a:bodyPr/>
          <a:lstStyle/>
          <a:p>
            <a:r>
              <a:rPr lang="en-US" smtClean="0"/>
              <a:t>January 18, 2017</a:t>
            </a:r>
            <a:endParaRPr lang="en-US"/>
          </a:p>
        </p:txBody>
      </p:sp>
      <p:sp>
        <p:nvSpPr>
          <p:cNvPr id="3" name="Footer Placeholder 2"/>
          <p:cNvSpPr>
            <a:spLocks noGrp="1"/>
          </p:cNvSpPr>
          <p:nvPr>
            <p:ph type="ftr" sz="quarter" idx="11"/>
          </p:nvPr>
        </p:nvSpPr>
        <p:spPr/>
        <p:txBody>
          <a:bodyPr/>
          <a:lstStyle/>
          <a:p>
            <a:r>
              <a:rPr lang="en-US" smtClean="0"/>
              <a:t>EECS 489 – Lecture 4</a:t>
            </a:r>
            <a:endParaRPr lang="en-US"/>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1490452859</TotalTime>
  <Pages>7</Pages>
  <Words>2138</Words>
  <Application>Microsoft Macintosh PowerPoint</Application>
  <PresentationFormat>On-screen Show (4:3)</PresentationFormat>
  <Paragraphs>502</Paragraphs>
  <Slides>41</Slides>
  <Notes>21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5" baseType="lpstr">
      <vt:lpstr>Arial Black</vt:lpstr>
      <vt:lpstr>Courier</vt:lpstr>
      <vt:lpstr>Courier New</vt:lpstr>
      <vt:lpstr>Gill Sans</vt:lpstr>
      <vt:lpstr>Lucida Console</vt:lpstr>
      <vt:lpstr>Monotype Sorts</vt:lpstr>
      <vt:lpstr>ＭＳ Ｐゴシック</vt:lpstr>
      <vt:lpstr>PMingLiU</vt:lpstr>
      <vt:lpstr>Times New Roman</vt:lpstr>
      <vt:lpstr>Wingdings</vt:lpstr>
      <vt:lpstr>ZapfDingbats</vt:lpstr>
      <vt:lpstr>Arial</vt:lpstr>
      <vt:lpstr>dbllineb</vt:lpstr>
      <vt:lpstr>Clip</vt:lpstr>
      <vt:lpstr>EECS 489 Computer Networks  Winter 2017</vt:lpstr>
      <vt:lpstr>Agenda</vt:lpstr>
      <vt:lpstr>The Web: Precursor</vt:lpstr>
      <vt:lpstr>The Web: History</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Mosharaf Chowdhury</cp:lastModifiedBy>
  <cp:revision>1239</cp:revision>
  <cp:lastPrinted>1999-09-08T17:25:07Z</cp:lastPrinted>
  <dcterms:created xsi:type="dcterms:W3CDTF">2014-01-14T18:15:50Z</dcterms:created>
  <dcterms:modified xsi:type="dcterms:W3CDTF">2017-01-18T19:17:06Z</dcterms:modified>
  <cp:category/>
</cp:coreProperties>
</file>