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146847058" r:id="rId13"/>
    <p:sldId id="267" r:id="rId14"/>
    <p:sldId id="268" r:id="rId15"/>
    <p:sldId id="2146847055" r:id="rId16"/>
    <p:sldId id="2146847059" r:id="rId17"/>
    <p:sldId id="269" r:id="rId18"/>
    <p:sldId id="21468470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5388" autoAdjust="0"/>
  </p:normalViewPr>
  <p:slideViewPr>
    <p:cSldViewPr snapToGrid="0">
      <p:cViewPr>
        <p:scale>
          <a:sx n="66" d="100"/>
          <a:sy n="66" d="100"/>
        </p:scale>
        <p:origin x="1320" y="55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dunetfoundationorg-my.sharepoint.com/personal/anusha_edunetfoundation_org/_layouts/15/onedrive.aspx?id=%2Fpersonal%2Fanusha%5Fedunetfoundation%5Forg%2FDocuments%2FAPSSDC%20session%20recording%2FAI%20Session%20Recording%20Batch%202&amp;ga=1" TargetMode="External"/><Relationship Id="rId2" Type="http://schemas.openxmlformats.org/officeDocument/2006/relationships/hyperlink" Target="Reviews.csv" TargetMode="External"/><Relationship Id="rId1" Type="http://schemas.openxmlformats.org/officeDocument/2006/relationships/slideLayout" Target="../slideLayouts/slideLayout2.xml"/><Relationship Id="rId4" Type="http://schemas.openxmlformats.org/officeDocument/2006/relationships/hyperlink" Target="Sentiment_Analysis_code_end%20to%20end.ipynb"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563749"/>
            <a:ext cx="9144000" cy="977778"/>
          </a:xfrm>
        </p:spPr>
        <p:txBody>
          <a:bodyPr>
            <a:normAutofit fontScale="90000"/>
          </a:bodyPr>
          <a:lstStyle/>
          <a:p>
            <a:pPr algn="ctr"/>
            <a:r>
              <a:rPr lang="en-US" b="1" dirty="0">
                <a:solidFill>
                  <a:schemeClr val="accent6">
                    <a:lumMod val="50000"/>
                  </a:schemeClr>
                </a:solidFill>
                <a:latin typeface="Arial" panose="020B0604020202020204" pitchFamily="34" charset="0"/>
                <a:cs typeface="Arial" panose="020B0604020202020204" pitchFamily="34" charset="0"/>
              </a:rPr>
              <a:t>Sentiment Analysis on Restaurant Reviews</a:t>
            </a:r>
          </a:p>
        </p:txBody>
      </p:sp>
      <p:sp>
        <p:nvSpPr>
          <p:cNvPr id="3" name="TextBox 2"/>
          <p:cNvSpPr txBox="1"/>
          <p:nvPr/>
        </p:nvSpPr>
        <p:spPr>
          <a:xfrm>
            <a:off x="-432216" y="645902"/>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3349776"/>
            <a:ext cx="7980183" cy="2862322"/>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 :</a:t>
            </a:r>
          </a:p>
          <a:p>
            <a:endParaRPr lang="en-US" sz="2000" b="1" dirty="0">
              <a:solidFill>
                <a:schemeClr val="bg1"/>
              </a:solidFill>
              <a:latin typeface="Arial" pitchFamily="34" charset="0"/>
              <a:cs typeface="Arial" pitchFamily="34" charset="0"/>
            </a:endParaRPr>
          </a:p>
          <a:p>
            <a:r>
              <a:rPr lang="en-US" sz="2000" b="1" u="sng" dirty="0">
                <a:solidFill>
                  <a:schemeClr val="bg1"/>
                </a:solidFill>
                <a:latin typeface="Arial"/>
                <a:cs typeface="Arial"/>
              </a:rPr>
              <a:t>Name:</a:t>
            </a:r>
            <a:r>
              <a:rPr lang="en-US" sz="2000" b="1" dirty="0">
                <a:solidFill>
                  <a:schemeClr val="bg1"/>
                </a:solidFill>
                <a:latin typeface="Arial"/>
                <a:cs typeface="Arial"/>
              </a:rPr>
              <a:t> S.V.S.K.ADITYA</a:t>
            </a:r>
          </a:p>
          <a:p>
            <a:endParaRPr lang="en-US" sz="2000" b="1" dirty="0">
              <a:solidFill>
                <a:schemeClr val="bg1"/>
              </a:solidFill>
              <a:latin typeface="Arial"/>
              <a:cs typeface="Arial"/>
            </a:endParaRPr>
          </a:p>
          <a:p>
            <a:r>
              <a:rPr lang="en-US" sz="2000" b="1" u="sng" dirty="0">
                <a:solidFill>
                  <a:schemeClr val="bg1"/>
                </a:solidFill>
                <a:latin typeface="Arial"/>
                <a:cs typeface="Arial"/>
              </a:rPr>
              <a:t>Roll No </a:t>
            </a:r>
            <a:r>
              <a:rPr lang="en-US" sz="2000" b="1" dirty="0">
                <a:solidFill>
                  <a:schemeClr val="bg1"/>
                </a:solidFill>
                <a:latin typeface="Arial"/>
                <a:cs typeface="Arial"/>
              </a:rPr>
              <a:t>: 22Q75A0516</a:t>
            </a:r>
          </a:p>
          <a:p>
            <a:endParaRPr lang="en-US" sz="2000" b="1" dirty="0">
              <a:solidFill>
                <a:schemeClr val="bg1"/>
              </a:solidFill>
              <a:latin typeface="Arial"/>
              <a:cs typeface="Arial"/>
            </a:endParaRPr>
          </a:p>
          <a:p>
            <a:r>
              <a:rPr lang="en-US" sz="2000" b="1" u="sng" dirty="0">
                <a:solidFill>
                  <a:schemeClr val="bg1"/>
                </a:solidFill>
                <a:latin typeface="Arial"/>
                <a:cs typeface="Arial"/>
              </a:rPr>
              <a:t>College:</a:t>
            </a:r>
            <a:r>
              <a:rPr lang="en-US" sz="2000" b="1" dirty="0">
                <a:solidFill>
                  <a:schemeClr val="bg1"/>
                </a:solidFill>
                <a:latin typeface="Arial"/>
                <a:cs typeface="Arial"/>
              </a:rPr>
              <a:t> Avanthi Institute of Engineering and Technology</a:t>
            </a:r>
          </a:p>
          <a:p>
            <a:endParaRPr lang="en-US" sz="2000" b="1" dirty="0">
              <a:solidFill>
                <a:schemeClr val="bg1"/>
              </a:solidFill>
              <a:latin typeface="Arial"/>
              <a:cs typeface="Arial"/>
            </a:endParaRPr>
          </a:p>
          <a:p>
            <a:r>
              <a:rPr lang="en-US" sz="2000" b="1" u="sng" dirty="0">
                <a:solidFill>
                  <a:schemeClr val="bg1"/>
                </a:solidFill>
                <a:latin typeface="Arial"/>
                <a:cs typeface="Arial"/>
              </a:rPr>
              <a:t>Department:</a:t>
            </a:r>
            <a:r>
              <a:rPr lang="en-US" sz="2000" b="1" dirty="0">
                <a:solidFill>
                  <a:schemeClr val="bg1"/>
                </a:solidFill>
                <a:latin typeface="Arial"/>
                <a:cs typeface="Arial"/>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801113FE-27C9-FB06-855E-D50390D7FFE1}"/>
              </a:ext>
            </a:extLst>
          </p:cNvPr>
          <p:cNvPicPr>
            <a:picLocks noGrp="1" noChangeAspect="1"/>
          </p:cNvPicPr>
          <p:nvPr>
            <p:ph idx="1"/>
          </p:nvPr>
        </p:nvPicPr>
        <p:blipFill>
          <a:blip r:embed="rId2"/>
          <a:stretch>
            <a:fillRect/>
          </a:stretch>
        </p:blipFill>
        <p:spPr>
          <a:xfrm>
            <a:off x="4414998" y="1399432"/>
            <a:ext cx="3638828" cy="4659312"/>
          </a:xfrm>
        </p:spPr>
      </p:pic>
      <p:sp>
        <p:nvSpPr>
          <p:cNvPr id="8" name="Text Placeholder 7">
            <a:extLst>
              <a:ext uri="{FF2B5EF4-FFF2-40B4-BE49-F238E27FC236}">
                <a16:creationId xmlns:a16="http://schemas.microsoft.com/office/drawing/2014/main" id="{BE74DB1A-64A5-8404-B99C-BA3FED5B7A07}"/>
              </a:ext>
            </a:extLst>
          </p:cNvPr>
          <p:cNvSpPr>
            <a:spLocks noGrp="1"/>
          </p:cNvSpPr>
          <p:nvPr>
            <p:ph type="body" sz="half" idx="2"/>
          </p:nvPr>
        </p:nvSpPr>
        <p:spPr/>
        <p:txBody>
          <a:bodyPr>
            <a:normAutofit/>
          </a:bodyPr>
          <a:lstStyle/>
          <a:p>
            <a:pPr marL="285750" indent="-285750">
              <a:buFont typeface="Wingdings" panose="05000000000000000000" pitchFamily="2" charset="2"/>
              <a:buChar char="Ø"/>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Accuracy Score – 80%</a:t>
            </a:r>
          </a:p>
          <a:p>
            <a:pPr marL="285750" indent="-285750">
              <a:buFont typeface="Wingdings" panose="05000000000000000000" pitchFamily="2" charset="2"/>
              <a:buChar char="Ø"/>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Precision – 85%</a:t>
            </a:r>
          </a:p>
          <a:p>
            <a:pPr marL="285750" indent="-285750">
              <a:buFont typeface="Wingdings" panose="05000000000000000000" pitchFamily="2" charset="2"/>
              <a:buChar char="Ø"/>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Recall – 75%</a:t>
            </a:r>
          </a:p>
        </p:txBody>
      </p:sp>
      <p:pic>
        <p:nvPicPr>
          <p:cNvPr id="7" name="Picture 6">
            <a:extLst>
              <a:ext uri="{FF2B5EF4-FFF2-40B4-BE49-F238E27FC236}">
                <a16:creationId xmlns:a16="http://schemas.microsoft.com/office/drawing/2014/main" id="{E45B8412-76EF-B3C1-687F-AD79954E9FD9}"/>
              </a:ext>
            </a:extLst>
          </p:cNvPr>
          <p:cNvPicPr>
            <a:picLocks noChangeAspect="1"/>
          </p:cNvPicPr>
          <p:nvPr/>
        </p:nvPicPr>
        <p:blipFill>
          <a:blip r:embed="rId3"/>
          <a:stretch>
            <a:fillRect/>
          </a:stretch>
        </p:blipFill>
        <p:spPr>
          <a:xfrm>
            <a:off x="8333451" y="1399432"/>
            <a:ext cx="3638828" cy="47583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64872"/>
            <a:ext cx="11029615" cy="5370652"/>
          </a:xfrm>
        </p:spPr>
        <p:txBody>
          <a:bodyPr>
            <a:normAutofit fontScale="32500" lnSpcReduction="20000"/>
          </a:bodyPr>
          <a:lstStyle/>
          <a:p>
            <a:r>
              <a:rPr lang="en-US" sz="4900" b="1" u="sng" dirty="0">
                <a:latin typeface="Calibri" panose="020F0502020204030204" pitchFamily="34" charset="0"/>
                <a:ea typeface="Calibri" panose="020F0502020204030204" pitchFamily="34" charset="0"/>
                <a:cs typeface="Calibri" panose="020F0502020204030204" pitchFamily="34" charset="0"/>
              </a:rPr>
              <a:t>Summary of Findings and Key Takeaways: </a:t>
            </a:r>
            <a:endParaRPr lang="en-US" sz="4900" u="sng"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4300" b="1" dirty="0">
                <a:latin typeface="Times New Roman" panose="02020603050405020304" pitchFamily="18" charset="0"/>
                <a:cs typeface="Times New Roman" panose="02020603050405020304" pitchFamily="18" charset="0"/>
              </a:rPr>
              <a:t>Effective Classification:</a:t>
            </a:r>
            <a:r>
              <a:rPr lang="en-US" sz="4300" dirty="0">
                <a:latin typeface="Times New Roman" panose="02020603050405020304" pitchFamily="18" charset="0"/>
                <a:cs typeface="Times New Roman" panose="02020603050405020304" pitchFamily="18" charset="0"/>
              </a:rPr>
              <a:t> </a:t>
            </a:r>
            <a:r>
              <a:rPr lang="en-US" sz="4300" dirty="0"/>
              <a:t>The Multinomial Naive Bayes algorithm successfully classified restaurant reviews into positive and negative sentiments with notable accuracy.</a:t>
            </a:r>
          </a:p>
          <a:p>
            <a:pPr>
              <a:buFont typeface="Arial" panose="020B0604020202020204" pitchFamily="34" charset="0"/>
              <a:buChar char="•"/>
            </a:pPr>
            <a:r>
              <a:rPr lang="en-US" sz="4300" b="1" dirty="0">
                <a:latin typeface="Times New Roman" panose="02020603050405020304" pitchFamily="18" charset="0"/>
                <a:cs typeface="Times New Roman" panose="02020603050405020304" pitchFamily="18" charset="0"/>
              </a:rPr>
              <a:t>Actionable Insights:</a:t>
            </a:r>
            <a:r>
              <a:rPr lang="en-US" sz="4300" dirty="0">
                <a:latin typeface="Times New Roman" panose="02020603050405020304" pitchFamily="18" charset="0"/>
                <a:cs typeface="Times New Roman" panose="02020603050405020304" pitchFamily="18" charset="0"/>
              </a:rPr>
              <a:t> </a:t>
            </a:r>
            <a:r>
              <a:rPr lang="en-US" sz="4300" dirty="0"/>
              <a:t>The sentiment analysis model provided valuable insights into customer satisfaction, enabling restaurant owners to make informed decisions to enhance their services.</a:t>
            </a:r>
          </a:p>
          <a:p>
            <a:pPr>
              <a:buFont typeface="Arial" panose="020B0604020202020204" pitchFamily="34" charset="0"/>
              <a:buChar char="•"/>
            </a:pPr>
            <a:r>
              <a:rPr lang="en-US" sz="4300" b="1" dirty="0">
                <a:latin typeface="Times New Roman" panose="02020603050405020304" pitchFamily="18" charset="0"/>
                <a:cs typeface="Times New Roman" panose="02020603050405020304" pitchFamily="18" charset="0"/>
              </a:rPr>
              <a:t>Scalable Solution:</a:t>
            </a:r>
            <a:r>
              <a:rPr lang="en-US" sz="4300" dirty="0">
                <a:latin typeface="Times New Roman" panose="02020603050405020304" pitchFamily="18" charset="0"/>
                <a:cs typeface="Times New Roman" panose="02020603050405020304" pitchFamily="18" charset="0"/>
              </a:rPr>
              <a:t> </a:t>
            </a:r>
            <a:r>
              <a:rPr lang="en-US" sz="4300" dirty="0"/>
              <a:t>The deployed model proved to be scalable, efficiently handling real-time sentiment analysis of incoming reviews.</a:t>
            </a:r>
          </a:p>
          <a:p>
            <a:pPr>
              <a:buFont typeface="Arial" panose="020B0604020202020204" pitchFamily="34" charset="0"/>
              <a:buChar char="•"/>
            </a:pPr>
            <a:endParaRPr lang="en-US" sz="2000" dirty="0"/>
          </a:p>
          <a:p>
            <a:r>
              <a:rPr lang="en-US" sz="4900" b="1" u="sng" dirty="0">
                <a:latin typeface="Calibri" panose="020F0502020204030204" pitchFamily="34" charset="0"/>
                <a:ea typeface="Calibri" panose="020F0502020204030204" pitchFamily="34" charset="0"/>
                <a:cs typeface="Calibri" panose="020F0502020204030204" pitchFamily="34" charset="0"/>
              </a:rPr>
              <a:t>Lessons Learned During the Project: </a:t>
            </a:r>
            <a:endParaRPr lang="en-US" sz="4900" u="sng"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Importance of Data Quality:</a:t>
            </a:r>
            <a:r>
              <a:rPr lang="en-US" sz="4000" dirty="0">
                <a:latin typeface="Times New Roman" panose="02020603050405020304" pitchFamily="18" charset="0"/>
                <a:cs typeface="Times New Roman" panose="02020603050405020304" pitchFamily="18" charset="0"/>
              </a:rPr>
              <a:t> </a:t>
            </a:r>
            <a:r>
              <a:rPr lang="en-US" sz="4000" dirty="0"/>
              <a:t>High-quality, well-preprocessed data is essential for accurate sentiment analysis. Careful cleaning and preprocessing greatly improved model performance.</a:t>
            </a:r>
          </a:p>
          <a:p>
            <a:pPr>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Feature Engineering:</a:t>
            </a:r>
            <a:r>
              <a:rPr lang="en-US" sz="4000" dirty="0">
                <a:latin typeface="Times New Roman" panose="02020603050405020304" pitchFamily="18" charset="0"/>
                <a:cs typeface="Times New Roman" panose="02020603050405020304" pitchFamily="18" charset="0"/>
              </a:rPr>
              <a:t> </a:t>
            </a:r>
            <a:r>
              <a:rPr lang="en-US" sz="4000" dirty="0"/>
              <a:t>Utilizing TF-IDF for feature extraction effectively captured the textual nuances necessary for the model to understand sentiments.</a:t>
            </a:r>
          </a:p>
          <a:p>
            <a:pPr>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Model Choice:</a:t>
            </a:r>
            <a:r>
              <a:rPr lang="en-US" sz="4000" dirty="0">
                <a:latin typeface="Times New Roman" panose="02020603050405020304" pitchFamily="18" charset="0"/>
                <a:cs typeface="Times New Roman" panose="02020603050405020304" pitchFamily="18" charset="0"/>
              </a:rPr>
              <a:t> </a:t>
            </a:r>
            <a:r>
              <a:rPr lang="en-US" sz="4000" dirty="0"/>
              <a:t>Multinomial Naive Bayes was a robust choice for this task, though experimenting with other algorithms could provide further insights and improvements.</a:t>
            </a:r>
          </a:p>
          <a:p>
            <a:pPr>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Deployment Challenges:</a:t>
            </a:r>
            <a:r>
              <a:rPr lang="en-US" sz="4000" dirty="0">
                <a:latin typeface="Times New Roman" panose="02020603050405020304" pitchFamily="18" charset="0"/>
                <a:cs typeface="Times New Roman" panose="02020603050405020304" pitchFamily="18" charset="0"/>
              </a:rPr>
              <a:t> </a:t>
            </a:r>
            <a:r>
              <a:rPr lang="en-US" sz="4000" dirty="0"/>
              <a:t>Integrating the model into a production environment highlighted the importance of addressing scalability and performance issues. Using containerization tools like Docker was beneficial.</a:t>
            </a:r>
          </a:p>
          <a:p>
            <a:pPr>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Continuous Improvement:</a:t>
            </a:r>
            <a:r>
              <a:rPr lang="en-US" sz="4000" dirty="0">
                <a:latin typeface="Times New Roman" panose="02020603050405020304" pitchFamily="18" charset="0"/>
                <a:cs typeface="Times New Roman" panose="02020603050405020304" pitchFamily="18" charset="0"/>
              </a:rPr>
              <a:t> </a:t>
            </a:r>
            <a:r>
              <a:rPr lang="en-US" sz="4000" dirty="0"/>
              <a:t>Regular updates and retraining of the model with new data are crucial for maintaining accuracy and relevance over time.</a:t>
            </a:r>
          </a:p>
          <a:p>
            <a:pPr>
              <a:buFont typeface="Arial" panose="020B0604020202020204" pitchFamily="34" charset="0"/>
              <a:buChar char="•"/>
            </a:pPr>
            <a:endParaRPr lang="en-US" sz="2000" dirty="0"/>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p>
          <a:p>
            <a:r>
              <a:rPr lang="en-US" b="1" dirty="0">
                <a:latin typeface="Calibri" panose="020F0502020204030204" pitchFamily="34" charset="0"/>
                <a:ea typeface="Calibri" panose="020F0502020204030204" pitchFamily="34" charset="0"/>
                <a:cs typeface="Calibri" panose="020F0502020204030204" pitchFamily="34" charset="0"/>
              </a:rPr>
              <a:t>Opportunities for Further Improvement or Expansion</a:t>
            </a: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u="sng" dirty="0">
                <a:latin typeface="Calibri" panose="020F0502020204030204" pitchFamily="34" charset="0"/>
                <a:ea typeface="Calibri" panose="020F0502020204030204" pitchFamily="34" charset="0"/>
                <a:cs typeface="Calibri" panose="020F0502020204030204" pitchFamily="34" charset="0"/>
              </a:rPr>
              <a:t>Model Enhancement:</a:t>
            </a:r>
            <a:endParaRPr lang="en-US" u="sng"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t>Experiment with advanced algorithms such as deep learning models (e.g., LSTM, BERT) to potentially improve sentiment classification accuracy.</a:t>
            </a:r>
          </a:p>
          <a:p>
            <a:pPr marL="742950" lvl="1" indent="-285750">
              <a:buFont typeface="Arial" panose="020B0604020202020204" pitchFamily="34" charset="0"/>
              <a:buChar char="•"/>
            </a:pPr>
            <a:r>
              <a:rPr lang="en-US" dirty="0"/>
              <a:t>Incorporate more complex feature extraction techniques like word embeddings (Word2Vec, Glove) for better semantic understanding.</a:t>
            </a:r>
          </a:p>
          <a:p>
            <a:pPr marL="742950" lvl="1" indent="-285750">
              <a:buFont typeface="Arial" panose="020B0604020202020204" pitchFamily="34" charset="0"/>
              <a:buChar char="•"/>
            </a:pPr>
            <a:r>
              <a:rPr lang="en-US" dirty="0"/>
              <a:t>Enhance preprocessing steps to better handle nuances such as sarcasm, slang, and context.</a:t>
            </a:r>
          </a:p>
          <a:p>
            <a:pPr>
              <a:buFont typeface="Arial" panose="020B0604020202020204" pitchFamily="34" charset="0"/>
              <a:buChar char="•"/>
            </a:pPr>
            <a:r>
              <a:rPr lang="en-US" b="1" u="sng" dirty="0">
                <a:latin typeface="Calibri" panose="020F0502020204030204" pitchFamily="34" charset="0"/>
                <a:ea typeface="Calibri" panose="020F0502020204030204" pitchFamily="34" charset="0"/>
                <a:cs typeface="Calibri" panose="020F0502020204030204" pitchFamily="34" charset="0"/>
              </a:rPr>
              <a:t>Multilingual Support:</a:t>
            </a:r>
            <a:endParaRPr lang="en-US" u="sng"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t>Expand the model to support multiple languages, enabling sentiment analysis for a broader audience.</a:t>
            </a:r>
          </a:p>
          <a:p>
            <a:pPr marL="742950" lvl="1" indent="-285750">
              <a:buFont typeface="Arial" panose="020B0604020202020204" pitchFamily="34" charset="0"/>
              <a:buChar char="•"/>
            </a:pPr>
            <a:r>
              <a:rPr lang="en-US" dirty="0"/>
              <a:t>Use language translation models and multilingual NLP techniques to handle reviews in various languages.</a:t>
            </a:r>
          </a:p>
          <a:p>
            <a:pPr>
              <a:buFont typeface="Arial" panose="020B0604020202020204" pitchFamily="34" charset="0"/>
              <a:buChar char="•"/>
            </a:pPr>
            <a:r>
              <a:rPr lang="en-US" b="1" u="sng" dirty="0">
                <a:latin typeface="Calibri" panose="020F0502020204030204" pitchFamily="34" charset="0"/>
                <a:ea typeface="Calibri" panose="020F0502020204030204" pitchFamily="34" charset="0"/>
                <a:cs typeface="Calibri" panose="020F0502020204030204" pitchFamily="34" charset="0"/>
              </a:rPr>
              <a:t>Real-Time Analysis:</a:t>
            </a:r>
            <a:endParaRPr lang="en-US" u="sng"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t>Optimize the deployment pipeline for real-time sentiment analysis to provide immediate insights from incoming reviews.</a:t>
            </a:r>
          </a:p>
          <a:p>
            <a:pPr marL="742950" lvl="1" indent="-285750">
              <a:buFont typeface="Arial" panose="020B0604020202020204" pitchFamily="34" charset="0"/>
              <a:buChar char="•"/>
            </a:pPr>
            <a:r>
              <a:rPr lang="en-US" dirty="0"/>
              <a:t>Implement streaming data processing frameworks to handle continuous data flow efficiently.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10000"/>
          </a:bodyPr>
          <a:lstStyle/>
          <a:p>
            <a:pPr marL="0" indent="0">
              <a:buNone/>
            </a:pPr>
            <a:endParaRPr lang="en-US" sz="2000" b="1" dirty="0"/>
          </a:p>
          <a:p>
            <a:r>
              <a:rPr lang="en-US" b="1" dirty="0">
                <a:solidFill>
                  <a:srgbClr val="FF0000"/>
                </a:solidFill>
                <a:latin typeface="Arial" panose="020B0604020202020204" pitchFamily="34" charset="0"/>
                <a:ea typeface="Calibri" panose="020F0502020204030204" pitchFamily="34" charset="0"/>
                <a:cs typeface="Arial" panose="020B0604020202020204" pitchFamily="34" charset="0"/>
              </a:rPr>
              <a:t>Potential Applications in Other Domains or Industries</a:t>
            </a:r>
            <a:endParaRPr lang="en-US"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US" sz="1600" b="1" u="sng" dirty="0">
                <a:latin typeface="Calibri" panose="020F0502020204030204" pitchFamily="34" charset="0"/>
                <a:ea typeface="Calibri" panose="020F0502020204030204" pitchFamily="34" charset="0"/>
                <a:cs typeface="Calibri" panose="020F0502020204030204" pitchFamily="34" charset="0"/>
              </a:rPr>
              <a:t>Healthcare:</a:t>
            </a:r>
            <a:endParaRPr lang="en-US" sz="1600" u="sng"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600" dirty="0"/>
              <a:t>Analyze patient feedback and reviews to gauge satisfaction with medical services and identify areas for improvement.</a:t>
            </a:r>
          </a:p>
          <a:p>
            <a:pPr marL="742950" lvl="1" indent="-285750">
              <a:buFont typeface="Arial" panose="020B0604020202020204" pitchFamily="34" charset="0"/>
              <a:buChar char="•"/>
            </a:pPr>
            <a:r>
              <a:rPr lang="en-US" sz="1600" dirty="0"/>
              <a:t>Monitor social media for sentiment regarding healthcare policies and public health campaigns.</a:t>
            </a:r>
          </a:p>
          <a:p>
            <a:pPr>
              <a:buFont typeface="Arial" panose="020B0604020202020204" pitchFamily="34" charset="0"/>
              <a:buChar char="•"/>
            </a:pPr>
            <a:r>
              <a:rPr lang="en-US" sz="1600" b="1" u="sng" dirty="0">
                <a:latin typeface="Calibri" panose="020F0502020204030204" pitchFamily="34" charset="0"/>
                <a:ea typeface="Calibri" panose="020F0502020204030204" pitchFamily="34" charset="0"/>
                <a:cs typeface="Calibri" panose="020F0502020204030204" pitchFamily="34" charset="0"/>
              </a:rPr>
              <a:t>Finance:</a:t>
            </a:r>
            <a:endParaRPr lang="en-US" sz="1600" u="sng"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600" dirty="0"/>
              <a:t>Evaluate customer feedback on banking and financial services to improve customer experience and product offerings.</a:t>
            </a:r>
          </a:p>
          <a:p>
            <a:pPr marL="742950" lvl="1" indent="-285750">
              <a:buFont typeface="Arial" panose="020B0604020202020204" pitchFamily="34" charset="0"/>
              <a:buChar char="•"/>
            </a:pPr>
            <a:r>
              <a:rPr lang="en-US" sz="1600" dirty="0"/>
              <a:t>Analyze sentiment in financial news and social media to predict market trends and inform investment strategies.</a:t>
            </a:r>
          </a:p>
          <a:p>
            <a:pPr>
              <a:buFont typeface="Arial" panose="020B0604020202020204" pitchFamily="34" charset="0"/>
              <a:buChar char="•"/>
            </a:pPr>
            <a:r>
              <a:rPr lang="en-US" sz="1600" b="1" u="sng" dirty="0">
                <a:latin typeface="Calibri" panose="020F0502020204030204" pitchFamily="34" charset="0"/>
                <a:ea typeface="Calibri" panose="020F0502020204030204" pitchFamily="34" charset="0"/>
                <a:cs typeface="Calibri" panose="020F0502020204030204" pitchFamily="34" charset="0"/>
              </a:rPr>
              <a:t>Retail:</a:t>
            </a:r>
            <a:endParaRPr lang="en-US" sz="1600" u="sng"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600" dirty="0"/>
              <a:t>Assess customer reviews and feedback on products and services to enhance product development and marketing strategies.</a:t>
            </a:r>
          </a:p>
          <a:p>
            <a:pPr marL="742950" lvl="1" indent="-285750">
              <a:buFont typeface="Arial" panose="020B0604020202020204" pitchFamily="34" charset="0"/>
              <a:buChar char="•"/>
            </a:pPr>
            <a:r>
              <a:rPr lang="en-US" sz="1600" dirty="0"/>
              <a:t>Use sentiment analysis to monitor brand reputation and respond proactively to negative feedback.</a:t>
            </a:r>
          </a:p>
          <a:p>
            <a:pPr>
              <a:buFont typeface="Arial" panose="020B0604020202020204" pitchFamily="34" charset="0"/>
              <a:buChar char="•"/>
            </a:pPr>
            <a:r>
              <a:rPr lang="en-US" sz="1600" b="1" u="sng" dirty="0">
                <a:latin typeface="Calibri" panose="020F0502020204030204" pitchFamily="34" charset="0"/>
                <a:ea typeface="Calibri" panose="020F0502020204030204" pitchFamily="34" charset="0"/>
                <a:cs typeface="Calibri" panose="020F0502020204030204" pitchFamily="34" charset="0"/>
              </a:rPr>
              <a:t>Entertainment:</a:t>
            </a:r>
            <a:endParaRPr lang="en-US" sz="1600" u="sng"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600" dirty="0"/>
              <a:t>Analyze audience reviews and social media sentiment about movies, TV shows, and music to inform content creation and marketing.</a:t>
            </a:r>
          </a:p>
          <a:p>
            <a:pPr marL="742950" lvl="1" indent="-285750">
              <a:buFont typeface="Arial" panose="020B0604020202020204" pitchFamily="34" charset="0"/>
              <a:buChar char="•"/>
            </a:pPr>
            <a:r>
              <a:rPr lang="en-US" sz="1600" dirty="0"/>
              <a:t>Monitor fan sentiment to better engage with audiences and tailor experiences to their preferences.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3362693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3" name="Rectangle 1">
            <a:extLst>
              <a:ext uri="{FF2B5EF4-FFF2-40B4-BE49-F238E27FC236}">
                <a16:creationId xmlns:a16="http://schemas.microsoft.com/office/drawing/2014/main" id="{25F5F56D-C0A8-2EDC-3884-B23D60EDF633}"/>
              </a:ext>
            </a:extLst>
          </p:cNvPr>
          <p:cNvSpPr>
            <a:spLocks noGrp="1" noChangeArrowheads="1"/>
          </p:cNvSpPr>
          <p:nvPr>
            <p:ph idx="1"/>
          </p:nvPr>
        </p:nvSpPr>
        <p:spPr bwMode="auto">
          <a:xfrm>
            <a:off x="385823" y="1372338"/>
            <a:ext cx="11224985" cy="577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solidFill>
                  <a:srgbClr val="FF0000"/>
                </a:solidFill>
                <a:latin typeface="Arial" panose="020B0604020202020204" pitchFamily="34" charset="0"/>
                <a:ea typeface="Calibri" panose="020F0502020204030204" pitchFamily="34" charset="0"/>
                <a:cs typeface="Arial" panose="020B0604020202020204" pitchFamily="34" charset="0"/>
              </a:rPr>
              <a:t>DATASET : </a:t>
            </a:r>
            <a:r>
              <a:rPr lang="en-US" b="1" dirty="0">
                <a:solidFill>
                  <a:srgbClr val="FF0000"/>
                </a:solidFill>
                <a:latin typeface="Arial" panose="020B0604020202020204" pitchFamily="34" charset="0"/>
                <a:ea typeface="Calibri" panose="020F0502020204030204" pitchFamily="34" charset="0"/>
                <a:cs typeface="Arial" panose="020B0604020202020204" pitchFamily="34" charset="0"/>
                <a:hlinkClick r:id="rId2" action="ppaction://hlinkfile"/>
              </a:rPr>
              <a:t>Reviews.csv</a:t>
            </a:r>
            <a:endParaRPr lang="en-US"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600" b="1" u="sng" dirty="0">
                <a:latin typeface="Calibri" panose="020F0502020204030204" pitchFamily="34" charset="0"/>
                <a:ea typeface="Calibri" panose="020F0502020204030204" pitchFamily="34" charset="0"/>
                <a:cs typeface="Calibri" panose="020F0502020204030204" pitchFamily="34" charset="0"/>
              </a:rPr>
              <a:t>Tools and Libraries:</a:t>
            </a:r>
          </a:p>
          <a:p>
            <a:pPr>
              <a:buFont typeface="Arial" panose="020B0604020202020204" pitchFamily="34" charset="0"/>
              <a:buChar char="•"/>
            </a:pPr>
            <a:r>
              <a:rPr lang="en-US" sz="1600" b="1" dirty="0"/>
              <a:t>Python:</a:t>
            </a:r>
            <a:r>
              <a:rPr lang="en-US" sz="1600" dirty="0"/>
              <a:t> Programming language used for developing the sentiment analysis model.</a:t>
            </a:r>
          </a:p>
          <a:p>
            <a:pPr>
              <a:buFont typeface="Arial" panose="020B0604020202020204" pitchFamily="34" charset="0"/>
              <a:buChar char="•"/>
            </a:pPr>
            <a:r>
              <a:rPr lang="en-US" sz="1600" b="1" dirty="0"/>
              <a:t>scikit-learn:</a:t>
            </a:r>
            <a:r>
              <a:rPr lang="en-US" sz="1600" dirty="0"/>
              <a:t> Library used for machine learning algorithms, including Multinomial Naive Bayes.</a:t>
            </a:r>
          </a:p>
          <a:p>
            <a:pPr>
              <a:buFont typeface="Arial" panose="020B0604020202020204" pitchFamily="34" charset="0"/>
              <a:buChar char="•"/>
            </a:pPr>
            <a:r>
              <a:rPr lang="en-US" sz="1600" b="1" dirty="0"/>
              <a:t>Pandas:</a:t>
            </a:r>
            <a:r>
              <a:rPr lang="en-US" sz="1600" dirty="0"/>
              <a:t> Library for data manipulation and analysis.</a:t>
            </a:r>
          </a:p>
          <a:p>
            <a:pPr>
              <a:buFont typeface="Arial" panose="020B0604020202020204" pitchFamily="34" charset="0"/>
              <a:buChar char="•"/>
            </a:pPr>
            <a:r>
              <a:rPr lang="en-US" sz="1600" b="1" dirty="0"/>
              <a:t>NumPy:</a:t>
            </a:r>
            <a:r>
              <a:rPr lang="en-US" sz="1600" dirty="0"/>
              <a:t> Library for numerical computations.</a:t>
            </a:r>
          </a:p>
          <a:p>
            <a:pPr>
              <a:buFont typeface="Arial" panose="020B0604020202020204" pitchFamily="34" charset="0"/>
              <a:buChar char="•"/>
            </a:pPr>
            <a:r>
              <a:rPr lang="en-US" sz="1600" b="1" dirty="0"/>
              <a:t>NLTK (Natural Language Toolkit):</a:t>
            </a:r>
            <a:r>
              <a:rPr lang="en-US" sz="1600" dirty="0"/>
              <a:t> Library for text processing and NLP tasks.</a:t>
            </a:r>
            <a:endParaRPr lang="en-IN" sz="1600" b="1" u="sng" dirty="0">
              <a:latin typeface="Calibri" panose="020F0502020204030204" pitchFamily="34" charset="0"/>
              <a:ea typeface="Calibri" panose="020F0502020204030204" pitchFamily="34" charset="0"/>
              <a:cs typeface="Calibri" panose="020F0502020204030204" pitchFamily="34" charset="0"/>
            </a:endParaRPr>
          </a:p>
          <a:p>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Links:</a:t>
            </a:r>
            <a:endPar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2000" u="sng" dirty="0">
                <a:latin typeface="Georgia" panose="02040502050405020303" pitchFamily="18" charset="0"/>
                <a:ea typeface="Calibri" panose="020F0502020204030204" pitchFamily="34" charset="0"/>
                <a:cs typeface="Calibri" panose="020F0502020204030204" pitchFamily="34" charset="0"/>
              </a:rPr>
              <a:t>Sentiment Analysis Tutorial</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t>[</a:t>
            </a:r>
            <a:r>
              <a:rPr lang="en-US" sz="2000" dirty="0">
                <a:hlinkClick r:id="rId3"/>
              </a:rPr>
              <a:t>AI Session Recording Batch 2 - OneDrive (sharepoint.com)</a:t>
            </a:r>
            <a:r>
              <a:rPr lang="en-US" sz="2000" dirty="0"/>
              <a:t>]</a:t>
            </a:r>
          </a:p>
          <a:p>
            <a:pPr>
              <a:buFont typeface="Arial" panose="020B0604020202020204" pitchFamily="34" charset="0"/>
              <a:buChar char="•"/>
            </a:pPr>
            <a:r>
              <a:rPr lang="en-US" sz="2000" u="sng" dirty="0">
                <a:latin typeface="Arial Rounded MT Bold" panose="020F0704030504030204" pitchFamily="34" charset="0"/>
                <a:ea typeface="Calibri" panose="020F0502020204030204" pitchFamily="34" charset="0"/>
                <a:cs typeface="Calibri" panose="020F0502020204030204" pitchFamily="34" charset="0"/>
              </a:rPr>
              <a:t>Notebook :</a:t>
            </a:r>
            <a:r>
              <a:rPr lang="en-US" sz="2000" dirty="0">
                <a:latin typeface="Calibri" panose="020F0502020204030204" pitchFamily="34" charset="0"/>
                <a:ea typeface="Calibri" panose="020F0502020204030204" pitchFamily="34" charset="0"/>
                <a:cs typeface="Calibri" panose="020F0502020204030204" pitchFamily="34" charset="0"/>
              </a:rPr>
              <a:t>       [ </a:t>
            </a:r>
            <a:r>
              <a:rPr lang="en-US" sz="2000" dirty="0" err="1">
                <a:latin typeface="Calibri" panose="020F0502020204030204" pitchFamily="34" charset="0"/>
                <a:ea typeface="Calibri" panose="020F0502020204030204" pitchFamily="34" charset="0"/>
                <a:cs typeface="Calibri" panose="020F0502020204030204" pitchFamily="34" charset="0"/>
                <a:hlinkClick r:id="rId4" action="ppaction://hlinkfile"/>
              </a:rPr>
              <a:t>Sentiment_Analysis_code_end</a:t>
            </a:r>
            <a:r>
              <a:rPr lang="en-US" sz="2000" dirty="0">
                <a:latin typeface="Calibri" panose="020F0502020204030204" pitchFamily="34" charset="0"/>
                <a:ea typeface="Calibri" panose="020F0502020204030204" pitchFamily="34" charset="0"/>
                <a:cs typeface="Calibri" panose="020F0502020204030204" pitchFamily="34" charset="0"/>
                <a:hlinkClick r:id="rId4" action="ppaction://hlinkfile"/>
              </a:rPr>
              <a:t> to </a:t>
            </a:r>
            <a:r>
              <a:rPr lang="en-US" sz="2000" dirty="0" err="1">
                <a:latin typeface="Calibri" panose="020F0502020204030204" pitchFamily="34" charset="0"/>
                <a:ea typeface="Calibri" panose="020F0502020204030204" pitchFamily="34" charset="0"/>
                <a:cs typeface="Calibri" panose="020F0502020204030204" pitchFamily="34" charset="0"/>
                <a:hlinkClick r:id="rId4" action="ppaction://hlinkfile"/>
              </a:rPr>
              <a:t>end.ipynb</a:t>
            </a:r>
            <a:r>
              <a:rPr lang="en-US" sz="2000" dirty="0">
                <a:latin typeface="Calibri" panose="020F0502020204030204" pitchFamily="34" charset="0"/>
                <a:ea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lang="en-US" sz="1800" b="1" dirty="0">
                <a:solidFill>
                  <a:srgbClr val="FF0000"/>
                </a:solidFill>
                <a:latin typeface="Calibri" panose="020F0502020204030204" pitchFamily="34" charset="0"/>
                <a:ea typeface="Calibri" panose="020F0502020204030204" pitchFamily="34" charset="0"/>
                <a:cs typeface="Calibri" panose="020F0502020204030204" pitchFamily="34" charset="0"/>
              </a:rPr>
              <a:t>Special Thanks to :</a:t>
            </a:r>
            <a:endParaRPr lang="en-US" sz="18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EDUNET FOUNDATION</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IBM SKILLSBUILD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1B-0E8A-8619-81C8-76B14898FD03}"/>
              </a:ext>
            </a:extLst>
          </p:cNvPr>
          <p:cNvSpPr>
            <a:spLocks noGrp="1"/>
          </p:cNvSpPr>
          <p:nvPr>
            <p:ph type="title"/>
          </p:nvPr>
        </p:nvSpPr>
        <p:spPr/>
        <p:txBody>
          <a:bodyPr>
            <a:normAutofit fontScale="90000"/>
          </a:bodyPr>
          <a:lstStyle/>
          <a:p>
            <a:br>
              <a:rPr lang="en-IN" dirty="0"/>
            </a:br>
            <a:endParaRPr lang="en-IN" dirty="0"/>
          </a:p>
        </p:txBody>
      </p:sp>
      <p:pic>
        <p:nvPicPr>
          <p:cNvPr id="5" name="Content Placeholder 4">
            <a:extLst>
              <a:ext uri="{FF2B5EF4-FFF2-40B4-BE49-F238E27FC236}">
                <a16:creationId xmlns:a16="http://schemas.microsoft.com/office/drawing/2014/main" id="{3015EC65-473A-5FCC-E131-8D27106789AC}"/>
              </a:ext>
            </a:extLst>
          </p:cNvPr>
          <p:cNvPicPr>
            <a:picLocks noGrp="1" noChangeAspect="1"/>
          </p:cNvPicPr>
          <p:nvPr>
            <p:ph idx="1"/>
          </p:nvPr>
        </p:nvPicPr>
        <p:blipFill>
          <a:blip r:embed="rId2"/>
          <a:stretch>
            <a:fillRect/>
          </a:stretch>
        </p:blipFill>
        <p:spPr>
          <a:xfrm>
            <a:off x="581192" y="713049"/>
            <a:ext cx="10715699" cy="5262301"/>
          </a:xfrm>
        </p:spPr>
      </p:pic>
    </p:spTree>
    <p:extLst>
      <p:ext uri="{BB962C8B-B14F-4D97-AF65-F5344CB8AC3E}">
        <p14:creationId xmlns:p14="http://schemas.microsoft.com/office/powerpoint/2010/main" val="2488767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776629"/>
            <a:ext cx="10515600" cy="842309"/>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4105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2002419"/>
            <a:ext cx="11029615" cy="3908535"/>
          </a:xfrm>
        </p:spPr>
        <p:txBody>
          <a:bodyPr>
            <a:normAutofit fontScale="92500" lnSpcReduction="20000"/>
          </a:bodyPr>
          <a:lstStyle/>
          <a:p>
            <a:pPr marL="0" indent="0" algn="ctr">
              <a:buNone/>
            </a:pPr>
            <a:r>
              <a:rPr lang="en-IN" sz="2400" b="1" dirty="0">
                <a:latin typeface="Arial" panose="020B0604020202020204" pitchFamily="34" charset="0"/>
                <a:cs typeface="Arial" panose="020B0604020202020204" pitchFamily="34" charset="0"/>
              </a:rPr>
              <a:t>Develop a Sentiment Analysis Model to classify restaurant reviews as ‘Positive and Negative’. </a:t>
            </a:r>
          </a:p>
          <a:p>
            <a:pPr marL="0" indent="0">
              <a:buNone/>
            </a:pPr>
            <a:endParaRPr lang="en-IN" sz="2400" dirty="0"/>
          </a:p>
          <a:p>
            <a:pPr marL="0" indent="0">
              <a:buNone/>
            </a:pPr>
            <a:r>
              <a:rPr lang="en-IN" sz="2400" dirty="0">
                <a:cs typeface="Times New Roman" panose="02020603050405020304" pitchFamily="18" charset="0"/>
              </a:rPr>
              <a:t>There are different types of reviews given by the customers after having their food . It might be positive or negative . So  we need to predict how much percentage of good review of entire dataset.</a:t>
            </a:r>
          </a:p>
          <a:p>
            <a:pPr marL="0" indent="0">
              <a:buNone/>
            </a:pPr>
            <a:r>
              <a:rPr lang="en-US" sz="2400" dirty="0"/>
              <a:t>With the rapid expansion of online platforms dedicated to sharing opinions and reviews, restaurants increasingly rely on customer feedback to improve their services and attract new customers. Analyzing the sentiment of these reviews provides valuable insights into customer satisfaction.</a:t>
            </a:r>
            <a:endParaRPr lang="en-IN" sz="2400" dirty="0">
              <a:cs typeface="Times New Roman" panose="02020603050405020304" pitchFamily="18" charset="0"/>
            </a:endParaRPr>
          </a:p>
          <a:p>
            <a:pPr marL="0" indent="0">
              <a:buNone/>
            </a:pPr>
            <a:endParaRPr lang="en-IN" sz="2400" dirty="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83848"/>
            <a:ext cx="11029616" cy="56494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16010" y="1296365"/>
            <a:ext cx="11559980" cy="5411165"/>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600" b="1" dirty="0">
                <a:latin typeface="Calibri" panose="020F0502020204030204" pitchFamily="34" charset="0"/>
                <a:ea typeface="Calibri" panose="020F0502020204030204" pitchFamily="34" charset="0"/>
                <a:cs typeface="Calibri" panose="020F0502020204030204" pitchFamily="34" charset="0"/>
              </a:rPr>
              <a:t>Develop  a robust sentiment analysis model to automatically classify restaurant reviews into positive and negative sentiments.</a:t>
            </a:r>
          </a:p>
          <a:p>
            <a:pPr marL="305435" indent="-305435"/>
            <a:r>
              <a:rPr lang="en-IN" sz="1400" b="1" u="sng" dirty="0">
                <a:latin typeface="Calibri" panose="020F0502020204030204" pitchFamily="34" charset="0"/>
                <a:ea typeface="Calibri" panose="020F0502020204030204" pitchFamily="34" charset="0"/>
                <a:cs typeface="Calibri" panose="020F0502020204030204" pitchFamily="34" charset="0"/>
              </a:rPr>
              <a:t>Data Collection</a:t>
            </a:r>
            <a:r>
              <a:rPr lang="en-IN" sz="1400" b="1" dirty="0">
                <a:latin typeface="Calibri" panose="020F0502020204030204" pitchFamily="34" charset="0"/>
                <a:ea typeface="Calibri" panose="020F0502020204030204" pitchFamily="34" charset="0"/>
                <a:cs typeface="Calibri" panose="020F0502020204030204" pitchFamily="34" charset="0"/>
              </a:rPr>
              <a:t>:</a:t>
            </a:r>
          </a:p>
          <a:p>
            <a:pPr marL="629920" lvl="1" indent="-305435">
              <a:buFont typeface="Courier New" panose="02070309020205020404" pitchFamily="49" charset="0"/>
              <a:buChar char="o"/>
            </a:pPr>
            <a:r>
              <a:rPr lang="en-US" dirty="0">
                <a:ea typeface="Calibri" panose="020F0502020204030204" pitchFamily="34" charset="0"/>
                <a:cs typeface="Calibri" panose="020F0502020204030204" pitchFamily="34" charset="0"/>
              </a:rPr>
              <a:t>Obtain a comprehensive dataset of restaurant reviews from diverse sources such as Yelp, Google Reviews, or Kaggle datasets.</a:t>
            </a:r>
            <a:r>
              <a:rPr lang="en-IN" b="1" dirty="0">
                <a:ea typeface="Calibri" panose="020F0502020204030204" pitchFamily="34" charset="0"/>
                <a:cs typeface="Calibri" panose="020F0502020204030204" pitchFamily="34" charset="0"/>
              </a:rPr>
              <a:t>.</a:t>
            </a:r>
          </a:p>
          <a:p>
            <a:pPr marL="305435" indent="-305435"/>
            <a:r>
              <a:rPr lang="en-IN" sz="1400" b="1" u="sng" dirty="0">
                <a:latin typeface="Calibri" panose="020F0502020204030204" pitchFamily="34" charset="0"/>
                <a:ea typeface="Calibri" panose="020F0502020204030204" pitchFamily="34" charset="0"/>
                <a:cs typeface="Calibri" panose="020F0502020204030204" pitchFamily="34" charset="0"/>
              </a:rPr>
              <a:t>Data Preprocessing</a:t>
            </a:r>
            <a:r>
              <a:rPr lang="en-IN" sz="1400" b="1" dirty="0">
                <a:latin typeface="Calibri" panose="020F0502020204030204" pitchFamily="34" charset="0"/>
                <a:ea typeface="Calibri" panose="020F0502020204030204" pitchFamily="34" charset="0"/>
                <a:cs typeface="Calibri" panose="020F0502020204030204" pitchFamily="34" charset="0"/>
              </a:rPr>
              <a:t>:</a:t>
            </a:r>
          </a:p>
          <a:p>
            <a:pPr>
              <a:buFont typeface="Courier New" panose="02070309020205020404" pitchFamily="49" charset="0"/>
              <a:buChar char="o"/>
            </a:pPr>
            <a:r>
              <a:rPr lang="en-US" sz="1400" dirty="0"/>
              <a:t>Clean the raw text data to remove noise and ensure consistency</a:t>
            </a:r>
          </a:p>
          <a:p>
            <a:pPr>
              <a:buFont typeface="Courier New" panose="02070309020205020404" pitchFamily="49" charset="0"/>
              <a:buChar char="o"/>
            </a:pPr>
            <a:r>
              <a:rPr lang="en-US" sz="1400" dirty="0"/>
              <a:t>Remove HTML tags, punctuation, numbers and special characters.</a:t>
            </a:r>
          </a:p>
          <a:p>
            <a:pPr>
              <a:buFont typeface="Courier New" panose="02070309020205020404" pitchFamily="49" charset="0"/>
              <a:buChar char="o"/>
            </a:pPr>
            <a:r>
              <a:rPr lang="en-US" sz="1400" dirty="0"/>
              <a:t>Convert text to lowercase and handle contractions.</a:t>
            </a:r>
          </a:p>
          <a:p>
            <a:pPr>
              <a:buFont typeface="Courier New" panose="02070309020205020404" pitchFamily="49" charset="0"/>
              <a:buChar char="o"/>
            </a:pPr>
            <a:r>
              <a:rPr lang="en-US" sz="1400" dirty="0"/>
              <a:t>Tokenization and removal of stop words.</a:t>
            </a:r>
          </a:p>
          <a:p>
            <a:pPr>
              <a:buFont typeface="Courier New" panose="02070309020205020404" pitchFamily="49" charset="0"/>
              <a:buChar char="o"/>
            </a:pPr>
            <a:r>
              <a:rPr lang="en-US" sz="1400" dirty="0"/>
              <a:t> Stemming &amp; lemmatization for normalization.</a:t>
            </a:r>
          </a:p>
          <a:p>
            <a:pPr>
              <a:buFont typeface="Courier New" panose="02070309020205020404" pitchFamily="49" charset="0"/>
              <a:buChar char="o"/>
            </a:pPr>
            <a:r>
              <a:rPr lang="en-US" sz="1400" dirty="0"/>
              <a:t>Feature Extraction : TFIDF Vectorization, Word cloud</a:t>
            </a:r>
          </a:p>
          <a:p>
            <a:pPr marL="305435" indent="-305435"/>
            <a:r>
              <a:rPr lang="en-IN" sz="1400" b="1" u="sng" dirty="0">
                <a:latin typeface="Calibri" panose="020F0502020204030204" pitchFamily="34" charset="0"/>
                <a:ea typeface="Calibri" panose="020F0502020204030204" pitchFamily="34" charset="0"/>
                <a:cs typeface="Calibri" panose="020F0502020204030204" pitchFamily="34" charset="0"/>
              </a:rPr>
              <a:t>Machine Learning Algorithm:</a:t>
            </a:r>
          </a:p>
          <a:p>
            <a:pPr>
              <a:buFont typeface="Arial" panose="020B0604020202020204" pitchFamily="34" charset="0"/>
              <a:buChar char="•"/>
            </a:pPr>
            <a:r>
              <a:rPr lang="en-IN" sz="1400" dirty="0">
                <a:ea typeface="Calibri" panose="020F0502020204030204" pitchFamily="34" charset="0"/>
                <a:cs typeface="Calibri" panose="020F0502020204030204" pitchFamily="34" charset="0"/>
              </a:rPr>
              <a:t>Implement Multinomial Naive Bayes for sentiment classification</a:t>
            </a:r>
          </a:p>
          <a:p>
            <a:pPr>
              <a:buFont typeface="Arial" panose="020B0604020202020204" pitchFamily="34" charset="0"/>
              <a:buChar char="•"/>
            </a:pPr>
            <a:r>
              <a:rPr lang="en-IN" sz="1400" dirty="0">
                <a:ea typeface="Calibri" panose="020F0502020204030204" pitchFamily="34" charset="0"/>
                <a:cs typeface="Calibri" panose="020F0502020204030204" pitchFamily="34" charset="0"/>
              </a:rPr>
              <a:t>Train the model using the pre-processed dataset.</a:t>
            </a:r>
          </a:p>
          <a:p>
            <a:pPr>
              <a:buFont typeface="Arial" panose="020B0604020202020204" pitchFamily="34" charset="0"/>
              <a:buChar char="•"/>
            </a:pPr>
            <a:r>
              <a:rPr lang="en-IN" sz="1400" dirty="0">
                <a:ea typeface="Calibri" panose="020F0502020204030204" pitchFamily="34" charset="0"/>
                <a:cs typeface="Calibri" panose="020F0502020204030204" pitchFamily="34" charset="0"/>
              </a:rPr>
              <a:t>Tune hyperparameters if necessary (e.g., smoothing parameter alpha).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1681"/>
            <a:ext cx="11029616" cy="56494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516283"/>
            <a:ext cx="11491262" cy="10139422"/>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600" b="1" u="sng" dirty="0">
                <a:latin typeface="Calibri"/>
                <a:ea typeface="+mn-lt"/>
                <a:cs typeface="+mn-lt"/>
              </a:rPr>
              <a:t>Deployment:</a:t>
            </a:r>
            <a:endParaRPr lang="en-IN" sz="1600" b="1" u="sng" dirty="0">
              <a:latin typeface="Calibri"/>
              <a:cs typeface="Calibri"/>
            </a:endParaRPr>
          </a:p>
          <a:p>
            <a:pPr>
              <a:buFont typeface="Arial" panose="020B0604020202020204" pitchFamily="34" charset="0"/>
              <a:buChar char="•"/>
            </a:pPr>
            <a:r>
              <a:rPr lang="en-US" sz="1600" dirty="0"/>
              <a:t>Deploy the Multinomial Naive Bayes model for real-time sentiment analysis</a:t>
            </a:r>
          </a:p>
          <a:p>
            <a:pPr>
              <a:buFont typeface="Arial" panose="020B0604020202020204" pitchFamily="34" charset="0"/>
              <a:buChar char="•"/>
            </a:pPr>
            <a:r>
              <a:rPr lang="en-US" sz="1600" dirty="0"/>
              <a:t>Develop a deployment pipeline to process new restaurant reviews.</a:t>
            </a:r>
          </a:p>
          <a:p>
            <a:pPr>
              <a:buFont typeface="Arial" panose="020B0604020202020204" pitchFamily="34" charset="0"/>
              <a:buChar char="•"/>
            </a:pPr>
            <a:r>
              <a:rPr lang="en-US" sz="1600" dirty="0"/>
              <a:t>Consider scalability and efficiency in handling incoming data.</a:t>
            </a:r>
          </a:p>
          <a:p>
            <a:pPr marL="629920" lvl="1" indent="-305435"/>
            <a:endParaRPr lang="en-IN" sz="1600" dirty="0">
              <a:cs typeface="Calibri"/>
            </a:endParaRPr>
          </a:p>
          <a:p>
            <a:pPr marL="305435" indent="-305435"/>
            <a:r>
              <a:rPr lang="en-IN" sz="1600" b="1" u="sng" dirty="0">
                <a:latin typeface="Calibri"/>
                <a:ea typeface="+mn-lt"/>
                <a:cs typeface="+mn-lt"/>
              </a:rPr>
              <a:t>Evaluation:</a:t>
            </a:r>
            <a:endParaRPr lang="en-IN" sz="1600" b="1" u="sng" dirty="0">
              <a:latin typeface="Calibri"/>
              <a:cs typeface="Calibri"/>
            </a:endParaRPr>
          </a:p>
          <a:p>
            <a:pPr>
              <a:buFont typeface="Arial" panose="020B0604020202020204" pitchFamily="34" charset="0"/>
              <a:buChar char="•"/>
            </a:pPr>
            <a:r>
              <a:rPr lang="en-US" sz="1600" dirty="0"/>
              <a:t>Evaluate the performance of the trained model</a:t>
            </a:r>
          </a:p>
          <a:p>
            <a:pPr>
              <a:buFont typeface="Arial" panose="020B0604020202020204" pitchFamily="34" charset="0"/>
              <a:buChar char="•"/>
            </a:pPr>
            <a:r>
              <a:rPr lang="en-US" sz="1600" dirty="0"/>
              <a:t>Calculate accuracy, precision, recall, and F1-score.</a:t>
            </a:r>
          </a:p>
          <a:p>
            <a:pPr>
              <a:buFont typeface="Arial" panose="020B0604020202020204" pitchFamily="34" charset="0"/>
              <a:buChar char="•"/>
            </a:pPr>
            <a:r>
              <a:rPr lang="en-US" sz="1600" dirty="0"/>
              <a:t>Use confusion matrix to visualize true positives, true negatives, false positives, and false negatives</a:t>
            </a:r>
            <a:r>
              <a:rPr lang="en-US" sz="1200" dirty="0"/>
              <a:t>.</a:t>
            </a:r>
          </a:p>
          <a:p>
            <a:pPr marL="0" indent="0">
              <a:buNone/>
            </a:pPr>
            <a:endParaRPr lang="en-IN" dirty="0"/>
          </a:p>
        </p:txBody>
      </p:sp>
    </p:spTree>
    <p:extLst>
      <p:ext uri="{BB962C8B-B14F-4D97-AF65-F5344CB8AC3E}">
        <p14:creationId xmlns:p14="http://schemas.microsoft.com/office/powerpoint/2010/main" val="427251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63930"/>
            <a:ext cx="11029616" cy="637283"/>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81966" y="405114"/>
            <a:ext cx="11228842" cy="6452885"/>
          </a:xfrm>
        </p:spPr>
        <p:txBody>
          <a:bodyPr/>
          <a:lstStyle/>
          <a:p>
            <a:pPr>
              <a:buFont typeface="Courier New" panose="02070309020205020404" pitchFamily="49" charset="0"/>
              <a:buChar char="o"/>
            </a:pPr>
            <a:r>
              <a:rPr lang="en-IN" sz="1800" b="1" dirty="0">
                <a:solidFill>
                  <a:srgbClr val="FF0000"/>
                </a:solidFill>
                <a:latin typeface="Calibri" panose="020F0502020204030204" pitchFamily="34" charset="0"/>
                <a:ea typeface="Calibri" panose="020F0502020204030204" pitchFamily="34" charset="0"/>
                <a:cs typeface="Calibri" panose="020F0502020204030204" pitchFamily="34" charset="0"/>
              </a:rPr>
              <a:t>System requirements :  </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1.</a:t>
            </a:r>
            <a:r>
              <a:rPr lang="en-IN" sz="1800" dirty="0">
                <a:solidFill>
                  <a:schemeClr val="tx1"/>
                </a:solidFill>
              </a:rPr>
              <a:t>Desktop or Laptop with Intel i5 or AMD Ryzen-3 processor</a:t>
            </a:r>
            <a:r>
              <a:rPr lang="en-IN" sz="1300" dirty="0">
                <a:solidFill>
                  <a:schemeClr val="tx1"/>
                </a:solidFill>
              </a:rPr>
              <a:t>. </a:t>
            </a:r>
          </a:p>
          <a:p>
            <a:pPr marL="0" indent="0">
              <a:buNone/>
            </a:pPr>
            <a:r>
              <a:rPr lang="en-IN" sz="1300" dirty="0">
                <a:solidFill>
                  <a:schemeClr val="tx1"/>
                </a:solidFill>
              </a:rPr>
              <a:t>                                                            </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2.Colab or Jupyter Notebook for program execution</a:t>
            </a:r>
          </a:p>
          <a:p>
            <a:pPr marL="0" indent="0">
              <a:buNone/>
            </a:pPr>
            <a:r>
              <a:rPr lang="en-IN" sz="1800" dirty="0">
                <a:solidFill>
                  <a:schemeClr val="tx1"/>
                </a:solidFill>
              </a:rPr>
              <a:t>                                           </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3.Anaconda Navigator</a:t>
            </a:r>
          </a:p>
          <a:p>
            <a:pPr marL="0" indent="0">
              <a:buNone/>
            </a:pPr>
            <a:endParaRPr lang="en-IN" sz="1800" dirty="0">
              <a:solidFill>
                <a:schemeClr val="tx1"/>
              </a:solidFill>
            </a:endParaRPr>
          </a:p>
          <a:p>
            <a:pPr>
              <a:buFont typeface="Wingdings" panose="05000000000000000000" pitchFamily="2" charset="2"/>
              <a:buChar char="ü"/>
            </a:pPr>
            <a:r>
              <a:rPr lang="en-IN" sz="1800" b="1" dirty="0">
                <a:solidFill>
                  <a:srgbClr val="FF0000"/>
                </a:solidFill>
                <a:latin typeface="Calibri" panose="020F0502020204030204" pitchFamily="34" charset="0"/>
                <a:ea typeface="Calibri" panose="020F0502020204030204" pitchFamily="34" charset="0"/>
                <a:cs typeface="Calibri" panose="020F0502020204030204" pitchFamily="34" charset="0"/>
              </a:rPr>
              <a:t>Library required to build the model :  </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1.Pandas</a:t>
            </a:r>
          </a:p>
          <a:p>
            <a:pPr marL="0" indent="0">
              <a:buNone/>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2.Seaborn</a:t>
            </a:r>
          </a:p>
          <a:p>
            <a:pPr marL="0" indent="0">
              <a:buNone/>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3.Matplotlib</a:t>
            </a:r>
          </a:p>
          <a:p>
            <a:pPr marL="0" indent="0">
              <a:buNone/>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4.Scikit-Learn</a:t>
            </a:r>
          </a:p>
          <a:p>
            <a:pPr marL="0" indent="0">
              <a:buNone/>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5.Word Cloud</a:t>
            </a:r>
            <a:endParaRPr lang="en-IN" sz="18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82650"/>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12946"/>
            <a:ext cx="11029615" cy="4562404"/>
          </a:xfrm>
        </p:spPr>
        <p:txBody>
          <a:bodyPr/>
          <a:lstStyle/>
          <a:p>
            <a:pPr marL="0" indent="0">
              <a:buNone/>
            </a:pPr>
            <a:endParaRPr lang="en-IN" sz="1400" dirty="0"/>
          </a:p>
          <a:p>
            <a:pPr marL="305435" indent="-305435"/>
            <a:r>
              <a:rPr lang="en-IN" sz="1400" b="1" u="sng" dirty="0">
                <a:latin typeface="Calibri" panose="020F0502020204030204" pitchFamily="34" charset="0"/>
                <a:ea typeface="Calibri" panose="020F0502020204030204" pitchFamily="34" charset="0"/>
                <a:cs typeface="Calibri" panose="020F0502020204030204" pitchFamily="34" charset="0"/>
              </a:rPr>
              <a:t>Algorithm Selection:</a:t>
            </a:r>
            <a:endParaRPr lang="en-IN" sz="1400" u="sng"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IN" sz="1600" b="1" dirty="0">
                <a:latin typeface="Times New Roman" panose="02020603050405020304" pitchFamily="18" charset="0"/>
                <a:ea typeface="+mn-lt"/>
                <a:cs typeface="Times New Roman" panose="02020603050405020304" pitchFamily="18" charset="0"/>
              </a:rPr>
              <a:t>Multinomial Naïve Bayes :</a:t>
            </a:r>
            <a:r>
              <a:rPr lang="en-IN" sz="1600" dirty="0">
                <a:latin typeface="Times New Roman" panose="02020603050405020304" pitchFamily="18" charset="0"/>
                <a:ea typeface="+mn-lt"/>
                <a:cs typeface="Times New Roman" panose="02020603050405020304" pitchFamily="18" charset="0"/>
              </a:rPr>
              <a:t> </a:t>
            </a:r>
            <a:r>
              <a:rPr lang="en-IN" sz="1600" dirty="0">
                <a:ea typeface="+mn-lt"/>
                <a:cs typeface="+mn-lt"/>
              </a:rPr>
              <a:t>Chosen for its suitability in text classification tasks, leveraging word frequencies to predict sentiment(positive/negative) based on restaurant reviews</a:t>
            </a:r>
            <a:endParaRPr lang="en-IN" sz="1600" dirty="0"/>
          </a:p>
          <a:p>
            <a:pPr marL="305435" indent="-305435"/>
            <a:r>
              <a:rPr lang="en-IN" sz="1400" b="1" u="sng" dirty="0">
                <a:latin typeface="Calibri" panose="020F0502020204030204" pitchFamily="34" charset="0"/>
                <a:ea typeface="Calibri" panose="020F0502020204030204" pitchFamily="34" charset="0"/>
                <a:cs typeface="Calibri" panose="020F0502020204030204" pitchFamily="34" charset="0"/>
              </a:rPr>
              <a:t>Data Input:</a:t>
            </a:r>
            <a:endParaRPr lang="en-IN" sz="1400" u="sng"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IN" sz="1600" b="1" dirty="0">
                <a:latin typeface="Times New Roman" panose="02020603050405020304" pitchFamily="18" charset="0"/>
                <a:ea typeface="+mn-lt"/>
                <a:cs typeface="Times New Roman" panose="02020603050405020304" pitchFamily="18" charset="0"/>
              </a:rPr>
              <a:t>Dataset:</a:t>
            </a:r>
            <a:r>
              <a:rPr lang="en-IN" sz="1600" dirty="0">
                <a:ea typeface="+mn-lt"/>
                <a:cs typeface="+mn-lt"/>
              </a:rPr>
              <a:t> Includes restaurant reviews with corresponding sentiment labels (positive/negative).</a:t>
            </a:r>
          </a:p>
          <a:p>
            <a:pPr marL="629920" lvl="1" indent="-305435"/>
            <a:r>
              <a:rPr lang="en-IN" sz="1600" b="1" dirty="0">
                <a:latin typeface="Times New Roman" panose="02020603050405020304" pitchFamily="18" charset="0"/>
                <a:ea typeface="+mn-lt"/>
                <a:cs typeface="Times New Roman" panose="02020603050405020304" pitchFamily="18" charset="0"/>
              </a:rPr>
              <a:t>Preprocessing:</a:t>
            </a:r>
            <a:r>
              <a:rPr lang="en-IN" sz="1600" dirty="0">
                <a:ea typeface="+mn-lt"/>
                <a:cs typeface="+mn-lt"/>
              </a:rPr>
              <a:t> Cleaned and tokenized text data to prepare for model training</a:t>
            </a:r>
            <a:endParaRPr lang="en-IN" sz="1600" dirty="0"/>
          </a:p>
          <a:p>
            <a:pPr marL="305435" indent="-305435"/>
            <a:r>
              <a:rPr lang="en-IN" sz="1400" b="1" u="sng" dirty="0">
                <a:latin typeface="Calibri" panose="020F0502020204030204" pitchFamily="34" charset="0"/>
                <a:ea typeface="Calibri" panose="020F0502020204030204" pitchFamily="34" charset="0"/>
                <a:cs typeface="Calibri" panose="020F0502020204030204" pitchFamily="34" charset="0"/>
              </a:rPr>
              <a:t>Training Process:</a:t>
            </a:r>
            <a:endParaRPr lang="en-IN" sz="1400" u="sng"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600" b="1" dirty="0">
                <a:latin typeface="Times New Roman" panose="02020603050405020304" pitchFamily="18" charset="0"/>
                <a:cs typeface="Times New Roman" panose="02020603050405020304" pitchFamily="18" charset="0"/>
              </a:rPr>
              <a:t>Feature Extraction: </a:t>
            </a:r>
            <a:r>
              <a:rPr lang="en-US" sz="1600" dirty="0">
                <a:ea typeface="Calibri" panose="020F0502020204030204" pitchFamily="34" charset="0"/>
                <a:cs typeface="Calibri" panose="020F0502020204030204" pitchFamily="34" charset="0"/>
              </a:rPr>
              <a:t>Used TF-IDF (Term Frequency-Inverse Document Frequency) to transform text data into numerical features</a:t>
            </a:r>
            <a:r>
              <a:rPr lang="en-US" dirty="0">
                <a:ea typeface="Calibri" panose="020F0502020204030204" pitchFamily="34" charset="0"/>
                <a:cs typeface="Calibri" panose="020F0502020204030204" pitchFamily="34" charset="0"/>
              </a:rPr>
              <a:t>.</a:t>
            </a:r>
            <a:endParaRPr lang="en-IN" dirty="0">
              <a:ea typeface="Calibri" panose="020F0502020204030204" pitchFamily="34" charset="0"/>
              <a:cs typeface="Calibri" panose="020F0502020204030204" pitchFamily="34" charset="0"/>
            </a:endParaRPr>
          </a:p>
          <a:p>
            <a:pPr marL="305435" indent="-305435"/>
            <a:r>
              <a:rPr lang="en-IN" sz="1400" b="1" u="sng" dirty="0">
                <a:latin typeface="Calibri" panose="020F0502020204030204" pitchFamily="34" charset="0"/>
                <a:ea typeface="Calibri" panose="020F0502020204030204" pitchFamily="34" charset="0"/>
                <a:cs typeface="Calibri" panose="020F0502020204030204" pitchFamily="34" charset="0"/>
              </a:rPr>
              <a:t>Prediction Process:</a:t>
            </a:r>
            <a:endParaRPr lang="en-IN" sz="1400" u="sng"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600" b="1" dirty="0">
                <a:latin typeface="Times New Roman" panose="02020603050405020304" pitchFamily="18" charset="0"/>
                <a:cs typeface="Times New Roman" panose="02020603050405020304" pitchFamily="18" charset="0"/>
              </a:rPr>
              <a:t>Input: </a:t>
            </a:r>
            <a:r>
              <a:rPr lang="en-US" sz="1600" dirty="0"/>
              <a:t>New restaurant reviews are processed through the trained model.</a:t>
            </a:r>
          </a:p>
          <a:p>
            <a:pPr marL="629920" lvl="1" indent="-305435"/>
            <a:r>
              <a:rPr lang="en-US" sz="1600" b="1" dirty="0">
                <a:latin typeface="Times New Roman" panose="02020603050405020304" pitchFamily="18" charset="0"/>
                <a:cs typeface="Times New Roman" panose="02020603050405020304" pitchFamily="18" charset="0"/>
              </a:rPr>
              <a:t>Output:</a:t>
            </a:r>
            <a:r>
              <a:rPr lang="en-US" sz="1600" dirty="0"/>
              <a:t> Generates predictions of sentiment (positive/negative) for each review based on learned patterns.</a:t>
            </a:r>
            <a:endParaRPr lang="en-IN" sz="16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8265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SNAPSHOTS</a:t>
            </a:r>
          </a:p>
        </p:txBody>
      </p:sp>
      <p:pic>
        <p:nvPicPr>
          <p:cNvPr id="4" name="Content Placeholder 3">
            <a:extLst>
              <a:ext uri="{FF2B5EF4-FFF2-40B4-BE49-F238E27FC236}">
                <a16:creationId xmlns:a16="http://schemas.microsoft.com/office/drawing/2014/main" id="{8D3AB40F-1331-41AE-24C7-F92E6471EE3A}"/>
              </a:ext>
            </a:extLst>
          </p:cNvPr>
          <p:cNvPicPr>
            <a:picLocks noGrp="1" noChangeAspect="1"/>
          </p:cNvPicPr>
          <p:nvPr>
            <p:ph idx="1"/>
          </p:nvPr>
        </p:nvPicPr>
        <p:blipFill>
          <a:blip r:embed="rId2"/>
          <a:stretch>
            <a:fillRect/>
          </a:stretch>
        </p:blipFill>
        <p:spPr>
          <a:xfrm>
            <a:off x="581192" y="1908601"/>
            <a:ext cx="2821765" cy="3648839"/>
          </a:xfrm>
        </p:spPr>
      </p:pic>
      <p:pic>
        <p:nvPicPr>
          <p:cNvPr id="7" name="Picture 6">
            <a:extLst>
              <a:ext uri="{FF2B5EF4-FFF2-40B4-BE49-F238E27FC236}">
                <a16:creationId xmlns:a16="http://schemas.microsoft.com/office/drawing/2014/main" id="{7F5F9125-4C6A-0E3F-0899-8F64B24005A8}"/>
              </a:ext>
            </a:extLst>
          </p:cNvPr>
          <p:cNvPicPr>
            <a:picLocks noChangeAspect="1"/>
          </p:cNvPicPr>
          <p:nvPr/>
        </p:nvPicPr>
        <p:blipFill>
          <a:blip r:embed="rId3"/>
          <a:stretch>
            <a:fillRect/>
          </a:stretch>
        </p:blipFill>
        <p:spPr>
          <a:xfrm>
            <a:off x="2877384" y="1830856"/>
            <a:ext cx="4912378" cy="4144494"/>
          </a:xfrm>
          <a:prstGeom prst="rect">
            <a:avLst/>
          </a:prstGeom>
        </p:spPr>
      </p:pic>
      <p:pic>
        <p:nvPicPr>
          <p:cNvPr id="9" name="Picture 8">
            <a:extLst>
              <a:ext uri="{FF2B5EF4-FFF2-40B4-BE49-F238E27FC236}">
                <a16:creationId xmlns:a16="http://schemas.microsoft.com/office/drawing/2014/main" id="{68B4D306-F7EE-299C-E09B-23611AA344DB}"/>
              </a:ext>
            </a:extLst>
          </p:cNvPr>
          <p:cNvPicPr>
            <a:picLocks noChangeAspect="1"/>
          </p:cNvPicPr>
          <p:nvPr/>
        </p:nvPicPr>
        <p:blipFill>
          <a:blip r:embed="rId4"/>
          <a:stretch>
            <a:fillRect/>
          </a:stretch>
        </p:blipFill>
        <p:spPr>
          <a:xfrm>
            <a:off x="7930796" y="1908601"/>
            <a:ext cx="3680012" cy="3761225"/>
          </a:xfrm>
          <a:prstGeom prst="rect">
            <a:avLst/>
          </a:prstGeom>
        </p:spPr>
      </p:pic>
    </p:spTree>
    <p:extLst>
      <p:ext uri="{BB962C8B-B14F-4D97-AF65-F5344CB8AC3E}">
        <p14:creationId xmlns:p14="http://schemas.microsoft.com/office/powerpoint/2010/main" val="783964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chemeClr val="accent1"/>
                </a:solidFill>
                <a:latin typeface="Arial" panose="020B0604020202020204" pitchFamily="34" charset="0"/>
                <a:cs typeface="Arial" panose="020B0604020202020204" pitchFamily="34" charset="0"/>
              </a:rPr>
              <a:t>SNAPSHOTS</a:t>
            </a:r>
          </a:p>
        </p:txBody>
      </p:sp>
      <p:pic>
        <p:nvPicPr>
          <p:cNvPr id="11" name="Content Placeholder 10">
            <a:extLst>
              <a:ext uri="{FF2B5EF4-FFF2-40B4-BE49-F238E27FC236}">
                <a16:creationId xmlns:a16="http://schemas.microsoft.com/office/drawing/2014/main" id="{EBE30DE9-D8E1-EBCC-E960-9F472D5F1E2C}"/>
              </a:ext>
            </a:extLst>
          </p:cNvPr>
          <p:cNvPicPr>
            <a:picLocks noGrp="1" noChangeAspect="1"/>
          </p:cNvPicPr>
          <p:nvPr>
            <p:ph sz="half" idx="1"/>
          </p:nvPr>
        </p:nvPicPr>
        <p:blipFill>
          <a:blip r:embed="rId2"/>
          <a:stretch>
            <a:fillRect/>
          </a:stretch>
        </p:blipFill>
        <p:spPr>
          <a:xfrm>
            <a:off x="581025" y="1555027"/>
            <a:ext cx="5194300" cy="4143234"/>
          </a:xfrm>
        </p:spPr>
      </p:pic>
      <p:sp>
        <p:nvSpPr>
          <p:cNvPr id="16" name="Content Placeholder 15">
            <a:extLst>
              <a:ext uri="{FF2B5EF4-FFF2-40B4-BE49-F238E27FC236}">
                <a16:creationId xmlns:a16="http://schemas.microsoft.com/office/drawing/2014/main" id="{46A5232A-FAF3-EE21-BD74-90AC92351963}"/>
              </a:ext>
            </a:extLst>
          </p:cNvPr>
          <p:cNvSpPr>
            <a:spLocks noGrp="1"/>
          </p:cNvSpPr>
          <p:nvPr>
            <p:ph sz="half" idx="2"/>
          </p:nvPr>
        </p:nvSpPr>
        <p:spPr/>
        <p:txBody>
          <a:bodyPr/>
          <a:lstStyle/>
          <a:p>
            <a:endParaRPr lang="en-IN"/>
          </a:p>
        </p:txBody>
      </p:sp>
      <p:pic>
        <p:nvPicPr>
          <p:cNvPr id="13" name="Picture 12">
            <a:extLst>
              <a:ext uri="{FF2B5EF4-FFF2-40B4-BE49-F238E27FC236}">
                <a16:creationId xmlns:a16="http://schemas.microsoft.com/office/drawing/2014/main" id="{F60E7C73-283F-ED24-8E1E-D2AECA110D6B}"/>
              </a:ext>
            </a:extLst>
          </p:cNvPr>
          <p:cNvPicPr>
            <a:picLocks noChangeAspect="1"/>
          </p:cNvPicPr>
          <p:nvPr/>
        </p:nvPicPr>
        <p:blipFill>
          <a:blip r:embed="rId3"/>
          <a:stretch>
            <a:fillRect/>
          </a:stretch>
        </p:blipFill>
        <p:spPr>
          <a:xfrm>
            <a:off x="6416508" y="1391479"/>
            <a:ext cx="5194300" cy="4469571"/>
          </a:xfrm>
          <a:prstGeom prst="rect">
            <a:avLst/>
          </a:prstGeom>
        </p:spPr>
      </p:pic>
    </p:spTree>
    <p:extLst>
      <p:ext uri="{BB962C8B-B14F-4D97-AF65-F5344CB8AC3E}">
        <p14:creationId xmlns:p14="http://schemas.microsoft.com/office/powerpoint/2010/main" val="7899273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155</TotalTime>
  <Words>1147</Words>
  <Application>Microsoft Office PowerPoint</Application>
  <PresentationFormat>Widescreen</PresentationFormat>
  <Paragraphs>136</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Arial Rounded MT Bold</vt:lpstr>
      <vt:lpstr>Calibri</vt:lpstr>
      <vt:lpstr>Calibri Light</vt:lpstr>
      <vt:lpstr>Courier New</vt:lpstr>
      <vt:lpstr>Franklin Gothic Book</vt:lpstr>
      <vt:lpstr>Franklin Gothic Demi</vt:lpstr>
      <vt:lpstr>Georgia</vt:lpstr>
      <vt:lpstr>Times New Roman</vt:lpstr>
      <vt:lpstr>Wingdings</vt:lpstr>
      <vt:lpstr>Wingdings 2</vt:lpstr>
      <vt:lpstr>DividendVTI</vt:lpstr>
      <vt:lpstr>Sentiment Analysis on Restaurant Reviews</vt:lpstr>
      <vt:lpstr>OUTLINE</vt:lpstr>
      <vt:lpstr>Problem Statement</vt:lpstr>
      <vt:lpstr>Proposed Solution</vt:lpstr>
      <vt:lpstr>Proposed Solution</vt:lpstr>
      <vt:lpstr>System  Approach</vt:lpstr>
      <vt:lpstr>Algorithm &amp; Deployment</vt:lpstr>
      <vt:lpstr>SNAPSHOTS</vt:lpstr>
      <vt:lpstr>SNAPSHOTS</vt:lpstr>
      <vt:lpstr>Result</vt:lpstr>
      <vt:lpstr>Conclusion</vt:lpstr>
      <vt:lpstr>PowerPoint Presentation</vt:lpstr>
      <vt:lpstr>PowerPoint Presentation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Aditya Somasi</cp:lastModifiedBy>
  <cp:revision>25</cp:revision>
  <dcterms:created xsi:type="dcterms:W3CDTF">2021-05-26T16:50:10Z</dcterms:created>
  <dcterms:modified xsi:type="dcterms:W3CDTF">2024-06-23T07:30:29Z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