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72" r:id="rId16"/>
    <p:sldId id="273" r:id="rId17"/>
    <p:sldId id="275"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2"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7/25/2018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ntellipaat.com/tutorial/mapreduce-tutori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ntellipaat.com/media/e-commerce-niche-online-ventures-going-where-biggies-of-amazon-flipkart-ca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tellipaat.com/tutorial/hadoop-tutorial/introduction-hadoop/" TargetMode="External"/><Relationship Id="rId2" Type="http://schemas.openxmlformats.org/officeDocument/2006/relationships/hyperlink" Target="https://intellipaat.com/big-data-hadoop-training/#certification" TargetMode="External"/><Relationship Id="rId1" Type="http://schemas.openxmlformats.org/officeDocument/2006/relationships/slideLayout" Target="../slideLayouts/slideLayout2.xml"/><Relationship Id="rId5" Type="http://schemas.openxmlformats.org/officeDocument/2006/relationships/hyperlink" Target="https://intellipaat.com/tutorial/hadoop-tutorial/big-data-solutions/" TargetMode="External"/><Relationship Id="rId4" Type="http://schemas.openxmlformats.org/officeDocument/2006/relationships/hyperlink" Target="https://intellipaat.com/big-data-hadoop-training/#sample-vide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434E-FFE5-4947-A368-B4061B37B69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3E016050-C2C6-4AA1-B660-838483B93EC8}"/>
              </a:ext>
            </a:extLst>
          </p:cNvPr>
          <p:cNvSpPr>
            <a:spLocks noGrp="1"/>
          </p:cNvSpPr>
          <p:nvPr>
            <p:ph type="subTitle" idx="1"/>
          </p:nvPr>
        </p:nvSpPr>
        <p:spPr/>
        <p:txBody>
          <a:bodyPr/>
          <a:lstStyle/>
          <a:p>
            <a:r>
              <a:rPr lang="en-IN" b="1" dirty="0"/>
              <a:t>                          </a:t>
            </a:r>
            <a:r>
              <a:rPr lang="en-IN" b="1" dirty="0" err="1"/>
              <a:t>Eckovation</a:t>
            </a:r>
            <a:r>
              <a:rPr lang="en-IN" b="1" dirty="0"/>
              <a:t> Solutions </a:t>
            </a:r>
            <a:r>
              <a:rPr lang="en-IN" b="1" dirty="0" err="1"/>
              <a:t>Pvt.</a:t>
            </a:r>
            <a:r>
              <a:rPr lang="en-IN" b="1" dirty="0"/>
              <a:t> Ltd. </a:t>
            </a:r>
          </a:p>
        </p:txBody>
      </p:sp>
      <p:pic>
        <p:nvPicPr>
          <p:cNvPr id="5" name="Picture 4">
            <a:extLst>
              <a:ext uri="{FF2B5EF4-FFF2-40B4-BE49-F238E27FC236}">
                <a16:creationId xmlns:a16="http://schemas.microsoft.com/office/drawing/2014/main" id="{3E0A85EA-6775-49D6-9320-B721C609E49B}"/>
              </a:ext>
            </a:extLst>
          </p:cNvPr>
          <p:cNvPicPr>
            <a:picLocks noChangeAspect="1"/>
          </p:cNvPicPr>
          <p:nvPr/>
        </p:nvPicPr>
        <p:blipFill>
          <a:blip r:embed="rId2"/>
          <a:stretch>
            <a:fillRect/>
          </a:stretch>
        </p:blipFill>
        <p:spPr>
          <a:xfrm>
            <a:off x="729761" y="2652833"/>
            <a:ext cx="7548990" cy="1233367"/>
          </a:xfrm>
          <a:prstGeom prst="rect">
            <a:avLst/>
          </a:prstGeom>
        </p:spPr>
      </p:pic>
      <p:sp>
        <p:nvSpPr>
          <p:cNvPr id="4" name="TextBox 3">
            <a:extLst>
              <a:ext uri="{FF2B5EF4-FFF2-40B4-BE49-F238E27FC236}">
                <a16:creationId xmlns:a16="http://schemas.microsoft.com/office/drawing/2014/main" id="{82057C23-B478-444B-8DA4-8A76C1366954}"/>
              </a:ext>
            </a:extLst>
          </p:cNvPr>
          <p:cNvSpPr txBox="1"/>
          <p:nvPr/>
        </p:nvSpPr>
        <p:spPr>
          <a:xfrm>
            <a:off x="9513277" y="1028699"/>
            <a:ext cx="2382715" cy="4770537"/>
          </a:xfrm>
          <a:prstGeom prst="rect">
            <a:avLst/>
          </a:prstGeom>
          <a:noFill/>
        </p:spPr>
        <p:txBody>
          <a:bodyPr wrap="square" rtlCol="0">
            <a:spAutoFit/>
          </a:bodyPr>
          <a:lstStyle/>
          <a:p>
            <a:pPr algn="ctr"/>
            <a:r>
              <a:rPr lang="en-IN" dirty="0"/>
              <a:t> </a:t>
            </a:r>
            <a:r>
              <a:rPr lang="en-IN" sz="4400" b="1" dirty="0"/>
              <a:t>Big Data   Hadoop</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b="1" i="1" dirty="0"/>
              <a:t>ADITYA TIWARI</a:t>
            </a:r>
          </a:p>
          <a:p>
            <a:pPr algn="ctr"/>
            <a:r>
              <a:rPr lang="en-IN" b="1" dirty="0"/>
              <a:t>RA1611003030164</a:t>
            </a:r>
          </a:p>
        </p:txBody>
      </p:sp>
    </p:spTree>
    <p:extLst>
      <p:ext uri="{BB962C8B-B14F-4D97-AF65-F5344CB8AC3E}">
        <p14:creationId xmlns:p14="http://schemas.microsoft.com/office/powerpoint/2010/main" val="210406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57B3-B838-4BF0-95B0-8F0F47A55360}"/>
              </a:ext>
            </a:extLst>
          </p:cNvPr>
          <p:cNvSpPr>
            <a:spLocks noGrp="1"/>
          </p:cNvSpPr>
          <p:nvPr>
            <p:ph type="title"/>
          </p:nvPr>
        </p:nvSpPr>
        <p:spPr/>
        <p:txBody>
          <a:bodyPr/>
          <a:lstStyle/>
          <a:p>
            <a:r>
              <a:rPr lang="en-IN" dirty="0"/>
              <a:t>Advantages of Hadoop</a:t>
            </a:r>
            <a:br>
              <a:rPr lang="en-IN" dirty="0"/>
            </a:br>
            <a:endParaRPr lang="en-IN" dirty="0"/>
          </a:p>
        </p:txBody>
      </p:sp>
      <p:sp>
        <p:nvSpPr>
          <p:cNvPr id="3" name="Content Placeholder 2">
            <a:extLst>
              <a:ext uri="{FF2B5EF4-FFF2-40B4-BE49-F238E27FC236}">
                <a16:creationId xmlns:a16="http://schemas.microsoft.com/office/drawing/2014/main" id="{BCD8F910-88BD-4733-8177-FA45A3FFC935}"/>
              </a:ext>
            </a:extLst>
          </p:cNvPr>
          <p:cNvSpPr>
            <a:spLocks noGrp="1"/>
          </p:cNvSpPr>
          <p:nvPr>
            <p:ph idx="1"/>
          </p:nvPr>
        </p:nvSpPr>
        <p:spPr/>
        <p:txBody>
          <a:bodyPr/>
          <a:lstStyle/>
          <a:p>
            <a:r>
              <a:rPr lang="en-US" b="1" dirty="0"/>
              <a:t>Fast:</a:t>
            </a:r>
            <a:r>
              <a:rPr lang="en-US" dirty="0"/>
              <a:t> In HDFS the data distributed over the cluster and are mapped which helps in faster retrieval. Even the tools to process the data are often on the same servers, thus reducing the processing time. It is able to process terabytes of data in minutes and Peta bytes in hours.</a:t>
            </a:r>
          </a:p>
          <a:p>
            <a:r>
              <a:rPr lang="en-US" b="1" dirty="0"/>
              <a:t>Scalable:</a:t>
            </a:r>
            <a:r>
              <a:rPr lang="en-US" dirty="0"/>
              <a:t> Hadoop cluster can be extended by just adding nodes in the cluster.</a:t>
            </a:r>
          </a:p>
          <a:p>
            <a:r>
              <a:rPr lang="en-US" b="1" dirty="0"/>
              <a:t>Cost Effective:</a:t>
            </a:r>
            <a:r>
              <a:rPr lang="en-US" dirty="0"/>
              <a:t> Hadoop is open source and uses commodity hardware to store data so it really cost effective as compared to traditional relational database management system.</a:t>
            </a:r>
          </a:p>
          <a:p>
            <a:r>
              <a:rPr lang="en-US" b="1" dirty="0"/>
              <a:t>Resilient to failure:</a:t>
            </a:r>
            <a:r>
              <a:rPr lang="en-US" dirty="0"/>
              <a:t> HDFS has the property with which it can replicate data over the network, so if one node is down or some other network failure happens, then Hadoop takes the other copy of data and use it. Normally, data are replicated thrice but the replication factor is configurable.</a:t>
            </a:r>
          </a:p>
        </p:txBody>
      </p:sp>
    </p:spTree>
    <p:extLst>
      <p:ext uri="{BB962C8B-B14F-4D97-AF65-F5344CB8AC3E}">
        <p14:creationId xmlns:p14="http://schemas.microsoft.com/office/powerpoint/2010/main" val="48549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0447-8212-4F95-8B90-2A217908801B}"/>
              </a:ext>
            </a:extLst>
          </p:cNvPr>
          <p:cNvSpPr>
            <a:spLocks noGrp="1"/>
          </p:cNvSpPr>
          <p:nvPr>
            <p:ph type="title"/>
          </p:nvPr>
        </p:nvSpPr>
        <p:spPr/>
        <p:txBody>
          <a:bodyPr/>
          <a:lstStyle/>
          <a:p>
            <a:pPr algn="ctr"/>
            <a:r>
              <a:rPr lang="en-IN" dirty="0"/>
              <a:t>MapReduce</a:t>
            </a:r>
            <a:br>
              <a:rPr lang="en-IN" dirty="0"/>
            </a:br>
            <a:endParaRPr lang="en-IN" dirty="0"/>
          </a:p>
        </p:txBody>
      </p:sp>
      <p:sp>
        <p:nvSpPr>
          <p:cNvPr id="3" name="Content Placeholder 2">
            <a:extLst>
              <a:ext uri="{FF2B5EF4-FFF2-40B4-BE49-F238E27FC236}">
                <a16:creationId xmlns:a16="http://schemas.microsoft.com/office/drawing/2014/main" id="{B530B904-8873-4666-892B-F265346D39B7}"/>
              </a:ext>
            </a:extLst>
          </p:cNvPr>
          <p:cNvSpPr>
            <a:spLocks noGrp="1"/>
          </p:cNvSpPr>
          <p:nvPr>
            <p:ph idx="1"/>
          </p:nvPr>
        </p:nvSpPr>
        <p:spPr/>
        <p:txBody>
          <a:bodyPr/>
          <a:lstStyle/>
          <a:p>
            <a:pPr marL="0" indent="0">
              <a:buNone/>
            </a:pPr>
            <a:r>
              <a:rPr lang="en-US" dirty="0"/>
              <a:t>MapReduce is the framework that is used for processing large amounts of data on commodity hardware on a cluster ecosystem. The </a:t>
            </a:r>
            <a:r>
              <a:rPr lang="en-US" dirty="0">
                <a:hlinkClick r:id="rId2"/>
              </a:rPr>
              <a:t>MapReduce is a powerful method</a:t>
            </a:r>
            <a:r>
              <a:rPr lang="en-US" dirty="0"/>
              <a:t> of processing data when there are very huge amounts of node connected to the cluster. The two important tasks of the MapReduce algorithm are, as the name suggests – Map and Reduce.</a:t>
            </a:r>
            <a:endParaRPr lang="en-IN" dirty="0"/>
          </a:p>
        </p:txBody>
      </p:sp>
    </p:spTree>
    <p:extLst>
      <p:ext uri="{BB962C8B-B14F-4D97-AF65-F5344CB8AC3E}">
        <p14:creationId xmlns:p14="http://schemas.microsoft.com/office/powerpoint/2010/main" val="336694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2E2A-00AB-4C9E-A077-3A4C7E56F579}"/>
              </a:ext>
            </a:extLst>
          </p:cNvPr>
          <p:cNvSpPr>
            <a:spLocks noGrp="1"/>
          </p:cNvSpPr>
          <p:nvPr>
            <p:ph type="title"/>
          </p:nvPr>
        </p:nvSpPr>
        <p:spPr/>
        <p:txBody>
          <a:bodyPr/>
          <a:lstStyle/>
          <a:p>
            <a:r>
              <a:rPr lang="en-IN" dirty="0"/>
              <a:t>Steps in Map Reduce</a:t>
            </a:r>
            <a:br>
              <a:rPr lang="en-IN" dirty="0"/>
            </a:br>
            <a:endParaRPr lang="en-IN" dirty="0"/>
          </a:p>
        </p:txBody>
      </p:sp>
      <p:sp>
        <p:nvSpPr>
          <p:cNvPr id="6" name="Content Placeholder 5">
            <a:extLst>
              <a:ext uri="{FF2B5EF4-FFF2-40B4-BE49-F238E27FC236}">
                <a16:creationId xmlns:a16="http://schemas.microsoft.com/office/drawing/2014/main" id="{E740A10D-D933-4044-9D74-AFDA347999AD}"/>
              </a:ext>
            </a:extLst>
          </p:cNvPr>
          <p:cNvSpPr>
            <a:spLocks noGrp="1"/>
          </p:cNvSpPr>
          <p:nvPr>
            <p:ph idx="1"/>
          </p:nvPr>
        </p:nvSpPr>
        <p:spPr/>
        <p:txBody>
          <a:bodyPr/>
          <a:lstStyle/>
          <a:p>
            <a:r>
              <a:rPr lang="en-US" dirty="0"/>
              <a:t>Map takes a data in the form of pairs and returns a list of &lt;key, value&gt; pairs. The keys will not be unique in this case.</a:t>
            </a:r>
          </a:p>
          <a:p>
            <a:r>
              <a:rPr lang="en-US" dirty="0"/>
              <a:t>Using the output of Map, sort and shuffle are applied by the Hadoop architecture. This sort and shuffle acts on these list of &lt;key, value&gt; pairs and sends out unique keys and a list of values associated with this unique key &lt;key, list(values)&gt;.</a:t>
            </a:r>
          </a:p>
          <a:p>
            <a:r>
              <a:rPr lang="en-US" dirty="0"/>
              <a:t>Output of sort and shuffle will be sent to reducer phase. Reducer will perform a defined function on list of values for unique keys and Final output will &lt;key, value&gt; will be stored/displayed.</a:t>
            </a:r>
          </a:p>
        </p:txBody>
      </p:sp>
    </p:spTree>
    <p:extLst>
      <p:ext uri="{BB962C8B-B14F-4D97-AF65-F5344CB8AC3E}">
        <p14:creationId xmlns:p14="http://schemas.microsoft.com/office/powerpoint/2010/main" val="40838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7C53-B689-49B6-A928-37D6E746EA16}"/>
              </a:ext>
            </a:extLst>
          </p:cNvPr>
          <p:cNvSpPr>
            <a:spLocks noGrp="1"/>
          </p:cNvSpPr>
          <p:nvPr>
            <p:ph type="title"/>
          </p:nvPr>
        </p:nvSpPr>
        <p:spPr/>
        <p:txBody>
          <a:bodyPr/>
          <a:lstStyle/>
          <a:p>
            <a:r>
              <a:rPr lang="en-IN" dirty="0"/>
              <a:t>Continued…</a:t>
            </a:r>
          </a:p>
        </p:txBody>
      </p:sp>
      <p:pic>
        <p:nvPicPr>
          <p:cNvPr id="4098" name="Picture 2" descr="MapReduce Data Flow">
            <a:extLst>
              <a:ext uri="{FF2B5EF4-FFF2-40B4-BE49-F238E27FC236}">
                <a16:creationId xmlns:a16="http://schemas.microsoft.com/office/drawing/2014/main" id="{038BBB40-6E4C-4C36-8F2B-6FC38176A2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388522"/>
            <a:ext cx="7315200" cy="407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97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3211-EA77-4370-B633-40F7DB50EA8F}"/>
              </a:ext>
            </a:extLst>
          </p:cNvPr>
          <p:cNvSpPr>
            <a:spLocks noGrp="1"/>
          </p:cNvSpPr>
          <p:nvPr>
            <p:ph type="title"/>
          </p:nvPr>
        </p:nvSpPr>
        <p:spPr/>
        <p:txBody>
          <a:bodyPr/>
          <a:lstStyle/>
          <a:p>
            <a:pPr algn="ctr"/>
            <a:r>
              <a:rPr lang="en-IN" dirty="0"/>
              <a:t>What is Pig ?</a:t>
            </a:r>
            <a:br>
              <a:rPr lang="en-IN" dirty="0"/>
            </a:br>
            <a:endParaRPr lang="en-IN" dirty="0"/>
          </a:p>
        </p:txBody>
      </p:sp>
      <p:sp>
        <p:nvSpPr>
          <p:cNvPr id="3" name="Content Placeholder 2">
            <a:extLst>
              <a:ext uri="{FF2B5EF4-FFF2-40B4-BE49-F238E27FC236}">
                <a16:creationId xmlns:a16="http://schemas.microsoft.com/office/drawing/2014/main" id="{D65D9920-7035-498E-8765-DE159ECA83CB}"/>
              </a:ext>
            </a:extLst>
          </p:cNvPr>
          <p:cNvSpPr>
            <a:spLocks noGrp="1"/>
          </p:cNvSpPr>
          <p:nvPr>
            <p:ph idx="1"/>
          </p:nvPr>
        </p:nvSpPr>
        <p:spPr/>
        <p:txBody>
          <a:bodyPr/>
          <a:lstStyle/>
          <a:p>
            <a:r>
              <a:rPr lang="en-US" dirty="0"/>
              <a:t>Apache Pig is a high level data flow platform for execution Map Reduce programs of Hadoop. The language for Pig is pig Latin.</a:t>
            </a:r>
          </a:p>
          <a:p>
            <a:r>
              <a:rPr lang="en-US" dirty="0"/>
              <a:t>The Pig scripts get internally converted to Map Reduce jobs and get executed on data stored in HDFS. Every task which can be achieved using PIG can also be achieved using java used in Map reduce.</a:t>
            </a:r>
          </a:p>
          <a:p>
            <a:pPr marL="0" indent="0">
              <a:buNone/>
            </a:pPr>
            <a:endParaRPr lang="en-IN" dirty="0"/>
          </a:p>
        </p:txBody>
      </p:sp>
    </p:spTree>
    <p:extLst>
      <p:ext uri="{BB962C8B-B14F-4D97-AF65-F5344CB8AC3E}">
        <p14:creationId xmlns:p14="http://schemas.microsoft.com/office/powerpoint/2010/main" val="48882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19A0-5767-44B3-BCEF-D55825C01C92}"/>
              </a:ext>
            </a:extLst>
          </p:cNvPr>
          <p:cNvSpPr>
            <a:spLocks noGrp="1"/>
          </p:cNvSpPr>
          <p:nvPr>
            <p:ph type="title"/>
          </p:nvPr>
        </p:nvSpPr>
        <p:spPr/>
        <p:txBody>
          <a:bodyPr/>
          <a:lstStyle/>
          <a:p>
            <a:pPr algn="ctr"/>
            <a:r>
              <a:rPr lang="en-IN" dirty="0"/>
              <a:t>Usage of Pig</a:t>
            </a:r>
            <a:br>
              <a:rPr lang="en-IN" dirty="0"/>
            </a:br>
            <a:endParaRPr lang="en-IN" dirty="0"/>
          </a:p>
        </p:txBody>
      </p:sp>
      <p:sp>
        <p:nvSpPr>
          <p:cNvPr id="3" name="Content Placeholder 2">
            <a:extLst>
              <a:ext uri="{FF2B5EF4-FFF2-40B4-BE49-F238E27FC236}">
                <a16:creationId xmlns:a16="http://schemas.microsoft.com/office/drawing/2014/main" id="{77058347-7255-48B4-9561-99BAAB5D6E8A}"/>
              </a:ext>
            </a:extLst>
          </p:cNvPr>
          <p:cNvSpPr>
            <a:spLocks noGrp="1"/>
          </p:cNvSpPr>
          <p:nvPr>
            <p:ph idx="1"/>
          </p:nvPr>
        </p:nvSpPr>
        <p:spPr/>
        <p:txBody>
          <a:bodyPr/>
          <a:lstStyle/>
          <a:p>
            <a:r>
              <a:rPr lang="en-US" dirty="0"/>
              <a:t>Ease of programming: Writing complex java programs for map reduce is quiet tough for non programmers. Pig makes this process easy. In pig, the queries are converted to map reduce internally.</a:t>
            </a:r>
          </a:p>
          <a:p>
            <a:r>
              <a:rPr lang="en-US" dirty="0"/>
              <a:t>Optimization opportunities: The way in which tasks are encoded permits the system to optimize their execution automatically, allowing the user to focus on semantics rather than efficiency.</a:t>
            </a:r>
          </a:p>
          <a:p>
            <a:r>
              <a:rPr lang="en-US" dirty="0"/>
              <a:t> Extensibility: User defined function are written in which the user can write their own logic to execute over the data set.</a:t>
            </a:r>
          </a:p>
        </p:txBody>
      </p:sp>
    </p:spTree>
    <p:extLst>
      <p:ext uri="{BB962C8B-B14F-4D97-AF65-F5344CB8AC3E}">
        <p14:creationId xmlns:p14="http://schemas.microsoft.com/office/powerpoint/2010/main" val="1127619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D52A-B89A-4B16-8DAA-AB5DBDA91ACA}"/>
              </a:ext>
            </a:extLst>
          </p:cNvPr>
          <p:cNvSpPr>
            <a:spLocks noGrp="1"/>
          </p:cNvSpPr>
          <p:nvPr>
            <p:ph type="title"/>
          </p:nvPr>
        </p:nvSpPr>
        <p:spPr/>
        <p:txBody>
          <a:bodyPr/>
          <a:lstStyle/>
          <a:p>
            <a:pPr algn="ctr"/>
            <a:r>
              <a:rPr lang="en-IN" dirty="0"/>
              <a:t>Pig Script Example</a:t>
            </a:r>
          </a:p>
        </p:txBody>
      </p:sp>
      <p:sp>
        <p:nvSpPr>
          <p:cNvPr id="3" name="Content Placeholder 2">
            <a:extLst>
              <a:ext uri="{FF2B5EF4-FFF2-40B4-BE49-F238E27FC236}">
                <a16:creationId xmlns:a16="http://schemas.microsoft.com/office/drawing/2014/main" id="{26C10778-0090-4D32-BDC0-4883CF99B056}"/>
              </a:ext>
            </a:extLst>
          </p:cNvPr>
          <p:cNvSpPr>
            <a:spLocks noGrp="1"/>
          </p:cNvSpPr>
          <p:nvPr>
            <p:ph idx="1"/>
          </p:nvPr>
        </p:nvSpPr>
        <p:spPr>
          <a:xfrm>
            <a:off x="3869267" y="729773"/>
            <a:ext cx="7315200" cy="2050750"/>
          </a:xfrm>
        </p:spPr>
        <p:txBody>
          <a:bodyPr/>
          <a:lstStyle/>
          <a:p>
            <a:r>
              <a:rPr lang="en-IN" dirty="0"/>
              <a:t>To find the oldest five star movie,</a:t>
            </a:r>
          </a:p>
          <a:p>
            <a:pPr marL="0" indent="0">
              <a:buNone/>
            </a:pPr>
            <a:r>
              <a:rPr lang="en-IN" dirty="0"/>
              <a:t>    Dataset to be used : </a:t>
            </a:r>
            <a:r>
              <a:rPr lang="en-IN" dirty="0" err="1"/>
              <a:t>movielens</a:t>
            </a:r>
            <a:r>
              <a:rPr lang="en-IN" dirty="0"/>
              <a:t> dataset</a:t>
            </a:r>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F06F684A-39F4-447A-A781-24AF2F75D1B9}"/>
              </a:ext>
            </a:extLst>
          </p:cNvPr>
          <p:cNvPicPr>
            <a:picLocks noChangeAspect="1"/>
          </p:cNvPicPr>
          <p:nvPr/>
        </p:nvPicPr>
        <p:blipFill>
          <a:blip r:embed="rId2"/>
          <a:stretch>
            <a:fillRect/>
          </a:stretch>
        </p:blipFill>
        <p:spPr>
          <a:xfrm>
            <a:off x="3641710" y="1516891"/>
            <a:ext cx="8047813" cy="4611335"/>
          </a:xfrm>
          <a:prstGeom prst="rect">
            <a:avLst/>
          </a:prstGeom>
        </p:spPr>
      </p:pic>
    </p:spTree>
    <p:extLst>
      <p:ext uri="{BB962C8B-B14F-4D97-AF65-F5344CB8AC3E}">
        <p14:creationId xmlns:p14="http://schemas.microsoft.com/office/powerpoint/2010/main" val="375743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4ED3-EA28-4FDC-945F-9390198E0ACE}"/>
              </a:ext>
            </a:extLst>
          </p:cNvPr>
          <p:cNvSpPr>
            <a:spLocks noGrp="1"/>
          </p:cNvSpPr>
          <p:nvPr>
            <p:ph type="title"/>
          </p:nvPr>
        </p:nvSpPr>
        <p:spPr/>
        <p:txBody>
          <a:bodyPr/>
          <a:lstStyle/>
          <a:p>
            <a:pPr algn="ctr"/>
            <a:r>
              <a:rPr lang="en-IN" dirty="0"/>
              <a:t>Output</a:t>
            </a:r>
          </a:p>
        </p:txBody>
      </p:sp>
      <p:pic>
        <p:nvPicPr>
          <p:cNvPr id="4" name="Content Placeholder 3">
            <a:extLst>
              <a:ext uri="{FF2B5EF4-FFF2-40B4-BE49-F238E27FC236}">
                <a16:creationId xmlns:a16="http://schemas.microsoft.com/office/drawing/2014/main" id="{B985E759-F59C-4CF8-836C-CAA8166648E7}"/>
              </a:ext>
            </a:extLst>
          </p:cNvPr>
          <p:cNvPicPr>
            <a:picLocks noGrp="1" noChangeAspect="1"/>
          </p:cNvPicPr>
          <p:nvPr>
            <p:ph idx="1"/>
          </p:nvPr>
        </p:nvPicPr>
        <p:blipFill>
          <a:blip r:embed="rId2"/>
          <a:stretch>
            <a:fillRect/>
          </a:stretch>
        </p:blipFill>
        <p:spPr>
          <a:xfrm>
            <a:off x="3918858" y="780442"/>
            <a:ext cx="7277878" cy="5331109"/>
          </a:xfrm>
          <a:prstGeom prst="rect">
            <a:avLst/>
          </a:prstGeom>
        </p:spPr>
      </p:pic>
    </p:spTree>
    <p:extLst>
      <p:ext uri="{BB962C8B-B14F-4D97-AF65-F5344CB8AC3E}">
        <p14:creationId xmlns:p14="http://schemas.microsoft.com/office/powerpoint/2010/main" val="4098129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10;">
            <a:extLst>
              <a:ext uri="{FF2B5EF4-FFF2-40B4-BE49-F238E27FC236}">
                <a16:creationId xmlns:a16="http://schemas.microsoft.com/office/drawing/2014/main" id="{935A5680-2715-482A-B47E-FCD077E81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80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F494-E4C6-4317-B1FC-3313E9CE8865}"/>
              </a:ext>
            </a:extLst>
          </p:cNvPr>
          <p:cNvSpPr>
            <a:spLocks noGrp="1"/>
          </p:cNvSpPr>
          <p:nvPr>
            <p:ph type="title"/>
          </p:nvPr>
        </p:nvSpPr>
        <p:spPr>
          <a:xfrm>
            <a:off x="208957" y="1123836"/>
            <a:ext cx="2947482" cy="4601183"/>
          </a:xfrm>
        </p:spPr>
        <p:txBody>
          <a:bodyPr>
            <a:normAutofit/>
          </a:bodyPr>
          <a:lstStyle/>
          <a:p>
            <a:pPr algn="ctr"/>
            <a:r>
              <a:rPr lang="en-IN" sz="2800" b="1" dirty="0"/>
              <a:t>About </a:t>
            </a:r>
            <a:r>
              <a:rPr lang="en-IN" sz="2800" b="1" dirty="0" err="1"/>
              <a:t>Eckovation</a:t>
            </a:r>
            <a:endParaRPr lang="en-IN" sz="2800" b="1" dirty="0"/>
          </a:p>
        </p:txBody>
      </p:sp>
      <p:sp>
        <p:nvSpPr>
          <p:cNvPr id="3" name="Content Placeholder 2">
            <a:extLst>
              <a:ext uri="{FF2B5EF4-FFF2-40B4-BE49-F238E27FC236}">
                <a16:creationId xmlns:a16="http://schemas.microsoft.com/office/drawing/2014/main" id="{41BB10C6-CD95-4DED-853E-E988B946A863}"/>
              </a:ext>
            </a:extLst>
          </p:cNvPr>
          <p:cNvSpPr>
            <a:spLocks noGrp="1"/>
          </p:cNvSpPr>
          <p:nvPr>
            <p:ph idx="1"/>
          </p:nvPr>
        </p:nvSpPr>
        <p:spPr/>
        <p:txBody>
          <a:bodyPr/>
          <a:lstStyle/>
          <a:p>
            <a:r>
              <a:rPr lang="en-US" b="1" dirty="0"/>
              <a:t>A Social Learning platform: Making quality education available to all</a:t>
            </a:r>
          </a:p>
          <a:p>
            <a:r>
              <a:rPr lang="en-US" dirty="0"/>
              <a:t>People at </a:t>
            </a:r>
            <a:r>
              <a:rPr lang="en-US" dirty="0" err="1"/>
              <a:t>Eckovation</a:t>
            </a:r>
            <a:r>
              <a:rPr lang="en-US" dirty="0"/>
              <a:t> are passionate about connecting students, educators, peers, corporations and workers to enable dissemination of knowledge and information and thereby making quality education and skill development accessible for students and workers across the country. Through our application, we hope to improve the lives of millions of students who have the desire and will to succeed. Our platform is a confluence point of various ideas by all the stakeholders involved in the teaching and attainment of knowledge process. We believe in the concept of collaborative education which involves the interplay of all the stakeholders and strive to make a lasting impact in the lives of our users and stakeholders</a:t>
            </a:r>
            <a:r>
              <a:rPr lang="en-IN" dirty="0"/>
              <a:t>.</a:t>
            </a:r>
            <a:endParaRPr lang="en-US" dirty="0"/>
          </a:p>
        </p:txBody>
      </p:sp>
    </p:spTree>
    <p:extLst>
      <p:ext uri="{BB962C8B-B14F-4D97-AF65-F5344CB8AC3E}">
        <p14:creationId xmlns:p14="http://schemas.microsoft.com/office/powerpoint/2010/main" val="121126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B132-6410-4B5D-AE80-8B135448609E}"/>
              </a:ext>
            </a:extLst>
          </p:cNvPr>
          <p:cNvSpPr>
            <a:spLocks noGrp="1"/>
          </p:cNvSpPr>
          <p:nvPr>
            <p:ph type="title"/>
          </p:nvPr>
        </p:nvSpPr>
        <p:spPr/>
        <p:txBody>
          <a:bodyPr>
            <a:normAutofit fontScale="90000"/>
          </a:bodyPr>
          <a:lstStyle/>
          <a:p>
            <a:r>
              <a:rPr lang="en-IN" dirty="0"/>
              <a:t>BUSINESS PARTNERS</a:t>
            </a:r>
            <a:br>
              <a:rPr lang="en-IN" dirty="0"/>
            </a:br>
            <a:br>
              <a:rPr lang="en-IN" dirty="0"/>
            </a:br>
            <a:r>
              <a:rPr lang="en-US" sz="2200" dirty="0"/>
              <a:t>IPE Global</a:t>
            </a:r>
            <a:br>
              <a:rPr lang="en-US" sz="2200" dirty="0"/>
            </a:br>
            <a:r>
              <a:rPr lang="en-US" sz="2200" dirty="0"/>
              <a:t>IIT Delhi</a:t>
            </a:r>
            <a:br>
              <a:rPr lang="en-US" sz="2200" dirty="0"/>
            </a:br>
            <a:r>
              <a:rPr lang="en-US" sz="2200" dirty="0"/>
              <a:t>Ministry of Human Resource Development (MHRD)</a:t>
            </a:r>
            <a:br>
              <a:rPr lang="en-US" sz="2200" dirty="0"/>
            </a:br>
            <a:r>
              <a:rPr lang="en-US" sz="2200" dirty="0"/>
              <a:t>National Institute of Open School (NIOS)</a:t>
            </a:r>
            <a:br>
              <a:rPr lang="en-US" sz="2200" dirty="0"/>
            </a:br>
            <a:r>
              <a:rPr lang="en-US" sz="2200" dirty="0"/>
              <a:t>University of Tsukuba, Japan</a:t>
            </a:r>
            <a:br>
              <a:rPr lang="en-US" sz="2200" dirty="0"/>
            </a:br>
            <a:r>
              <a:rPr lang="en-US" sz="2200" dirty="0"/>
              <a:t>and several more...</a:t>
            </a:r>
            <a:br>
              <a:rPr lang="en-US" dirty="0"/>
            </a:br>
            <a:endParaRPr lang="en-IN" dirty="0"/>
          </a:p>
        </p:txBody>
      </p:sp>
      <p:pic>
        <p:nvPicPr>
          <p:cNvPr id="1025" name="Picture 1" descr="https://www.eckovation.com/homed/images/partnerships-infographic.png">
            <a:extLst>
              <a:ext uri="{FF2B5EF4-FFF2-40B4-BE49-F238E27FC236}">
                <a16:creationId xmlns:a16="http://schemas.microsoft.com/office/drawing/2014/main" id="{1589B2FC-6054-480F-8B02-E520DFD9A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916" y="481203"/>
            <a:ext cx="5686425" cy="588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85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17AA-5074-4733-A1C1-7463929FF33A}"/>
              </a:ext>
            </a:extLst>
          </p:cNvPr>
          <p:cNvSpPr>
            <a:spLocks noGrp="1"/>
          </p:cNvSpPr>
          <p:nvPr>
            <p:ph type="title"/>
          </p:nvPr>
        </p:nvSpPr>
        <p:spPr/>
        <p:txBody>
          <a:bodyPr/>
          <a:lstStyle/>
          <a:p>
            <a:pPr algn="ctr"/>
            <a:r>
              <a:rPr lang="en-IN" dirty="0"/>
              <a:t>What is BIG DATA ?</a:t>
            </a:r>
          </a:p>
        </p:txBody>
      </p:sp>
      <p:sp>
        <p:nvSpPr>
          <p:cNvPr id="3" name="Content Placeholder 2">
            <a:extLst>
              <a:ext uri="{FF2B5EF4-FFF2-40B4-BE49-F238E27FC236}">
                <a16:creationId xmlns:a16="http://schemas.microsoft.com/office/drawing/2014/main" id="{081B0DF0-A821-4169-8CC5-7F4F821D8A75}"/>
              </a:ext>
            </a:extLst>
          </p:cNvPr>
          <p:cNvSpPr>
            <a:spLocks noGrp="1"/>
          </p:cNvSpPr>
          <p:nvPr>
            <p:ph idx="1"/>
          </p:nvPr>
        </p:nvSpPr>
        <p:spPr/>
        <p:txBody>
          <a:bodyPr/>
          <a:lstStyle/>
          <a:p>
            <a:r>
              <a:rPr lang="en-US" dirty="0"/>
              <a:t>Big data means really a big data, it is a collection of large datasets that cannot be processed using traditional computing techniques. Big data is not merely a data, rather it has become a complete subject, which involves various tools, techniques and frameworks.</a:t>
            </a:r>
          </a:p>
          <a:p>
            <a:r>
              <a:rPr lang="en-US" dirty="0"/>
              <a:t>Data which are very large in size is called Big Data. Normally we work on data of size MB or maximum GB(Movies, Codes) but data in Peta bytes i.e. 10^15 byte size is called Big Data. It is stated that almost 90% of today's data has been generated in the past 3 years.</a:t>
            </a:r>
            <a:endParaRPr lang="en-IN" dirty="0"/>
          </a:p>
        </p:txBody>
      </p:sp>
    </p:spTree>
    <p:extLst>
      <p:ext uri="{BB962C8B-B14F-4D97-AF65-F5344CB8AC3E}">
        <p14:creationId xmlns:p14="http://schemas.microsoft.com/office/powerpoint/2010/main" val="135409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17C-B5DC-45F8-A6E5-544E32D95CC9}"/>
              </a:ext>
            </a:extLst>
          </p:cNvPr>
          <p:cNvSpPr>
            <a:spLocks noGrp="1"/>
          </p:cNvSpPr>
          <p:nvPr>
            <p:ph type="title"/>
          </p:nvPr>
        </p:nvSpPr>
        <p:spPr/>
        <p:txBody>
          <a:bodyPr/>
          <a:lstStyle/>
          <a:p>
            <a:pPr algn="ctr"/>
            <a:r>
              <a:rPr lang="en-IN" dirty="0"/>
              <a:t>Applications of big data.</a:t>
            </a:r>
          </a:p>
        </p:txBody>
      </p:sp>
      <p:graphicFrame>
        <p:nvGraphicFramePr>
          <p:cNvPr id="6" name="Content Placeholder 5">
            <a:extLst>
              <a:ext uri="{FF2B5EF4-FFF2-40B4-BE49-F238E27FC236}">
                <a16:creationId xmlns:a16="http://schemas.microsoft.com/office/drawing/2014/main" id="{A1754A50-3AF3-4029-B150-0AC8EF5D7A15}"/>
              </a:ext>
            </a:extLst>
          </p:cNvPr>
          <p:cNvGraphicFramePr>
            <a:graphicFrameLocks noGrp="1"/>
          </p:cNvGraphicFramePr>
          <p:nvPr>
            <p:ph idx="1"/>
            <p:extLst>
              <p:ext uri="{D42A27DB-BD31-4B8C-83A1-F6EECF244321}">
                <p14:modId xmlns:p14="http://schemas.microsoft.com/office/powerpoint/2010/main" val="4256962283"/>
              </p:ext>
            </p:extLst>
          </p:nvPr>
        </p:nvGraphicFramePr>
        <p:xfrm>
          <a:off x="4229100" y="863790"/>
          <a:ext cx="6638192" cy="5121275"/>
        </p:xfrm>
        <a:graphic>
          <a:graphicData uri="http://schemas.openxmlformats.org/drawingml/2006/table">
            <a:tbl>
              <a:tblPr/>
              <a:tblGrid>
                <a:gridCol w="1802423">
                  <a:extLst>
                    <a:ext uri="{9D8B030D-6E8A-4147-A177-3AD203B41FA5}">
                      <a16:colId xmlns:a16="http://schemas.microsoft.com/office/drawing/2014/main" val="2729730061"/>
                    </a:ext>
                  </a:extLst>
                </a:gridCol>
                <a:gridCol w="4835769">
                  <a:extLst>
                    <a:ext uri="{9D8B030D-6E8A-4147-A177-3AD203B41FA5}">
                      <a16:colId xmlns:a16="http://schemas.microsoft.com/office/drawing/2014/main" val="3830337262"/>
                    </a:ext>
                  </a:extLst>
                </a:gridCol>
              </a:tblGrid>
              <a:tr h="496335">
                <a:tc>
                  <a:txBody>
                    <a:bodyPr/>
                    <a:lstStyle/>
                    <a:p>
                      <a:pPr fontAlgn="t"/>
                      <a:r>
                        <a:rPr lang="en-IN" sz="1300" b="1">
                          <a:effectLst/>
                        </a:rPr>
                        <a:t>Areas</a:t>
                      </a:r>
                      <a:endParaRPr lang="en-IN" sz="1300">
                        <a:effectLst/>
                      </a:endParaRP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IN" sz="1300" b="1">
                          <a:effectLst/>
                        </a:rPr>
                        <a:t>Big Data applications</a:t>
                      </a:r>
                      <a:endParaRPr lang="en-IN" sz="1300">
                        <a:effectLst/>
                      </a:endParaRP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4032426"/>
                  </a:ext>
                </a:extLst>
              </a:tr>
              <a:tr h="1308520">
                <a:tc>
                  <a:txBody>
                    <a:bodyPr/>
                    <a:lstStyle/>
                    <a:p>
                      <a:pPr fontAlgn="t"/>
                      <a:r>
                        <a:rPr lang="en-IN" sz="1300">
                          <a:effectLst/>
                        </a:rPr>
                        <a:t>Targeting customers</a:t>
                      </a: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Big Data helps understanding customers and target them in personalized fashion.</a:t>
                      </a: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31541941"/>
                  </a:ext>
                </a:extLst>
              </a:tr>
              <a:tr h="1105473">
                <a:tc>
                  <a:txBody>
                    <a:bodyPr/>
                    <a:lstStyle/>
                    <a:p>
                      <a:pPr fontAlgn="t"/>
                      <a:r>
                        <a:rPr lang="en-IN" sz="1300">
                          <a:effectLst/>
                        </a:rPr>
                        <a:t>Science and Research</a:t>
                      </a: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dirty="0">
                          <a:effectLst/>
                        </a:rPr>
                        <a:t>Big Data helps make machines smarter. For example, Google’s Self-driving cars</a:t>
                      </a: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93122819"/>
                  </a:ext>
                </a:extLst>
              </a:tr>
              <a:tr h="902427">
                <a:tc>
                  <a:txBody>
                    <a:bodyPr/>
                    <a:lstStyle/>
                    <a:p>
                      <a:pPr fontAlgn="t"/>
                      <a:r>
                        <a:rPr lang="en-IN" sz="1300">
                          <a:effectLst/>
                        </a:rPr>
                        <a:t>Security</a:t>
                      </a: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Big Data is used to keep track of the terrorists and anti-national agencies</a:t>
                      </a: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62640766"/>
                  </a:ext>
                </a:extLst>
              </a:tr>
              <a:tr h="1308520">
                <a:tc>
                  <a:txBody>
                    <a:bodyPr/>
                    <a:lstStyle/>
                    <a:p>
                      <a:pPr fontAlgn="t"/>
                      <a:r>
                        <a:rPr lang="en-IN" sz="1300">
                          <a:effectLst/>
                        </a:rPr>
                        <a:t>Finance</a:t>
                      </a: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dirty="0">
                          <a:effectLst/>
                        </a:rPr>
                        <a:t>Big Data algorithms are used to analyze market and trading opportunities</a:t>
                      </a:r>
                    </a:p>
                  </a:txBody>
                  <a:tcPr marL="45121" marR="45121" marT="45121" marB="4512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19008666"/>
                  </a:ext>
                </a:extLst>
              </a:tr>
            </a:tbl>
          </a:graphicData>
        </a:graphic>
      </p:graphicFrame>
    </p:spTree>
    <p:extLst>
      <p:ext uri="{BB962C8B-B14F-4D97-AF65-F5344CB8AC3E}">
        <p14:creationId xmlns:p14="http://schemas.microsoft.com/office/powerpoint/2010/main" val="140885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8826-E4B1-4D12-89A0-B4340FFAAF3F}"/>
              </a:ext>
            </a:extLst>
          </p:cNvPr>
          <p:cNvSpPr>
            <a:spLocks noGrp="1"/>
          </p:cNvSpPr>
          <p:nvPr>
            <p:ph type="title"/>
          </p:nvPr>
        </p:nvSpPr>
        <p:spPr/>
        <p:txBody>
          <a:bodyPr>
            <a:normAutofit/>
          </a:bodyPr>
          <a:lstStyle/>
          <a:p>
            <a:r>
              <a:rPr lang="en-US" sz="3200" b="1" dirty="0"/>
              <a:t>Big Data has certain characteristics and hence is defined using 4Vs namely:</a:t>
            </a:r>
            <a:endParaRPr lang="en-IN" sz="3200" dirty="0"/>
          </a:p>
        </p:txBody>
      </p:sp>
      <p:pic>
        <p:nvPicPr>
          <p:cNvPr id="2050" name="Picture 2" descr="Big Data characteristics">
            <a:extLst>
              <a:ext uri="{FF2B5EF4-FFF2-40B4-BE49-F238E27FC236}">
                <a16:creationId xmlns:a16="http://schemas.microsoft.com/office/drawing/2014/main" id="{DF3B924D-F8E0-4DFB-972D-360D6A7BF0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2588" y="1519237"/>
            <a:ext cx="666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01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6C4D-9757-4295-B3AA-4F62360268F2}"/>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A3820313-B8B6-4B64-A676-8D0279F30D22}"/>
              </a:ext>
            </a:extLst>
          </p:cNvPr>
          <p:cNvSpPr>
            <a:spLocks noGrp="1"/>
          </p:cNvSpPr>
          <p:nvPr>
            <p:ph idx="1"/>
          </p:nvPr>
        </p:nvSpPr>
        <p:spPr/>
        <p:txBody>
          <a:bodyPr/>
          <a:lstStyle/>
          <a:p>
            <a:r>
              <a:rPr lang="en-US" b="1" dirty="0"/>
              <a:t>Volume :</a:t>
            </a:r>
            <a:r>
              <a:rPr lang="en-US" dirty="0"/>
              <a:t> the amount of data that businesses can collect is really enormous and hence the volume of the data becomes a critical factor in Big Data analytics.</a:t>
            </a:r>
          </a:p>
          <a:p>
            <a:r>
              <a:rPr lang="en-US" b="1" dirty="0"/>
              <a:t>Velocity :</a:t>
            </a:r>
            <a:r>
              <a:rPr lang="en-US" dirty="0"/>
              <a:t> the rate at which new data is being generated all thanks to our dependence on the internet, sensors, machine-to-machine data is also important to parse Big Data in a timely manner.</a:t>
            </a:r>
          </a:p>
          <a:p>
            <a:r>
              <a:rPr lang="en-US" b="1" dirty="0"/>
              <a:t>Variety : </a:t>
            </a:r>
            <a:r>
              <a:rPr lang="en-US" dirty="0"/>
              <a:t>the data that is generated is completely heterogeneous in the sense that it could be in various formats like video, text, database, numeric, sensor data and so on and hence understanding the type of </a:t>
            </a:r>
            <a:r>
              <a:rPr lang="en-US" dirty="0">
                <a:solidFill>
                  <a:srgbClr val="FF0000"/>
                </a:solidFill>
                <a:hlinkClick r:id="rId2"/>
              </a:rPr>
              <a:t>Big Data is a key factor</a:t>
            </a:r>
            <a:r>
              <a:rPr lang="en-US" dirty="0"/>
              <a:t> to unlocking its value.</a:t>
            </a:r>
          </a:p>
          <a:p>
            <a:r>
              <a:rPr lang="en-US" b="1" dirty="0"/>
              <a:t>Veracity: </a:t>
            </a:r>
            <a:r>
              <a:rPr lang="en-US" dirty="0"/>
              <a:t>knowing whether the data that is available is coming from a credible source is of utmost importance before deciphering and implementing Big Data for business needs.</a:t>
            </a:r>
          </a:p>
          <a:p>
            <a:endParaRPr lang="en-IN" dirty="0"/>
          </a:p>
        </p:txBody>
      </p:sp>
    </p:spTree>
    <p:extLst>
      <p:ext uri="{BB962C8B-B14F-4D97-AF65-F5344CB8AC3E}">
        <p14:creationId xmlns:p14="http://schemas.microsoft.com/office/powerpoint/2010/main" val="288641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C544-71E6-4894-8045-CAE28FD758DC}"/>
              </a:ext>
            </a:extLst>
          </p:cNvPr>
          <p:cNvSpPr>
            <a:spLocks noGrp="1"/>
          </p:cNvSpPr>
          <p:nvPr>
            <p:ph type="title"/>
          </p:nvPr>
        </p:nvSpPr>
        <p:spPr/>
        <p:txBody>
          <a:bodyPr>
            <a:normAutofit/>
          </a:bodyPr>
          <a:lstStyle/>
          <a:p>
            <a:r>
              <a:rPr lang="en-IN" sz="3400" dirty="0"/>
              <a:t>Apache Hadoop</a:t>
            </a:r>
          </a:p>
        </p:txBody>
      </p:sp>
      <p:sp>
        <p:nvSpPr>
          <p:cNvPr id="3" name="Content Placeholder 2">
            <a:extLst>
              <a:ext uri="{FF2B5EF4-FFF2-40B4-BE49-F238E27FC236}">
                <a16:creationId xmlns:a16="http://schemas.microsoft.com/office/drawing/2014/main" id="{36D9F0B0-5A20-42CA-8E7F-576A8D72576B}"/>
              </a:ext>
            </a:extLst>
          </p:cNvPr>
          <p:cNvSpPr>
            <a:spLocks noGrp="1"/>
          </p:cNvSpPr>
          <p:nvPr>
            <p:ph idx="1"/>
          </p:nvPr>
        </p:nvSpPr>
        <p:spPr/>
        <p:txBody>
          <a:bodyPr/>
          <a:lstStyle/>
          <a:p>
            <a:r>
              <a:rPr lang="en-US" dirty="0">
                <a:hlinkClick r:id="rId2"/>
              </a:rPr>
              <a:t>Apache Hadoop</a:t>
            </a:r>
            <a:r>
              <a:rPr lang="en-US" dirty="0"/>
              <a:t> is a Big Data framework that is part of the Apache Software Foundation. </a:t>
            </a:r>
            <a:r>
              <a:rPr lang="en-US" dirty="0">
                <a:hlinkClick r:id="rId3"/>
              </a:rPr>
              <a:t>Hadoop is an open source software</a:t>
            </a:r>
            <a:r>
              <a:rPr lang="en-US" dirty="0"/>
              <a:t> project that is extensively used by some of the biggest organizations in the world for distributed storage and processing of data on a level that is just enormous in terms of volume. That’s the reason the Apache Hadoop runs its processing on large computer clusters built on commodity hardware. Some of the features of the </a:t>
            </a:r>
            <a:r>
              <a:rPr lang="en-US" dirty="0">
                <a:hlinkClick r:id="rId4"/>
              </a:rPr>
              <a:t>Hadoop platform</a:t>
            </a:r>
            <a:r>
              <a:rPr lang="en-US" dirty="0"/>
              <a:t> are that it can be efficiently used for data storage, processing, access, analysis, governance, security, operations and deployment.</a:t>
            </a:r>
          </a:p>
          <a:p>
            <a:r>
              <a:rPr lang="en-US" dirty="0"/>
              <a:t>The idea of Apache Hadoop was actually born out of a </a:t>
            </a:r>
            <a:r>
              <a:rPr lang="en-US" dirty="0">
                <a:hlinkClick r:id="rId5"/>
              </a:rPr>
              <a:t>Google project called the MapReduce</a:t>
            </a:r>
            <a:r>
              <a:rPr lang="en-US" dirty="0"/>
              <a:t>, which is a framework for breaking down an application into smaller chunks that can then be parsed on a much smaller and granular level.</a:t>
            </a:r>
            <a:endParaRPr lang="en-IN" dirty="0"/>
          </a:p>
        </p:txBody>
      </p:sp>
    </p:spTree>
    <p:extLst>
      <p:ext uri="{BB962C8B-B14F-4D97-AF65-F5344CB8AC3E}">
        <p14:creationId xmlns:p14="http://schemas.microsoft.com/office/powerpoint/2010/main" val="148059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E71F-1AEA-4A76-BFCB-F813C001E2AC}"/>
              </a:ext>
            </a:extLst>
          </p:cNvPr>
          <p:cNvSpPr>
            <a:spLocks noGrp="1"/>
          </p:cNvSpPr>
          <p:nvPr>
            <p:ph type="title"/>
          </p:nvPr>
        </p:nvSpPr>
        <p:spPr/>
        <p:txBody>
          <a:bodyPr/>
          <a:lstStyle/>
          <a:p>
            <a:pPr algn="ctr"/>
            <a:r>
              <a:rPr lang="en-IN" sz="3400" dirty="0"/>
              <a:t>Modules</a:t>
            </a:r>
            <a:r>
              <a:rPr lang="en-IN" sz="3000" dirty="0"/>
              <a:t> of Hadoop</a:t>
            </a:r>
            <a:br>
              <a:rPr lang="en-IN" dirty="0"/>
            </a:br>
            <a:endParaRPr lang="en-IN" dirty="0"/>
          </a:p>
        </p:txBody>
      </p:sp>
      <p:sp>
        <p:nvSpPr>
          <p:cNvPr id="3" name="Content Placeholder 2">
            <a:extLst>
              <a:ext uri="{FF2B5EF4-FFF2-40B4-BE49-F238E27FC236}">
                <a16:creationId xmlns:a16="http://schemas.microsoft.com/office/drawing/2014/main" id="{FC999B79-24CA-4A8C-83FA-5A342F0F018A}"/>
              </a:ext>
            </a:extLst>
          </p:cNvPr>
          <p:cNvSpPr>
            <a:spLocks noGrp="1"/>
          </p:cNvSpPr>
          <p:nvPr>
            <p:ph idx="1"/>
          </p:nvPr>
        </p:nvSpPr>
        <p:spPr/>
        <p:txBody>
          <a:bodyPr/>
          <a:lstStyle/>
          <a:p>
            <a:r>
              <a:rPr lang="en-US" b="1" dirty="0"/>
              <a:t>HDFS:</a:t>
            </a:r>
            <a:r>
              <a:rPr lang="en-US" dirty="0"/>
              <a:t> Hadoop Distributed File System. Google published its paper GFS and on the basis of that HDFS was developed. It states that the files will be broken into blocks and stored in nodes over the distributed architecture.</a:t>
            </a:r>
          </a:p>
          <a:p>
            <a:r>
              <a:rPr lang="en-US" b="1" dirty="0"/>
              <a:t>Yarn:</a:t>
            </a:r>
            <a:r>
              <a:rPr lang="en-US" dirty="0"/>
              <a:t> Yet another Resource Negotiator is used for job scheduling and manage the cluster.</a:t>
            </a:r>
          </a:p>
          <a:p>
            <a:r>
              <a:rPr lang="en-US" b="1" dirty="0"/>
              <a:t>Map Reduce:</a:t>
            </a:r>
            <a:r>
              <a:rPr lang="en-US" dirty="0"/>
              <a:t> This is a framework which helps Java programs to do the parallel computation on data using key value pair. The Map task takes input data and converts it into a data set which can be computed in Key value pair. The output of Map task is consumed by reduce task and then the out of reducer gives the desired result.</a:t>
            </a:r>
          </a:p>
        </p:txBody>
      </p:sp>
    </p:spTree>
    <p:extLst>
      <p:ext uri="{BB962C8B-B14F-4D97-AF65-F5344CB8AC3E}">
        <p14:creationId xmlns:p14="http://schemas.microsoft.com/office/powerpoint/2010/main" val="327157808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100</TotalTime>
  <Words>578</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 2</vt:lpstr>
      <vt:lpstr>Frame</vt:lpstr>
      <vt:lpstr>PowerPoint Presentation</vt:lpstr>
      <vt:lpstr>About Eckovation</vt:lpstr>
      <vt:lpstr>BUSINESS PARTNERS  IPE Global IIT Delhi Ministry of Human Resource Development (MHRD) National Institute of Open School (NIOS) University of Tsukuba, Japan and several more... </vt:lpstr>
      <vt:lpstr>What is BIG DATA ?</vt:lpstr>
      <vt:lpstr>Applications of big data.</vt:lpstr>
      <vt:lpstr>Big Data has certain characteristics and hence is defined using 4Vs namely:</vt:lpstr>
      <vt:lpstr>Continued…</vt:lpstr>
      <vt:lpstr>Apache Hadoop</vt:lpstr>
      <vt:lpstr>Modules of Hadoop </vt:lpstr>
      <vt:lpstr>Advantages of Hadoop </vt:lpstr>
      <vt:lpstr>MapReduce </vt:lpstr>
      <vt:lpstr>Steps in Map Reduce </vt:lpstr>
      <vt:lpstr>Continued…</vt:lpstr>
      <vt:lpstr>What is Pig ? </vt:lpstr>
      <vt:lpstr>Usage of Pig </vt:lpstr>
      <vt:lpstr>Pig Script Example</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PARASHAR</dc:creator>
  <cp:lastModifiedBy>ADITYA PARASHAR</cp:lastModifiedBy>
  <cp:revision>27</cp:revision>
  <dcterms:created xsi:type="dcterms:W3CDTF">2018-07-21T11:06:50Z</dcterms:created>
  <dcterms:modified xsi:type="dcterms:W3CDTF">2018-07-24T18:53:04Z</dcterms:modified>
</cp:coreProperties>
</file>