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7/11/2025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1850" y="515155"/>
            <a:ext cx="5085523" cy="901521"/>
          </a:xfrm>
        </p:spPr>
        <p:txBody>
          <a:bodyPr>
            <a:normAutofit/>
          </a:bodyPr>
          <a:lstStyle/>
          <a:p>
            <a:r>
              <a:rPr lang="en-US" b="1" u="sng" dirty="0" smtClean="0"/>
              <a:t>Introduction</a:t>
            </a:r>
            <a:endParaRPr lang="en-IN" b="1" u="sng" dirty="0"/>
          </a:p>
        </p:txBody>
      </p:sp>
      <p:sp>
        <p:nvSpPr>
          <p:cNvPr id="3" name="Subtitle 2"/>
          <p:cNvSpPr>
            <a:spLocks noGrp="1"/>
          </p:cNvSpPr>
          <p:nvPr>
            <p:ph type="subTitle" idx="1"/>
          </p:nvPr>
        </p:nvSpPr>
        <p:spPr>
          <a:xfrm>
            <a:off x="1341850" y="1693095"/>
            <a:ext cx="9450646" cy="1616775"/>
          </a:xfrm>
        </p:spPr>
        <p:txBody>
          <a:bodyPr/>
          <a:lstStyle/>
          <a:p>
            <a:r>
              <a:rPr lang="en-US" b="1" dirty="0">
                <a:solidFill>
                  <a:schemeClr val="tx1"/>
                </a:solidFill>
              </a:rPr>
              <a:t>Project </a:t>
            </a:r>
            <a:r>
              <a:rPr lang="en-US" b="1" dirty="0" smtClean="0">
                <a:solidFill>
                  <a:schemeClr val="tx1"/>
                </a:solidFill>
              </a:rPr>
              <a:t>Name </a:t>
            </a:r>
            <a:r>
              <a:rPr lang="en-US" dirty="0">
                <a:solidFill>
                  <a:schemeClr val="tx1"/>
                </a:solidFill>
              </a:rPr>
              <a:t>: Exploratory Data Analysis (EDA) for Real Estate Pricing: Unveiling the Dynamics of House Valuation in a</a:t>
            </a:r>
          </a:p>
          <a:p>
            <a:r>
              <a:rPr lang="en-IN" dirty="0">
                <a:solidFill>
                  <a:schemeClr val="tx1"/>
                </a:solidFill>
              </a:rPr>
              <a:t>Dynamic Market</a:t>
            </a:r>
            <a:r>
              <a:rPr lang="en-IN" dirty="0" smtClean="0">
                <a:solidFill>
                  <a:schemeClr val="tx1"/>
                </a:solidFill>
              </a:rPr>
              <a:t>.</a:t>
            </a:r>
          </a:p>
          <a:p>
            <a:endParaRPr lang="en-IN" dirty="0">
              <a:solidFill>
                <a:schemeClr val="tx1"/>
              </a:solidFill>
            </a:endParaRPr>
          </a:p>
        </p:txBody>
      </p:sp>
      <p:sp>
        <p:nvSpPr>
          <p:cNvPr id="6" name="TextBox 15"/>
          <p:cNvSpPr txBox="1"/>
          <p:nvPr/>
        </p:nvSpPr>
        <p:spPr>
          <a:xfrm>
            <a:off x="1571223" y="3586289"/>
            <a:ext cx="8641723" cy="908903"/>
          </a:xfrm>
          <a:prstGeom prst="rect">
            <a:avLst/>
          </a:prstGeom>
        </p:spPr>
        <p:txBody>
          <a:bodyPr wrap="square" lIns="0" tIns="0" rIns="0" bIns="0" rtlCol="0" anchor="t">
            <a:spAutoFit/>
          </a:bodyPr>
          <a:lstStyle/>
          <a:p>
            <a:pPr algn="ctr">
              <a:lnSpc>
                <a:spcPts val="8588"/>
              </a:lnSpc>
              <a:spcBef>
                <a:spcPct val="0"/>
              </a:spcBef>
            </a:pPr>
            <a:r>
              <a:rPr lang="en-US" sz="2800" b="1" i="1" dirty="0">
                <a:solidFill>
                  <a:srgbClr val="004AAD"/>
                </a:solidFill>
                <a:latin typeface="Bodoni FLF Bold Italics"/>
                <a:ea typeface="Bodoni FLF Bold Italics"/>
                <a:cs typeface="Bodoni FLF Bold Italics"/>
                <a:sym typeface="Bodoni FLF Bold Italics"/>
              </a:rPr>
              <a:t>Submitted By: ADITYA KUMAR</a:t>
            </a:r>
          </a:p>
        </p:txBody>
      </p:sp>
    </p:spTree>
    <p:extLst>
      <p:ext uri="{BB962C8B-B14F-4D97-AF65-F5344CB8AC3E}">
        <p14:creationId xmlns:p14="http://schemas.microsoft.com/office/powerpoint/2010/main" val="370366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837128"/>
            <a:ext cx="10996926" cy="5157272"/>
          </a:xfrm>
        </p:spPr>
        <p:txBody>
          <a:bodyPr>
            <a:normAutofit fontScale="90000"/>
          </a:bodyPr>
          <a:lstStyle/>
          <a:p>
            <a:pPr>
              <a:lnSpc>
                <a:spcPct val="150000"/>
              </a:lnSpc>
            </a:pPr>
            <a:r>
              <a:rPr lang="en-US" sz="1800" dirty="0" smtClean="0">
                <a:latin typeface="Arial Rounded MT Bold" panose="020F0704030504030204" pitchFamily="34" charset="0"/>
              </a:rPr>
              <a:t>1. To </a:t>
            </a:r>
            <a:r>
              <a:rPr lang="en-US" sz="1800" dirty="0">
                <a:latin typeface="Arial Rounded MT Bold" panose="020F0704030504030204" pitchFamily="34" charset="0"/>
              </a:rPr>
              <a:t>perform a detailed Exploratory Data Analysis on housing data</a:t>
            </a:r>
            <a:r>
              <a:rPr lang="en-US" sz="1800" dirty="0" smtClean="0">
                <a:latin typeface="Arial Rounded MT Bold" panose="020F0704030504030204" pitchFamily="34" charset="0"/>
              </a:rPr>
              <a:t>.</a:t>
            </a:r>
            <a:r>
              <a:rPr lang="en-US" sz="1800" dirty="0">
                <a:latin typeface="Arial Rounded MT Bold" panose="020F0704030504030204" pitchFamily="34" charset="0"/>
              </a:rPr>
              <a:t/>
            </a:r>
            <a:br>
              <a:rPr lang="en-US" sz="1800" dirty="0">
                <a:latin typeface="Arial Rounded MT Bold" panose="020F0704030504030204" pitchFamily="34" charset="0"/>
              </a:rPr>
            </a:br>
            <a:r>
              <a:rPr lang="en-US" sz="1800" dirty="0" smtClean="0">
                <a:latin typeface="Arial Rounded MT Bold" panose="020F0704030504030204" pitchFamily="34" charset="0"/>
              </a:rPr>
              <a:t>2. To </a:t>
            </a:r>
            <a:r>
              <a:rPr lang="en-US" sz="1800" dirty="0">
                <a:latin typeface="Arial Rounded MT Bold" panose="020F0704030504030204" pitchFamily="34" charset="0"/>
              </a:rPr>
              <a:t>uncover hidden patterns and insights that impact house prices.</a:t>
            </a:r>
            <a:br>
              <a:rPr lang="en-US" sz="1800" dirty="0">
                <a:latin typeface="Arial Rounded MT Bold" panose="020F0704030504030204" pitchFamily="34" charset="0"/>
              </a:rPr>
            </a:br>
            <a:r>
              <a:rPr lang="en-US" sz="1800" dirty="0" smtClean="0">
                <a:latin typeface="Arial Rounded MT Bold" panose="020F0704030504030204" pitchFamily="34" charset="0"/>
              </a:rPr>
              <a:t>3. To </a:t>
            </a:r>
            <a:r>
              <a:rPr lang="en-US" sz="1800" dirty="0">
                <a:latin typeface="Arial Rounded MT Bold" panose="020F0704030504030204" pitchFamily="34" charset="0"/>
              </a:rPr>
              <a:t>engineer new features and understand market trends over time.</a:t>
            </a:r>
            <a:br>
              <a:rPr lang="en-US" sz="1800" dirty="0">
                <a:latin typeface="Arial Rounded MT Bold" panose="020F0704030504030204" pitchFamily="34" charset="0"/>
              </a:rPr>
            </a:br>
            <a:r>
              <a:rPr lang="en-US" sz="1800" dirty="0" smtClean="0">
                <a:latin typeface="Arial Rounded MT Bold" panose="020F0704030504030204" pitchFamily="34" charset="0"/>
              </a:rPr>
              <a:t>4. The </a:t>
            </a:r>
            <a:r>
              <a:rPr lang="en-US" sz="1800" dirty="0">
                <a:latin typeface="Arial Rounded MT Bold" panose="020F0704030504030204" pitchFamily="34" charset="0"/>
              </a:rPr>
              <a:t>real estate pricing dataset into a Pandas Data Frame</a:t>
            </a:r>
            <a:br>
              <a:rPr lang="en-US" sz="1800" dirty="0">
                <a:latin typeface="Arial Rounded MT Bold" panose="020F0704030504030204" pitchFamily="34" charset="0"/>
              </a:rPr>
            </a:br>
            <a:r>
              <a:rPr lang="en-US" sz="1800" dirty="0" smtClean="0">
                <a:latin typeface="Arial Rounded MT Bold" panose="020F0704030504030204" pitchFamily="34" charset="0"/>
              </a:rPr>
              <a:t>5. The </a:t>
            </a:r>
            <a:r>
              <a:rPr lang="en-US" sz="1800" dirty="0">
                <a:latin typeface="Arial Rounded MT Bold" panose="020F0704030504030204" pitchFamily="34" charset="0"/>
              </a:rPr>
              <a:t>data quality by eliminating missing values, removing duplicate entries, and </a:t>
            </a:r>
            <a:r>
              <a:rPr lang="en-US" sz="1800" dirty="0" smtClean="0">
                <a:latin typeface="Arial Rounded MT Bold" panose="020F0704030504030204" pitchFamily="34" charset="0"/>
              </a:rPr>
              <a:t>       </a:t>
            </a:r>
            <a:br>
              <a:rPr lang="en-US" sz="1800" dirty="0" smtClean="0">
                <a:latin typeface="Arial Rounded MT Bold" panose="020F0704030504030204" pitchFamily="34" charset="0"/>
              </a:rPr>
            </a:br>
            <a:r>
              <a:rPr lang="en-US" sz="1800" dirty="0">
                <a:latin typeface="Arial Rounded MT Bold" panose="020F0704030504030204" pitchFamily="34" charset="0"/>
              </a:rPr>
              <a:t> </a:t>
            </a:r>
            <a:r>
              <a:rPr lang="en-US" sz="1800" dirty="0" smtClean="0">
                <a:latin typeface="Arial Rounded MT Bold" panose="020F0704030504030204" pitchFamily="34" charset="0"/>
              </a:rPr>
              <a:t>    addressing </a:t>
            </a:r>
            <a:r>
              <a:rPr lang="en-US" sz="1800" dirty="0">
                <a:latin typeface="Arial Rounded MT Bold" panose="020F0704030504030204" pitchFamily="34" charset="0"/>
              </a:rPr>
              <a:t>any anomalies </a:t>
            </a:r>
            <a:r>
              <a:rPr lang="en-US" sz="1800" dirty="0" smtClean="0">
                <a:latin typeface="Arial Rounded MT Bold" panose="020F0704030504030204" pitchFamily="34" charset="0"/>
              </a:rPr>
              <a:t>or </a:t>
            </a:r>
            <a:r>
              <a:rPr lang="en-IN" sz="1800" dirty="0" smtClean="0">
                <a:latin typeface="Arial Rounded MT Bold" panose="020F0704030504030204" pitchFamily="34" charset="0"/>
              </a:rPr>
              <a:t>inconsistencies </a:t>
            </a:r>
            <a:r>
              <a:rPr lang="en-IN" sz="1800" dirty="0">
                <a:latin typeface="Arial Rounded MT Bold" panose="020F0704030504030204" pitchFamily="34" charset="0"/>
              </a:rPr>
              <a:t>in the dataset.</a:t>
            </a:r>
            <a:br>
              <a:rPr lang="en-IN" sz="1800" dirty="0">
                <a:latin typeface="Arial Rounded MT Bold" panose="020F0704030504030204" pitchFamily="34" charset="0"/>
              </a:rPr>
            </a:br>
            <a:r>
              <a:rPr lang="en-IN" sz="1800" dirty="0" smtClean="0">
                <a:latin typeface="Arial Rounded MT Bold" panose="020F0704030504030204" pitchFamily="34" charset="0"/>
              </a:rPr>
              <a:t>6. </a:t>
            </a:r>
            <a:r>
              <a:rPr lang="en-US" sz="1800" dirty="0" smtClean="0">
                <a:latin typeface="Arial Rounded MT Bold" panose="020F0704030504030204" pitchFamily="34" charset="0"/>
              </a:rPr>
              <a:t>Conducted </a:t>
            </a:r>
            <a:r>
              <a:rPr lang="en-US" sz="1800" dirty="0">
                <a:latin typeface="Arial Rounded MT Bold" panose="020F0704030504030204" pitchFamily="34" charset="0"/>
              </a:rPr>
              <a:t>a </a:t>
            </a:r>
            <a:r>
              <a:rPr lang="en-US" sz="1800" dirty="0" err="1">
                <a:latin typeface="Arial Rounded MT Bold" panose="020F0704030504030204" pitchFamily="34" charset="0"/>
              </a:rPr>
              <a:t>univariate</a:t>
            </a:r>
            <a:r>
              <a:rPr lang="en-US" sz="1800" dirty="0">
                <a:latin typeface="Arial Rounded MT Bold" panose="020F0704030504030204" pitchFamily="34" charset="0"/>
              </a:rPr>
              <a:t> analysis to understand the distribution of key variables like </a:t>
            </a:r>
            <a:r>
              <a:rPr lang="en-US" sz="1800" dirty="0" smtClean="0">
                <a:latin typeface="Arial Rounded MT Bold" panose="020F0704030504030204" pitchFamily="34" charset="0"/>
              </a:rPr>
              <a:t/>
            </a:r>
            <a:br>
              <a:rPr lang="en-US" sz="1800" dirty="0" smtClean="0">
                <a:latin typeface="Arial Rounded MT Bold" panose="020F0704030504030204" pitchFamily="34" charset="0"/>
              </a:rPr>
            </a:br>
            <a:r>
              <a:rPr lang="en-US" sz="1800" dirty="0">
                <a:latin typeface="Arial Rounded MT Bold" panose="020F0704030504030204" pitchFamily="34" charset="0"/>
              </a:rPr>
              <a:t> </a:t>
            </a:r>
            <a:r>
              <a:rPr lang="en-US" sz="1800" dirty="0" smtClean="0">
                <a:latin typeface="Arial Rounded MT Bold" panose="020F0704030504030204" pitchFamily="34" charset="0"/>
              </a:rPr>
              <a:t>    house </a:t>
            </a:r>
            <a:r>
              <a:rPr lang="en-US" sz="1800" dirty="0">
                <a:latin typeface="Arial Rounded MT Bold" panose="020F0704030504030204" pitchFamily="34" charset="0"/>
              </a:rPr>
              <a:t>prices. </a:t>
            </a:r>
            <a:r>
              <a:rPr lang="en-US" sz="1800" dirty="0" smtClean="0">
                <a:latin typeface="Arial Rounded MT Bold" panose="020F0704030504030204" pitchFamily="34" charset="0"/>
              </a:rPr>
              <a:t>Utilize histograms</a:t>
            </a:r>
            <a:r>
              <a:rPr lang="en-US" sz="1800" dirty="0">
                <a:latin typeface="Arial Rounded MT Bold" panose="020F0704030504030204" pitchFamily="34" charset="0"/>
              </a:rPr>
              <a:t>, kernel density plots, or other visualizations to gain </a:t>
            </a:r>
            <a:r>
              <a:rPr lang="en-US" sz="1800" dirty="0" smtClean="0">
                <a:latin typeface="Arial Rounded MT Bold" panose="020F0704030504030204" pitchFamily="34" charset="0"/>
              </a:rPr>
              <a:t> </a:t>
            </a:r>
            <a:br>
              <a:rPr lang="en-US" sz="1800" dirty="0" smtClean="0">
                <a:latin typeface="Arial Rounded MT Bold" panose="020F0704030504030204" pitchFamily="34" charset="0"/>
              </a:rPr>
            </a:br>
            <a:r>
              <a:rPr lang="en-US" sz="1800" dirty="0">
                <a:latin typeface="Arial Rounded MT Bold" panose="020F0704030504030204" pitchFamily="34" charset="0"/>
              </a:rPr>
              <a:t> </a:t>
            </a:r>
            <a:r>
              <a:rPr lang="en-US" sz="1800" dirty="0" smtClean="0">
                <a:latin typeface="Arial Rounded MT Bold" panose="020F0704030504030204" pitchFamily="34" charset="0"/>
              </a:rPr>
              <a:t>    insights </a:t>
            </a:r>
            <a:r>
              <a:rPr lang="en-US" sz="1800" dirty="0">
                <a:latin typeface="Arial Rounded MT Bold" panose="020F0704030504030204" pitchFamily="34" charset="0"/>
              </a:rPr>
              <a:t>into the data.</a:t>
            </a:r>
            <a:br>
              <a:rPr lang="en-US" sz="1800" dirty="0">
                <a:latin typeface="Arial Rounded MT Bold" panose="020F0704030504030204" pitchFamily="34" charset="0"/>
              </a:rPr>
            </a:br>
            <a:r>
              <a:rPr lang="en-US" sz="1800" dirty="0" smtClean="0">
                <a:latin typeface="Arial Rounded MT Bold" panose="020F0704030504030204" pitchFamily="34" charset="0"/>
              </a:rPr>
              <a:t>7. Calculated </a:t>
            </a:r>
            <a:r>
              <a:rPr lang="en-US" sz="1800" dirty="0">
                <a:latin typeface="Arial Rounded MT Bold" panose="020F0704030504030204" pitchFamily="34" charset="0"/>
              </a:rPr>
              <a:t>the price per square foot or engineer a feature representing the </a:t>
            </a:r>
            <a:r>
              <a:rPr lang="en-US" sz="1800" dirty="0" smtClean="0">
                <a:latin typeface="Arial Rounded MT Bold" panose="020F0704030504030204" pitchFamily="34" charset="0"/>
              </a:rPr>
              <a:t/>
            </a:r>
            <a:br>
              <a:rPr lang="en-US" sz="1800" dirty="0" smtClean="0">
                <a:latin typeface="Arial Rounded MT Bold" panose="020F0704030504030204" pitchFamily="34" charset="0"/>
              </a:rPr>
            </a:br>
            <a:r>
              <a:rPr lang="en-US" sz="1800" dirty="0">
                <a:latin typeface="Arial Rounded MT Bold" panose="020F0704030504030204" pitchFamily="34" charset="0"/>
              </a:rPr>
              <a:t> </a:t>
            </a:r>
            <a:r>
              <a:rPr lang="en-US" sz="1800" dirty="0" smtClean="0">
                <a:latin typeface="Arial Rounded MT Bold" panose="020F0704030504030204" pitchFamily="34" charset="0"/>
              </a:rPr>
              <a:t>    property's </a:t>
            </a:r>
            <a:r>
              <a:rPr lang="en-US" sz="1800" dirty="0">
                <a:latin typeface="Arial Rounded MT Bold" panose="020F0704030504030204" pitchFamily="34" charset="0"/>
              </a:rPr>
              <a:t>age.</a:t>
            </a:r>
            <a:br>
              <a:rPr lang="en-US" sz="1800" dirty="0">
                <a:latin typeface="Arial Rounded MT Bold" panose="020F0704030504030204" pitchFamily="34" charset="0"/>
              </a:rPr>
            </a:br>
            <a:r>
              <a:rPr lang="en-US" sz="1800" dirty="0" smtClean="0">
                <a:latin typeface="Arial Rounded MT Bold" panose="020F0704030504030204" pitchFamily="34" charset="0"/>
              </a:rPr>
              <a:t>8. The </a:t>
            </a:r>
            <a:r>
              <a:rPr lang="en-US" sz="1800" dirty="0">
                <a:latin typeface="Arial Rounded MT Bold" panose="020F0704030504030204" pitchFamily="34" charset="0"/>
              </a:rPr>
              <a:t>dataset to understand how specific amenities impact house prices. Reviews to gauge </a:t>
            </a:r>
            <a:r>
              <a:rPr lang="en-US" sz="1800" dirty="0" smtClean="0">
                <a:latin typeface="Arial Rounded MT Bold" panose="020F0704030504030204" pitchFamily="34" charset="0"/>
              </a:rPr>
              <a:t/>
            </a:r>
            <a:br>
              <a:rPr lang="en-US" sz="1800" dirty="0" smtClean="0">
                <a:latin typeface="Arial Rounded MT Bold" panose="020F0704030504030204" pitchFamily="34" charset="0"/>
              </a:rPr>
            </a:br>
            <a:r>
              <a:rPr lang="en-US" sz="1800" dirty="0">
                <a:latin typeface="Arial Rounded MT Bold" panose="020F0704030504030204" pitchFamily="34" charset="0"/>
              </a:rPr>
              <a:t> </a:t>
            </a:r>
            <a:r>
              <a:rPr lang="en-US" sz="1800" dirty="0" smtClean="0">
                <a:latin typeface="Arial Rounded MT Bold" panose="020F0704030504030204" pitchFamily="34" charset="0"/>
              </a:rPr>
              <a:t>   the </a:t>
            </a:r>
            <a:r>
              <a:rPr lang="en-US" sz="1800" dirty="0">
                <a:latin typeface="Arial Rounded MT Bold" panose="020F0704030504030204" pitchFamily="34" charset="0"/>
              </a:rPr>
              <a:t>perceived value.</a:t>
            </a:r>
            <a:endParaRPr lang="en-IN" sz="1800" dirty="0">
              <a:latin typeface="Arial Rounded MT Bold" panose="020F0704030504030204" pitchFamily="34" charset="0"/>
            </a:endParaRPr>
          </a:p>
        </p:txBody>
      </p:sp>
    </p:spTree>
    <p:extLst>
      <p:ext uri="{BB962C8B-B14F-4D97-AF65-F5344CB8AC3E}">
        <p14:creationId xmlns:p14="http://schemas.microsoft.com/office/powerpoint/2010/main" val="201342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8231" y="1585655"/>
            <a:ext cx="8335538" cy="3686689"/>
          </a:xfrm>
          <a:prstGeom prst="rect">
            <a:avLst/>
          </a:prstGeom>
        </p:spPr>
      </p:pic>
    </p:spTree>
    <p:extLst>
      <p:ext uri="{BB962C8B-B14F-4D97-AF65-F5344CB8AC3E}">
        <p14:creationId xmlns:p14="http://schemas.microsoft.com/office/powerpoint/2010/main" val="179949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7425" y="0"/>
            <a:ext cx="11874321" cy="6858000"/>
          </a:xfrm>
          <a:prstGeom prst="rect">
            <a:avLst/>
          </a:prstGeom>
          <a:noFill/>
        </p:spPr>
        <p:txBody>
          <a:bodyPr wrap="square" rtlCol="0">
            <a:spAutoFit/>
          </a:bodyPr>
          <a:lstStyle/>
          <a:p>
            <a:endParaRPr lang="en-IN" dirty="0"/>
          </a:p>
        </p:txBody>
      </p:sp>
      <p:pic>
        <p:nvPicPr>
          <p:cNvPr id="10" name="Picture 9"/>
          <p:cNvPicPr>
            <a:picLocks noChangeAspect="1"/>
          </p:cNvPicPr>
          <p:nvPr/>
        </p:nvPicPr>
        <p:blipFill>
          <a:blip r:embed="rId2"/>
          <a:stretch>
            <a:fillRect/>
          </a:stretch>
        </p:blipFill>
        <p:spPr>
          <a:xfrm>
            <a:off x="1081826" y="0"/>
            <a:ext cx="9826580" cy="6820663"/>
          </a:xfrm>
          <a:prstGeom prst="rect">
            <a:avLst/>
          </a:prstGeom>
        </p:spPr>
      </p:pic>
    </p:spTree>
    <p:extLst>
      <p:ext uri="{BB962C8B-B14F-4D97-AF65-F5344CB8AC3E}">
        <p14:creationId xmlns:p14="http://schemas.microsoft.com/office/powerpoint/2010/main" val="159876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029" y="1394138"/>
            <a:ext cx="5298024" cy="2327856"/>
          </a:xfrm>
        </p:spPr>
        <p:txBody>
          <a:bodyPr>
            <a:normAutofit/>
          </a:bodyPr>
          <a:lstStyle/>
          <a:p>
            <a:r>
              <a:rPr lang="en-US" sz="6600" dirty="0" smtClean="0"/>
              <a:t>THANK YOU</a:t>
            </a:r>
            <a:endParaRPr lang="en-IN" sz="6600" dirty="0"/>
          </a:p>
        </p:txBody>
      </p:sp>
    </p:spTree>
    <p:extLst>
      <p:ext uri="{BB962C8B-B14F-4D97-AF65-F5344CB8AC3E}">
        <p14:creationId xmlns:p14="http://schemas.microsoft.com/office/powerpoint/2010/main" val="109411751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26</TotalTime>
  <Words>46</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 Rounded MT Bold</vt:lpstr>
      <vt:lpstr>Bodoni FLF Bold Italics</vt:lpstr>
      <vt:lpstr>Century Gothic</vt:lpstr>
      <vt:lpstr>Wingdings 3</vt:lpstr>
      <vt:lpstr>Slice</vt:lpstr>
      <vt:lpstr>Introduction</vt:lpstr>
      <vt:lpstr>1. To perform a detailed Exploratory Data Analysis on housing data. 2. To uncover hidden patterns and insights that impact house prices. 3. To engineer new features and understand market trends over time. 4. The real estate pricing dataset into a Pandas Data Frame 5. The data quality by eliminating missing values, removing duplicate entries, and              addressing any anomalies or inconsistencies in the dataset. 6. Conducted a univariate analysis to understand the distribution of key variables like       house prices. Utilize histograms, kernel density plots, or other visualizations to gain        insights into the data. 7. Calculated the price per square foot or engineer a feature representing the       property's age. 8. The dataset to understand how specific amenities impact house prices. Reviews to gauge      the perceived value.</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ak.dhariwal06@outlook.com</dc:creator>
  <cp:lastModifiedBy>ak.dhariwal06@outlook.com</cp:lastModifiedBy>
  <cp:revision>3</cp:revision>
  <dcterms:created xsi:type="dcterms:W3CDTF">2025-07-11T17:25:52Z</dcterms:created>
  <dcterms:modified xsi:type="dcterms:W3CDTF">2025-07-11T17:52:32Z</dcterms:modified>
</cp:coreProperties>
</file>